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64"/>
  </p:notesMasterIdLst>
  <p:handoutMasterIdLst>
    <p:handoutMasterId r:id="rId65"/>
  </p:handoutMasterIdLst>
  <p:sldIdLst>
    <p:sldId id="316" r:id="rId2"/>
    <p:sldId id="985" r:id="rId3"/>
    <p:sldId id="621" r:id="rId4"/>
    <p:sldId id="662" r:id="rId5"/>
    <p:sldId id="661" r:id="rId6"/>
    <p:sldId id="1012" r:id="rId7"/>
    <p:sldId id="664" r:id="rId8"/>
    <p:sldId id="665" r:id="rId9"/>
    <p:sldId id="666" r:id="rId10"/>
    <p:sldId id="584" r:id="rId11"/>
    <p:sldId id="667" r:id="rId12"/>
    <p:sldId id="668" r:id="rId13"/>
    <p:sldId id="669" r:id="rId14"/>
    <p:sldId id="673" r:id="rId15"/>
    <p:sldId id="674" r:id="rId16"/>
    <p:sldId id="677" r:id="rId17"/>
    <p:sldId id="675" r:id="rId18"/>
    <p:sldId id="681" r:id="rId19"/>
    <p:sldId id="678" r:id="rId20"/>
    <p:sldId id="679" r:id="rId21"/>
    <p:sldId id="676" r:id="rId22"/>
    <p:sldId id="683" r:id="rId23"/>
    <p:sldId id="684" r:id="rId24"/>
    <p:sldId id="688" r:id="rId25"/>
    <p:sldId id="686" r:id="rId26"/>
    <p:sldId id="689" r:id="rId27"/>
    <p:sldId id="690" r:id="rId28"/>
    <p:sldId id="691" r:id="rId29"/>
    <p:sldId id="692" r:id="rId30"/>
    <p:sldId id="685" r:id="rId31"/>
    <p:sldId id="1001" r:id="rId32"/>
    <p:sldId id="1002" r:id="rId33"/>
    <p:sldId id="1003" r:id="rId34"/>
    <p:sldId id="1004" r:id="rId35"/>
    <p:sldId id="1005" r:id="rId36"/>
    <p:sldId id="1006" r:id="rId37"/>
    <p:sldId id="1007" r:id="rId38"/>
    <p:sldId id="999" r:id="rId39"/>
    <p:sldId id="1000" r:id="rId40"/>
    <p:sldId id="1013" r:id="rId41"/>
    <p:sldId id="702" r:id="rId42"/>
    <p:sldId id="706" r:id="rId43"/>
    <p:sldId id="704" r:id="rId44"/>
    <p:sldId id="705" r:id="rId45"/>
    <p:sldId id="707" r:id="rId46"/>
    <p:sldId id="1014" r:id="rId47"/>
    <p:sldId id="988" r:id="rId48"/>
    <p:sldId id="1008" r:id="rId49"/>
    <p:sldId id="989" r:id="rId50"/>
    <p:sldId id="990" r:id="rId51"/>
    <p:sldId id="991" r:id="rId52"/>
    <p:sldId id="993" r:id="rId53"/>
    <p:sldId id="992" r:id="rId54"/>
    <p:sldId id="1011" r:id="rId55"/>
    <p:sldId id="1010" r:id="rId56"/>
    <p:sldId id="1009" r:id="rId57"/>
    <p:sldId id="995" r:id="rId58"/>
    <p:sldId id="996" r:id="rId59"/>
    <p:sldId id="1015" r:id="rId60"/>
    <p:sldId id="1130" r:id="rId61"/>
    <p:sldId id="462" r:id="rId62"/>
    <p:sldId id="998" r:id="rId63"/>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ETH Light" pitchFamily="2" charset="0"/>
        <a:ea typeface="+mn-ea"/>
        <a:cs typeface="+mn-cs"/>
      </a:defRPr>
    </a:lvl1pPr>
    <a:lvl2pPr marL="457200" algn="l" rtl="0" fontAlgn="base">
      <a:spcBef>
        <a:spcPct val="0"/>
      </a:spcBef>
      <a:spcAft>
        <a:spcPct val="0"/>
      </a:spcAft>
      <a:defRPr sz="2400" kern="1200">
        <a:solidFill>
          <a:schemeClr val="tx1"/>
        </a:solidFill>
        <a:latin typeface="ETH Light" pitchFamily="2" charset="0"/>
        <a:ea typeface="+mn-ea"/>
        <a:cs typeface="+mn-cs"/>
      </a:defRPr>
    </a:lvl2pPr>
    <a:lvl3pPr marL="914400" algn="l" rtl="0" fontAlgn="base">
      <a:spcBef>
        <a:spcPct val="0"/>
      </a:spcBef>
      <a:spcAft>
        <a:spcPct val="0"/>
      </a:spcAft>
      <a:defRPr sz="2400" kern="1200">
        <a:solidFill>
          <a:schemeClr val="tx1"/>
        </a:solidFill>
        <a:latin typeface="ETH Light" pitchFamily="2" charset="0"/>
        <a:ea typeface="+mn-ea"/>
        <a:cs typeface="+mn-cs"/>
      </a:defRPr>
    </a:lvl3pPr>
    <a:lvl4pPr marL="1371600" algn="l" rtl="0" fontAlgn="base">
      <a:spcBef>
        <a:spcPct val="0"/>
      </a:spcBef>
      <a:spcAft>
        <a:spcPct val="0"/>
      </a:spcAft>
      <a:defRPr sz="2400" kern="1200">
        <a:solidFill>
          <a:schemeClr val="tx1"/>
        </a:solidFill>
        <a:latin typeface="ETH Light" pitchFamily="2" charset="0"/>
        <a:ea typeface="+mn-ea"/>
        <a:cs typeface="+mn-cs"/>
      </a:defRPr>
    </a:lvl4pPr>
    <a:lvl5pPr marL="1828800" algn="l" rtl="0" fontAlgn="base">
      <a:spcBef>
        <a:spcPct val="0"/>
      </a:spcBef>
      <a:spcAft>
        <a:spcPct val="0"/>
      </a:spcAft>
      <a:defRPr sz="2400" kern="1200">
        <a:solidFill>
          <a:schemeClr val="tx1"/>
        </a:solidFill>
        <a:latin typeface="ETH Light" pitchFamily="2" charset="0"/>
        <a:ea typeface="+mn-ea"/>
        <a:cs typeface="+mn-cs"/>
      </a:defRPr>
    </a:lvl5pPr>
    <a:lvl6pPr marL="2286000" algn="l" defTabSz="914400" rtl="0" eaLnBrk="1" latinLnBrk="0" hangingPunct="1">
      <a:defRPr sz="2400" kern="1200">
        <a:solidFill>
          <a:schemeClr val="tx1"/>
        </a:solidFill>
        <a:latin typeface="ETH Light" pitchFamily="2" charset="0"/>
        <a:ea typeface="+mn-ea"/>
        <a:cs typeface="+mn-cs"/>
      </a:defRPr>
    </a:lvl6pPr>
    <a:lvl7pPr marL="2743200" algn="l" defTabSz="914400" rtl="0" eaLnBrk="1" latinLnBrk="0" hangingPunct="1">
      <a:defRPr sz="2400" kern="1200">
        <a:solidFill>
          <a:schemeClr val="tx1"/>
        </a:solidFill>
        <a:latin typeface="ETH Light" pitchFamily="2" charset="0"/>
        <a:ea typeface="+mn-ea"/>
        <a:cs typeface="+mn-cs"/>
      </a:defRPr>
    </a:lvl7pPr>
    <a:lvl8pPr marL="3200400" algn="l" defTabSz="914400" rtl="0" eaLnBrk="1" latinLnBrk="0" hangingPunct="1">
      <a:defRPr sz="2400" kern="1200">
        <a:solidFill>
          <a:schemeClr val="tx1"/>
        </a:solidFill>
        <a:latin typeface="ETH Light" pitchFamily="2" charset="0"/>
        <a:ea typeface="+mn-ea"/>
        <a:cs typeface="+mn-cs"/>
      </a:defRPr>
    </a:lvl8pPr>
    <a:lvl9pPr marL="3657600" algn="l" defTabSz="914400" rtl="0" eaLnBrk="1" latinLnBrk="0" hangingPunct="1">
      <a:defRPr sz="2400" kern="1200">
        <a:solidFill>
          <a:schemeClr val="tx1"/>
        </a:solidFill>
        <a:latin typeface="ETH Light" pitchFamily="2" charset="0"/>
        <a:ea typeface="+mn-ea"/>
        <a:cs typeface="+mn-cs"/>
      </a:defRPr>
    </a:lvl9pPr>
  </p:defaultTextStyle>
  <p:extLst>
    <p:ext uri="{EFAFB233-063F-42B5-8137-9DF3F51BA10A}">
      <p15:sldGuideLst xmlns:p15="http://schemas.microsoft.com/office/powerpoint/2012/main">
        <p15:guide id="1" orient="horz" pos="2766">
          <p15:clr>
            <a:srgbClr val="A4A3A4"/>
          </p15:clr>
        </p15:guide>
        <p15:guide id="2" pos="2874">
          <p15:clr>
            <a:srgbClr val="A4A3A4"/>
          </p15:clr>
        </p15:guide>
        <p15:guide id="3" orient="horz" pos="1027">
          <p15:clr>
            <a:srgbClr val="A4A3A4"/>
          </p15:clr>
        </p15:guide>
        <p15:guide id="4" orient="horz" pos="275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D9EFFF"/>
    <a:srgbClr val="F3FFFF"/>
    <a:srgbClr val="21A0FF"/>
    <a:srgbClr val="FF6600"/>
    <a:srgbClr val="AFDDFF"/>
    <a:srgbClr val="F9D7FD"/>
    <a:srgbClr val="6DC0FF"/>
    <a:srgbClr val="85CBFF"/>
    <a:srgbClr val="6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83400" autoAdjust="0"/>
  </p:normalViewPr>
  <p:slideViewPr>
    <p:cSldViewPr snapToGrid="0">
      <p:cViewPr varScale="1">
        <p:scale>
          <a:sx n="121" d="100"/>
          <a:sy n="121" d="100"/>
        </p:scale>
        <p:origin x="936" y="102"/>
      </p:cViewPr>
      <p:guideLst>
        <p:guide orient="horz" pos="2766"/>
        <p:guide pos="2874"/>
        <p:guide orient="horz" pos="1027"/>
        <p:guide orient="horz" pos="275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664" y="5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c:spPr>
          <c:invertIfNegative val="0"/>
          <c:dPt>
            <c:idx val="0"/>
            <c:invertIfNegative val="0"/>
            <c:bubble3D val="0"/>
            <c:spPr>
              <a:solidFill>
                <a:srgbClr val="663300"/>
              </a:solidFill>
            </c:spPr>
            <c:extLst>
              <c:ext xmlns:c16="http://schemas.microsoft.com/office/drawing/2014/chart" uri="{C3380CC4-5D6E-409C-BE32-E72D297353CC}">
                <c16:uniqueId val="{00000001-5B57-4BDA-BCE7-8023638DD9EE}"/>
              </c:ext>
            </c:extLst>
          </c:dPt>
          <c:dPt>
            <c:idx val="1"/>
            <c:invertIfNegative val="0"/>
            <c:bubble3D val="0"/>
            <c:spPr>
              <a:solidFill>
                <a:srgbClr val="7030A0"/>
              </a:solidFill>
            </c:spPr>
            <c:extLst>
              <c:ext xmlns:c16="http://schemas.microsoft.com/office/drawing/2014/chart" uri="{C3380CC4-5D6E-409C-BE32-E72D297353CC}">
                <c16:uniqueId val="{00000003-5B57-4BDA-BCE7-8023638DD9EE}"/>
              </c:ext>
            </c:extLst>
          </c:dPt>
          <c:dPt>
            <c:idx val="2"/>
            <c:invertIfNegative val="0"/>
            <c:bubble3D val="0"/>
            <c:spPr>
              <a:solidFill>
                <a:srgbClr val="0070C0"/>
              </a:solidFill>
            </c:spPr>
            <c:extLst>
              <c:ext xmlns:c16="http://schemas.microsoft.com/office/drawing/2014/chart" uri="{C3380CC4-5D6E-409C-BE32-E72D297353CC}">
                <c16:uniqueId val="{00000005-5B57-4BDA-BCE7-8023638DD9EE}"/>
              </c:ext>
            </c:extLst>
          </c:dPt>
          <c:cat>
            <c:strRef>
              <c:f>Sheet1!$A$2:$A$5</c:f>
              <c:strCache>
                <c:ptCount val="4"/>
                <c:pt idx="0">
                  <c:v>DKT</c:v>
                </c:pt>
                <c:pt idx="1">
                  <c:v>BKT+A</c:v>
                </c:pt>
                <c:pt idx="2">
                  <c:v>BKT+F</c:v>
                </c:pt>
                <c:pt idx="3">
                  <c:v>BKT</c:v>
                </c:pt>
              </c:strCache>
            </c:strRef>
          </c:cat>
          <c:val>
            <c:numRef>
              <c:f>Sheet1!$B$2:$B$5</c:f>
              <c:numCache>
                <c:formatCode>General</c:formatCode>
                <c:ptCount val="4"/>
                <c:pt idx="0">
                  <c:v>0.86</c:v>
                </c:pt>
                <c:pt idx="1">
                  <c:v>0.79</c:v>
                </c:pt>
                <c:pt idx="2">
                  <c:v>0.83</c:v>
                </c:pt>
                <c:pt idx="3">
                  <c:v>0.73</c:v>
                </c:pt>
              </c:numCache>
            </c:numRef>
          </c:val>
          <c:extLst>
            <c:ext xmlns:c16="http://schemas.microsoft.com/office/drawing/2014/chart" uri="{C3380CC4-5D6E-409C-BE32-E72D297353CC}">
              <c16:uniqueId val="{00000004-5B57-4BDA-BCE7-8023638DD9EE}"/>
            </c:ext>
          </c:extLst>
        </c:ser>
        <c:dLbls>
          <c:showLegendKey val="0"/>
          <c:showVal val="0"/>
          <c:showCatName val="0"/>
          <c:showSerName val="0"/>
          <c:showPercent val="0"/>
          <c:showBubbleSize val="0"/>
        </c:dLbls>
        <c:gapWidth val="150"/>
        <c:axId val="176691456"/>
        <c:axId val="177700224"/>
      </c:barChart>
      <c:catAx>
        <c:axId val="176691456"/>
        <c:scaling>
          <c:orientation val="minMax"/>
        </c:scaling>
        <c:delete val="1"/>
        <c:axPos val="l"/>
        <c:numFmt formatCode="General" sourceLinked="0"/>
        <c:majorTickMark val="out"/>
        <c:minorTickMark val="none"/>
        <c:tickLblPos val="none"/>
        <c:crossAx val="177700224"/>
        <c:crosses val="autoZero"/>
        <c:auto val="1"/>
        <c:lblAlgn val="ctr"/>
        <c:lblOffset val="100"/>
        <c:noMultiLvlLbl val="0"/>
      </c:catAx>
      <c:valAx>
        <c:axId val="177700224"/>
        <c:scaling>
          <c:orientation val="minMax"/>
          <c:max val="0.9"/>
          <c:min val="0.60000000000000009"/>
        </c:scaling>
        <c:delete val="0"/>
        <c:axPos val="b"/>
        <c:majorGridlines/>
        <c:numFmt formatCode="General" sourceLinked="1"/>
        <c:majorTickMark val="out"/>
        <c:minorTickMark val="none"/>
        <c:tickLblPos val="nextTo"/>
        <c:txPr>
          <a:bodyPr/>
          <a:lstStyle/>
          <a:p>
            <a:pPr>
              <a:defRPr sz="1200"/>
            </a:pPr>
            <a:endParaRPr lang="en-CH"/>
          </a:p>
        </c:txPr>
        <c:crossAx val="176691456"/>
        <c:crosses val="autoZero"/>
        <c:crossBetween val="between"/>
        <c:majorUnit val="5.0000000000000107E-2"/>
      </c:valAx>
    </c:plotArea>
    <c:plotVisOnly val="1"/>
    <c:dispBlanksAs val="gap"/>
    <c:showDLblsOverMax val="0"/>
  </c:chart>
  <c:txPr>
    <a:bodyPr/>
    <a:lstStyle/>
    <a:p>
      <a:pPr>
        <a:defRPr sz="1400"/>
      </a:pPr>
      <a:endParaRPr lang="en-C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c:spPr>
          <c:invertIfNegative val="0"/>
          <c:dPt>
            <c:idx val="0"/>
            <c:invertIfNegative val="0"/>
            <c:bubble3D val="0"/>
            <c:spPr>
              <a:solidFill>
                <a:srgbClr val="663300"/>
              </a:solidFill>
            </c:spPr>
            <c:extLst>
              <c:ext xmlns:c16="http://schemas.microsoft.com/office/drawing/2014/chart" uri="{C3380CC4-5D6E-409C-BE32-E72D297353CC}">
                <c16:uniqueId val="{00000001-B191-43B1-85BA-639BA0DABA2F}"/>
              </c:ext>
            </c:extLst>
          </c:dPt>
          <c:dPt>
            <c:idx val="1"/>
            <c:invertIfNegative val="0"/>
            <c:bubble3D val="0"/>
            <c:spPr>
              <a:solidFill>
                <a:srgbClr val="7030A0"/>
              </a:solidFill>
            </c:spPr>
            <c:extLst>
              <c:ext xmlns:c16="http://schemas.microsoft.com/office/drawing/2014/chart" uri="{C3380CC4-5D6E-409C-BE32-E72D297353CC}">
                <c16:uniqueId val="{00000003-B191-43B1-85BA-639BA0DABA2F}"/>
              </c:ext>
            </c:extLst>
          </c:dPt>
          <c:dPt>
            <c:idx val="2"/>
            <c:invertIfNegative val="0"/>
            <c:bubble3D val="0"/>
            <c:spPr>
              <a:solidFill>
                <a:srgbClr val="0070C0"/>
              </a:solidFill>
            </c:spPr>
            <c:extLst>
              <c:ext xmlns:c16="http://schemas.microsoft.com/office/drawing/2014/chart" uri="{C3380CC4-5D6E-409C-BE32-E72D297353CC}">
                <c16:uniqueId val="{00000005-B191-43B1-85BA-639BA0DABA2F}"/>
              </c:ext>
            </c:extLst>
          </c:dPt>
          <c:cat>
            <c:strRef>
              <c:f>Sheet1!$A$2:$A$5</c:f>
              <c:strCache>
                <c:ptCount val="4"/>
                <c:pt idx="0">
                  <c:v>DKT</c:v>
                </c:pt>
                <c:pt idx="1">
                  <c:v>BKT+A</c:v>
                </c:pt>
                <c:pt idx="2">
                  <c:v>BKT+F</c:v>
                </c:pt>
                <c:pt idx="3">
                  <c:v>BKT</c:v>
                </c:pt>
              </c:strCache>
            </c:strRef>
          </c:cat>
          <c:val>
            <c:numRef>
              <c:f>Sheet1!$B$2:$B$5</c:f>
              <c:numCache>
                <c:formatCode>General</c:formatCode>
                <c:ptCount val="4"/>
                <c:pt idx="0">
                  <c:v>0.76</c:v>
                </c:pt>
                <c:pt idx="1">
                  <c:v>0.745</c:v>
                </c:pt>
                <c:pt idx="2">
                  <c:v>0.73499999999999999</c:v>
                </c:pt>
                <c:pt idx="3">
                  <c:v>0.72499999999999998</c:v>
                </c:pt>
              </c:numCache>
            </c:numRef>
          </c:val>
          <c:extLst>
            <c:ext xmlns:c16="http://schemas.microsoft.com/office/drawing/2014/chart" uri="{C3380CC4-5D6E-409C-BE32-E72D297353CC}">
              <c16:uniqueId val="{00000006-B191-43B1-85BA-639BA0DABA2F}"/>
            </c:ext>
          </c:extLst>
        </c:ser>
        <c:dLbls>
          <c:showLegendKey val="0"/>
          <c:showVal val="0"/>
          <c:showCatName val="0"/>
          <c:showSerName val="0"/>
          <c:showPercent val="0"/>
          <c:showBubbleSize val="0"/>
        </c:dLbls>
        <c:gapWidth val="150"/>
        <c:axId val="176691456"/>
        <c:axId val="177700224"/>
      </c:barChart>
      <c:catAx>
        <c:axId val="176691456"/>
        <c:scaling>
          <c:orientation val="minMax"/>
        </c:scaling>
        <c:delete val="1"/>
        <c:axPos val="l"/>
        <c:numFmt formatCode="General" sourceLinked="0"/>
        <c:majorTickMark val="out"/>
        <c:minorTickMark val="none"/>
        <c:tickLblPos val="none"/>
        <c:crossAx val="177700224"/>
        <c:crosses val="autoZero"/>
        <c:auto val="1"/>
        <c:lblAlgn val="ctr"/>
        <c:lblOffset val="100"/>
        <c:noMultiLvlLbl val="0"/>
      </c:catAx>
      <c:valAx>
        <c:axId val="177700224"/>
        <c:scaling>
          <c:orientation val="minMax"/>
          <c:max val="0.9"/>
          <c:min val="0.60000000000000009"/>
        </c:scaling>
        <c:delete val="0"/>
        <c:axPos val="b"/>
        <c:majorGridlines/>
        <c:numFmt formatCode="General" sourceLinked="1"/>
        <c:majorTickMark val="out"/>
        <c:minorTickMark val="none"/>
        <c:tickLblPos val="nextTo"/>
        <c:txPr>
          <a:bodyPr/>
          <a:lstStyle/>
          <a:p>
            <a:pPr>
              <a:defRPr sz="1200"/>
            </a:pPr>
            <a:endParaRPr lang="en-CH"/>
          </a:p>
        </c:txPr>
        <c:crossAx val="176691456"/>
        <c:crosses val="autoZero"/>
        <c:crossBetween val="between"/>
        <c:majorUnit val="5.0000000000000107E-2"/>
      </c:valAx>
    </c:plotArea>
    <c:plotVisOnly val="1"/>
    <c:dispBlanksAs val="gap"/>
    <c:showDLblsOverMax val="0"/>
  </c:chart>
  <c:txPr>
    <a:bodyPr/>
    <a:lstStyle/>
    <a:p>
      <a:pPr>
        <a:defRPr sz="1400"/>
      </a:pPr>
      <a:endParaRPr lang="en-CH"/>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c:spPr>
          <c:invertIfNegative val="0"/>
          <c:dPt>
            <c:idx val="0"/>
            <c:invertIfNegative val="0"/>
            <c:bubble3D val="0"/>
            <c:spPr>
              <a:solidFill>
                <a:srgbClr val="663300"/>
              </a:solidFill>
            </c:spPr>
            <c:extLst>
              <c:ext xmlns:c16="http://schemas.microsoft.com/office/drawing/2014/chart" uri="{C3380CC4-5D6E-409C-BE32-E72D297353CC}">
                <c16:uniqueId val="{00000001-3D5E-4C2E-94B1-54EBCAE1F62B}"/>
              </c:ext>
            </c:extLst>
          </c:dPt>
          <c:dPt>
            <c:idx val="1"/>
            <c:invertIfNegative val="0"/>
            <c:bubble3D val="0"/>
            <c:spPr>
              <a:solidFill>
                <a:srgbClr val="7030A0"/>
              </a:solidFill>
            </c:spPr>
            <c:extLst>
              <c:ext xmlns:c16="http://schemas.microsoft.com/office/drawing/2014/chart" uri="{C3380CC4-5D6E-409C-BE32-E72D297353CC}">
                <c16:uniqueId val="{00000003-3D5E-4C2E-94B1-54EBCAE1F62B}"/>
              </c:ext>
            </c:extLst>
          </c:dPt>
          <c:dPt>
            <c:idx val="2"/>
            <c:invertIfNegative val="0"/>
            <c:bubble3D val="0"/>
            <c:spPr>
              <a:solidFill>
                <a:srgbClr val="0070C0"/>
              </a:solidFill>
            </c:spPr>
            <c:extLst>
              <c:ext xmlns:c16="http://schemas.microsoft.com/office/drawing/2014/chart" uri="{C3380CC4-5D6E-409C-BE32-E72D297353CC}">
                <c16:uniqueId val="{00000005-3D5E-4C2E-94B1-54EBCAE1F62B}"/>
              </c:ext>
            </c:extLst>
          </c:dPt>
          <c:cat>
            <c:strRef>
              <c:f>Sheet1!$A$2:$A$5</c:f>
              <c:strCache>
                <c:ptCount val="4"/>
                <c:pt idx="0">
                  <c:v>DKT</c:v>
                </c:pt>
                <c:pt idx="1">
                  <c:v>BKT+A</c:v>
                </c:pt>
                <c:pt idx="2">
                  <c:v>BKT+F</c:v>
                </c:pt>
                <c:pt idx="3">
                  <c:v>BKT</c:v>
                </c:pt>
              </c:strCache>
            </c:strRef>
          </c:cat>
          <c:val>
            <c:numRef>
              <c:f>Sheet1!$B$2:$B$5</c:f>
              <c:numCache>
                <c:formatCode>General</c:formatCode>
                <c:ptCount val="4"/>
                <c:pt idx="0">
                  <c:v>0.83499999999999996</c:v>
                </c:pt>
                <c:pt idx="1">
                  <c:v>0.84499999999999997</c:v>
                </c:pt>
                <c:pt idx="2">
                  <c:v>0.84</c:v>
                </c:pt>
                <c:pt idx="3">
                  <c:v>0.83499999999999996</c:v>
                </c:pt>
              </c:numCache>
            </c:numRef>
          </c:val>
          <c:extLst>
            <c:ext xmlns:c16="http://schemas.microsoft.com/office/drawing/2014/chart" uri="{C3380CC4-5D6E-409C-BE32-E72D297353CC}">
              <c16:uniqueId val="{00000006-3D5E-4C2E-94B1-54EBCAE1F62B}"/>
            </c:ext>
          </c:extLst>
        </c:ser>
        <c:dLbls>
          <c:showLegendKey val="0"/>
          <c:showVal val="0"/>
          <c:showCatName val="0"/>
          <c:showSerName val="0"/>
          <c:showPercent val="0"/>
          <c:showBubbleSize val="0"/>
        </c:dLbls>
        <c:gapWidth val="150"/>
        <c:axId val="176691456"/>
        <c:axId val="177700224"/>
      </c:barChart>
      <c:catAx>
        <c:axId val="176691456"/>
        <c:scaling>
          <c:orientation val="minMax"/>
        </c:scaling>
        <c:delete val="1"/>
        <c:axPos val="l"/>
        <c:numFmt formatCode="General" sourceLinked="0"/>
        <c:majorTickMark val="out"/>
        <c:minorTickMark val="none"/>
        <c:tickLblPos val="none"/>
        <c:crossAx val="177700224"/>
        <c:crosses val="autoZero"/>
        <c:auto val="1"/>
        <c:lblAlgn val="ctr"/>
        <c:lblOffset val="100"/>
        <c:noMultiLvlLbl val="0"/>
      </c:catAx>
      <c:valAx>
        <c:axId val="177700224"/>
        <c:scaling>
          <c:orientation val="minMax"/>
          <c:max val="0.9"/>
          <c:min val="0.60000000000000009"/>
        </c:scaling>
        <c:delete val="0"/>
        <c:axPos val="b"/>
        <c:majorGridlines/>
        <c:numFmt formatCode="General" sourceLinked="1"/>
        <c:majorTickMark val="out"/>
        <c:minorTickMark val="none"/>
        <c:tickLblPos val="nextTo"/>
        <c:txPr>
          <a:bodyPr/>
          <a:lstStyle/>
          <a:p>
            <a:pPr>
              <a:defRPr sz="1200"/>
            </a:pPr>
            <a:endParaRPr lang="en-CH"/>
          </a:p>
        </c:txPr>
        <c:crossAx val="176691456"/>
        <c:crosses val="autoZero"/>
        <c:crossBetween val="between"/>
        <c:majorUnit val="5.0000000000000107E-2"/>
      </c:valAx>
    </c:plotArea>
    <c:plotVisOnly val="1"/>
    <c:dispBlanksAs val="gap"/>
    <c:showDLblsOverMax val="0"/>
  </c:chart>
  <c:txPr>
    <a:bodyPr/>
    <a:lstStyle/>
    <a:p>
      <a:pPr>
        <a:defRPr sz="1400"/>
      </a:pPr>
      <a:endParaRPr lang="en-CH"/>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002060"/>
              </a:solidFill>
            </c:spPr>
            <c:extLst>
              <c:ext xmlns:c16="http://schemas.microsoft.com/office/drawing/2014/chart" uri="{C3380CC4-5D6E-409C-BE32-E72D297353CC}">
                <c16:uniqueId val="{00000001-A73A-4421-A46D-2DF8AAD524CC}"/>
              </c:ext>
            </c:extLst>
          </c:dPt>
          <c:dPt>
            <c:idx val="1"/>
            <c:invertIfNegative val="0"/>
            <c:bubble3D val="0"/>
            <c:spPr>
              <a:solidFill>
                <a:srgbClr val="C00000"/>
              </a:solidFill>
            </c:spPr>
            <c:extLst>
              <c:ext xmlns:c16="http://schemas.microsoft.com/office/drawing/2014/chart" uri="{C3380CC4-5D6E-409C-BE32-E72D297353CC}">
                <c16:uniqueId val="{00000003-A73A-4421-A46D-2DF8AAD524CC}"/>
              </c:ext>
            </c:extLst>
          </c:dPt>
          <c:dPt>
            <c:idx val="2"/>
            <c:invertIfNegative val="0"/>
            <c:bubble3D val="0"/>
            <c:spPr>
              <a:solidFill>
                <a:srgbClr val="7030A0"/>
              </a:solidFill>
            </c:spPr>
            <c:extLst>
              <c:ext xmlns:c16="http://schemas.microsoft.com/office/drawing/2014/chart" uri="{C3380CC4-5D6E-409C-BE32-E72D297353CC}">
                <c16:uniqueId val="{00000005-A73A-4421-A46D-2DF8AAD524CC}"/>
              </c:ext>
            </c:extLst>
          </c:dPt>
          <c:cat>
            <c:strRef>
              <c:f>Sheet1!$A$2:$A$4</c:f>
              <c:strCache>
                <c:ptCount val="3"/>
                <c:pt idx="0">
                  <c:v>BKT</c:v>
                </c:pt>
                <c:pt idx="1">
                  <c:v>AFM</c:v>
                </c:pt>
                <c:pt idx="2">
                  <c:v>PFA</c:v>
                </c:pt>
              </c:strCache>
            </c:strRef>
          </c:cat>
          <c:val>
            <c:numRef>
              <c:f>Sheet1!$B$2:$B$4</c:f>
              <c:numCache>
                <c:formatCode>General</c:formatCode>
                <c:ptCount val="3"/>
                <c:pt idx="0">
                  <c:v>0.45300000000000001</c:v>
                </c:pt>
                <c:pt idx="1">
                  <c:v>0.45269999999999999</c:v>
                </c:pt>
                <c:pt idx="2">
                  <c:v>0.44969999999999999</c:v>
                </c:pt>
              </c:numCache>
            </c:numRef>
          </c:val>
          <c:extLst>
            <c:ext xmlns:c16="http://schemas.microsoft.com/office/drawing/2014/chart" uri="{C3380CC4-5D6E-409C-BE32-E72D297353CC}">
              <c16:uniqueId val="{00000004-A73A-4421-A46D-2DF8AAD524CC}"/>
            </c:ext>
          </c:extLst>
        </c:ser>
        <c:dLbls>
          <c:showLegendKey val="0"/>
          <c:showVal val="0"/>
          <c:showCatName val="0"/>
          <c:showSerName val="0"/>
          <c:showPercent val="0"/>
          <c:showBubbleSize val="0"/>
        </c:dLbls>
        <c:gapWidth val="150"/>
        <c:axId val="182692096"/>
        <c:axId val="182693888"/>
      </c:barChart>
      <c:catAx>
        <c:axId val="182692096"/>
        <c:scaling>
          <c:orientation val="minMax"/>
        </c:scaling>
        <c:delete val="1"/>
        <c:axPos val="l"/>
        <c:numFmt formatCode="General" sourceLinked="0"/>
        <c:majorTickMark val="out"/>
        <c:minorTickMark val="none"/>
        <c:tickLblPos val="none"/>
        <c:crossAx val="182693888"/>
        <c:crosses val="autoZero"/>
        <c:auto val="1"/>
        <c:lblAlgn val="ctr"/>
        <c:lblOffset val="100"/>
        <c:noMultiLvlLbl val="0"/>
      </c:catAx>
      <c:valAx>
        <c:axId val="182693888"/>
        <c:scaling>
          <c:orientation val="minMax"/>
          <c:max val="0.46"/>
          <c:min val="0.32000000000000234"/>
        </c:scaling>
        <c:delete val="0"/>
        <c:axPos val="b"/>
        <c:majorGridlines/>
        <c:numFmt formatCode="General" sourceLinked="1"/>
        <c:majorTickMark val="out"/>
        <c:minorTickMark val="none"/>
        <c:tickLblPos val="nextTo"/>
        <c:txPr>
          <a:bodyPr/>
          <a:lstStyle/>
          <a:p>
            <a:pPr>
              <a:defRPr sz="1200"/>
            </a:pPr>
            <a:endParaRPr lang="en-CH"/>
          </a:p>
        </c:txPr>
        <c:crossAx val="182692096"/>
        <c:crosses val="autoZero"/>
        <c:crossBetween val="between"/>
        <c:majorUnit val="3.0000000000000016E-2"/>
      </c:valAx>
    </c:plotArea>
    <c:plotVisOnly val="1"/>
    <c:dispBlanksAs val="gap"/>
    <c:showDLblsOverMax val="0"/>
  </c:chart>
  <c:txPr>
    <a:bodyPr/>
    <a:lstStyle/>
    <a:p>
      <a:pPr>
        <a:defRPr sz="1400"/>
      </a:pPr>
      <a:endParaRPr lang="en-CH"/>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002060"/>
              </a:solidFill>
            </c:spPr>
            <c:extLst>
              <c:ext xmlns:c16="http://schemas.microsoft.com/office/drawing/2014/chart" uri="{C3380CC4-5D6E-409C-BE32-E72D297353CC}">
                <c16:uniqueId val="{00000001-6725-4DE2-BAC4-9476B38CF6E7}"/>
              </c:ext>
            </c:extLst>
          </c:dPt>
          <c:dPt>
            <c:idx val="1"/>
            <c:invertIfNegative val="0"/>
            <c:bubble3D val="0"/>
            <c:spPr>
              <a:solidFill>
                <a:srgbClr val="C00000"/>
              </a:solidFill>
            </c:spPr>
            <c:extLst>
              <c:ext xmlns:c16="http://schemas.microsoft.com/office/drawing/2014/chart" uri="{C3380CC4-5D6E-409C-BE32-E72D297353CC}">
                <c16:uniqueId val="{00000003-6725-4DE2-BAC4-9476B38CF6E7}"/>
              </c:ext>
            </c:extLst>
          </c:dPt>
          <c:dPt>
            <c:idx val="2"/>
            <c:invertIfNegative val="0"/>
            <c:bubble3D val="0"/>
            <c:spPr>
              <a:solidFill>
                <a:srgbClr val="7030A0"/>
              </a:solidFill>
            </c:spPr>
            <c:extLst>
              <c:ext xmlns:c16="http://schemas.microsoft.com/office/drawing/2014/chart" uri="{C3380CC4-5D6E-409C-BE32-E72D297353CC}">
                <c16:uniqueId val="{00000005-6725-4DE2-BAC4-9476B38CF6E7}"/>
              </c:ext>
            </c:extLst>
          </c:dPt>
          <c:cat>
            <c:strRef>
              <c:f>Sheet1!$A$2:$A$4</c:f>
              <c:strCache>
                <c:ptCount val="3"/>
                <c:pt idx="0">
                  <c:v>BKT</c:v>
                </c:pt>
                <c:pt idx="1">
                  <c:v>AFM</c:v>
                </c:pt>
                <c:pt idx="2">
                  <c:v>PFA</c:v>
                </c:pt>
              </c:strCache>
            </c:strRef>
          </c:cat>
          <c:val>
            <c:numRef>
              <c:f>Sheet1!$B$2:$B$4</c:f>
              <c:numCache>
                <c:formatCode>General</c:formatCode>
                <c:ptCount val="3"/>
                <c:pt idx="0">
                  <c:v>0.33789999999999998</c:v>
                </c:pt>
                <c:pt idx="1">
                  <c:v>0.34189999999999998</c:v>
                </c:pt>
                <c:pt idx="2">
                  <c:v>0.33739999999999998</c:v>
                </c:pt>
              </c:numCache>
            </c:numRef>
          </c:val>
          <c:extLst>
            <c:ext xmlns:c16="http://schemas.microsoft.com/office/drawing/2014/chart" uri="{C3380CC4-5D6E-409C-BE32-E72D297353CC}">
              <c16:uniqueId val="{00000004-6725-4DE2-BAC4-9476B38CF6E7}"/>
            </c:ext>
          </c:extLst>
        </c:ser>
        <c:dLbls>
          <c:showLegendKey val="0"/>
          <c:showVal val="0"/>
          <c:showCatName val="0"/>
          <c:showSerName val="0"/>
          <c:showPercent val="0"/>
          <c:showBubbleSize val="0"/>
        </c:dLbls>
        <c:gapWidth val="150"/>
        <c:axId val="182666368"/>
        <c:axId val="182667904"/>
      </c:barChart>
      <c:catAx>
        <c:axId val="182666368"/>
        <c:scaling>
          <c:orientation val="minMax"/>
        </c:scaling>
        <c:delete val="1"/>
        <c:axPos val="l"/>
        <c:numFmt formatCode="General" sourceLinked="0"/>
        <c:majorTickMark val="out"/>
        <c:minorTickMark val="none"/>
        <c:tickLblPos val="none"/>
        <c:crossAx val="182667904"/>
        <c:crosses val="autoZero"/>
        <c:auto val="1"/>
        <c:lblAlgn val="ctr"/>
        <c:lblOffset val="100"/>
        <c:noMultiLvlLbl val="0"/>
      </c:catAx>
      <c:valAx>
        <c:axId val="182667904"/>
        <c:scaling>
          <c:orientation val="minMax"/>
          <c:max val="0.46"/>
          <c:min val="0.32000000000000234"/>
        </c:scaling>
        <c:delete val="0"/>
        <c:axPos val="b"/>
        <c:majorGridlines/>
        <c:numFmt formatCode="General" sourceLinked="1"/>
        <c:majorTickMark val="out"/>
        <c:minorTickMark val="none"/>
        <c:tickLblPos val="nextTo"/>
        <c:txPr>
          <a:bodyPr/>
          <a:lstStyle/>
          <a:p>
            <a:pPr>
              <a:defRPr sz="1200"/>
            </a:pPr>
            <a:endParaRPr lang="en-CH"/>
          </a:p>
        </c:txPr>
        <c:crossAx val="182666368"/>
        <c:crosses val="autoZero"/>
        <c:crossBetween val="between"/>
        <c:majorUnit val="3.0000000000000016E-2"/>
      </c:valAx>
    </c:plotArea>
    <c:plotVisOnly val="1"/>
    <c:dispBlanksAs val="gap"/>
    <c:showDLblsOverMax val="0"/>
  </c:chart>
  <c:txPr>
    <a:bodyPr/>
    <a:lstStyle/>
    <a:p>
      <a:pPr>
        <a:defRPr sz="1400"/>
      </a:pPr>
      <a:endParaRPr lang="en-CH"/>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002060"/>
              </a:solidFill>
            </c:spPr>
            <c:extLst>
              <c:ext xmlns:c16="http://schemas.microsoft.com/office/drawing/2014/chart" uri="{C3380CC4-5D6E-409C-BE32-E72D297353CC}">
                <c16:uniqueId val="{00000001-DABB-41AB-BC8E-2D3B4BE1413E}"/>
              </c:ext>
            </c:extLst>
          </c:dPt>
          <c:dPt>
            <c:idx val="1"/>
            <c:invertIfNegative val="0"/>
            <c:bubble3D val="0"/>
            <c:spPr>
              <a:solidFill>
                <a:srgbClr val="C00000"/>
              </a:solidFill>
            </c:spPr>
            <c:extLst>
              <c:ext xmlns:c16="http://schemas.microsoft.com/office/drawing/2014/chart" uri="{C3380CC4-5D6E-409C-BE32-E72D297353CC}">
                <c16:uniqueId val="{00000003-DABB-41AB-BC8E-2D3B4BE1413E}"/>
              </c:ext>
            </c:extLst>
          </c:dPt>
          <c:dPt>
            <c:idx val="2"/>
            <c:invertIfNegative val="0"/>
            <c:bubble3D val="0"/>
            <c:spPr>
              <a:solidFill>
                <a:srgbClr val="7030A0"/>
              </a:solidFill>
            </c:spPr>
            <c:extLst>
              <c:ext xmlns:c16="http://schemas.microsoft.com/office/drawing/2014/chart" uri="{C3380CC4-5D6E-409C-BE32-E72D297353CC}">
                <c16:uniqueId val="{00000005-DABB-41AB-BC8E-2D3B4BE1413E}"/>
              </c:ext>
            </c:extLst>
          </c:dPt>
          <c:cat>
            <c:strRef>
              <c:f>Sheet1!$A$2:$A$4</c:f>
              <c:strCache>
                <c:ptCount val="3"/>
                <c:pt idx="0">
                  <c:v>BKT</c:v>
                </c:pt>
                <c:pt idx="1">
                  <c:v>AFM</c:v>
                </c:pt>
                <c:pt idx="2">
                  <c:v>PFA</c:v>
                </c:pt>
              </c:strCache>
            </c:strRef>
          </c:cat>
          <c:val>
            <c:numRef>
              <c:f>Sheet1!$B$2:$B$4</c:f>
              <c:numCache>
                <c:formatCode>General</c:formatCode>
                <c:ptCount val="3"/>
                <c:pt idx="0">
                  <c:v>0.45050000000000001</c:v>
                </c:pt>
                <c:pt idx="1">
                  <c:v>0.44979999999999998</c:v>
                </c:pt>
                <c:pt idx="2">
                  <c:v>0.4481</c:v>
                </c:pt>
              </c:numCache>
            </c:numRef>
          </c:val>
          <c:extLst>
            <c:ext xmlns:c16="http://schemas.microsoft.com/office/drawing/2014/chart" uri="{C3380CC4-5D6E-409C-BE32-E72D297353CC}">
              <c16:uniqueId val="{00000004-DABB-41AB-BC8E-2D3B4BE1413E}"/>
            </c:ext>
          </c:extLst>
        </c:ser>
        <c:dLbls>
          <c:showLegendKey val="0"/>
          <c:showVal val="0"/>
          <c:showCatName val="0"/>
          <c:showSerName val="0"/>
          <c:showPercent val="0"/>
          <c:showBubbleSize val="0"/>
        </c:dLbls>
        <c:gapWidth val="150"/>
        <c:axId val="2248704"/>
        <c:axId val="2250240"/>
      </c:barChart>
      <c:catAx>
        <c:axId val="2248704"/>
        <c:scaling>
          <c:orientation val="minMax"/>
        </c:scaling>
        <c:delete val="1"/>
        <c:axPos val="l"/>
        <c:numFmt formatCode="General" sourceLinked="0"/>
        <c:majorTickMark val="out"/>
        <c:minorTickMark val="none"/>
        <c:tickLblPos val="none"/>
        <c:crossAx val="2250240"/>
        <c:crosses val="autoZero"/>
        <c:auto val="1"/>
        <c:lblAlgn val="ctr"/>
        <c:lblOffset val="100"/>
        <c:noMultiLvlLbl val="0"/>
      </c:catAx>
      <c:valAx>
        <c:axId val="2250240"/>
        <c:scaling>
          <c:orientation val="minMax"/>
          <c:max val="0.46"/>
          <c:min val="0.32000000000000234"/>
        </c:scaling>
        <c:delete val="0"/>
        <c:axPos val="b"/>
        <c:majorGridlines/>
        <c:numFmt formatCode="General" sourceLinked="1"/>
        <c:majorTickMark val="out"/>
        <c:minorTickMark val="none"/>
        <c:tickLblPos val="nextTo"/>
        <c:txPr>
          <a:bodyPr/>
          <a:lstStyle/>
          <a:p>
            <a:pPr>
              <a:defRPr sz="1200"/>
            </a:pPr>
            <a:endParaRPr lang="en-CH"/>
          </a:p>
        </c:txPr>
        <c:crossAx val="2248704"/>
        <c:crosses val="autoZero"/>
        <c:crossBetween val="between"/>
        <c:majorUnit val="3.0000000000000016E-2"/>
      </c:valAx>
    </c:plotArea>
    <c:plotVisOnly val="1"/>
    <c:dispBlanksAs val="gap"/>
    <c:showDLblsOverMax val="0"/>
  </c:chart>
  <c:txPr>
    <a:bodyPr/>
    <a:lstStyle/>
    <a:p>
      <a:pPr>
        <a:defRPr sz="1400"/>
      </a:pPr>
      <a:endParaRPr lang="en-CH"/>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002060"/>
              </a:solidFill>
            </c:spPr>
            <c:extLst>
              <c:ext xmlns:c16="http://schemas.microsoft.com/office/drawing/2014/chart" uri="{C3380CC4-5D6E-409C-BE32-E72D297353CC}">
                <c16:uniqueId val="{00000001-59A5-4AB4-BDD1-1BF659D02B5A}"/>
              </c:ext>
            </c:extLst>
          </c:dPt>
          <c:dPt>
            <c:idx val="1"/>
            <c:invertIfNegative val="0"/>
            <c:bubble3D val="0"/>
            <c:spPr>
              <a:solidFill>
                <a:srgbClr val="C00000"/>
              </a:solidFill>
            </c:spPr>
            <c:extLst>
              <c:ext xmlns:c16="http://schemas.microsoft.com/office/drawing/2014/chart" uri="{C3380CC4-5D6E-409C-BE32-E72D297353CC}">
                <c16:uniqueId val="{00000003-59A5-4AB4-BDD1-1BF659D02B5A}"/>
              </c:ext>
            </c:extLst>
          </c:dPt>
          <c:dPt>
            <c:idx val="2"/>
            <c:invertIfNegative val="0"/>
            <c:bubble3D val="0"/>
            <c:spPr>
              <a:solidFill>
                <a:srgbClr val="7030A0"/>
              </a:solidFill>
            </c:spPr>
            <c:extLst>
              <c:ext xmlns:c16="http://schemas.microsoft.com/office/drawing/2014/chart" uri="{C3380CC4-5D6E-409C-BE32-E72D297353CC}">
                <c16:uniqueId val="{00000005-59A5-4AB4-BDD1-1BF659D02B5A}"/>
              </c:ext>
            </c:extLst>
          </c:dPt>
          <c:cat>
            <c:strRef>
              <c:f>Sheet1!$A$2:$A$4</c:f>
              <c:strCache>
                <c:ptCount val="3"/>
                <c:pt idx="0">
                  <c:v>BKT</c:v>
                </c:pt>
                <c:pt idx="1">
                  <c:v>AFM</c:v>
                </c:pt>
                <c:pt idx="2">
                  <c:v>PFA</c:v>
                </c:pt>
              </c:strCache>
            </c:strRef>
          </c:cat>
          <c:val>
            <c:numRef>
              <c:f>Sheet1!$B$2:$B$4</c:f>
              <c:numCache>
                <c:formatCode>General</c:formatCode>
                <c:ptCount val="3"/>
                <c:pt idx="0">
                  <c:v>0.43680000000000002</c:v>
                </c:pt>
                <c:pt idx="1">
                  <c:v>0.44569999999999999</c:v>
                </c:pt>
                <c:pt idx="2">
                  <c:v>0.43469999999999998</c:v>
                </c:pt>
              </c:numCache>
            </c:numRef>
          </c:val>
          <c:extLst>
            <c:ext xmlns:c16="http://schemas.microsoft.com/office/drawing/2014/chart" uri="{C3380CC4-5D6E-409C-BE32-E72D297353CC}">
              <c16:uniqueId val="{00000004-59A5-4AB4-BDD1-1BF659D02B5A}"/>
            </c:ext>
          </c:extLst>
        </c:ser>
        <c:dLbls>
          <c:showLegendKey val="0"/>
          <c:showVal val="0"/>
          <c:showCatName val="0"/>
          <c:showSerName val="0"/>
          <c:showPercent val="0"/>
          <c:showBubbleSize val="0"/>
        </c:dLbls>
        <c:gapWidth val="150"/>
        <c:axId val="182652288"/>
        <c:axId val="182654080"/>
      </c:barChart>
      <c:catAx>
        <c:axId val="182652288"/>
        <c:scaling>
          <c:orientation val="minMax"/>
        </c:scaling>
        <c:delete val="1"/>
        <c:axPos val="l"/>
        <c:numFmt formatCode="General" sourceLinked="0"/>
        <c:majorTickMark val="out"/>
        <c:minorTickMark val="none"/>
        <c:tickLblPos val="none"/>
        <c:crossAx val="182654080"/>
        <c:crosses val="autoZero"/>
        <c:auto val="1"/>
        <c:lblAlgn val="ctr"/>
        <c:lblOffset val="100"/>
        <c:noMultiLvlLbl val="0"/>
      </c:catAx>
      <c:valAx>
        <c:axId val="182654080"/>
        <c:scaling>
          <c:orientation val="minMax"/>
          <c:max val="0.46"/>
          <c:min val="0.32000000000000234"/>
        </c:scaling>
        <c:delete val="0"/>
        <c:axPos val="b"/>
        <c:majorGridlines/>
        <c:numFmt formatCode="General" sourceLinked="1"/>
        <c:majorTickMark val="out"/>
        <c:minorTickMark val="none"/>
        <c:tickLblPos val="nextTo"/>
        <c:txPr>
          <a:bodyPr/>
          <a:lstStyle/>
          <a:p>
            <a:pPr>
              <a:defRPr sz="1200"/>
            </a:pPr>
            <a:endParaRPr lang="en-CH"/>
          </a:p>
        </c:txPr>
        <c:crossAx val="182652288"/>
        <c:crosses val="autoZero"/>
        <c:crossBetween val="between"/>
        <c:majorUnit val="3.0000000000000016E-2"/>
      </c:valAx>
    </c:plotArea>
    <c:plotVisOnly val="1"/>
    <c:dispBlanksAs val="gap"/>
    <c:showDLblsOverMax val="0"/>
  </c:chart>
  <c:txPr>
    <a:bodyPr/>
    <a:lstStyle/>
    <a:p>
      <a:pPr>
        <a:defRPr sz="1400"/>
      </a:pPr>
      <a:endParaRPr lang="en-CH"/>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t" anchorCtr="0" compatLnSpc="1">
            <a:prstTxWarp prst="textNoShape">
              <a:avLst/>
            </a:prstTxWarp>
          </a:bodyPr>
          <a:lstStyle>
            <a:lvl1pPr defTabSz="950913">
              <a:defRPr sz="1200"/>
            </a:lvl1pPr>
          </a:lstStyle>
          <a:p>
            <a:endParaRPr lang="en-US"/>
          </a:p>
        </p:txBody>
      </p:sp>
      <p:sp>
        <p:nvSpPr>
          <p:cNvPr id="34819"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t" anchorCtr="0" compatLnSpc="1">
            <a:prstTxWarp prst="textNoShape">
              <a:avLst/>
            </a:prstTxWarp>
          </a:bodyPr>
          <a:lstStyle>
            <a:lvl1pPr algn="r" defTabSz="950913">
              <a:defRPr sz="1200"/>
            </a:lvl1pPr>
          </a:lstStyle>
          <a:p>
            <a:endParaRPr lang="en-US"/>
          </a:p>
        </p:txBody>
      </p:sp>
      <p:sp>
        <p:nvSpPr>
          <p:cNvPr id="34820"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b" anchorCtr="0" compatLnSpc="1">
            <a:prstTxWarp prst="textNoShape">
              <a:avLst/>
            </a:prstTxWarp>
          </a:bodyPr>
          <a:lstStyle>
            <a:lvl1pPr defTabSz="950913">
              <a:defRPr sz="1200"/>
            </a:lvl1pPr>
          </a:lstStyle>
          <a:p>
            <a:endParaRPr lang="en-US"/>
          </a:p>
        </p:txBody>
      </p:sp>
      <p:sp>
        <p:nvSpPr>
          <p:cNvPr id="34821"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b" anchorCtr="0" compatLnSpc="1">
            <a:prstTxWarp prst="textNoShape">
              <a:avLst/>
            </a:prstTxWarp>
          </a:bodyPr>
          <a:lstStyle>
            <a:lvl1pPr algn="r" defTabSz="950913">
              <a:defRPr sz="1200"/>
            </a:lvl1pPr>
          </a:lstStyle>
          <a:p>
            <a:fld id="{E4E2B67C-51EB-4427-AC6D-13AD2A9DE225}" type="slidenum">
              <a:rPr lang="en-US"/>
              <a:pPr/>
              <a:t>‹#›</a:t>
            </a:fld>
            <a:endParaRPr lang="en-US"/>
          </a:p>
        </p:txBody>
      </p:sp>
    </p:spTree>
    <p:extLst>
      <p:ext uri="{BB962C8B-B14F-4D97-AF65-F5344CB8AC3E}">
        <p14:creationId xmlns:p14="http://schemas.microsoft.com/office/powerpoint/2010/main" val="1733456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t" anchorCtr="0" compatLnSpc="1">
            <a:prstTxWarp prst="textNoShape">
              <a:avLst/>
            </a:prstTxWarp>
          </a:bodyPr>
          <a:lstStyle>
            <a:lvl1pPr defTabSz="950913">
              <a:defRPr sz="1200"/>
            </a:lvl1pPr>
          </a:lstStyle>
          <a:p>
            <a:endParaRPr lang="en-GB"/>
          </a:p>
        </p:txBody>
      </p:sp>
      <p:sp>
        <p:nvSpPr>
          <p:cNvPr id="6147"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t" anchorCtr="0" compatLnSpc="1">
            <a:prstTxWarp prst="textNoShape">
              <a:avLst/>
            </a:prstTxWarp>
          </a:bodyPr>
          <a:lstStyle>
            <a:lvl1pPr algn="r" defTabSz="950913">
              <a:defRPr sz="1200"/>
            </a:lvl1pPr>
          </a:lstStyle>
          <a:p>
            <a:endParaRPr lang="en-GB"/>
          </a:p>
        </p:txBody>
      </p:sp>
      <p:sp>
        <p:nvSpPr>
          <p:cNvPr id="614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76313" y="4559300"/>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b" anchorCtr="0" compatLnSpc="1">
            <a:prstTxWarp prst="textNoShape">
              <a:avLst/>
            </a:prstTxWarp>
          </a:bodyPr>
          <a:lstStyle>
            <a:lvl1pPr defTabSz="950913">
              <a:defRPr sz="1200"/>
            </a:lvl1pPr>
          </a:lstStyle>
          <a:p>
            <a:endParaRPr lang="en-GB"/>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49" tIns="47575" rIns="95149" bIns="47575" numCol="1" anchor="b" anchorCtr="0" compatLnSpc="1">
            <a:prstTxWarp prst="textNoShape">
              <a:avLst/>
            </a:prstTxWarp>
          </a:bodyPr>
          <a:lstStyle>
            <a:lvl1pPr algn="r" defTabSz="950913">
              <a:defRPr sz="1200"/>
            </a:lvl1pPr>
          </a:lstStyle>
          <a:p>
            <a:fld id="{051F0B57-B63F-4711-A482-2ACA114C1232}" type="slidenum">
              <a:rPr lang="en-GB"/>
              <a:pPr/>
              <a:t>‹#›</a:t>
            </a:fld>
            <a:endParaRPr lang="en-GB"/>
          </a:p>
        </p:txBody>
      </p:sp>
    </p:spTree>
    <p:extLst>
      <p:ext uri="{BB962C8B-B14F-4D97-AF65-F5344CB8AC3E}">
        <p14:creationId xmlns:p14="http://schemas.microsoft.com/office/powerpoint/2010/main" val="12051630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TH Light" pitchFamily="2" charset="0"/>
        <a:ea typeface="+mn-ea"/>
        <a:cs typeface="+mn-cs"/>
      </a:defRPr>
    </a:lvl1pPr>
    <a:lvl2pPr marL="457200" algn="l" rtl="0" fontAlgn="base">
      <a:spcBef>
        <a:spcPct val="30000"/>
      </a:spcBef>
      <a:spcAft>
        <a:spcPct val="0"/>
      </a:spcAft>
      <a:defRPr sz="1200" kern="1200">
        <a:solidFill>
          <a:schemeClr val="tx1"/>
        </a:solidFill>
        <a:latin typeface="ETH Light" pitchFamily="2" charset="0"/>
        <a:ea typeface="+mn-ea"/>
        <a:cs typeface="+mn-cs"/>
      </a:defRPr>
    </a:lvl2pPr>
    <a:lvl3pPr marL="914400" algn="l" rtl="0" fontAlgn="base">
      <a:spcBef>
        <a:spcPct val="30000"/>
      </a:spcBef>
      <a:spcAft>
        <a:spcPct val="0"/>
      </a:spcAft>
      <a:defRPr sz="1200" kern="1200">
        <a:solidFill>
          <a:schemeClr val="tx1"/>
        </a:solidFill>
        <a:latin typeface="ETH Light" pitchFamily="2" charset="0"/>
        <a:ea typeface="+mn-ea"/>
        <a:cs typeface="+mn-cs"/>
      </a:defRPr>
    </a:lvl3pPr>
    <a:lvl4pPr marL="1371600" algn="l" rtl="0" fontAlgn="base">
      <a:spcBef>
        <a:spcPct val="30000"/>
      </a:spcBef>
      <a:spcAft>
        <a:spcPct val="0"/>
      </a:spcAft>
      <a:defRPr sz="1200" kern="1200">
        <a:solidFill>
          <a:schemeClr val="tx1"/>
        </a:solidFill>
        <a:latin typeface="ETH Light" pitchFamily="2" charset="0"/>
        <a:ea typeface="+mn-ea"/>
        <a:cs typeface="+mn-cs"/>
      </a:defRPr>
    </a:lvl4pPr>
    <a:lvl5pPr marL="1828800" algn="l" rtl="0" fontAlgn="base">
      <a:spcBef>
        <a:spcPct val="30000"/>
      </a:spcBef>
      <a:spcAft>
        <a:spcPct val="0"/>
      </a:spcAft>
      <a:defRPr sz="1200" kern="1200">
        <a:solidFill>
          <a:schemeClr val="tx1"/>
        </a:solidFill>
        <a:latin typeface="ETH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051F0B57-B63F-4711-A482-2ACA114C123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 relations between skills and task outcomes as well as over time steps can be defined by 5 parameters.</a:t>
            </a:r>
          </a:p>
          <a:p>
            <a:r>
              <a:rPr lang="en-US" b="1" baseline="0" dirty="0"/>
              <a:t>These parameters can be interpreted in terms of learning. That means that they represent how students learn.</a:t>
            </a:r>
            <a:endParaRPr lang="en-US" b="0" baseline="0" dirty="0"/>
          </a:p>
        </p:txBody>
      </p:sp>
      <p:sp>
        <p:nvSpPr>
          <p:cNvPr id="4" name="Slide Number Placeholder 3"/>
          <p:cNvSpPr>
            <a:spLocks noGrp="1"/>
          </p:cNvSpPr>
          <p:nvPr>
            <p:ph type="sldNum" sz="quarter" idx="10"/>
          </p:nvPr>
        </p:nvSpPr>
        <p:spPr/>
        <p:txBody>
          <a:bodyPr/>
          <a:lstStyle/>
          <a:p>
            <a:fld id="{EB1ACB78-3453-4A81-A865-56E9A1235014}" type="slidenum">
              <a:rPr lang="en-GB" smtClean="0"/>
              <a:pPr/>
              <a:t>10</a:t>
            </a:fld>
            <a:endParaRPr lang="en-GB"/>
          </a:p>
        </p:txBody>
      </p:sp>
    </p:spTree>
    <p:extLst>
      <p:ext uri="{BB962C8B-B14F-4D97-AF65-F5344CB8AC3E}">
        <p14:creationId xmlns:p14="http://schemas.microsoft.com/office/powerpoint/2010/main" val="611032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Learning and forgetting</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11</a:t>
            </a:fld>
            <a:endParaRPr lang="en-GB"/>
          </a:p>
        </p:txBody>
      </p:sp>
    </p:spTree>
    <p:extLst>
      <p:ext uri="{BB962C8B-B14F-4D97-AF65-F5344CB8AC3E}">
        <p14:creationId xmlns:p14="http://schemas.microsoft.com/office/powerpoint/2010/main" val="289888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Slipping and guessing</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12</a:t>
            </a:fld>
            <a:endParaRPr lang="en-GB"/>
          </a:p>
        </p:txBody>
      </p:sp>
    </p:spTree>
    <p:extLst>
      <p:ext uri="{BB962C8B-B14F-4D97-AF65-F5344CB8AC3E}">
        <p14:creationId xmlns:p14="http://schemas.microsoft.com/office/powerpoint/2010/main" val="6197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Initial probability of knowing a skill a-priori.</a:t>
            </a:r>
          </a:p>
          <a:p>
            <a:endParaRPr lang="en-US" b="0" baseline="0" dirty="0"/>
          </a:p>
          <a:p>
            <a:r>
              <a:rPr lang="en-US" b="0" baseline="0" dirty="0"/>
              <a:t>In order to use our model and make predictions, we need to determine the values of the different probabilities.</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13</a:t>
            </a:fld>
            <a:endParaRPr lang="en-GB"/>
          </a:p>
        </p:txBody>
      </p:sp>
    </p:spTree>
    <p:extLst>
      <p:ext uri="{BB962C8B-B14F-4D97-AF65-F5344CB8AC3E}">
        <p14:creationId xmlns:p14="http://schemas.microsoft.com/office/powerpoint/2010/main" val="321106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equations to make these predictions are simple and efficient.</a:t>
            </a:r>
          </a:p>
          <a:p>
            <a:endParaRPr lang="en-US" b="0" baseline="0" dirty="0"/>
          </a:p>
          <a:p>
            <a:r>
              <a:rPr lang="en-US" b="0" baseline="0" dirty="0"/>
              <a:t>Here you see the first time step of a model and we want to predict the task outcome.</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14</a:t>
            </a:fld>
            <a:endParaRPr lang="en-GB"/>
          </a:p>
        </p:txBody>
      </p:sp>
    </p:spTree>
    <p:extLst>
      <p:ext uri="{BB962C8B-B14F-4D97-AF65-F5344CB8AC3E}">
        <p14:creationId xmlns:p14="http://schemas.microsoft.com/office/powerpoint/2010/main" val="179181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relation between skill (blue) and task outcome (grey) is defined by the guess and slip probabilities.</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15</a:t>
            </a:fld>
            <a:endParaRPr lang="en-GB"/>
          </a:p>
        </p:txBody>
      </p:sp>
    </p:spTree>
    <p:extLst>
      <p:ext uri="{BB962C8B-B14F-4D97-AF65-F5344CB8AC3E}">
        <p14:creationId xmlns:p14="http://schemas.microsoft.com/office/powerpoint/2010/main" val="612533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Probability that the student solves task </a:t>
            </a:r>
            <a:r>
              <a:rPr lang="en-US" b="0" baseline="0" dirty="0" err="1"/>
              <a:t>o_n</a:t>
            </a:r>
            <a:r>
              <a:rPr lang="en-US" b="0" baseline="0" dirty="0"/>
              <a:t> correctly can be computed as</a:t>
            </a:r>
          </a:p>
          <a:p>
            <a:endParaRPr lang="en-US" b="0" baseline="0" dirty="0"/>
          </a:p>
          <a:p>
            <a:r>
              <a:rPr lang="en-US" b="0" baseline="0" dirty="0"/>
              <a:t>Knowledge and no slip, no knowledge and guess</a:t>
            </a:r>
          </a:p>
          <a:p>
            <a:endParaRPr lang="en-US" b="0" baseline="0" dirty="0"/>
          </a:p>
          <a:p>
            <a:r>
              <a:rPr lang="en-US" b="0" baseline="0" dirty="0"/>
              <a:t>Could do a similar thing for the probability of solving the task incorrect</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16</a:t>
            </a:fld>
            <a:endParaRPr lang="en-GB"/>
          </a:p>
        </p:txBody>
      </p:sp>
    </p:spTree>
    <p:extLst>
      <p:ext uri="{BB962C8B-B14F-4D97-AF65-F5344CB8AC3E}">
        <p14:creationId xmlns:p14="http://schemas.microsoft.com/office/powerpoint/2010/main" val="16119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As a next step: Probability that the student knew the skill, given that the task was solved correctly.</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17</a:t>
            </a:fld>
            <a:endParaRPr lang="en-GB"/>
          </a:p>
        </p:txBody>
      </p:sp>
    </p:spTree>
    <p:extLst>
      <p:ext uri="{BB962C8B-B14F-4D97-AF65-F5344CB8AC3E}">
        <p14:creationId xmlns:p14="http://schemas.microsoft.com/office/powerpoint/2010/main" val="228876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Prob that </a:t>
            </a:r>
            <a:r>
              <a:rPr lang="en-US" b="0" baseline="0" dirty="0" err="1"/>
              <a:t>s_n</a:t>
            </a:r>
            <a:r>
              <a:rPr lang="en-US" b="0" baseline="0" dirty="0"/>
              <a:t> (the skill) is 1 (learned), given that </a:t>
            </a:r>
            <a:r>
              <a:rPr lang="en-US" b="0" baseline="0" dirty="0" err="1"/>
              <a:t>o_n</a:t>
            </a:r>
            <a:r>
              <a:rPr lang="en-US" b="0" baseline="0" dirty="0"/>
              <a:t> was 1. This posterior probability can be computed using Bayes theorem.</a:t>
            </a:r>
          </a:p>
        </p:txBody>
      </p:sp>
      <p:sp>
        <p:nvSpPr>
          <p:cNvPr id="4" name="Slide Number Placeholder 3"/>
          <p:cNvSpPr>
            <a:spLocks noGrp="1"/>
          </p:cNvSpPr>
          <p:nvPr>
            <p:ph type="sldNum" sz="quarter" idx="10"/>
          </p:nvPr>
        </p:nvSpPr>
        <p:spPr/>
        <p:txBody>
          <a:bodyPr/>
          <a:lstStyle/>
          <a:p>
            <a:fld id="{EB1ACB78-3453-4A81-A865-56E9A1235014}" type="slidenum">
              <a:rPr lang="en-GB" smtClean="0"/>
              <a:pPr/>
              <a:t>18</a:t>
            </a:fld>
            <a:endParaRPr lang="en-GB"/>
          </a:p>
        </p:txBody>
      </p:sp>
    </p:spTree>
    <p:extLst>
      <p:ext uri="{BB962C8B-B14F-4D97-AF65-F5344CB8AC3E}">
        <p14:creationId xmlns:p14="http://schemas.microsoft.com/office/powerpoint/2010/main" val="356436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Denominator: p(</a:t>
            </a:r>
            <a:r>
              <a:rPr lang="en-US" b="0" baseline="0" dirty="0" err="1"/>
              <a:t>o_n</a:t>
            </a:r>
            <a:r>
              <a:rPr lang="en-US" b="0" baseline="0" dirty="0"/>
              <a:t>)</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Nominator: probability that the student has learned the skill (</a:t>
            </a:r>
            <a:r>
              <a:rPr lang="en-US" b="0" baseline="0" dirty="0" err="1"/>
              <a:t>s_n</a:t>
            </a:r>
            <a:r>
              <a:rPr lang="en-US" b="0" baseline="0" dirty="0"/>
              <a:t>) and that the student solved the associated task correctly, so this is the probability that both </a:t>
            </a:r>
            <a:r>
              <a:rPr lang="en-US" b="0" baseline="0" dirty="0" err="1"/>
              <a:t>s_n</a:t>
            </a:r>
            <a:r>
              <a:rPr lang="en-US" b="0" baseline="0" dirty="0"/>
              <a:t> and </a:t>
            </a:r>
            <a:r>
              <a:rPr lang="en-US" b="0" baseline="0" dirty="0" err="1"/>
              <a:t>o_n</a:t>
            </a:r>
            <a:r>
              <a:rPr lang="en-US" b="0" baseline="0" dirty="0"/>
              <a:t> are 1.</a:t>
            </a:r>
          </a:p>
          <a:p>
            <a:endParaRPr lang="en-US" b="0" baseline="0" dirty="0"/>
          </a:p>
        </p:txBody>
      </p:sp>
      <p:sp>
        <p:nvSpPr>
          <p:cNvPr id="4" name="Slide Number Placeholder 3"/>
          <p:cNvSpPr>
            <a:spLocks noGrp="1"/>
          </p:cNvSpPr>
          <p:nvPr>
            <p:ph type="sldNum" sz="quarter" idx="10"/>
          </p:nvPr>
        </p:nvSpPr>
        <p:spPr/>
        <p:txBody>
          <a:bodyPr/>
          <a:lstStyle/>
          <a:p>
            <a:fld id="{EB1ACB78-3453-4A81-A865-56E9A1235014}" type="slidenum">
              <a:rPr lang="en-GB" smtClean="0"/>
              <a:pPr/>
              <a:t>19</a:t>
            </a:fld>
            <a:endParaRPr lang="en-GB"/>
          </a:p>
        </p:txBody>
      </p:sp>
    </p:spTree>
    <p:extLst>
      <p:ext uri="{BB962C8B-B14F-4D97-AF65-F5344CB8AC3E}">
        <p14:creationId xmlns:p14="http://schemas.microsoft.com/office/powerpoint/2010/main" val="421116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Based on the predictions of these models we can then deliver the desired individualization and analyze and interpret the results.</a:t>
            </a:r>
          </a:p>
          <a:p>
            <a:endParaRPr lang="en-US" b="1" baseline="0" dirty="0"/>
          </a:p>
          <a:p>
            <a:r>
              <a:rPr lang="en-US" b="1" baseline="0" dirty="0"/>
              <a:t>An example could for example be that we have a probabilistic graphical model or a neural network to trace and predict the knowledge of the user and then select tasks with appropriate difficulty level.</a:t>
            </a:r>
          </a:p>
          <a:p>
            <a:r>
              <a:rPr lang="en-US" b="1" baseline="0" dirty="0"/>
              <a:t>Or we could use clustering techniques to learn about students learning strategies.</a:t>
            </a:r>
          </a:p>
          <a:p>
            <a:endParaRPr lang="en-US" b="1" baseline="0" dirty="0"/>
          </a:p>
          <a:p>
            <a:endParaRPr lang="en-US" b="1" baseline="0" dirty="0"/>
          </a:p>
          <a:p>
            <a:r>
              <a:rPr lang="en-US" b="1" baseline="0" dirty="0"/>
              <a:t>Of course, all the insights gained from the model are then fed back into our system.</a:t>
            </a:r>
            <a:endParaRPr lang="en-US" b="1" dirty="0"/>
          </a:p>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051F0B57-B63F-4711-A482-2ACA114C1232}" type="slidenum">
              <a:rPr lang="en-GB" smtClean="0"/>
              <a:pPr/>
              <a:t>2</a:t>
            </a:fld>
            <a:endParaRPr lang="en-GB"/>
          </a:p>
        </p:txBody>
      </p:sp>
    </p:spTree>
    <p:extLst>
      <p:ext uri="{BB962C8B-B14F-4D97-AF65-F5344CB8AC3E}">
        <p14:creationId xmlns:p14="http://schemas.microsoft.com/office/powerpoint/2010/main" val="364976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EB1ACB78-3453-4A81-A865-56E9A1235014}" type="slidenum">
              <a:rPr lang="en-GB" smtClean="0"/>
              <a:pPr/>
              <a:t>20</a:t>
            </a:fld>
            <a:endParaRPr lang="en-GB"/>
          </a:p>
        </p:txBody>
      </p:sp>
    </p:spTree>
    <p:extLst>
      <p:ext uri="{BB962C8B-B14F-4D97-AF65-F5344CB8AC3E}">
        <p14:creationId xmlns:p14="http://schemas.microsoft.com/office/powerpoint/2010/main" val="178998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is: </a:t>
            </a:r>
            <a:r>
              <a:rPr lang="en-US" b="0" baseline="0" dirty="0" err="1"/>
              <a:t>s_n</a:t>
            </a:r>
            <a:r>
              <a:rPr lang="en-US" b="0" baseline="0" dirty="0"/>
              <a:t> is 1 and the student did not slip (1- </a:t>
            </a:r>
            <a:r>
              <a:rPr lang="en-US" b="0" baseline="0" dirty="0" err="1"/>
              <a:t>p_s</a:t>
            </a:r>
            <a:r>
              <a:rPr lang="en-US" b="0" baseline="0" dirty="0"/>
              <a:t>)</a:t>
            </a:r>
          </a:p>
          <a:p>
            <a:endParaRPr lang="en-US" b="0" baseline="0" dirty="0"/>
          </a:p>
          <a:p>
            <a:r>
              <a:rPr lang="en-US" b="0" baseline="0" dirty="0"/>
              <a:t>Formula can be deduced in the same way for the case that </a:t>
            </a:r>
            <a:r>
              <a:rPr lang="en-US" b="0" baseline="0" dirty="0" err="1"/>
              <a:t>o_n</a:t>
            </a:r>
            <a:r>
              <a:rPr lang="en-US" b="0" baseline="0" dirty="0"/>
              <a:t> is 0</a:t>
            </a:r>
          </a:p>
          <a:p>
            <a:endParaRPr lang="en-US" b="0" baseline="0" dirty="0"/>
          </a:p>
          <a:p>
            <a:r>
              <a:rPr lang="en-US" b="0" baseline="0" dirty="0"/>
              <a:t>We are then interested in predicting, whether the student will have learned the skill </a:t>
            </a:r>
            <a:r>
              <a:rPr lang="en-US" b="0" baseline="0" dirty="0" err="1"/>
              <a:t>s_n</a:t>
            </a:r>
            <a:endParaRPr lang="en-US" b="0" baseline="0" dirty="0"/>
          </a:p>
        </p:txBody>
      </p:sp>
      <p:sp>
        <p:nvSpPr>
          <p:cNvPr id="4" name="Slide Number Placeholder 3"/>
          <p:cNvSpPr>
            <a:spLocks noGrp="1"/>
          </p:cNvSpPr>
          <p:nvPr>
            <p:ph type="sldNum" sz="quarter" idx="10"/>
          </p:nvPr>
        </p:nvSpPr>
        <p:spPr/>
        <p:txBody>
          <a:bodyPr/>
          <a:lstStyle/>
          <a:p>
            <a:fld id="{EB1ACB78-3453-4A81-A865-56E9A1235014}" type="slidenum">
              <a:rPr lang="en-GB" smtClean="0"/>
              <a:pPr/>
              <a:t>21</a:t>
            </a:fld>
            <a:endParaRPr lang="en-GB"/>
          </a:p>
        </p:txBody>
      </p:sp>
    </p:spTree>
    <p:extLst>
      <p:ext uri="{BB962C8B-B14F-4D97-AF65-F5344CB8AC3E}">
        <p14:creationId xmlns:p14="http://schemas.microsoft.com/office/powerpoint/2010/main" val="27650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other words, we want to predict whether p(s_n+1) = 1.</a:t>
            </a:r>
          </a:p>
          <a:p>
            <a:endParaRPr lang="en-US" b="0" baseline="0" dirty="0"/>
          </a:p>
          <a:p>
            <a:r>
              <a:rPr lang="en-US" b="0" baseline="0" dirty="0"/>
              <a:t>Can be computed as follows: know and not forget, not know and learn</a:t>
            </a:r>
          </a:p>
        </p:txBody>
      </p:sp>
      <p:sp>
        <p:nvSpPr>
          <p:cNvPr id="4" name="Slide Number Placeholder 3"/>
          <p:cNvSpPr>
            <a:spLocks noGrp="1"/>
          </p:cNvSpPr>
          <p:nvPr>
            <p:ph type="sldNum" sz="quarter" idx="10"/>
          </p:nvPr>
        </p:nvSpPr>
        <p:spPr/>
        <p:txBody>
          <a:bodyPr/>
          <a:lstStyle/>
          <a:p>
            <a:fld id="{EB1ACB78-3453-4A81-A865-56E9A1235014}" type="slidenum">
              <a:rPr lang="en-GB" smtClean="0"/>
              <a:pPr/>
              <a:t>22</a:t>
            </a:fld>
            <a:endParaRPr lang="en-GB"/>
          </a:p>
        </p:txBody>
      </p:sp>
    </p:spTree>
    <p:extLst>
      <p:ext uri="{BB962C8B-B14F-4D97-AF65-F5344CB8AC3E}">
        <p14:creationId xmlns:p14="http://schemas.microsoft.com/office/powerpoint/2010/main" val="1872659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a next step, we would then use the first equation to predict the next outcome.</a:t>
            </a:r>
          </a:p>
          <a:p>
            <a:endParaRPr lang="en-US" b="1" baseline="0" dirty="0"/>
          </a:p>
          <a:p>
            <a:r>
              <a:rPr lang="en-US" b="1" baseline="0" dirty="0"/>
              <a:t>Let us compute the predictions for an example student.</a:t>
            </a:r>
          </a:p>
        </p:txBody>
      </p:sp>
      <p:sp>
        <p:nvSpPr>
          <p:cNvPr id="4" name="Slide Number Placeholder 3"/>
          <p:cNvSpPr>
            <a:spLocks noGrp="1"/>
          </p:cNvSpPr>
          <p:nvPr>
            <p:ph type="sldNum" sz="quarter" idx="10"/>
          </p:nvPr>
        </p:nvSpPr>
        <p:spPr/>
        <p:txBody>
          <a:bodyPr/>
          <a:lstStyle/>
          <a:p>
            <a:fld id="{EB1ACB78-3453-4A81-A865-56E9A1235014}" type="slidenum">
              <a:rPr lang="en-GB" smtClean="0"/>
              <a:pPr/>
              <a:t>23</a:t>
            </a:fld>
            <a:endParaRPr lang="en-GB"/>
          </a:p>
        </p:txBody>
      </p:sp>
    </p:spTree>
    <p:extLst>
      <p:ext uri="{BB962C8B-B14F-4D97-AF65-F5344CB8AC3E}">
        <p14:creationId xmlns:p14="http://schemas.microsoft.com/office/powerpoint/2010/main" val="179692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different values: Po. Ps, </a:t>
            </a:r>
            <a:r>
              <a:rPr lang="en-US" dirty="0" err="1"/>
              <a:t>pg</a:t>
            </a:r>
            <a:r>
              <a:rPr lang="en-US" dirty="0"/>
              <a:t>, </a:t>
            </a:r>
            <a:r>
              <a:rPr lang="en-US" dirty="0" err="1"/>
              <a:t>pl,pf</a:t>
            </a:r>
            <a:endParaRPr lang="en-US" dirty="0"/>
          </a:p>
          <a:p>
            <a:endParaRPr lang="en-US" dirty="0"/>
          </a:p>
          <a:p>
            <a:r>
              <a:rPr lang="en-US" dirty="0"/>
              <a:t>Before the student has solved a task: 0.5</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24</a:t>
            </a:fld>
            <a:endParaRPr lang="en-GB"/>
          </a:p>
        </p:txBody>
      </p:sp>
    </p:spTree>
    <p:extLst>
      <p:ext uri="{BB962C8B-B14F-4D97-AF65-F5344CB8AC3E}">
        <p14:creationId xmlns:p14="http://schemas.microsoft.com/office/powerpoint/2010/main" val="2574313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observing wrong: 0.22</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25</a:t>
            </a:fld>
            <a:endParaRPr lang="en-GB"/>
          </a:p>
        </p:txBody>
      </p:sp>
    </p:spTree>
    <p:extLst>
      <p:ext uri="{BB962C8B-B14F-4D97-AF65-F5344CB8AC3E}">
        <p14:creationId xmlns:p14="http://schemas.microsoft.com/office/powerpoint/2010/main" val="3908859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 0.53</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26</a:t>
            </a:fld>
            <a:endParaRPr lang="en-GB"/>
          </a:p>
        </p:txBody>
      </p:sp>
    </p:spTree>
    <p:extLst>
      <p:ext uri="{BB962C8B-B14F-4D97-AF65-F5344CB8AC3E}">
        <p14:creationId xmlns:p14="http://schemas.microsoft.com/office/powerpoint/2010/main" val="825791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observing correct: 0.75</a:t>
            </a:r>
          </a:p>
          <a:p>
            <a:r>
              <a:rPr lang="en-US" dirty="0"/>
              <a:t>Prediction for next step is: 0.85</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27</a:t>
            </a:fld>
            <a:endParaRPr lang="en-GB"/>
          </a:p>
        </p:txBody>
      </p:sp>
    </p:spTree>
    <p:extLst>
      <p:ext uri="{BB962C8B-B14F-4D97-AF65-F5344CB8AC3E}">
        <p14:creationId xmlns:p14="http://schemas.microsoft.com/office/powerpoint/2010/main" val="516130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observing correct: 0.94</a:t>
            </a:r>
          </a:p>
          <a:p>
            <a:r>
              <a:rPr lang="en-US" dirty="0"/>
              <a:t>Prediction for next step: 0.96</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28</a:t>
            </a:fld>
            <a:endParaRPr lang="en-GB"/>
          </a:p>
        </p:txBody>
      </p:sp>
    </p:spTree>
    <p:extLst>
      <p:ext uri="{BB962C8B-B14F-4D97-AF65-F5344CB8AC3E}">
        <p14:creationId xmlns:p14="http://schemas.microsoft.com/office/powerpoint/2010/main" val="1195222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learned the parameters and being able to do prediction, the next step would be to make the teaching decision. A common rule is to stop practicing a task when the probability of having learned a skill is higher than 0.95. There are data-driven ways of doing this, I will not go into details with that.</a:t>
            </a:r>
          </a:p>
          <a:p>
            <a:endParaRPr lang="en-US" dirty="0"/>
          </a:p>
          <a:p>
            <a:r>
              <a:rPr lang="en-US" dirty="0"/>
              <a:t>As you have seen, BKT, the first presented approach is simple, efficient, and interpretable.</a:t>
            </a:r>
          </a:p>
        </p:txBody>
      </p:sp>
      <p:sp>
        <p:nvSpPr>
          <p:cNvPr id="4" name="Slide Number Placeholder 3"/>
          <p:cNvSpPr>
            <a:spLocks noGrp="1"/>
          </p:cNvSpPr>
          <p:nvPr>
            <p:ph type="sldNum" sz="quarter" idx="5"/>
          </p:nvPr>
        </p:nvSpPr>
        <p:spPr/>
        <p:txBody>
          <a:bodyPr/>
          <a:lstStyle/>
          <a:p>
            <a:fld id="{051F0B57-B63F-4711-A482-2ACA114C1232}" type="slidenum">
              <a:rPr lang="en-GB" smtClean="0"/>
              <a:pPr/>
              <a:t>29</a:t>
            </a:fld>
            <a:endParaRPr lang="en-GB"/>
          </a:p>
        </p:txBody>
      </p:sp>
    </p:spTree>
    <p:extLst>
      <p:ext uri="{BB962C8B-B14F-4D97-AF65-F5344CB8AC3E}">
        <p14:creationId xmlns:p14="http://schemas.microsoft.com/office/powerpoint/2010/main" val="190909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 lot of research has focused on accurately representing and predicting the knowledge and knowledge transitions of the user and today, I will present you three popular techniques for modeling and predicting student knowledge and learning.</a:t>
            </a:r>
          </a:p>
          <a:p>
            <a:endParaRPr lang="en-US" b="1" baseline="0" dirty="0"/>
          </a:p>
          <a:p>
            <a:r>
              <a:rPr lang="en-US" b="1" baseline="0" dirty="0"/>
              <a:t>BKT: </a:t>
            </a:r>
            <a:r>
              <a:rPr lang="en-US" b="0" baseline="0" dirty="0"/>
              <a:t>BKT is a special case of a HMM, representing the knowledge of the student with different skills. It is simple, efficient, and widely used in educational software.</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51F0B57-B63F-4711-A482-2ACA114C1232}" type="slidenum">
              <a:rPr lang="en-GB" smtClean="0"/>
              <a:pPr/>
              <a:t>3</a:t>
            </a:fld>
            <a:endParaRPr lang="en-GB"/>
          </a:p>
        </p:txBody>
      </p:sp>
    </p:spTree>
    <p:extLst>
      <p:ext uri="{BB962C8B-B14F-4D97-AF65-F5344CB8AC3E}">
        <p14:creationId xmlns:p14="http://schemas.microsoft.com/office/powerpoint/2010/main" val="62011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r>
              <a:rPr lang="en-US" dirty="0"/>
              <a:t>Or, more mathematically: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ETH Light" pitchFamily="2" charset="0"/>
                <a:ea typeface="+mn-ea"/>
                <a:cs typeface="+mn-cs"/>
              </a:rPr>
              <a:t>Given sequences of observations</a:t>
            </a:r>
            <a:r>
              <a:rPr lang="en-US" sz="1200" b="1" kern="1200" baseline="0" dirty="0">
                <a:solidFill>
                  <a:schemeClr val="tx1"/>
                </a:solidFill>
                <a:latin typeface="ETH Light" pitchFamily="2" charset="0"/>
                <a:ea typeface="+mn-ea"/>
                <a:cs typeface="+mn-cs"/>
              </a:rPr>
              <a:t> for N students, we want to find the parameters/probabilities theta that maximize the likelihood of the data.</a:t>
            </a:r>
          </a:p>
          <a:p>
            <a:endParaRPr lang="en-US" dirty="0"/>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30</a:t>
            </a:fld>
            <a:endParaRPr lang="en-GB"/>
          </a:p>
        </p:txBody>
      </p:sp>
    </p:spTree>
    <p:extLst>
      <p:ext uri="{BB962C8B-B14F-4D97-AF65-F5344CB8AC3E}">
        <p14:creationId xmlns:p14="http://schemas.microsoft.com/office/powerpoint/2010/main" val="421935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r>
              <a:rPr lang="en-US" dirty="0"/>
              <a:t>Or, more mathematically: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ETH Light" pitchFamily="2" charset="0"/>
                <a:ea typeface="+mn-ea"/>
                <a:cs typeface="+mn-cs"/>
              </a:rPr>
              <a:t>Given sequences of observations</a:t>
            </a:r>
            <a:r>
              <a:rPr lang="en-US" sz="1200" b="1" kern="1200" baseline="0" dirty="0">
                <a:solidFill>
                  <a:schemeClr val="tx1"/>
                </a:solidFill>
                <a:latin typeface="ETH Light" pitchFamily="2" charset="0"/>
                <a:ea typeface="+mn-ea"/>
                <a:cs typeface="+mn-cs"/>
              </a:rPr>
              <a:t> for N students, we want to find the parameters/probabilities theta that maximize the likelihood of the data.</a:t>
            </a:r>
          </a:p>
          <a:p>
            <a:endParaRPr lang="en-US" dirty="0"/>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31</a:t>
            </a:fld>
            <a:endParaRPr lang="en-GB"/>
          </a:p>
        </p:txBody>
      </p:sp>
    </p:spTree>
    <p:extLst>
      <p:ext uri="{BB962C8B-B14F-4D97-AF65-F5344CB8AC3E}">
        <p14:creationId xmlns:p14="http://schemas.microsoft.com/office/powerpoint/2010/main" val="1746372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r>
              <a:rPr lang="en-US" dirty="0"/>
              <a:t>Or, more mathematically: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ETH Light" pitchFamily="2" charset="0"/>
                <a:ea typeface="+mn-ea"/>
                <a:cs typeface="+mn-cs"/>
              </a:rPr>
              <a:t>Given sequences of observations</a:t>
            </a:r>
            <a:r>
              <a:rPr lang="en-US" sz="1200" b="1" kern="1200" baseline="0" dirty="0">
                <a:solidFill>
                  <a:schemeClr val="tx1"/>
                </a:solidFill>
                <a:latin typeface="ETH Light" pitchFamily="2" charset="0"/>
                <a:ea typeface="+mn-ea"/>
                <a:cs typeface="+mn-cs"/>
              </a:rPr>
              <a:t> for N students, we want to find the parameters/probabilities theta that maximize the likelihood of the data.</a:t>
            </a:r>
          </a:p>
          <a:p>
            <a:endParaRPr lang="en-US" dirty="0"/>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32</a:t>
            </a:fld>
            <a:endParaRPr lang="en-GB"/>
          </a:p>
        </p:txBody>
      </p:sp>
    </p:spTree>
    <p:extLst>
      <p:ext uri="{BB962C8B-B14F-4D97-AF65-F5344CB8AC3E}">
        <p14:creationId xmlns:p14="http://schemas.microsoft.com/office/powerpoint/2010/main" val="1741528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r>
              <a:rPr lang="en-US" dirty="0"/>
              <a:t>Or, more mathematically: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ETH Light" pitchFamily="2" charset="0"/>
                <a:ea typeface="+mn-ea"/>
                <a:cs typeface="+mn-cs"/>
              </a:rPr>
              <a:t>Given sequences of observations</a:t>
            </a:r>
            <a:r>
              <a:rPr lang="en-US" sz="1200" b="1" kern="1200" baseline="0" dirty="0">
                <a:solidFill>
                  <a:schemeClr val="tx1"/>
                </a:solidFill>
                <a:latin typeface="ETH Light" pitchFamily="2" charset="0"/>
                <a:ea typeface="+mn-ea"/>
                <a:cs typeface="+mn-cs"/>
              </a:rPr>
              <a:t> for N students, we want to find the parameters/probabilities theta that maximize the likelihood of the data.</a:t>
            </a:r>
          </a:p>
          <a:p>
            <a:endParaRPr lang="en-US" dirty="0"/>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33</a:t>
            </a:fld>
            <a:endParaRPr lang="en-GB"/>
          </a:p>
        </p:txBody>
      </p:sp>
    </p:spTree>
    <p:extLst>
      <p:ext uri="{BB962C8B-B14F-4D97-AF65-F5344CB8AC3E}">
        <p14:creationId xmlns:p14="http://schemas.microsoft.com/office/powerpoint/2010/main" val="3842956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r>
              <a:rPr lang="en-US" dirty="0"/>
              <a:t>Or, more mathematically: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ETH Light" pitchFamily="2" charset="0"/>
                <a:ea typeface="+mn-ea"/>
                <a:cs typeface="+mn-cs"/>
              </a:rPr>
              <a:t>Given sequences of observations</a:t>
            </a:r>
            <a:r>
              <a:rPr lang="en-US" sz="1200" b="1" kern="1200" baseline="0" dirty="0">
                <a:solidFill>
                  <a:schemeClr val="tx1"/>
                </a:solidFill>
                <a:latin typeface="ETH Light" pitchFamily="2" charset="0"/>
                <a:ea typeface="+mn-ea"/>
                <a:cs typeface="+mn-cs"/>
              </a:rPr>
              <a:t> for N students, we want to find the parameters/probabilities theta that maximize the likelihood of the data.</a:t>
            </a:r>
          </a:p>
          <a:p>
            <a:endParaRPr lang="en-US" dirty="0"/>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34</a:t>
            </a:fld>
            <a:endParaRPr lang="en-GB"/>
          </a:p>
        </p:txBody>
      </p:sp>
    </p:spTree>
    <p:extLst>
      <p:ext uri="{BB962C8B-B14F-4D97-AF65-F5344CB8AC3E}">
        <p14:creationId xmlns:p14="http://schemas.microsoft.com/office/powerpoint/2010/main" val="2582745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r>
              <a:rPr lang="en-US" dirty="0"/>
              <a:t>Or, more mathematically: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ETH Light" pitchFamily="2" charset="0"/>
                <a:ea typeface="+mn-ea"/>
                <a:cs typeface="+mn-cs"/>
              </a:rPr>
              <a:t>Given sequences of observations</a:t>
            </a:r>
            <a:r>
              <a:rPr lang="en-US" sz="1200" b="1" kern="1200" baseline="0" dirty="0">
                <a:solidFill>
                  <a:schemeClr val="tx1"/>
                </a:solidFill>
                <a:latin typeface="ETH Light" pitchFamily="2" charset="0"/>
                <a:ea typeface="+mn-ea"/>
                <a:cs typeface="+mn-cs"/>
              </a:rPr>
              <a:t> for N students, we want to find the parameters/probabilities theta that maximize the likelihood of the data.</a:t>
            </a:r>
          </a:p>
          <a:p>
            <a:endParaRPr lang="en-US" dirty="0"/>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35</a:t>
            </a:fld>
            <a:endParaRPr lang="en-GB"/>
          </a:p>
        </p:txBody>
      </p:sp>
    </p:spTree>
    <p:extLst>
      <p:ext uri="{BB962C8B-B14F-4D97-AF65-F5344CB8AC3E}">
        <p14:creationId xmlns:p14="http://schemas.microsoft.com/office/powerpoint/2010/main" val="1045677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r>
              <a:rPr lang="en-US" dirty="0"/>
              <a:t>Or, more mathematically: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latin typeface="ETH Light" pitchFamily="2" charset="0"/>
                <a:ea typeface="+mn-ea"/>
                <a:cs typeface="+mn-cs"/>
              </a:rPr>
              <a:t>Given sequences of observations</a:t>
            </a:r>
            <a:r>
              <a:rPr lang="en-US" sz="1200" b="1" kern="1200" baseline="0" dirty="0">
                <a:solidFill>
                  <a:schemeClr val="tx1"/>
                </a:solidFill>
                <a:latin typeface="ETH Light" pitchFamily="2" charset="0"/>
                <a:ea typeface="+mn-ea"/>
                <a:cs typeface="+mn-cs"/>
              </a:rPr>
              <a:t> for N students, we want to find the parameters/probabilities theta that maximize the likelihood of the data.</a:t>
            </a:r>
          </a:p>
          <a:p>
            <a:endParaRPr lang="en-US" dirty="0"/>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36</a:t>
            </a:fld>
            <a:endParaRPr lang="en-GB"/>
          </a:p>
        </p:txBody>
      </p:sp>
    </p:spTree>
    <p:extLst>
      <p:ext uri="{BB962C8B-B14F-4D97-AF65-F5344CB8AC3E}">
        <p14:creationId xmlns:p14="http://schemas.microsoft.com/office/powerpoint/2010/main" val="2323973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37</a:t>
            </a:fld>
            <a:endParaRPr lang="en-GB"/>
          </a:p>
        </p:txBody>
      </p:sp>
    </p:spTree>
    <p:extLst>
      <p:ext uri="{BB962C8B-B14F-4D97-AF65-F5344CB8AC3E}">
        <p14:creationId xmlns:p14="http://schemas.microsoft.com/office/powerpoint/2010/main" val="3835231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38</a:t>
            </a:fld>
            <a:endParaRPr lang="en-GB"/>
          </a:p>
        </p:txBody>
      </p:sp>
    </p:spTree>
    <p:extLst>
      <p:ext uri="{BB962C8B-B14F-4D97-AF65-F5344CB8AC3E}">
        <p14:creationId xmlns:p14="http://schemas.microsoft.com/office/powerpoint/2010/main" val="3349324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could of course choose the parameters ourselves or let them determine by experts.</a:t>
            </a:r>
          </a:p>
          <a:p>
            <a:r>
              <a:rPr lang="en-US" b="1" baseline="0" dirty="0"/>
              <a:t>However, to obtain more accurate predictions, we need to fit them to the data.</a:t>
            </a:r>
          </a:p>
          <a:p>
            <a:endParaRPr lang="en-US" dirty="0"/>
          </a:p>
          <a:p>
            <a:r>
              <a:rPr lang="en-US" dirty="0"/>
              <a:t>That means: Given the sequences of task outcomes of all students, we want to find a set of parameter values that minimizes the prediction error of our model.</a:t>
            </a:r>
          </a:p>
          <a:p>
            <a:endParaRPr lang="en-US" dirty="0"/>
          </a:p>
          <a:p>
            <a:r>
              <a:rPr lang="en-US" dirty="0"/>
              <a:t>This can be done using methods such as expectation maximization, brute-force grid search, or gradient descent.</a:t>
            </a:r>
          </a:p>
          <a:p>
            <a:endParaRPr lang="en-US" dirty="0"/>
          </a:p>
          <a:p>
            <a:r>
              <a:rPr lang="en-US" b="1" dirty="0"/>
              <a:t>Having solved the parameter task, the next task that we need to solve in order to be able to use our model in an online learning tool, is called inference. That means, we want to use the model to make predictions.</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39</a:t>
            </a:fld>
            <a:endParaRPr lang="en-GB"/>
          </a:p>
        </p:txBody>
      </p:sp>
    </p:spTree>
    <p:extLst>
      <p:ext uri="{BB962C8B-B14F-4D97-AF65-F5344CB8AC3E}">
        <p14:creationId xmlns:p14="http://schemas.microsoft.com/office/powerpoint/2010/main" val="351549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us assume that we have a student solving subtraction task between 0 and 10.</a:t>
            </a:r>
          </a:p>
          <a:p>
            <a:endParaRPr lang="en-US" b="1" dirty="0"/>
          </a:p>
          <a:p>
            <a:pPr marL="171450" indent="-171450">
              <a:buFontTx/>
              <a:buChar char="-"/>
            </a:pPr>
            <a:r>
              <a:rPr lang="en-US" b="0" dirty="0"/>
              <a:t>The rectangles here denote a subtraction task</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b="0" dirty="0"/>
              <a:t>Solved n tasks</a:t>
            </a:r>
          </a:p>
          <a:p>
            <a:pPr marL="171450" indent="-171450">
              <a:buFontTx/>
              <a:buChar char="-"/>
            </a:pPr>
            <a:r>
              <a:rPr lang="en-US" b="0" dirty="0"/>
              <a:t>We can observe, whether the student answered the task correctly or not</a:t>
            </a:r>
            <a:endParaRPr lang="en-CH" b="0"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4</a:t>
            </a:fld>
            <a:endParaRPr lang="en-GB"/>
          </a:p>
        </p:txBody>
      </p:sp>
    </p:spTree>
    <p:extLst>
      <p:ext uri="{BB962C8B-B14F-4D97-AF65-F5344CB8AC3E}">
        <p14:creationId xmlns:p14="http://schemas.microsoft.com/office/powerpoint/2010/main" val="1741921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 lot of research has focused on accurately representing and predicting the knowledge and knowledge transitions of the user and today, I will present you three popular techniques for modeling and predicting student knowledge and learning.</a:t>
            </a:r>
          </a:p>
          <a:p>
            <a:endParaRPr lang="en-US" b="1" baseline="0" dirty="0"/>
          </a:p>
          <a:p>
            <a:r>
              <a:rPr lang="en-US" b="1" baseline="0" dirty="0"/>
              <a:t>BKT: </a:t>
            </a:r>
            <a:r>
              <a:rPr lang="en-US" b="0" baseline="0" dirty="0"/>
              <a:t>BKT is a special case of a HMM, representing the knowledge of the student with different skills. It is simple, efficient, and widely used in educational software.</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51F0B57-B63F-4711-A482-2ACA114C1232}" type="slidenum">
              <a:rPr lang="en-GB" smtClean="0"/>
              <a:pPr/>
              <a:t>40</a:t>
            </a:fld>
            <a:endParaRPr lang="en-GB"/>
          </a:p>
        </p:txBody>
      </p:sp>
    </p:spTree>
    <p:extLst>
      <p:ext uri="{BB962C8B-B14F-4D97-AF65-F5344CB8AC3E}">
        <p14:creationId xmlns:p14="http://schemas.microsoft.com/office/powerpoint/2010/main" val="1011667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 the last years, neural networks have been used successfully in domains such as computer vision or natural language processing. So called recurrent neural networks are able to handle sequences of arbitrary length. Recently, they have also been introduced to knowledge modeling.</a:t>
            </a:r>
            <a:endParaRPr lang="en-CH" b="1"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41</a:t>
            </a:fld>
            <a:endParaRPr lang="en-GB"/>
          </a:p>
        </p:txBody>
      </p:sp>
    </p:spTree>
    <p:extLst>
      <p:ext uri="{BB962C8B-B14F-4D97-AF65-F5344CB8AC3E}">
        <p14:creationId xmlns:p14="http://schemas.microsoft.com/office/powerpoint/2010/main" val="2659001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similar to BKT:</a:t>
            </a:r>
          </a:p>
          <a:p>
            <a:endParaRPr lang="en-US" dirty="0"/>
          </a:p>
          <a:p>
            <a:r>
              <a:rPr lang="en-US" dirty="0"/>
              <a:t>Hidden layer, supposed to capture the knowledge and learning of the student.</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42</a:t>
            </a:fld>
            <a:endParaRPr lang="en-GB"/>
          </a:p>
        </p:txBody>
      </p:sp>
    </p:spTree>
    <p:extLst>
      <p:ext uri="{BB962C8B-B14F-4D97-AF65-F5344CB8AC3E}">
        <p14:creationId xmlns:p14="http://schemas.microsoft.com/office/powerpoint/2010/main" val="1744307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Input layer. The observation. Task outcomes of students. One-hot encoding, explain</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43</a:t>
            </a:fld>
            <a:endParaRPr lang="en-GB"/>
          </a:p>
        </p:txBody>
      </p:sp>
    </p:spTree>
    <p:extLst>
      <p:ext uri="{BB962C8B-B14F-4D97-AF65-F5344CB8AC3E}">
        <p14:creationId xmlns:p14="http://schemas.microsoft.com/office/powerpoint/2010/main" val="391596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layer: Prob. of solving a task correctly. One entry for each skill.</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44</a:t>
            </a:fld>
            <a:endParaRPr lang="en-GB"/>
          </a:p>
        </p:txBody>
      </p:sp>
    </p:spTree>
    <p:extLst>
      <p:ext uri="{BB962C8B-B14F-4D97-AF65-F5344CB8AC3E}">
        <p14:creationId xmlns:p14="http://schemas.microsoft.com/office/powerpoint/2010/main" val="347689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have a look at how the equations for this RNN look like.</a:t>
            </a:r>
          </a:p>
          <a:p>
            <a:endParaRPr lang="en-US" dirty="0"/>
          </a:p>
          <a:p>
            <a:r>
              <a:rPr lang="en-US" dirty="0"/>
              <a:t>Output layer: Hidden + bias, sigmoid function to have values between 0 and 1</a:t>
            </a:r>
          </a:p>
          <a:p>
            <a:r>
              <a:rPr lang="en-US" dirty="0"/>
              <a:t>Hidden layer: Combination of previous time step and actual observation + bias</a:t>
            </a:r>
          </a:p>
          <a:p>
            <a:endParaRPr lang="en-US" dirty="0"/>
          </a:p>
          <a:p>
            <a:r>
              <a:rPr lang="en-US" dirty="0"/>
              <a:t>Sigmoid = 1/(1+e^-x)</a:t>
            </a:r>
          </a:p>
          <a:p>
            <a:r>
              <a:rPr lang="en-US" dirty="0"/>
              <a:t>-&gt; Advantage: Can learn non-linear relationships</a:t>
            </a:r>
          </a:p>
          <a:p>
            <a:r>
              <a:rPr lang="en-US" dirty="0"/>
              <a:t>-&gt; Disadvantage: Many parameters needed (example: 6x6 + 6x6 + 6 + 3x6 + 3)</a:t>
            </a:r>
          </a:p>
          <a:p>
            <a:endParaRPr lang="en-US" dirty="0"/>
          </a:p>
          <a:p>
            <a:r>
              <a:rPr lang="en-US" dirty="0"/>
              <a:t>-&gt; Training and prediction using frameworks such as </a:t>
            </a:r>
            <a:r>
              <a:rPr lang="en-US" dirty="0" err="1"/>
              <a:t>Tensorflow</a:t>
            </a:r>
            <a:endParaRPr lang="en-US"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45</a:t>
            </a:fld>
            <a:endParaRPr lang="en-GB"/>
          </a:p>
        </p:txBody>
      </p:sp>
    </p:spTree>
    <p:extLst>
      <p:ext uri="{BB962C8B-B14F-4D97-AF65-F5344CB8AC3E}">
        <p14:creationId xmlns:p14="http://schemas.microsoft.com/office/powerpoint/2010/main" val="1390363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 lot of research has focused on accurately representing and predicting the knowledge and knowledge transitions of the user and today, I will present you three popular techniques for modeling and predicting student knowledge and learning.</a:t>
            </a:r>
          </a:p>
          <a:p>
            <a:endParaRPr lang="en-US" b="1" baseline="0" dirty="0"/>
          </a:p>
          <a:p>
            <a:r>
              <a:rPr lang="en-US" b="1" baseline="0" dirty="0"/>
              <a:t>BKT: </a:t>
            </a:r>
            <a:r>
              <a:rPr lang="en-US" b="0" baseline="0" dirty="0"/>
              <a:t>BKT is a special case of a HMM, representing the knowledge of the student with different skills. It is simple, efficient, and widely used in educational software.</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51F0B57-B63F-4711-A482-2ACA114C1232}" type="slidenum">
              <a:rPr lang="en-GB" smtClean="0"/>
              <a:pPr/>
              <a:t>46</a:t>
            </a:fld>
            <a:endParaRPr lang="en-GB"/>
          </a:p>
        </p:txBody>
      </p:sp>
    </p:spTree>
    <p:extLst>
      <p:ext uri="{BB962C8B-B14F-4D97-AF65-F5344CB8AC3E}">
        <p14:creationId xmlns:p14="http://schemas.microsoft.com/office/powerpoint/2010/main" val="4123885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S-Shaped curve = sigmoid!</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50</a:t>
            </a:fld>
            <a:endParaRPr lang="en-GB"/>
          </a:p>
        </p:txBody>
      </p:sp>
    </p:spTree>
    <p:extLst>
      <p:ext uri="{BB962C8B-B14F-4D97-AF65-F5344CB8AC3E}">
        <p14:creationId xmlns:p14="http://schemas.microsoft.com/office/powerpoint/2010/main" val="3424397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S-Shaped curve = sigmoid!</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51</a:t>
            </a:fld>
            <a:endParaRPr lang="en-GB"/>
          </a:p>
        </p:txBody>
      </p:sp>
    </p:spTree>
    <p:extLst>
      <p:ext uri="{BB962C8B-B14F-4D97-AF65-F5344CB8AC3E}">
        <p14:creationId xmlns:p14="http://schemas.microsoft.com/office/powerpoint/2010/main" val="1355692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ETH Light" pitchFamily="2" charset="0"/>
                <a:ea typeface="+mn-ea"/>
                <a:cs typeface="+mn-cs"/>
              </a:rPr>
              <a:t>here we outline five definitions that we have seen:</a:t>
            </a:r>
          </a:p>
          <a:p>
            <a:pPr fontAlgn="base"/>
            <a:r>
              <a:rPr lang="en-US" sz="1200" b="0" i="0" kern="1200" dirty="0">
                <a:solidFill>
                  <a:schemeClr val="tx1"/>
                </a:solidFill>
                <a:effectLst/>
                <a:latin typeface="ETH Light" pitchFamily="2" charset="0"/>
                <a:ea typeface="+mn-ea"/>
                <a:cs typeface="+mn-cs"/>
              </a:rPr>
              <a:t>Fixed effects are constant across individuals, and random effects vary. For example, in a growth study, a model with random intercepts </a:t>
            </a:r>
            <a:r>
              <a:rPr lang="en-US" sz="1200" b="0" i="0" u="none" strike="noStrike" kern="1200" dirty="0" err="1">
                <a:solidFill>
                  <a:schemeClr val="tx1"/>
                </a:solidFill>
                <a:effectLst/>
                <a:latin typeface="ETH Light" pitchFamily="2" charset="0"/>
                <a:ea typeface="+mn-ea"/>
                <a:cs typeface="+mn-cs"/>
              </a:rPr>
              <a:t>aiai</a:t>
            </a:r>
            <a:r>
              <a:rPr lang="en-US" sz="1200" b="0" i="0" kern="1200" dirty="0">
                <a:solidFill>
                  <a:schemeClr val="tx1"/>
                </a:solidFill>
                <a:effectLst/>
                <a:latin typeface="ETH Light" pitchFamily="2" charset="0"/>
                <a:ea typeface="+mn-ea"/>
                <a:cs typeface="+mn-cs"/>
              </a:rPr>
              <a:t> and fixed slope </a:t>
            </a:r>
            <a:r>
              <a:rPr lang="en-US" sz="1200" b="0" i="0" u="none" strike="noStrike" kern="1200" dirty="0">
                <a:solidFill>
                  <a:schemeClr val="tx1"/>
                </a:solidFill>
                <a:effectLst/>
                <a:latin typeface="ETH Light" pitchFamily="2" charset="0"/>
                <a:ea typeface="+mn-ea"/>
                <a:cs typeface="+mn-cs"/>
              </a:rPr>
              <a:t>bb</a:t>
            </a:r>
            <a:r>
              <a:rPr lang="en-US" sz="1200" b="0" i="0" kern="1200" dirty="0">
                <a:solidFill>
                  <a:schemeClr val="tx1"/>
                </a:solidFill>
                <a:effectLst/>
                <a:latin typeface="ETH Light" pitchFamily="2" charset="0"/>
                <a:ea typeface="+mn-ea"/>
                <a:cs typeface="+mn-cs"/>
              </a:rPr>
              <a:t> corresponds to parallel lines for different individuals </a:t>
            </a:r>
            <a:r>
              <a:rPr lang="en-US" sz="1200" b="0" i="0" u="none" strike="noStrike" kern="1200" dirty="0">
                <a:solidFill>
                  <a:schemeClr val="tx1"/>
                </a:solidFill>
                <a:effectLst/>
                <a:latin typeface="ETH Light" pitchFamily="2" charset="0"/>
                <a:ea typeface="+mn-ea"/>
                <a:cs typeface="+mn-cs"/>
              </a:rPr>
              <a:t>ii</a:t>
            </a:r>
            <a:r>
              <a:rPr lang="en-US" sz="1200" b="0" i="0" kern="1200" dirty="0">
                <a:solidFill>
                  <a:schemeClr val="tx1"/>
                </a:solidFill>
                <a:effectLst/>
                <a:latin typeface="ETH Light" pitchFamily="2" charset="0"/>
                <a:ea typeface="+mn-ea"/>
                <a:cs typeface="+mn-cs"/>
              </a:rPr>
              <a:t>, or the model </a:t>
            </a:r>
            <a:r>
              <a:rPr lang="en-US" sz="1200" b="0" i="0" u="none" strike="noStrike" kern="1200" dirty="0" err="1">
                <a:solidFill>
                  <a:schemeClr val="tx1"/>
                </a:solidFill>
                <a:effectLst/>
                <a:latin typeface="ETH Light" pitchFamily="2" charset="0"/>
                <a:ea typeface="+mn-ea"/>
                <a:cs typeface="+mn-cs"/>
              </a:rPr>
              <a: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a:t>
            </a:r>
            <a:r>
              <a:rPr lang="en-US" sz="1200" b="0" i="0" kern="1200" dirty="0">
                <a:solidFill>
                  <a:schemeClr val="tx1"/>
                </a:solidFill>
                <a:effectLst/>
                <a:latin typeface="ETH Light" pitchFamily="2" charset="0"/>
                <a:ea typeface="+mn-ea"/>
                <a:cs typeface="+mn-cs"/>
              </a:rPr>
              <a:t>. </a:t>
            </a:r>
            <a:r>
              <a:rPr lang="en-US" sz="1200" b="0" i="0" kern="1200" dirty="0" err="1">
                <a:solidFill>
                  <a:schemeClr val="tx1"/>
                </a:solidFill>
                <a:effectLst/>
                <a:latin typeface="ETH Light" pitchFamily="2" charset="0"/>
                <a:ea typeface="+mn-ea"/>
                <a:cs typeface="+mn-cs"/>
              </a:rPr>
              <a:t>Kreft</a:t>
            </a:r>
            <a:r>
              <a:rPr lang="en-US" sz="1200" b="0" i="0" kern="1200" dirty="0">
                <a:solidFill>
                  <a:schemeClr val="tx1"/>
                </a:solidFill>
                <a:effectLst/>
                <a:latin typeface="ETH Light" pitchFamily="2" charset="0"/>
                <a:ea typeface="+mn-ea"/>
                <a:cs typeface="+mn-cs"/>
              </a:rPr>
              <a:t> and De Leeuw (1998) thus distinguish between fixed and random coefficients.</a:t>
            </a:r>
          </a:p>
          <a:p>
            <a:pPr fontAlgn="base"/>
            <a:r>
              <a:rPr lang="en-US" sz="1200" b="0" i="0" kern="1200" dirty="0">
                <a:solidFill>
                  <a:schemeClr val="tx1"/>
                </a:solidFill>
                <a:effectLst/>
                <a:latin typeface="ETH Light" pitchFamily="2" charset="0"/>
                <a:ea typeface="+mn-ea"/>
                <a:cs typeface="+mn-cs"/>
              </a:rPr>
              <a:t>Effects are fixed if they are interesting in themselves or random if there is interest in the underlying population. Searle, Casella, and McCulloch (1992, Section 1.4) explore this distinction in depth.</a:t>
            </a:r>
          </a:p>
          <a:p>
            <a:pPr fontAlgn="base"/>
            <a:r>
              <a:rPr lang="en-US" sz="1200" b="0" i="0" kern="1200" dirty="0">
                <a:solidFill>
                  <a:schemeClr val="tx1"/>
                </a:solidFill>
                <a:effectLst/>
                <a:latin typeface="ETH Light" pitchFamily="2" charset="0"/>
                <a:ea typeface="+mn-ea"/>
                <a:cs typeface="+mn-cs"/>
              </a:rPr>
              <a:t>“When a sample exhausts the population, the corresponding variable is fixed; when the sample is a small (i.e., negligible) part of the population the corresponding variable is random.” (Green and Tukey, 1960)</a:t>
            </a:r>
          </a:p>
          <a:p>
            <a:pPr fontAlgn="base"/>
            <a:r>
              <a:rPr lang="en-US" sz="1200" b="0" i="0" kern="1200" dirty="0">
                <a:solidFill>
                  <a:schemeClr val="tx1"/>
                </a:solidFill>
                <a:effectLst/>
                <a:latin typeface="ETH Light" pitchFamily="2" charset="0"/>
                <a:ea typeface="+mn-ea"/>
                <a:cs typeface="+mn-cs"/>
              </a:rPr>
              <a:t>“If an effect is assumed to be a realized value of a random variable, it is called a random effect.” (LaMotte, 1983)</a:t>
            </a:r>
          </a:p>
          <a:p>
            <a:pPr fontAlgn="base"/>
            <a:r>
              <a:rPr lang="en-US" sz="1200" b="0" i="0" kern="1200" dirty="0">
                <a:solidFill>
                  <a:schemeClr val="tx1"/>
                </a:solidFill>
                <a:effectLst/>
                <a:latin typeface="ETH Light" pitchFamily="2" charset="0"/>
                <a:ea typeface="+mn-ea"/>
                <a:cs typeface="+mn-cs"/>
              </a:rPr>
              <a:t>Fixed effects are estimated using least squares (or, more generally, maximum likelihood) and random effects are estimated with shrinkage (“linear unbiased prediction” in the terminology of Robinson, 1991). This definition is standard in the multilevel modeling literature (see, for example, </a:t>
            </a:r>
            <a:r>
              <a:rPr lang="en-US" sz="1200" b="0" i="0" kern="1200" dirty="0" err="1">
                <a:solidFill>
                  <a:schemeClr val="tx1"/>
                </a:solidFill>
                <a:effectLst/>
                <a:latin typeface="ETH Light" pitchFamily="2" charset="0"/>
                <a:ea typeface="+mn-ea"/>
                <a:cs typeface="+mn-cs"/>
              </a:rPr>
              <a:t>Snijders</a:t>
            </a:r>
            <a:r>
              <a:rPr lang="en-US" sz="1200" b="0" i="0" kern="1200" dirty="0">
                <a:solidFill>
                  <a:schemeClr val="tx1"/>
                </a:solidFill>
                <a:effectLst/>
                <a:latin typeface="ETH Light" pitchFamily="2" charset="0"/>
                <a:ea typeface="+mn-ea"/>
                <a:cs typeface="+mn-cs"/>
              </a:rPr>
              <a:t> and Bosker, 1999, Section 4.2) and in econometrics.</a:t>
            </a:r>
          </a:p>
        </p:txBody>
      </p:sp>
      <p:sp>
        <p:nvSpPr>
          <p:cNvPr id="4" name="Slide Number Placeholder 3"/>
          <p:cNvSpPr>
            <a:spLocks noGrp="1"/>
          </p:cNvSpPr>
          <p:nvPr>
            <p:ph type="sldNum" sz="quarter" idx="5"/>
          </p:nvPr>
        </p:nvSpPr>
        <p:spPr/>
        <p:txBody>
          <a:bodyPr/>
          <a:lstStyle/>
          <a:p>
            <a:fld id="{051F0B57-B63F-4711-A482-2ACA114C1232}" type="slidenum">
              <a:rPr lang="en-GB" smtClean="0"/>
              <a:pPr/>
              <a:t>53</a:t>
            </a:fld>
            <a:endParaRPr lang="en-GB"/>
          </a:p>
        </p:txBody>
      </p:sp>
    </p:spTree>
    <p:extLst>
      <p:ext uri="{BB962C8B-B14F-4D97-AF65-F5344CB8AC3E}">
        <p14:creationId xmlns:p14="http://schemas.microsoft.com/office/powerpoint/2010/main" val="41245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model is: Given this sequence of n tasks, what is the probability that the student solves the next task correctly?</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5</a:t>
            </a:fld>
            <a:endParaRPr lang="en-GB"/>
          </a:p>
        </p:txBody>
      </p:sp>
    </p:spTree>
    <p:extLst>
      <p:ext uri="{BB962C8B-B14F-4D97-AF65-F5344CB8AC3E}">
        <p14:creationId xmlns:p14="http://schemas.microsoft.com/office/powerpoint/2010/main" val="640750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ETH Light" pitchFamily="2" charset="0"/>
                <a:ea typeface="+mn-ea"/>
                <a:cs typeface="+mn-cs"/>
              </a:rPr>
              <a:t>ere we outline five definitions that we have seen:</a:t>
            </a:r>
          </a:p>
          <a:p>
            <a:pPr fontAlgn="base"/>
            <a:r>
              <a:rPr lang="en-US" sz="1200" b="0" i="0" kern="1200" dirty="0">
                <a:solidFill>
                  <a:schemeClr val="tx1"/>
                </a:solidFill>
                <a:effectLst/>
                <a:latin typeface="ETH Light" pitchFamily="2" charset="0"/>
                <a:ea typeface="+mn-ea"/>
                <a:cs typeface="+mn-cs"/>
              </a:rPr>
              <a:t>Fixed effects are constant across individuals, and random effects vary. For example, in a growth study, a model with random intercepts </a:t>
            </a:r>
            <a:r>
              <a:rPr lang="en-US" sz="1200" b="0" i="0" u="none" strike="noStrike" kern="1200" dirty="0" err="1">
                <a:solidFill>
                  <a:schemeClr val="tx1"/>
                </a:solidFill>
                <a:effectLst/>
                <a:latin typeface="ETH Light" pitchFamily="2" charset="0"/>
                <a:ea typeface="+mn-ea"/>
                <a:cs typeface="+mn-cs"/>
              </a:rPr>
              <a:t>aiai</a:t>
            </a:r>
            <a:r>
              <a:rPr lang="en-US" sz="1200" b="0" i="0" kern="1200" dirty="0">
                <a:solidFill>
                  <a:schemeClr val="tx1"/>
                </a:solidFill>
                <a:effectLst/>
                <a:latin typeface="ETH Light" pitchFamily="2" charset="0"/>
                <a:ea typeface="+mn-ea"/>
                <a:cs typeface="+mn-cs"/>
              </a:rPr>
              <a:t> and fixed slope </a:t>
            </a:r>
            <a:r>
              <a:rPr lang="en-US" sz="1200" b="0" i="0" u="none" strike="noStrike" kern="1200" dirty="0">
                <a:solidFill>
                  <a:schemeClr val="tx1"/>
                </a:solidFill>
                <a:effectLst/>
                <a:latin typeface="ETH Light" pitchFamily="2" charset="0"/>
                <a:ea typeface="+mn-ea"/>
                <a:cs typeface="+mn-cs"/>
              </a:rPr>
              <a:t>bb</a:t>
            </a:r>
            <a:r>
              <a:rPr lang="en-US" sz="1200" b="0" i="0" kern="1200" dirty="0">
                <a:solidFill>
                  <a:schemeClr val="tx1"/>
                </a:solidFill>
                <a:effectLst/>
                <a:latin typeface="ETH Light" pitchFamily="2" charset="0"/>
                <a:ea typeface="+mn-ea"/>
                <a:cs typeface="+mn-cs"/>
              </a:rPr>
              <a:t> corresponds to parallel lines for different individuals </a:t>
            </a:r>
            <a:r>
              <a:rPr lang="en-US" sz="1200" b="0" i="0" u="none" strike="noStrike" kern="1200" dirty="0">
                <a:solidFill>
                  <a:schemeClr val="tx1"/>
                </a:solidFill>
                <a:effectLst/>
                <a:latin typeface="ETH Light" pitchFamily="2" charset="0"/>
                <a:ea typeface="+mn-ea"/>
                <a:cs typeface="+mn-cs"/>
              </a:rPr>
              <a:t>ii</a:t>
            </a:r>
            <a:r>
              <a:rPr lang="en-US" sz="1200" b="0" i="0" kern="1200" dirty="0">
                <a:solidFill>
                  <a:schemeClr val="tx1"/>
                </a:solidFill>
                <a:effectLst/>
                <a:latin typeface="ETH Light" pitchFamily="2" charset="0"/>
                <a:ea typeface="+mn-ea"/>
                <a:cs typeface="+mn-cs"/>
              </a:rPr>
              <a:t>, or the model </a:t>
            </a:r>
            <a:r>
              <a:rPr lang="en-US" sz="1200" b="0" i="0" u="none" strike="noStrike" kern="1200" dirty="0" err="1">
                <a:solidFill>
                  <a:schemeClr val="tx1"/>
                </a:solidFill>
                <a:effectLst/>
                <a:latin typeface="ETH Light" pitchFamily="2" charset="0"/>
                <a:ea typeface="+mn-ea"/>
                <a:cs typeface="+mn-cs"/>
              </a:rPr>
              <a: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a:t>
            </a:r>
            <a:r>
              <a:rPr lang="en-US" sz="1200" b="0" i="0" kern="1200" dirty="0">
                <a:solidFill>
                  <a:schemeClr val="tx1"/>
                </a:solidFill>
                <a:effectLst/>
                <a:latin typeface="ETH Light" pitchFamily="2" charset="0"/>
                <a:ea typeface="+mn-ea"/>
                <a:cs typeface="+mn-cs"/>
              </a:rPr>
              <a:t>. </a:t>
            </a:r>
            <a:r>
              <a:rPr lang="en-US" sz="1200" b="0" i="0" kern="1200" dirty="0" err="1">
                <a:solidFill>
                  <a:schemeClr val="tx1"/>
                </a:solidFill>
                <a:effectLst/>
                <a:latin typeface="ETH Light" pitchFamily="2" charset="0"/>
                <a:ea typeface="+mn-ea"/>
                <a:cs typeface="+mn-cs"/>
              </a:rPr>
              <a:t>Kreft</a:t>
            </a:r>
            <a:r>
              <a:rPr lang="en-US" sz="1200" b="0" i="0" kern="1200" dirty="0">
                <a:solidFill>
                  <a:schemeClr val="tx1"/>
                </a:solidFill>
                <a:effectLst/>
                <a:latin typeface="ETH Light" pitchFamily="2" charset="0"/>
                <a:ea typeface="+mn-ea"/>
                <a:cs typeface="+mn-cs"/>
              </a:rPr>
              <a:t> and De Leeuw (1998) thus distinguish between fixed and random coefficients.</a:t>
            </a:r>
          </a:p>
          <a:p>
            <a:pPr fontAlgn="base"/>
            <a:r>
              <a:rPr lang="en-US" sz="1200" b="0" i="0" kern="1200" dirty="0">
                <a:solidFill>
                  <a:schemeClr val="tx1"/>
                </a:solidFill>
                <a:effectLst/>
                <a:latin typeface="ETH Light" pitchFamily="2" charset="0"/>
                <a:ea typeface="+mn-ea"/>
                <a:cs typeface="+mn-cs"/>
              </a:rPr>
              <a:t>Effects are fixed if they are interesting in themselves or random if there is interest in the underlying population. Searle, Casella, and McCulloch (1992, Section 1.4) explore this distinction in depth.</a:t>
            </a:r>
          </a:p>
          <a:p>
            <a:pPr fontAlgn="base"/>
            <a:r>
              <a:rPr lang="en-US" sz="1200" b="0" i="0" kern="1200" dirty="0">
                <a:solidFill>
                  <a:schemeClr val="tx1"/>
                </a:solidFill>
                <a:effectLst/>
                <a:latin typeface="ETH Light" pitchFamily="2" charset="0"/>
                <a:ea typeface="+mn-ea"/>
                <a:cs typeface="+mn-cs"/>
              </a:rPr>
              <a:t>“When a sample exhausts the population, the corresponding variable is fixed; when the sample is a small (i.e., negligible) part of the population the corresponding variable is random.” (Green and Tukey, 1960)</a:t>
            </a:r>
          </a:p>
          <a:p>
            <a:pPr fontAlgn="base"/>
            <a:r>
              <a:rPr lang="en-US" sz="1200" b="0" i="0" kern="1200" dirty="0">
                <a:solidFill>
                  <a:schemeClr val="tx1"/>
                </a:solidFill>
                <a:effectLst/>
                <a:latin typeface="ETH Light" pitchFamily="2" charset="0"/>
                <a:ea typeface="+mn-ea"/>
                <a:cs typeface="+mn-cs"/>
              </a:rPr>
              <a:t>“If an effect is assumed to be a realized value of a random variable, it is called a random effect.” (LaMotte, 1983)</a:t>
            </a:r>
          </a:p>
          <a:p>
            <a:pPr fontAlgn="base"/>
            <a:r>
              <a:rPr lang="en-US" sz="1200" b="0" i="0" kern="1200" dirty="0">
                <a:solidFill>
                  <a:schemeClr val="tx1"/>
                </a:solidFill>
                <a:effectLst/>
                <a:latin typeface="ETH Light" pitchFamily="2" charset="0"/>
                <a:ea typeface="+mn-ea"/>
                <a:cs typeface="+mn-cs"/>
              </a:rPr>
              <a:t>Fixed effects are estimated using least squares (or, more generally, maximum likelihood) and random effects are estimated with shrinkage (“linear unbiased prediction” in the terminology of Robinson, 1991). This definition is standard in the multilevel modeling literature (see, for example, </a:t>
            </a:r>
            <a:r>
              <a:rPr lang="en-US" sz="1200" b="0" i="0" kern="1200" dirty="0" err="1">
                <a:solidFill>
                  <a:schemeClr val="tx1"/>
                </a:solidFill>
                <a:effectLst/>
                <a:latin typeface="ETH Light" pitchFamily="2" charset="0"/>
                <a:ea typeface="+mn-ea"/>
                <a:cs typeface="+mn-cs"/>
              </a:rPr>
              <a:t>Snijders</a:t>
            </a:r>
            <a:r>
              <a:rPr lang="en-US" sz="1200" b="0" i="0" kern="1200" dirty="0">
                <a:solidFill>
                  <a:schemeClr val="tx1"/>
                </a:solidFill>
                <a:effectLst/>
                <a:latin typeface="ETH Light" pitchFamily="2" charset="0"/>
                <a:ea typeface="+mn-ea"/>
                <a:cs typeface="+mn-cs"/>
              </a:rPr>
              <a:t> and Bosker, 1999, Section 4.2) and in econometrics.</a:t>
            </a:r>
          </a:p>
        </p:txBody>
      </p:sp>
      <p:sp>
        <p:nvSpPr>
          <p:cNvPr id="4" name="Slide Number Placeholder 3"/>
          <p:cNvSpPr>
            <a:spLocks noGrp="1"/>
          </p:cNvSpPr>
          <p:nvPr>
            <p:ph type="sldNum" sz="quarter" idx="5"/>
          </p:nvPr>
        </p:nvSpPr>
        <p:spPr/>
        <p:txBody>
          <a:bodyPr/>
          <a:lstStyle/>
          <a:p>
            <a:fld id="{051F0B57-B63F-4711-A482-2ACA114C1232}" type="slidenum">
              <a:rPr lang="en-GB" smtClean="0"/>
              <a:pPr/>
              <a:t>54</a:t>
            </a:fld>
            <a:endParaRPr lang="en-GB"/>
          </a:p>
        </p:txBody>
      </p:sp>
    </p:spTree>
    <p:extLst>
      <p:ext uri="{BB962C8B-B14F-4D97-AF65-F5344CB8AC3E}">
        <p14:creationId xmlns:p14="http://schemas.microsoft.com/office/powerpoint/2010/main" val="786713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ETH Light" pitchFamily="2" charset="0"/>
                <a:ea typeface="+mn-ea"/>
                <a:cs typeface="+mn-cs"/>
              </a:rPr>
              <a:t>ere we outline five definitions that we have seen:</a:t>
            </a:r>
          </a:p>
          <a:p>
            <a:pPr fontAlgn="base"/>
            <a:r>
              <a:rPr lang="en-US" sz="1200" b="0" i="0" kern="1200" dirty="0">
                <a:solidFill>
                  <a:schemeClr val="tx1"/>
                </a:solidFill>
                <a:effectLst/>
                <a:latin typeface="ETH Light" pitchFamily="2" charset="0"/>
                <a:ea typeface="+mn-ea"/>
                <a:cs typeface="+mn-cs"/>
              </a:rPr>
              <a:t>Fixed effects are constant across individuals, and random effects vary. For example, in a growth study, a model with random intercepts </a:t>
            </a:r>
            <a:r>
              <a:rPr lang="en-US" sz="1200" b="0" i="0" u="none" strike="noStrike" kern="1200" dirty="0" err="1">
                <a:solidFill>
                  <a:schemeClr val="tx1"/>
                </a:solidFill>
                <a:effectLst/>
                <a:latin typeface="ETH Light" pitchFamily="2" charset="0"/>
                <a:ea typeface="+mn-ea"/>
                <a:cs typeface="+mn-cs"/>
              </a:rPr>
              <a:t>aiai</a:t>
            </a:r>
            <a:r>
              <a:rPr lang="en-US" sz="1200" b="0" i="0" kern="1200" dirty="0">
                <a:solidFill>
                  <a:schemeClr val="tx1"/>
                </a:solidFill>
                <a:effectLst/>
                <a:latin typeface="ETH Light" pitchFamily="2" charset="0"/>
                <a:ea typeface="+mn-ea"/>
                <a:cs typeface="+mn-cs"/>
              </a:rPr>
              <a:t> and fixed slope </a:t>
            </a:r>
            <a:r>
              <a:rPr lang="en-US" sz="1200" b="0" i="0" u="none" strike="noStrike" kern="1200" dirty="0">
                <a:solidFill>
                  <a:schemeClr val="tx1"/>
                </a:solidFill>
                <a:effectLst/>
                <a:latin typeface="ETH Light" pitchFamily="2" charset="0"/>
                <a:ea typeface="+mn-ea"/>
                <a:cs typeface="+mn-cs"/>
              </a:rPr>
              <a:t>bb</a:t>
            </a:r>
            <a:r>
              <a:rPr lang="en-US" sz="1200" b="0" i="0" kern="1200" dirty="0">
                <a:solidFill>
                  <a:schemeClr val="tx1"/>
                </a:solidFill>
                <a:effectLst/>
                <a:latin typeface="ETH Light" pitchFamily="2" charset="0"/>
                <a:ea typeface="+mn-ea"/>
                <a:cs typeface="+mn-cs"/>
              </a:rPr>
              <a:t> corresponds to parallel lines for different individuals </a:t>
            </a:r>
            <a:r>
              <a:rPr lang="en-US" sz="1200" b="0" i="0" u="none" strike="noStrike" kern="1200" dirty="0">
                <a:solidFill>
                  <a:schemeClr val="tx1"/>
                </a:solidFill>
                <a:effectLst/>
                <a:latin typeface="ETH Light" pitchFamily="2" charset="0"/>
                <a:ea typeface="+mn-ea"/>
                <a:cs typeface="+mn-cs"/>
              </a:rPr>
              <a:t>ii</a:t>
            </a:r>
            <a:r>
              <a:rPr lang="en-US" sz="1200" b="0" i="0" kern="1200" dirty="0">
                <a:solidFill>
                  <a:schemeClr val="tx1"/>
                </a:solidFill>
                <a:effectLst/>
                <a:latin typeface="ETH Light" pitchFamily="2" charset="0"/>
                <a:ea typeface="+mn-ea"/>
                <a:cs typeface="+mn-cs"/>
              </a:rPr>
              <a:t>, or the model </a:t>
            </a:r>
            <a:r>
              <a:rPr lang="en-US" sz="1200" b="0" i="0" u="none" strike="noStrike" kern="1200" dirty="0" err="1">
                <a:solidFill>
                  <a:schemeClr val="tx1"/>
                </a:solidFill>
                <a:effectLst/>
                <a:latin typeface="ETH Light" pitchFamily="2" charset="0"/>
                <a:ea typeface="+mn-ea"/>
                <a:cs typeface="+mn-cs"/>
              </a:rPr>
              <a: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a:t>
            </a:r>
            <a:r>
              <a:rPr lang="en-US" sz="1200" b="0" i="0" kern="1200" dirty="0">
                <a:solidFill>
                  <a:schemeClr val="tx1"/>
                </a:solidFill>
                <a:effectLst/>
                <a:latin typeface="ETH Light" pitchFamily="2" charset="0"/>
                <a:ea typeface="+mn-ea"/>
                <a:cs typeface="+mn-cs"/>
              </a:rPr>
              <a:t>. </a:t>
            </a:r>
            <a:r>
              <a:rPr lang="en-US" sz="1200" b="0" i="0" kern="1200" dirty="0" err="1">
                <a:solidFill>
                  <a:schemeClr val="tx1"/>
                </a:solidFill>
                <a:effectLst/>
                <a:latin typeface="ETH Light" pitchFamily="2" charset="0"/>
                <a:ea typeface="+mn-ea"/>
                <a:cs typeface="+mn-cs"/>
              </a:rPr>
              <a:t>Kreft</a:t>
            </a:r>
            <a:r>
              <a:rPr lang="en-US" sz="1200" b="0" i="0" kern="1200" dirty="0">
                <a:solidFill>
                  <a:schemeClr val="tx1"/>
                </a:solidFill>
                <a:effectLst/>
                <a:latin typeface="ETH Light" pitchFamily="2" charset="0"/>
                <a:ea typeface="+mn-ea"/>
                <a:cs typeface="+mn-cs"/>
              </a:rPr>
              <a:t> and De Leeuw (1998) thus distinguish between fixed and random coefficients.</a:t>
            </a:r>
          </a:p>
          <a:p>
            <a:pPr fontAlgn="base"/>
            <a:r>
              <a:rPr lang="en-US" sz="1200" b="0" i="0" kern="1200" dirty="0">
                <a:solidFill>
                  <a:schemeClr val="tx1"/>
                </a:solidFill>
                <a:effectLst/>
                <a:latin typeface="ETH Light" pitchFamily="2" charset="0"/>
                <a:ea typeface="+mn-ea"/>
                <a:cs typeface="+mn-cs"/>
              </a:rPr>
              <a:t>Effects are fixed if they are interesting in themselves or random if there is interest in the underlying population. Searle, Casella, and McCulloch (1992, Section 1.4) explore this distinction in depth.</a:t>
            </a:r>
          </a:p>
          <a:p>
            <a:pPr fontAlgn="base"/>
            <a:r>
              <a:rPr lang="en-US" sz="1200" b="0" i="0" kern="1200" dirty="0">
                <a:solidFill>
                  <a:schemeClr val="tx1"/>
                </a:solidFill>
                <a:effectLst/>
                <a:latin typeface="ETH Light" pitchFamily="2" charset="0"/>
                <a:ea typeface="+mn-ea"/>
                <a:cs typeface="+mn-cs"/>
              </a:rPr>
              <a:t>“When a sample exhausts the population, the corresponding variable is fixed; when the sample is a small (i.e., negligible) part of the population the corresponding variable is random.” (Green and Tukey, 1960)</a:t>
            </a:r>
          </a:p>
          <a:p>
            <a:pPr fontAlgn="base"/>
            <a:r>
              <a:rPr lang="en-US" sz="1200" b="0" i="0" kern="1200" dirty="0">
                <a:solidFill>
                  <a:schemeClr val="tx1"/>
                </a:solidFill>
                <a:effectLst/>
                <a:latin typeface="ETH Light" pitchFamily="2" charset="0"/>
                <a:ea typeface="+mn-ea"/>
                <a:cs typeface="+mn-cs"/>
              </a:rPr>
              <a:t>“If an effect is assumed to be a realized value of a random variable, it is called a random effect.” (LaMotte, 1983)</a:t>
            </a:r>
          </a:p>
          <a:p>
            <a:pPr fontAlgn="base"/>
            <a:r>
              <a:rPr lang="en-US" sz="1200" b="0" i="0" kern="1200" dirty="0">
                <a:solidFill>
                  <a:schemeClr val="tx1"/>
                </a:solidFill>
                <a:effectLst/>
                <a:latin typeface="ETH Light" pitchFamily="2" charset="0"/>
                <a:ea typeface="+mn-ea"/>
                <a:cs typeface="+mn-cs"/>
              </a:rPr>
              <a:t>Fixed effects are estimated using least squares (or, more generally, maximum likelihood) and random effects are estimated with shrinkage (“linear unbiased prediction” in the terminology of Robinson, 1991). This definition is standard in the multilevel modeling literature (see, for example, </a:t>
            </a:r>
            <a:r>
              <a:rPr lang="en-US" sz="1200" b="0" i="0" kern="1200" dirty="0" err="1">
                <a:solidFill>
                  <a:schemeClr val="tx1"/>
                </a:solidFill>
                <a:effectLst/>
                <a:latin typeface="ETH Light" pitchFamily="2" charset="0"/>
                <a:ea typeface="+mn-ea"/>
                <a:cs typeface="+mn-cs"/>
              </a:rPr>
              <a:t>Snijders</a:t>
            </a:r>
            <a:r>
              <a:rPr lang="en-US" sz="1200" b="0" i="0" kern="1200" dirty="0">
                <a:solidFill>
                  <a:schemeClr val="tx1"/>
                </a:solidFill>
                <a:effectLst/>
                <a:latin typeface="ETH Light" pitchFamily="2" charset="0"/>
                <a:ea typeface="+mn-ea"/>
                <a:cs typeface="+mn-cs"/>
              </a:rPr>
              <a:t> and Bosker, 1999, Section 4.2) and in econometrics.</a:t>
            </a:r>
          </a:p>
        </p:txBody>
      </p:sp>
      <p:sp>
        <p:nvSpPr>
          <p:cNvPr id="4" name="Slide Number Placeholder 3"/>
          <p:cNvSpPr>
            <a:spLocks noGrp="1"/>
          </p:cNvSpPr>
          <p:nvPr>
            <p:ph type="sldNum" sz="quarter" idx="5"/>
          </p:nvPr>
        </p:nvSpPr>
        <p:spPr/>
        <p:txBody>
          <a:bodyPr/>
          <a:lstStyle/>
          <a:p>
            <a:fld id="{051F0B57-B63F-4711-A482-2ACA114C1232}" type="slidenum">
              <a:rPr lang="en-GB" smtClean="0"/>
              <a:pPr/>
              <a:t>55</a:t>
            </a:fld>
            <a:endParaRPr lang="en-GB"/>
          </a:p>
        </p:txBody>
      </p:sp>
    </p:spTree>
    <p:extLst>
      <p:ext uri="{BB962C8B-B14F-4D97-AF65-F5344CB8AC3E}">
        <p14:creationId xmlns:p14="http://schemas.microsoft.com/office/powerpoint/2010/main" val="2951786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ETH Light" pitchFamily="2" charset="0"/>
                <a:ea typeface="+mn-ea"/>
                <a:cs typeface="+mn-cs"/>
              </a:rPr>
              <a:t>ere we outline five definitions that we have seen:</a:t>
            </a:r>
          </a:p>
          <a:p>
            <a:pPr fontAlgn="base"/>
            <a:r>
              <a:rPr lang="en-US" sz="1200" b="0" i="0" kern="1200" dirty="0">
                <a:solidFill>
                  <a:schemeClr val="tx1"/>
                </a:solidFill>
                <a:effectLst/>
                <a:latin typeface="ETH Light" pitchFamily="2" charset="0"/>
                <a:ea typeface="+mn-ea"/>
                <a:cs typeface="+mn-cs"/>
              </a:rPr>
              <a:t>Fixed effects are constant across individuals, and random effects vary. For example, in a growth study, a model with random intercepts </a:t>
            </a:r>
            <a:r>
              <a:rPr lang="en-US" sz="1200" b="0" i="0" u="none" strike="noStrike" kern="1200" dirty="0" err="1">
                <a:solidFill>
                  <a:schemeClr val="tx1"/>
                </a:solidFill>
                <a:effectLst/>
                <a:latin typeface="ETH Light" pitchFamily="2" charset="0"/>
                <a:ea typeface="+mn-ea"/>
                <a:cs typeface="+mn-cs"/>
              </a:rPr>
              <a:t>aiai</a:t>
            </a:r>
            <a:r>
              <a:rPr lang="en-US" sz="1200" b="0" i="0" kern="1200" dirty="0">
                <a:solidFill>
                  <a:schemeClr val="tx1"/>
                </a:solidFill>
                <a:effectLst/>
                <a:latin typeface="ETH Light" pitchFamily="2" charset="0"/>
                <a:ea typeface="+mn-ea"/>
                <a:cs typeface="+mn-cs"/>
              </a:rPr>
              <a:t> and fixed slope </a:t>
            </a:r>
            <a:r>
              <a:rPr lang="en-US" sz="1200" b="0" i="0" u="none" strike="noStrike" kern="1200" dirty="0">
                <a:solidFill>
                  <a:schemeClr val="tx1"/>
                </a:solidFill>
                <a:effectLst/>
                <a:latin typeface="ETH Light" pitchFamily="2" charset="0"/>
                <a:ea typeface="+mn-ea"/>
                <a:cs typeface="+mn-cs"/>
              </a:rPr>
              <a:t>bb</a:t>
            </a:r>
            <a:r>
              <a:rPr lang="en-US" sz="1200" b="0" i="0" kern="1200" dirty="0">
                <a:solidFill>
                  <a:schemeClr val="tx1"/>
                </a:solidFill>
                <a:effectLst/>
                <a:latin typeface="ETH Light" pitchFamily="2" charset="0"/>
                <a:ea typeface="+mn-ea"/>
                <a:cs typeface="+mn-cs"/>
              </a:rPr>
              <a:t> corresponds to parallel lines for different individuals </a:t>
            </a:r>
            <a:r>
              <a:rPr lang="en-US" sz="1200" b="0" i="0" u="none" strike="noStrike" kern="1200" dirty="0">
                <a:solidFill>
                  <a:schemeClr val="tx1"/>
                </a:solidFill>
                <a:effectLst/>
                <a:latin typeface="ETH Light" pitchFamily="2" charset="0"/>
                <a:ea typeface="+mn-ea"/>
                <a:cs typeface="+mn-cs"/>
              </a:rPr>
              <a:t>ii</a:t>
            </a:r>
            <a:r>
              <a:rPr lang="en-US" sz="1200" b="0" i="0" kern="1200" dirty="0">
                <a:solidFill>
                  <a:schemeClr val="tx1"/>
                </a:solidFill>
                <a:effectLst/>
                <a:latin typeface="ETH Light" pitchFamily="2" charset="0"/>
                <a:ea typeface="+mn-ea"/>
                <a:cs typeface="+mn-cs"/>
              </a:rPr>
              <a:t>, or the model </a:t>
            </a:r>
            <a:r>
              <a:rPr lang="en-US" sz="1200" b="0" i="0" u="none" strike="noStrike" kern="1200" dirty="0" err="1">
                <a:solidFill>
                  <a:schemeClr val="tx1"/>
                </a:solidFill>
                <a:effectLst/>
                <a:latin typeface="ETH Light" pitchFamily="2" charset="0"/>
                <a:ea typeface="+mn-ea"/>
                <a:cs typeface="+mn-cs"/>
              </a:rPr>
              <a: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ai+btyit</a:t>
            </a:r>
            <a:r>
              <a:rPr lang="en-US" sz="1200" b="0" i="0" u="none" strike="noStrike" kern="1200" dirty="0">
                <a:solidFill>
                  <a:schemeClr val="tx1"/>
                </a:solidFill>
                <a:effectLst/>
                <a:latin typeface="ETH Light" pitchFamily="2" charset="0"/>
                <a:ea typeface="+mn-ea"/>
                <a:cs typeface="+mn-cs"/>
              </a:rPr>
              <a:t>=</a:t>
            </a:r>
            <a:r>
              <a:rPr lang="en-US" sz="1200" b="0" i="0" u="none" strike="noStrike" kern="1200" dirty="0" err="1">
                <a:solidFill>
                  <a:schemeClr val="tx1"/>
                </a:solidFill>
                <a:effectLst/>
                <a:latin typeface="ETH Light" pitchFamily="2" charset="0"/>
                <a:ea typeface="+mn-ea"/>
                <a:cs typeface="+mn-cs"/>
              </a:rPr>
              <a:t>ai+bt</a:t>
            </a:r>
            <a:r>
              <a:rPr lang="en-US" sz="1200" b="0" i="0" kern="1200" dirty="0">
                <a:solidFill>
                  <a:schemeClr val="tx1"/>
                </a:solidFill>
                <a:effectLst/>
                <a:latin typeface="ETH Light" pitchFamily="2" charset="0"/>
                <a:ea typeface="+mn-ea"/>
                <a:cs typeface="+mn-cs"/>
              </a:rPr>
              <a:t>. </a:t>
            </a:r>
            <a:r>
              <a:rPr lang="en-US" sz="1200" b="0" i="0" kern="1200" dirty="0" err="1">
                <a:solidFill>
                  <a:schemeClr val="tx1"/>
                </a:solidFill>
                <a:effectLst/>
                <a:latin typeface="ETH Light" pitchFamily="2" charset="0"/>
                <a:ea typeface="+mn-ea"/>
                <a:cs typeface="+mn-cs"/>
              </a:rPr>
              <a:t>Kreft</a:t>
            </a:r>
            <a:r>
              <a:rPr lang="en-US" sz="1200" b="0" i="0" kern="1200" dirty="0">
                <a:solidFill>
                  <a:schemeClr val="tx1"/>
                </a:solidFill>
                <a:effectLst/>
                <a:latin typeface="ETH Light" pitchFamily="2" charset="0"/>
                <a:ea typeface="+mn-ea"/>
                <a:cs typeface="+mn-cs"/>
              </a:rPr>
              <a:t> and De Leeuw (1998) thus distinguish between fixed and random coefficients.</a:t>
            </a:r>
          </a:p>
          <a:p>
            <a:pPr fontAlgn="base"/>
            <a:r>
              <a:rPr lang="en-US" sz="1200" b="0" i="0" kern="1200" dirty="0">
                <a:solidFill>
                  <a:schemeClr val="tx1"/>
                </a:solidFill>
                <a:effectLst/>
                <a:latin typeface="ETH Light" pitchFamily="2" charset="0"/>
                <a:ea typeface="+mn-ea"/>
                <a:cs typeface="+mn-cs"/>
              </a:rPr>
              <a:t>Effects are fixed if they are interesting in themselves or random if there is interest in the underlying population. Searle, Casella, and McCulloch (1992, Section 1.4) explore this distinction in depth.</a:t>
            </a:r>
          </a:p>
          <a:p>
            <a:pPr fontAlgn="base"/>
            <a:r>
              <a:rPr lang="en-US" sz="1200" b="0" i="0" kern="1200" dirty="0">
                <a:solidFill>
                  <a:schemeClr val="tx1"/>
                </a:solidFill>
                <a:effectLst/>
                <a:latin typeface="ETH Light" pitchFamily="2" charset="0"/>
                <a:ea typeface="+mn-ea"/>
                <a:cs typeface="+mn-cs"/>
              </a:rPr>
              <a:t>“When a sample exhausts the population, the corresponding variable is fixed; when the sample is a small (i.e., negligible) part of the population the corresponding variable is random.” (Green and Tukey, 1960)</a:t>
            </a:r>
          </a:p>
          <a:p>
            <a:pPr fontAlgn="base"/>
            <a:r>
              <a:rPr lang="en-US" sz="1200" b="0" i="0" kern="1200" dirty="0">
                <a:solidFill>
                  <a:schemeClr val="tx1"/>
                </a:solidFill>
                <a:effectLst/>
                <a:latin typeface="ETH Light" pitchFamily="2" charset="0"/>
                <a:ea typeface="+mn-ea"/>
                <a:cs typeface="+mn-cs"/>
              </a:rPr>
              <a:t>“If an effect is assumed to be a realized value of a random variable, it is called a random effect.” (LaMotte, 1983)</a:t>
            </a:r>
          </a:p>
          <a:p>
            <a:pPr fontAlgn="base"/>
            <a:r>
              <a:rPr lang="en-US" sz="1200" b="0" i="0" kern="1200" dirty="0">
                <a:solidFill>
                  <a:schemeClr val="tx1"/>
                </a:solidFill>
                <a:effectLst/>
                <a:latin typeface="ETH Light" pitchFamily="2" charset="0"/>
                <a:ea typeface="+mn-ea"/>
                <a:cs typeface="+mn-cs"/>
              </a:rPr>
              <a:t>Fixed effects are estimated using least squares (or, more generally, maximum likelihood) and random effects are estimated with shrinkage (“linear unbiased prediction” in the terminology of Robinson, 1991). This definition is standard in the multilevel modeling literature (see, for example, </a:t>
            </a:r>
            <a:r>
              <a:rPr lang="en-US" sz="1200" b="0" i="0" kern="1200" dirty="0" err="1">
                <a:solidFill>
                  <a:schemeClr val="tx1"/>
                </a:solidFill>
                <a:effectLst/>
                <a:latin typeface="ETH Light" pitchFamily="2" charset="0"/>
                <a:ea typeface="+mn-ea"/>
                <a:cs typeface="+mn-cs"/>
              </a:rPr>
              <a:t>Snijders</a:t>
            </a:r>
            <a:r>
              <a:rPr lang="en-US" sz="1200" b="0" i="0" kern="1200" dirty="0">
                <a:solidFill>
                  <a:schemeClr val="tx1"/>
                </a:solidFill>
                <a:effectLst/>
                <a:latin typeface="ETH Light" pitchFamily="2" charset="0"/>
                <a:ea typeface="+mn-ea"/>
                <a:cs typeface="+mn-cs"/>
              </a:rPr>
              <a:t> and Bosker, 1999, Section 4.2) and in econometrics.</a:t>
            </a:r>
          </a:p>
        </p:txBody>
      </p:sp>
      <p:sp>
        <p:nvSpPr>
          <p:cNvPr id="4" name="Slide Number Placeholder 3"/>
          <p:cNvSpPr>
            <a:spLocks noGrp="1"/>
          </p:cNvSpPr>
          <p:nvPr>
            <p:ph type="sldNum" sz="quarter" idx="5"/>
          </p:nvPr>
        </p:nvSpPr>
        <p:spPr/>
        <p:txBody>
          <a:bodyPr/>
          <a:lstStyle/>
          <a:p>
            <a:fld id="{051F0B57-B63F-4711-A482-2ACA114C1232}" type="slidenum">
              <a:rPr lang="en-GB" smtClean="0"/>
              <a:pPr/>
              <a:t>56</a:t>
            </a:fld>
            <a:endParaRPr lang="en-GB"/>
          </a:p>
        </p:txBody>
      </p:sp>
    </p:spTree>
    <p:extLst>
      <p:ext uri="{BB962C8B-B14F-4D97-AF65-F5344CB8AC3E}">
        <p14:creationId xmlns:p14="http://schemas.microsoft.com/office/powerpoint/2010/main" val="906323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lme4 in R</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58</a:t>
            </a:fld>
            <a:endParaRPr lang="en-GB"/>
          </a:p>
        </p:txBody>
      </p:sp>
    </p:spTree>
    <p:extLst>
      <p:ext uri="{BB962C8B-B14F-4D97-AF65-F5344CB8AC3E}">
        <p14:creationId xmlns:p14="http://schemas.microsoft.com/office/powerpoint/2010/main" val="3179323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 lot of research has focused on accurately representing and predicting the knowledge and knowledge transitions of the user and today, I will present you three popular techniques for modeling and predicting student knowledge and learning.</a:t>
            </a:r>
          </a:p>
          <a:p>
            <a:endParaRPr lang="en-US" b="1" baseline="0" dirty="0"/>
          </a:p>
          <a:p>
            <a:r>
              <a:rPr lang="en-US" b="1" baseline="0" dirty="0"/>
              <a:t>BKT: </a:t>
            </a:r>
            <a:r>
              <a:rPr lang="en-US" b="0" baseline="0" dirty="0"/>
              <a:t>BKT is a special case of a HMM, representing the knowledge of the student with different skills. It is simple, efficient, and widely used in educational software.</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51F0B57-B63F-4711-A482-2ACA114C1232}" type="slidenum">
              <a:rPr lang="en-GB" smtClean="0"/>
              <a:pPr/>
              <a:t>59</a:t>
            </a:fld>
            <a:endParaRPr lang="en-GB"/>
          </a:p>
        </p:txBody>
      </p:sp>
    </p:spTree>
    <p:extLst>
      <p:ext uri="{BB962C8B-B14F-4D97-AF65-F5344CB8AC3E}">
        <p14:creationId xmlns:p14="http://schemas.microsoft.com/office/powerpoint/2010/main" val="22503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Middle School</a:t>
            </a:r>
          </a:p>
          <a:p>
            <a:r>
              <a:rPr lang="en-US" dirty="0"/>
              <a:t>Statics: College-level engineering</a:t>
            </a:r>
          </a:p>
          <a:p>
            <a:r>
              <a:rPr lang="en-US" dirty="0" err="1"/>
              <a:t>Assistments</a:t>
            </a:r>
            <a:r>
              <a:rPr lang="en-US"/>
              <a:t>: Mathematics, K-12 education</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60</a:t>
            </a:fld>
            <a:endParaRPr lang="en-GB"/>
          </a:p>
        </p:txBody>
      </p:sp>
    </p:spTree>
    <p:extLst>
      <p:ext uri="{BB962C8B-B14F-4D97-AF65-F5344CB8AC3E}">
        <p14:creationId xmlns:p14="http://schemas.microsoft.com/office/powerpoint/2010/main" val="424732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None/>
              <a:tabLst/>
              <a:defRPr/>
            </a:pPr>
            <a:r>
              <a:rPr lang="en-US" b="1" baseline="0" dirty="0"/>
              <a:t>In the literature, there have been many attempts to improve the accuracy of Bayesian Knowledge Tracing with limited success. As you can see here, the new DBN modeling approach outperforms BKT over four data sets covering different learning domains and a wide age range. For all data sets and models, the parameters were trained using cross validation and the prediction accuracy is measured using the RMSE.</a:t>
            </a:r>
          </a:p>
          <a:p>
            <a:pPr marL="171450" indent="-171450">
              <a:buFontTx/>
              <a:buChar char="-"/>
            </a:pPr>
            <a:r>
              <a:rPr lang="en-US" b="0" baseline="0" dirty="0"/>
              <a:t>4 other learning domains (first two domains from </a:t>
            </a:r>
            <a:r>
              <a:rPr lang="en-US" b="0" baseline="0" dirty="0" err="1"/>
              <a:t>Calcularis</a:t>
            </a:r>
            <a:r>
              <a:rPr lang="en-US" b="0" baseline="0" dirty="0"/>
              <a:t>, Spelling domain from our own spelling data sets, physics and algebra data from </a:t>
            </a:r>
            <a:r>
              <a:rPr lang="en-US" b="0" baseline="0" dirty="0" err="1"/>
              <a:t>DataShop</a:t>
            </a:r>
            <a:r>
              <a:rPr lang="en-US" b="0" baseline="0" dirty="0"/>
              <a:t>)</a:t>
            </a:r>
          </a:p>
          <a:p>
            <a:pPr marL="0" indent="0">
              <a:buFontTx/>
              <a:buNone/>
            </a:pPr>
            <a:endParaRPr lang="en-US" b="0" baseline="0" dirty="0"/>
          </a:p>
          <a:p>
            <a:pPr marL="0" indent="0">
              <a:buFontTx/>
              <a:buNone/>
            </a:pPr>
            <a:r>
              <a:rPr lang="en-US" b="1" baseline="0" dirty="0"/>
              <a:t>Note that while these differences might look small, compared to previous work improving the accuracy of BKT models, our improvements in RMSE are considerably larger. Furthermore, it has been shown that even small improvements in prediction accuracy have a large effect on the learning time of the students, because prediction errors lead to </a:t>
            </a:r>
            <a:r>
              <a:rPr lang="en-US" b="1" baseline="0" dirty="0" err="1"/>
              <a:t>underpractice</a:t>
            </a:r>
            <a:r>
              <a:rPr lang="en-US" b="1" baseline="0" dirty="0"/>
              <a:t> or </a:t>
            </a:r>
            <a:r>
              <a:rPr lang="en-US" b="1" baseline="0" dirty="0" err="1"/>
              <a:t>overpractice</a:t>
            </a:r>
            <a:r>
              <a:rPr lang="en-US" b="1" baseline="0" dirty="0"/>
              <a:t> of skills.</a:t>
            </a:r>
            <a:endParaRPr lang="en-US" b="0" baseline="0" dirty="0"/>
          </a:p>
          <a:p>
            <a:endParaRPr lang="en-US" dirty="0"/>
          </a:p>
        </p:txBody>
      </p:sp>
      <p:sp>
        <p:nvSpPr>
          <p:cNvPr id="4" name="Slide Number Placeholder 3"/>
          <p:cNvSpPr>
            <a:spLocks noGrp="1"/>
          </p:cNvSpPr>
          <p:nvPr>
            <p:ph type="sldNum" sz="quarter" idx="10"/>
          </p:nvPr>
        </p:nvSpPr>
        <p:spPr/>
        <p:txBody>
          <a:bodyPr/>
          <a:lstStyle/>
          <a:p>
            <a:fld id="{051F0B57-B63F-4711-A482-2ACA114C1232}" type="slidenum">
              <a:rPr lang="en-GB" smtClean="0"/>
              <a:pPr/>
              <a:t>61</a:t>
            </a:fld>
            <a:endParaRPr lang="en-GB"/>
          </a:p>
        </p:txBody>
      </p:sp>
    </p:spTree>
    <p:extLst>
      <p:ext uri="{BB962C8B-B14F-4D97-AF65-F5344CB8AC3E}">
        <p14:creationId xmlns:p14="http://schemas.microsoft.com/office/powerpoint/2010/main" val="406519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 lot of research has focused on accurately representing and predicting the knowledge and knowledge transitions of the user and today, I will present you three popular techniques for modeling and predicting student knowledge and learning.</a:t>
            </a:r>
          </a:p>
          <a:p>
            <a:endParaRPr lang="en-US" b="1" baseline="0" dirty="0"/>
          </a:p>
          <a:p>
            <a:r>
              <a:rPr lang="en-US" b="1" baseline="0" dirty="0"/>
              <a:t>BKT: </a:t>
            </a:r>
            <a:r>
              <a:rPr lang="en-US" b="0" baseline="0" dirty="0"/>
              <a:t>BKT is a special case of a HMM, representing the knowledge of the student with different skills. It is simple, efficient, and widely used in educational software.</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51F0B57-B63F-4711-A482-2ACA114C1232}" type="slidenum">
              <a:rPr lang="en-GB" smtClean="0"/>
              <a:pPr/>
              <a:t>6</a:t>
            </a:fld>
            <a:endParaRPr lang="en-GB"/>
          </a:p>
        </p:txBody>
      </p:sp>
    </p:spTree>
    <p:extLst>
      <p:ext uri="{BB962C8B-B14F-4D97-AF65-F5344CB8AC3E}">
        <p14:creationId xmlns:p14="http://schemas.microsoft.com/office/powerpoint/2010/main" val="346507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leads me over to the Bayesian Knowledge Tracing model.</a:t>
            </a:r>
          </a:p>
          <a:p>
            <a:r>
              <a:rPr lang="en-US" dirty="0"/>
              <a:t>We add to the task outcomes a model of learning and track the knowledge of the student over time.</a:t>
            </a:r>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7</a:t>
            </a:fld>
            <a:endParaRPr lang="en-GB"/>
          </a:p>
        </p:txBody>
      </p:sp>
    </p:spTree>
    <p:extLst>
      <p:ext uri="{BB962C8B-B14F-4D97-AF65-F5344CB8AC3E}">
        <p14:creationId xmlns:p14="http://schemas.microsoft.com/office/powerpoint/2010/main" val="148102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node: Denotes the skill that is being trained, in our case subtraction 0-10. This is a binary variable, it is assumed that </a:t>
            </a:r>
            <a:r>
              <a:rPr lang="en-US"/>
              <a:t>the skill </a:t>
            </a:r>
            <a:r>
              <a:rPr lang="en-US" dirty="0"/>
              <a:t>can be either learned or not. We further assume that we cannot directly observe the knowledge of the students, because we cannot look into their heads. The variable is therefore hidden or latent.</a:t>
            </a:r>
          </a:p>
          <a:p>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8</a:t>
            </a:fld>
            <a:endParaRPr lang="en-GB"/>
          </a:p>
        </p:txBody>
      </p:sp>
    </p:spTree>
    <p:extLst>
      <p:ext uri="{BB962C8B-B14F-4D97-AF65-F5344CB8AC3E}">
        <p14:creationId xmlns:p14="http://schemas.microsoft.com/office/powerpoint/2010/main" val="340685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can observe students’ answers to tasks associated with the given skill. These answers are also binary (correct/wrong).</a:t>
            </a:r>
          </a:p>
          <a:p>
            <a:endParaRPr lang="en-US" dirty="0"/>
          </a:p>
          <a:p>
            <a:r>
              <a:rPr lang="en-US" b="0" baseline="0" dirty="0"/>
              <a:t>Assumptions of the model:</a:t>
            </a:r>
          </a:p>
          <a:p>
            <a:endParaRPr lang="en-US" b="0" baseline="0" dirty="0"/>
          </a:p>
          <a:p>
            <a:pPr marL="171450" indent="-171450">
              <a:buFontTx/>
              <a:buChar char="-"/>
            </a:pPr>
            <a:r>
              <a:rPr lang="en-US" b="0" baseline="0" dirty="0"/>
              <a:t>Knowledge can be divided into different skills</a:t>
            </a:r>
          </a:p>
          <a:p>
            <a:pPr marL="171450" indent="-171450">
              <a:buFontTx/>
              <a:buChar char="-"/>
            </a:pPr>
            <a:r>
              <a:rPr lang="en-US" b="0" baseline="0" dirty="0"/>
              <a:t>Definition of skills is accurate/detailed enough</a:t>
            </a:r>
          </a:p>
          <a:p>
            <a:pPr marL="171450" indent="-171450">
              <a:buFontTx/>
              <a:buChar char="-"/>
            </a:pPr>
            <a:r>
              <a:rPr lang="en-US" b="0" baseline="0" dirty="0"/>
              <a:t>Tasks are associated with one or several of these skills</a:t>
            </a:r>
          </a:p>
          <a:p>
            <a:pPr marL="171450" indent="-171450">
              <a:buFontTx/>
              <a:buChar char="-"/>
            </a:pPr>
            <a:r>
              <a:rPr lang="en-US" b="0" baseline="0" dirty="0"/>
              <a:t>Mastery can be achieved through practice</a:t>
            </a:r>
          </a:p>
          <a:p>
            <a:endParaRPr lang="en-US" dirty="0"/>
          </a:p>
          <a:p>
            <a:endParaRPr lang="en-US" dirty="0"/>
          </a:p>
          <a:p>
            <a:endParaRPr lang="en-CH" dirty="0"/>
          </a:p>
        </p:txBody>
      </p:sp>
      <p:sp>
        <p:nvSpPr>
          <p:cNvPr id="4" name="Slide Number Placeholder 3"/>
          <p:cNvSpPr>
            <a:spLocks noGrp="1"/>
          </p:cNvSpPr>
          <p:nvPr>
            <p:ph type="sldNum" sz="quarter" idx="5"/>
          </p:nvPr>
        </p:nvSpPr>
        <p:spPr/>
        <p:txBody>
          <a:bodyPr/>
          <a:lstStyle/>
          <a:p>
            <a:fld id="{051F0B57-B63F-4711-A482-2ACA114C1232}" type="slidenum">
              <a:rPr lang="en-GB" smtClean="0"/>
              <a:pPr/>
              <a:t>9</a:t>
            </a:fld>
            <a:endParaRPr lang="en-GB"/>
          </a:p>
        </p:txBody>
      </p:sp>
    </p:spTree>
    <p:extLst>
      <p:ext uri="{BB962C8B-B14F-4D97-AF65-F5344CB8AC3E}">
        <p14:creationId xmlns:p14="http://schemas.microsoft.com/office/powerpoint/2010/main" val="2122036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2"/>
          <p:cNvSpPr>
            <a:spLocks noGrp="1"/>
          </p:cNvSpPr>
          <p:nvPr>
            <p:ph type="pic" idx="10" hasCustomPrompt="1"/>
          </p:nvPr>
        </p:nvSpPr>
        <p:spPr>
          <a:xfrm>
            <a:off x="0" y="1739189"/>
            <a:ext cx="9144000" cy="2891333"/>
          </a:xfrm>
          <a:noFill/>
        </p:spPr>
        <p:txBody>
          <a:bodyPr anchor="b" anchorCtr="1"/>
          <a:lstStyle>
            <a:lvl1pPr marL="0" indent="0" algn="ctr">
              <a:buNone/>
              <a:defRPr sz="3200">
                <a:solidFill>
                  <a:schemeClr val="tx1">
                    <a:alpha val="2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transparent</a:t>
            </a:r>
          </a:p>
          <a:p>
            <a:r>
              <a:rPr lang="en-US" dirty="0"/>
              <a:t>background picture</a:t>
            </a:r>
          </a:p>
        </p:txBody>
      </p:sp>
      <p:sp>
        <p:nvSpPr>
          <p:cNvPr id="10" name="Rectangle 13"/>
          <p:cNvSpPr>
            <a:spLocks noChangeArrowheads="1"/>
          </p:cNvSpPr>
          <p:nvPr userDrawn="1"/>
        </p:nvSpPr>
        <p:spPr bwMode="auto">
          <a:xfrm>
            <a:off x="320040" y="-1"/>
            <a:ext cx="8503920" cy="2243938"/>
          </a:xfrm>
          <a:prstGeom prst="rect">
            <a:avLst/>
          </a:prstGeom>
          <a:solidFill>
            <a:schemeClr val="accent3"/>
          </a:solidFill>
          <a:ln>
            <a:noFill/>
          </a:ln>
          <a:effectLst/>
        </p:spPr>
        <p:txBody>
          <a:bodyPr wrap="none" anchor="ctr"/>
          <a:lstStyle/>
          <a:p>
            <a:endParaRPr lang="en-US">
              <a:solidFill>
                <a:srgbClr val="566B73"/>
              </a:solidFill>
            </a:endParaRPr>
          </a:p>
        </p:txBody>
      </p:sp>
      <p:sp>
        <p:nvSpPr>
          <p:cNvPr id="1208323" name="Rectangle 3"/>
          <p:cNvSpPr>
            <a:spLocks noGrp="1" noChangeArrowheads="1"/>
          </p:cNvSpPr>
          <p:nvPr>
            <p:ph type="ctrTitle"/>
          </p:nvPr>
        </p:nvSpPr>
        <p:spPr>
          <a:xfrm>
            <a:off x="320040" y="1483415"/>
            <a:ext cx="8503920" cy="752579"/>
          </a:xfrm>
        </p:spPr>
        <p:txBody>
          <a:bodyPr anchor="b"/>
          <a:lstStyle>
            <a:lvl1pPr>
              <a:defRPr sz="3600"/>
            </a:lvl1pPr>
          </a:lstStyle>
          <a:p>
            <a:pPr lvl="0"/>
            <a:r>
              <a:rPr lang="en-US" noProof="0"/>
              <a:t>Click to edit Master title style</a:t>
            </a:r>
            <a:endParaRPr lang="en-US" noProof="0" dirty="0"/>
          </a:p>
        </p:txBody>
      </p:sp>
      <p:sp>
        <p:nvSpPr>
          <p:cNvPr id="1208324" name="Rectangle 4"/>
          <p:cNvSpPr>
            <a:spLocks noGrp="1" noChangeArrowheads="1"/>
          </p:cNvSpPr>
          <p:nvPr>
            <p:ph type="subTitle" idx="1"/>
          </p:nvPr>
        </p:nvSpPr>
        <p:spPr>
          <a:xfrm>
            <a:off x="320040" y="2383649"/>
            <a:ext cx="8503920" cy="563842"/>
          </a:xfrm>
        </p:spPr>
        <p:txBody>
          <a:bodyPr anchor="ctr" anchorCtr="0"/>
          <a:lstStyle>
            <a:lvl1pPr marL="0" indent="0" algn="ctr">
              <a:buFontTx/>
              <a:buNone/>
              <a:defRPr sz="2600"/>
            </a:lvl1pPr>
          </a:lstStyle>
          <a:p>
            <a:pPr lvl="0"/>
            <a:r>
              <a:rPr lang="en-US" noProof="0"/>
              <a:t>Click to edit Master subtitle style</a:t>
            </a:r>
            <a:endParaRPr lang="en-US" noProof="0" dirty="0"/>
          </a:p>
        </p:txBody>
      </p:sp>
      <p:pic>
        <p:nvPicPr>
          <p:cNvPr id="1028" name="Picture 4" descr="Summer Research Institute">
            <a:extLst>
              <a:ext uri="{FF2B5EF4-FFF2-40B4-BE49-F238E27FC236}">
                <a16:creationId xmlns:a16="http://schemas.microsoft.com/office/drawing/2014/main" id="{755D4814-2DCD-4B77-A34F-193AF097967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7968" t="10000" r="33577" b="41022"/>
          <a:stretch/>
        </p:blipFill>
        <p:spPr bwMode="auto">
          <a:xfrm>
            <a:off x="8683083" y="4823287"/>
            <a:ext cx="397733" cy="27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8C2F21C-F40C-4821-83B8-FBA6311BEF96}"/>
              </a:ext>
            </a:extLst>
          </p:cNvPr>
          <p:cNvPicPr>
            <a:picLocks noChangeAspect="1"/>
          </p:cNvPicPr>
          <p:nvPr userDrawn="1"/>
        </p:nvPicPr>
        <p:blipFill rotWithShape="1">
          <a:blip r:embed="rId3"/>
          <a:srcRect l="27561" t="39747" r="27344" b="41030"/>
          <a:stretch/>
        </p:blipFill>
        <p:spPr>
          <a:xfrm>
            <a:off x="81779" y="4823423"/>
            <a:ext cx="854925" cy="273329"/>
          </a:xfrm>
          <a:prstGeom prst="rect">
            <a:avLst/>
          </a:prstGeom>
        </p:spPr>
      </p:pic>
    </p:spTree>
    <p:extLst>
      <p:ext uri="{BB962C8B-B14F-4D97-AF65-F5344CB8AC3E}">
        <p14:creationId xmlns:p14="http://schemas.microsoft.com/office/powerpoint/2010/main" val="59944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C5090133-3556-448D-925F-EBAD21BB0634}" type="slidenum">
              <a:rPr lang="en-US"/>
              <a:pPr/>
              <a:t>‹#›</a:t>
            </a:fld>
            <a:endParaRPr lang="en-US"/>
          </a:p>
        </p:txBody>
      </p:sp>
    </p:spTree>
    <p:extLst>
      <p:ext uri="{BB962C8B-B14F-4D97-AF65-F5344CB8AC3E}">
        <p14:creationId xmlns:p14="http://schemas.microsoft.com/office/powerpoint/2010/main" val="363001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2048" y="0"/>
            <a:ext cx="1581912" cy="4557285"/>
          </a:xfrm>
          <a:solidFill>
            <a:schemeClr val="accent3"/>
          </a:solidFill>
        </p:spPr>
        <p:txBody>
          <a:bodyPr vert="eaVert" tIns="457200"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20040" y="0"/>
            <a:ext cx="6812280" cy="4557285"/>
          </a:xfrm>
        </p:spPr>
        <p:txBody>
          <a:bodyPr vert="eaVert" lIns="182880" tIns="45720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27604411-CE99-48D3-9064-B9EF6921CAA7}" type="slidenum">
              <a:rPr lang="en-US"/>
              <a:pPr/>
              <a:t>‹#›</a:t>
            </a:fld>
            <a:endParaRPr lang="en-US"/>
          </a:p>
        </p:txBody>
      </p:sp>
    </p:spTree>
    <p:extLst>
      <p:ext uri="{BB962C8B-B14F-4D97-AF65-F5344CB8AC3E}">
        <p14:creationId xmlns:p14="http://schemas.microsoft.com/office/powerpoint/2010/main" val="299933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99E87D84-D34C-4A7E-A43A-A5C370545E44}" type="slidenum">
              <a:rPr lang="en-US"/>
              <a:pPr/>
              <a:t>‹#›</a:t>
            </a:fld>
            <a:endParaRPr lang="en-US"/>
          </a:p>
        </p:txBody>
      </p:sp>
      <p:sp>
        <p:nvSpPr>
          <p:cNvPr id="13" name="Rectangle 4"/>
          <p:cNvSpPr>
            <a:spLocks noGrp="1" noChangeArrowheads="1"/>
          </p:cNvSpPr>
          <p:nvPr>
            <p:ph type="title"/>
          </p:nvPr>
        </p:nvSpPr>
        <p:spPr bwMode="auto">
          <a:xfrm>
            <a:off x="320040" y="0"/>
            <a:ext cx="8509406" cy="702260"/>
          </a:xfrm>
          <a:prstGeom prst="rect">
            <a:avLst/>
          </a:prstGeom>
          <a:solidFill>
            <a:schemeClr val="accent3"/>
          </a:solidFill>
          <a:ln>
            <a:noFill/>
          </a:ln>
          <a:effectLst/>
        </p:spPr>
        <p:txBody>
          <a:bodyPr vert="horz" wrap="square" lIns="0" tIns="274320" rIns="0" bIns="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22858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section">
    <p:spTree>
      <p:nvGrpSpPr>
        <p:cNvPr id="1" name=""/>
        <p:cNvGrpSpPr/>
        <p:nvPr/>
      </p:nvGrpSpPr>
      <p:grpSpPr>
        <a:xfrm>
          <a:off x="0" y="0"/>
          <a:ext cx="0" cy="0"/>
          <a:chOff x="0" y="0"/>
          <a:chExt cx="0" cy="0"/>
        </a:xfrm>
      </p:grpSpPr>
      <p:sp>
        <p:nvSpPr>
          <p:cNvPr id="2" name="Title 1"/>
          <p:cNvSpPr>
            <a:spLocks noGrp="1"/>
          </p:cNvSpPr>
          <p:nvPr>
            <p:ph type="title"/>
          </p:nvPr>
        </p:nvSpPr>
        <p:spPr>
          <a:xfrm>
            <a:off x="320041" y="3305176"/>
            <a:ext cx="8503919" cy="1021556"/>
          </a:xfrm>
          <a:noFill/>
        </p:spPr>
        <p:txBody>
          <a:bodyPr lIns="182880" tIns="0" rIns="182880"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320040" y="1"/>
            <a:ext cx="8503920" cy="3305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p:txBody>
          <a:bodyPr/>
          <a:lstStyle>
            <a:lvl1pPr>
              <a:defRPr/>
            </a:lvl1pPr>
          </a:lstStyle>
          <a:p>
            <a:fld id="{D0DBB3E8-BA4D-4FB6-A2FB-6E3F4EDE2D1B}" type="slidenum">
              <a:rPr lang="en-US"/>
              <a:pPr/>
              <a:t>‹#›</a:t>
            </a:fld>
            <a:endParaRPr lang="en-US"/>
          </a:p>
        </p:txBody>
      </p:sp>
    </p:spTree>
    <p:extLst>
      <p:ext uri="{BB962C8B-B14F-4D97-AF65-F5344CB8AC3E}">
        <p14:creationId xmlns:p14="http://schemas.microsoft.com/office/powerpoint/2010/main" val="339702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41" y="871834"/>
            <a:ext cx="4175760" cy="3703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77824"/>
            <a:ext cx="4175760" cy="3703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1"/>
          </p:nvPr>
        </p:nvSpPr>
        <p:spPr/>
        <p:txBody>
          <a:bodyPr/>
          <a:lstStyle>
            <a:lvl1pPr>
              <a:defRPr/>
            </a:lvl1pPr>
          </a:lstStyle>
          <a:p>
            <a:fld id="{262CA632-D5EB-4966-A4E4-6FCBDEC4F4D5}" type="slidenum">
              <a:rPr lang="en-US"/>
              <a:pPr/>
              <a:t>‹#›</a:t>
            </a:fld>
            <a:endParaRPr lang="en-US"/>
          </a:p>
        </p:txBody>
      </p:sp>
      <p:sp>
        <p:nvSpPr>
          <p:cNvPr id="10" name="Rectangle 4"/>
          <p:cNvSpPr>
            <a:spLocks noGrp="1" noChangeArrowheads="1"/>
          </p:cNvSpPr>
          <p:nvPr>
            <p:ph type="title"/>
          </p:nvPr>
        </p:nvSpPr>
        <p:spPr bwMode="auto">
          <a:xfrm>
            <a:off x="320040" y="0"/>
            <a:ext cx="8509406" cy="702260"/>
          </a:xfrm>
          <a:prstGeom prst="rect">
            <a:avLst/>
          </a:prstGeom>
          <a:solidFill>
            <a:schemeClr val="accent3"/>
          </a:solidFill>
          <a:ln>
            <a:noFill/>
          </a:ln>
          <a:effectLst/>
        </p:spPr>
        <p:txBody>
          <a:bodyPr vert="horz" wrap="square" lIns="0" tIns="274320" rIns="0" bIns="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11000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lvl1pPr>
          </a:lstStyle>
          <a:p>
            <a:fld id="{60CDA983-B77B-4441-9888-9D233529D59A}" type="slidenum">
              <a:rPr lang="en-US"/>
              <a:pPr/>
              <a:t>‹#›</a:t>
            </a:fld>
            <a:endParaRPr lang="en-US"/>
          </a:p>
        </p:txBody>
      </p:sp>
      <p:sp>
        <p:nvSpPr>
          <p:cNvPr id="13" name="Content Placeholder 2"/>
          <p:cNvSpPr>
            <a:spLocks noGrp="1"/>
          </p:cNvSpPr>
          <p:nvPr>
            <p:ph sz="half" idx="12"/>
          </p:nvPr>
        </p:nvSpPr>
        <p:spPr>
          <a:xfrm>
            <a:off x="320041" y="1566062"/>
            <a:ext cx="4178808" cy="3009092"/>
          </a:xfrm>
        </p:spPr>
        <p:txBody>
          <a:bodyPr/>
          <a:lstStyle>
            <a:lvl1pPr>
              <a:defRPr lang="en-US" sz="2000" dirty="0" smtClean="0"/>
            </a:lvl1pPr>
            <a:lvl2pPr>
              <a:defRPr lang="en-US" sz="2000" dirty="0" smtClean="0"/>
            </a:lvl2pPr>
            <a:lvl3pPr>
              <a:defRPr lang="en-US" sz="1800" dirty="0" smtClean="0"/>
            </a:lvl3pPr>
            <a:lvl4pPr>
              <a:defRPr lang="en-US" sz="1600" dirty="0" smtClean="0"/>
            </a:lvl4pPr>
            <a:lvl5pPr>
              <a:defRPr lang="en-US" sz="1600"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2"/>
          </p:nvPr>
        </p:nvSpPr>
        <p:spPr>
          <a:xfrm>
            <a:off x="4648200" y="1570903"/>
            <a:ext cx="4175760" cy="3004251"/>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871834"/>
            <a:ext cx="4177106" cy="719222"/>
          </a:xfrm>
        </p:spPr>
        <p:txBody>
          <a:bodyPr tIns="91440" bIns="91440"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p:cNvSpPr>
            <a:spLocks noGrp="1"/>
          </p:cNvSpPr>
          <p:nvPr>
            <p:ph type="body" idx="1"/>
          </p:nvPr>
        </p:nvSpPr>
        <p:spPr>
          <a:xfrm>
            <a:off x="320041" y="871834"/>
            <a:ext cx="4178808" cy="719222"/>
          </a:xfrm>
        </p:spPr>
        <p:txBody>
          <a:bodyPr tIns="91440" bIns="91440"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Rectangle 4"/>
          <p:cNvSpPr>
            <a:spLocks noGrp="1" noChangeArrowheads="1"/>
          </p:cNvSpPr>
          <p:nvPr>
            <p:ph type="title"/>
          </p:nvPr>
        </p:nvSpPr>
        <p:spPr bwMode="auto">
          <a:xfrm>
            <a:off x="320040" y="0"/>
            <a:ext cx="8509406" cy="702260"/>
          </a:xfrm>
          <a:prstGeom prst="rect">
            <a:avLst/>
          </a:prstGeom>
          <a:solidFill>
            <a:schemeClr val="accent3"/>
          </a:solidFill>
          <a:ln>
            <a:noFill/>
          </a:ln>
          <a:effectLst/>
        </p:spPr>
        <p:txBody>
          <a:bodyPr vert="horz" wrap="square" lIns="0" tIns="274320" rIns="0" bIns="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6424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41539E46-B82C-4EE1-B9B6-013708D6E4FD}" type="slidenum">
              <a:rPr lang="en-US"/>
              <a:pPr/>
              <a:t>‹#›</a:t>
            </a:fld>
            <a:endParaRPr lang="en-US"/>
          </a:p>
        </p:txBody>
      </p:sp>
      <p:sp>
        <p:nvSpPr>
          <p:cNvPr id="6" name="Rectangle 4"/>
          <p:cNvSpPr>
            <a:spLocks noGrp="1" noChangeArrowheads="1"/>
          </p:cNvSpPr>
          <p:nvPr>
            <p:ph type="title"/>
          </p:nvPr>
        </p:nvSpPr>
        <p:spPr bwMode="auto">
          <a:xfrm>
            <a:off x="320040" y="0"/>
            <a:ext cx="8509406" cy="702260"/>
          </a:xfrm>
          <a:prstGeom prst="rect">
            <a:avLst/>
          </a:prstGeom>
          <a:solidFill>
            <a:schemeClr val="accent3"/>
          </a:solidFill>
          <a:ln>
            <a:noFill/>
          </a:ln>
          <a:effectLst/>
        </p:spPr>
        <p:txBody>
          <a:bodyPr vert="horz" wrap="square" lIns="0" tIns="274320" rIns="0" bIns="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3670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BC6A7B30-FF76-4BAD-94EB-E085F62C1BE2}" type="slidenum">
              <a:rPr lang="en-US"/>
              <a:pPr/>
              <a:t>‹#›</a:t>
            </a:fld>
            <a:endParaRPr lang="en-US"/>
          </a:p>
        </p:txBody>
      </p:sp>
    </p:spTree>
    <p:extLst>
      <p:ext uri="{BB962C8B-B14F-4D97-AF65-F5344CB8AC3E}">
        <p14:creationId xmlns:p14="http://schemas.microsoft.com/office/powerpoint/2010/main" val="8579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
            <a:ext cx="5248910" cy="4594622"/>
          </a:xfrm>
        </p:spPr>
        <p:txBody>
          <a:bodyPr tIns="45720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0041" y="1379306"/>
            <a:ext cx="3145473" cy="32153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fld id="{AFBB61E3-FA9B-4BEE-9D87-8B4B1DA9E756}" type="slidenum">
              <a:rPr lang="en-US"/>
              <a:pPr/>
              <a:t>‹#›</a:t>
            </a:fld>
            <a:endParaRPr lang="en-US"/>
          </a:p>
        </p:txBody>
      </p:sp>
      <p:sp>
        <p:nvSpPr>
          <p:cNvPr id="10" name="Text Placeholder 2"/>
          <p:cNvSpPr>
            <a:spLocks noGrp="1"/>
          </p:cNvSpPr>
          <p:nvPr>
            <p:ph type="body" idx="12"/>
          </p:nvPr>
        </p:nvSpPr>
        <p:spPr>
          <a:xfrm>
            <a:off x="320040" y="1"/>
            <a:ext cx="3145536" cy="1410128"/>
          </a:xfrm>
        </p:spPr>
        <p:txBody>
          <a:bodyPr lIns="182880" tIns="457200" bIns="91440"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0845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 y="3667875"/>
            <a:ext cx="8503920" cy="357629"/>
          </a:xfrm>
          <a:noFill/>
        </p:spPr>
        <p:txBody>
          <a:bodyPr lIns="91440"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320040" y="223631"/>
            <a:ext cx="8503920" cy="33220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20040" y="4025503"/>
            <a:ext cx="850392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fld id="{C92C6523-EF14-4F0E-B398-DDF32F01F302}" type="slidenum">
              <a:rPr lang="en-US"/>
              <a:pPr/>
              <a:t>‹#›</a:t>
            </a:fld>
            <a:endParaRPr lang="en-US"/>
          </a:p>
        </p:txBody>
      </p:sp>
    </p:spTree>
    <p:extLst>
      <p:ext uri="{BB962C8B-B14F-4D97-AF65-F5344CB8AC3E}">
        <p14:creationId xmlns:p14="http://schemas.microsoft.com/office/powerpoint/2010/main" val="147467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5076" name="Rectangle 4"/>
          <p:cNvSpPr>
            <a:spLocks noGrp="1" noChangeArrowheads="1"/>
          </p:cNvSpPr>
          <p:nvPr>
            <p:ph type="title"/>
          </p:nvPr>
        </p:nvSpPr>
        <p:spPr bwMode="auto">
          <a:xfrm>
            <a:off x="320040" y="0"/>
            <a:ext cx="8509406" cy="702260"/>
          </a:xfrm>
          <a:prstGeom prst="rect">
            <a:avLst/>
          </a:prstGeom>
          <a:solidFill>
            <a:schemeClr val="accent3"/>
          </a:solidFill>
          <a:ln>
            <a:noFill/>
          </a:ln>
          <a:effectLst/>
        </p:spPr>
        <p:txBody>
          <a:bodyPr vert="horz" wrap="square" lIns="0" tIns="274320" rIns="0" bIns="0" numCol="1" anchor="t" anchorCtr="0" compatLnSpc="1">
            <a:prstTxWarp prst="textNoShape">
              <a:avLst/>
            </a:prstTxWarp>
          </a:bodyPr>
          <a:lstStyle/>
          <a:p>
            <a:pPr lvl="0"/>
            <a:r>
              <a:rPr lang="de-DE" noProof="0" dirty="0"/>
              <a:t>Titelmasterformat durch Klicken bearbeiten</a:t>
            </a:r>
            <a:endParaRPr lang="en-US" dirty="0"/>
          </a:p>
        </p:txBody>
      </p:sp>
      <p:sp>
        <p:nvSpPr>
          <p:cNvPr id="9" name="Rectangle 13"/>
          <p:cNvSpPr>
            <a:spLocks noChangeArrowheads="1"/>
          </p:cNvSpPr>
          <p:nvPr/>
        </p:nvSpPr>
        <p:spPr bwMode="auto">
          <a:xfrm>
            <a:off x="0" y="4761900"/>
            <a:ext cx="9144000" cy="381600"/>
          </a:xfrm>
          <a:prstGeom prst="rect">
            <a:avLst/>
          </a:prstGeom>
          <a:solidFill>
            <a:schemeClr val="accent3"/>
          </a:solidFill>
          <a:ln>
            <a:noFill/>
          </a:ln>
          <a:effectLst/>
        </p:spPr>
        <p:txBody>
          <a:bodyPr wrap="none" anchor="ctr"/>
          <a:lstStyle/>
          <a:p>
            <a:endParaRPr lang="en-US" dirty="0"/>
          </a:p>
        </p:txBody>
      </p:sp>
      <p:sp>
        <p:nvSpPr>
          <p:cNvPr id="1155077" name="Rectangle 5"/>
          <p:cNvSpPr>
            <a:spLocks noGrp="1" noChangeArrowheads="1"/>
          </p:cNvSpPr>
          <p:nvPr>
            <p:ph type="body" idx="1"/>
          </p:nvPr>
        </p:nvSpPr>
        <p:spPr bwMode="auto">
          <a:xfrm>
            <a:off x="320040" y="877825"/>
            <a:ext cx="8503920" cy="3717989"/>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55079" name="Rectangle 7"/>
          <p:cNvSpPr>
            <a:spLocks noGrp="1" noChangeArrowheads="1"/>
          </p:cNvSpPr>
          <p:nvPr>
            <p:ph type="sldNum" sz="quarter" idx="4"/>
          </p:nvPr>
        </p:nvSpPr>
        <p:spPr bwMode="auto">
          <a:xfrm>
            <a:off x="320041" y="4882051"/>
            <a:ext cx="503237" cy="14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000">
                <a:solidFill>
                  <a:srgbClr val="ABB7B7"/>
                </a:solidFill>
                <a:latin typeface="Open Sans" pitchFamily="34" charset="0"/>
                <a:ea typeface="Open Sans" pitchFamily="34" charset="0"/>
                <a:cs typeface="Open Sans" pitchFamily="34" charset="0"/>
              </a:defRPr>
            </a:lvl1pPr>
          </a:lstStyle>
          <a:p>
            <a:fld id="{2BA5C7A1-BCEE-4CD2-9C2D-1272337811B2}" type="slidenum">
              <a:rPr lang="en-US" smtClean="0"/>
              <a:pPr/>
              <a:t>‹#›</a:t>
            </a:fld>
            <a:endParaRPr lang="en-US" dirty="0"/>
          </a:p>
        </p:txBody>
      </p:sp>
      <p:cxnSp>
        <p:nvCxnSpPr>
          <p:cNvPr id="11" name="Straight Connector 10"/>
          <p:cNvCxnSpPr/>
          <p:nvPr userDrawn="1"/>
        </p:nvCxnSpPr>
        <p:spPr bwMode="auto">
          <a:xfrm>
            <a:off x="4565176" y="4762453"/>
            <a:ext cx="4572000" cy="0"/>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p:cNvCxnSpPr/>
          <p:nvPr userDrawn="1"/>
        </p:nvCxnSpPr>
        <p:spPr bwMode="auto">
          <a:xfrm>
            <a:off x="0" y="4762453"/>
            <a:ext cx="4572000"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790978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4000" b="1">
          <a:solidFill>
            <a:srgbClr val="0070C0"/>
          </a:solidFill>
          <a:latin typeface="+mj-lt"/>
          <a:ea typeface="Open Sans" pitchFamily="34" charset="0"/>
          <a:cs typeface="Open Sans" pitchFamily="34" charset="0"/>
        </a:defRPr>
      </a:lvl1pPr>
      <a:lvl2pPr algn="ctr" rtl="0" eaLnBrk="1" fontAlgn="base" hangingPunct="1">
        <a:spcBef>
          <a:spcPct val="0"/>
        </a:spcBef>
        <a:spcAft>
          <a:spcPct val="0"/>
        </a:spcAft>
        <a:defRPr sz="4400" b="1">
          <a:solidFill>
            <a:schemeClr val="tx2"/>
          </a:solidFill>
          <a:latin typeface="ETH Light" pitchFamily="2" charset="0"/>
        </a:defRPr>
      </a:lvl2pPr>
      <a:lvl3pPr algn="ctr" rtl="0" eaLnBrk="1" fontAlgn="base" hangingPunct="1">
        <a:spcBef>
          <a:spcPct val="0"/>
        </a:spcBef>
        <a:spcAft>
          <a:spcPct val="0"/>
        </a:spcAft>
        <a:defRPr sz="4400" b="1">
          <a:solidFill>
            <a:schemeClr val="tx2"/>
          </a:solidFill>
          <a:latin typeface="ETH Light" pitchFamily="2" charset="0"/>
        </a:defRPr>
      </a:lvl3pPr>
      <a:lvl4pPr algn="ctr" rtl="0" eaLnBrk="1" fontAlgn="base" hangingPunct="1">
        <a:spcBef>
          <a:spcPct val="0"/>
        </a:spcBef>
        <a:spcAft>
          <a:spcPct val="0"/>
        </a:spcAft>
        <a:defRPr sz="4400" b="1">
          <a:solidFill>
            <a:schemeClr val="tx2"/>
          </a:solidFill>
          <a:latin typeface="ETH Light" pitchFamily="2" charset="0"/>
        </a:defRPr>
      </a:lvl4pPr>
      <a:lvl5pPr algn="ctr" rtl="0" eaLnBrk="1" fontAlgn="base" hangingPunct="1">
        <a:spcBef>
          <a:spcPct val="0"/>
        </a:spcBef>
        <a:spcAft>
          <a:spcPct val="0"/>
        </a:spcAft>
        <a:defRPr sz="4400" b="1">
          <a:solidFill>
            <a:schemeClr val="tx2"/>
          </a:solidFill>
          <a:latin typeface="ETH Light" pitchFamily="2" charset="0"/>
        </a:defRPr>
      </a:lvl5pPr>
      <a:lvl6pPr marL="457200" algn="ctr" rtl="0" eaLnBrk="1" fontAlgn="base" hangingPunct="1">
        <a:spcBef>
          <a:spcPct val="0"/>
        </a:spcBef>
        <a:spcAft>
          <a:spcPct val="0"/>
        </a:spcAft>
        <a:defRPr sz="4400" b="1">
          <a:solidFill>
            <a:schemeClr val="tx2"/>
          </a:solidFill>
          <a:latin typeface="ETH Light" pitchFamily="2" charset="0"/>
        </a:defRPr>
      </a:lvl6pPr>
      <a:lvl7pPr marL="914400" algn="ctr" rtl="0" eaLnBrk="1" fontAlgn="base" hangingPunct="1">
        <a:spcBef>
          <a:spcPct val="0"/>
        </a:spcBef>
        <a:spcAft>
          <a:spcPct val="0"/>
        </a:spcAft>
        <a:defRPr sz="4400" b="1">
          <a:solidFill>
            <a:schemeClr val="tx2"/>
          </a:solidFill>
          <a:latin typeface="ETH Light" pitchFamily="2" charset="0"/>
        </a:defRPr>
      </a:lvl7pPr>
      <a:lvl8pPr marL="1371600" algn="ctr" rtl="0" eaLnBrk="1" fontAlgn="base" hangingPunct="1">
        <a:spcBef>
          <a:spcPct val="0"/>
        </a:spcBef>
        <a:spcAft>
          <a:spcPct val="0"/>
        </a:spcAft>
        <a:defRPr sz="4400" b="1">
          <a:solidFill>
            <a:schemeClr val="tx2"/>
          </a:solidFill>
          <a:latin typeface="ETH Light" pitchFamily="2" charset="0"/>
        </a:defRPr>
      </a:lvl8pPr>
      <a:lvl9pPr marL="1828800" algn="ctr" rtl="0" eaLnBrk="1" fontAlgn="base" hangingPunct="1">
        <a:spcBef>
          <a:spcPct val="0"/>
        </a:spcBef>
        <a:spcAft>
          <a:spcPct val="0"/>
        </a:spcAft>
        <a:defRPr sz="4400" b="1">
          <a:solidFill>
            <a:schemeClr val="tx2"/>
          </a:solidFill>
          <a:latin typeface="ETH Light" pitchFamily="2" charset="0"/>
        </a:defRPr>
      </a:lvl9pPr>
    </p:titleStyle>
    <p:bodyStyle>
      <a:lvl1pPr marL="342900" indent="-342900" algn="l" rtl="0" eaLnBrk="1" fontAlgn="base" hangingPunct="1">
        <a:spcBef>
          <a:spcPct val="20000"/>
        </a:spcBef>
        <a:spcAft>
          <a:spcPct val="0"/>
        </a:spcAft>
        <a:buChar char="•"/>
        <a:defRPr sz="2800" b="0">
          <a:solidFill>
            <a:schemeClr val="tx1"/>
          </a:solidFill>
          <a:latin typeface="+mn-lt"/>
          <a:ea typeface="Open Sans" pitchFamily="34" charset="0"/>
          <a:cs typeface="Open Sans" pitchFamily="34" charset="0"/>
        </a:defRPr>
      </a:lvl1pPr>
      <a:lvl2pPr marL="742950" indent="-285750" algn="l" rtl="0" eaLnBrk="1" fontAlgn="base" hangingPunct="1">
        <a:spcBef>
          <a:spcPct val="20000"/>
        </a:spcBef>
        <a:spcAft>
          <a:spcPct val="0"/>
        </a:spcAft>
        <a:buChar char="–"/>
        <a:defRPr sz="2400" b="0">
          <a:solidFill>
            <a:schemeClr val="tx1"/>
          </a:solidFill>
          <a:latin typeface="+mn-lt"/>
          <a:ea typeface="Open Sans" pitchFamily="34" charset="0"/>
          <a:cs typeface="Open Sans" pitchFamily="34" charset="0"/>
        </a:defRPr>
      </a:lvl2pPr>
      <a:lvl3pPr marL="1143000" indent="-228600" algn="l" rtl="0" eaLnBrk="1" fontAlgn="base" hangingPunct="1">
        <a:spcBef>
          <a:spcPct val="20000"/>
        </a:spcBef>
        <a:spcAft>
          <a:spcPct val="0"/>
        </a:spcAft>
        <a:buChar char="•"/>
        <a:defRPr sz="2000" b="0">
          <a:solidFill>
            <a:schemeClr val="tx1"/>
          </a:solidFill>
          <a:latin typeface="+mn-lt"/>
          <a:ea typeface="Open Sans" pitchFamily="34" charset="0"/>
          <a:cs typeface="Open Sans" pitchFamily="34" charset="0"/>
        </a:defRPr>
      </a:lvl3pPr>
      <a:lvl4pPr marL="1600200" indent="-228600" algn="l" rtl="0" eaLnBrk="1" fontAlgn="base" hangingPunct="1">
        <a:spcBef>
          <a:spcPct val="20000"/>
        </a:spcBef>
        <a:spcAft>
          <a:spcPct val="0"/>
        </a:spcAft>
        <a:buChar char="–"/>
        <a:defRPr sz="1800" b="0">
          <a:solidFill>
            <a:schemeClr val="tx1"/>
          </a:solidFill>
          <a:latin typeface="+mn-lt"/>
          <a:ea typeface="Open Sans" pitchFamily="34" charset="0"/>
          <a:cs typeface="Open Sans" pitchFamily="34" charset="0"/>
        </a:defRPr>
      </a:lvl4pPr>
      <a:lvl5pPr marL="2057400" indent="-228600" algn="l" rtl="0" eaLnBrk="1" fontAlgn="base" hangingPunct="1">
        <a:spcBef>
          <a:spcPct val="20000"/>
        </a:spcBef>
        <a:spcAft>
          <a:spcPct val="0"/>
        </a:spcAft>
        <a:buChar char="»"/>
        <a:defRPr sz="1800" b="0">
          <a:solidFill>
            <a:schemeClr val="tx1"/>
          </a:solidFill>
          <a:latin typeface="+mn-lt"/>
          <a:ea typeface="Open Sans" pitchFamily="34" charset="0"/>
          <a:cs typeface="Open Sans"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3.png"/><Relationship Id="rId7" Type="http://schemas.openxmlformats.org/officeDocument/2006/relationships/image" Target="../media/image14.png"/><Relationship Id="rId12"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3.png"/><Relationship Id="rId7" Type="http://schemas.openxmlformats.org/officeDocument/2006/relationships/image" Target="../media/image14.png"/><Relationship Id="rId12"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24.png"/><Relationship Id="rId5" Type="http://schemas.openxmlformats.org/officeDocument/2006/relationships/image" Target="../media/image35.png"/><Relationship Id="rId10" Type="http://schemas.openxmlformats.org/officeDocument/2006/relationships/image" Target="../media/image18.png"/><Relationship Id="rId4" Type="http://schemas.openxmlformats.org/officeDocument/2006/relationships/image" Target="../media/image34.png"/><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png"/><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15.pn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5.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0.pn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320040" y="3890885"/>
            <a:ext cx="8503920" cy="563842"/>
          </a:xfrm>
        </p:spPr>
        <p:txBody>
          <a:bodyPr/>
          <a:lstStyle/>
          <a:p>
            <a:r>
              <a:rPr lang="en-US" sz="2200" dirty="0"/>
              <a:t>Tanja </a:t>
            </a:r>
            <a:r>
              <a:rPr lang="en-US" sz="2200" dirty="0" err="1"/>
              <a:t>Käser</a:t>
            </a:r>
            <a:endParaRPr lang="en-US" sz="2200" dirty="0"/>
          </a:p>
          <a:p>
            <a:r>
              <a:rPr lang="en-US" sz="2200" dirty="0"/>
              <a:t>September 27, 2021</a:t>
            </a:r>
          </a:p>
        </p:txBody>
      </p:sp>
      <p:sp>
        <p:nvSpPr>
          <p:cNvPr id="3" name="Title 2">
            <a:extLst>
              <a:ext uri="{FF2B5EF4-FFF2-40B4-BE49-F238E27FC236}">
                <a16:creationId xmlns:a16="http://schemas.microsoft.com/office/drawing/2014/main" id="{D73711BF-1150-4AD4-B025-85C7C8A760A9}"/>
              </a:ext>
            </a:extLst>
          </p:cNvPr>
          <p:cNvSpPr>
            <a:spLocks noGrp="1"/>
          </p:cNvSpPr>
          <p:nvPr>
            <p:ph type="ctrTitle"/>
          </p:nvPr>
        </p:nvSpPr>
        <p:spPr/>
        <p:txBody>
          <a:bodyPr/>
          <a:lstStyle/>
          <a:p>
            <a:r>
              <a:rPr lang="en-US" dirty="0"/>
              <a:t>Representing &amp; Predicting Knowledge</a:t>
            </a:r>
            <a:endParaRPr lang="en-CH" dirty="0"/>
          </a:p>
        </p:txBody>
      </p:sp>
    </p:spTree>
    <p:extLst>
      <p:ext uri="{BB962C8B-B14F-4D97-AF65-F5344CB8AC3E}">
        <p14:creationId xmlns:p14="http://schemas.microsoft.com/office/powerpoint/2010/main" val="2430662151"/>
      </p:ext>
    </p:extLst>
  </p:cSld>
  <p:clrMapOvr>
    <a:masterClrMapping/>
  </p:clrMapOvr>
  <mc:AlternateContent xmlns:mc="http://schemas.openxmlformats.org/markup-compatibility/2006" xmlns:p14="http://schemas.microsoft.com/office/powerpoint/2010/main">
    <mc:Choice Requires="p14">
      <p:transition spd="slow" p14:dur="2000" advTm="15431"/>
    </mc:Choice>
    <mc:Fallback xmlns="">
      <p:transition spd="slow" advTm="154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parameters are interpretable</a:t>
            </a:r>
          </a:p>
        </p:txBody>
      </p:sp>
      <p:grpSp>
        <p:nvGrpSpPr>
          <p:cNvPr id="2" name="Group 1"/>
          <p:cNvGrpSpPr/>
          <p:nvPr/>
        </p:nvGrpSpPr>
        <p:grpSpPr>
          <a:xfrm>
            <a:off x="605983" y="1709324"/>
            <a:ext cx="3435897" cy="2223904"/>
            <a:chOff x="605983" y="1709324"/>
            <a:chExt cx="3435897" cy="2223904"/>
          </a:xfrm>
        </p:grpSpPr>
        <p:pic>
          <p:nvPicPr>
            <p:cNvPr id="5" name="Grafik 9"/>
            <p:cNvPicPr>
              <a:picLocks noChangeAspect="1"/>
            </p:cNvPicPr>
            <p:nvPr/>
          </p:nvPicPr>
          <p:blipFill>
            <a:blip r:embed="rId3" cstate="print"/>
            <a:stretch>
              <a:fillRect/>
            </a:stretch>
          </p:blipFill>
          <p:spPr>
            <a:xfrm>
              <a:off x="605983" y="1709324"/>
              <a:ext cx="3435897" cy="18900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18128" y="3656229"/>
                  <a:ext cx="2237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18128" y="3656229"/>
                  <a:ext cx="2237215" cy="276999"/>
                </a:xfrm>
                <a:prstGeom prst="rect">
                  <a:avLst/>
                </a:prstGeom>
                <a:blipFill>
                  <a:blip r:embed="rId4" cstate="print"/>
                  <a:stretch>
                    <a:fillRect l="-817" b="-26667"/>
                  </a:stretch>
                </a:blipFill>
              </p:spPr>
              <p:txBody>
                <a:bodyPr/>
                <a:lstStyle/>
                <a:p>
                  <a:r>
                    <a:rPr lang="en-US">
                      <a:noFill/>
                    </a:rPr>
                    <a:t> </a:t>
                  </a:r>
                </a:p>
              </p:txBody>
            </p:sp>
          </mc:Fallback>
        </mc:AlternateContent>
      </p:gr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Tree>
    <p:extLst>
      <p:ext uri="{BB962C8B-B14F-4D97-AF65-F5344CB8AC3E}">
        <p14:creationId xmlns:p14="http://schemas.microsoft.com/office/powerpoint/2010/main" val="3542949050"/>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parameters are interpretable</a:t>
            </a:r>
          </a:p>
        </p:txBody>
      </p:sp>
      <p:grpSp>
        <p:nvGrpSpPr>
          <p:cNvPr id="2" name="Group 1"/>
          <p:cNvGrpSpPr/>
          <p:nvPr/>
        </p:nvGrpSpPr>
        <p:grpSpPr>
          <a:xfrm>
            <a:off x="605983" y="1709324"/>
            <a:ext cx="3435897" cy="2223904"/>
            <a:chOff x="605983" y="1709324"/>
            <a:chExt cx="3435897" cy="2223904"/>
          </a:xfrm>
        </p:grpSpPr>
        <p:pic>
          <p:nvPicPr>
            <p:cNvPr id="5" name="Grafik 9"/>
            <p:cNvPicPr>
              <a:picLocks noChangeAspect="1"/>
            </p:cNvPicPr>
            <p:nvPr/>
          </p:nvPicPr>
          <p:blipFill>
            <a:blip r:embed="rId3" cstate="print"/>
            <a:stretch>
              <a:fillRect/>
            </a:stretch>
          </p:blipFill>
          <p:spPr>
            <a:xfrm>
              <a:off x="605983" y="1709324"/>
              <a:ext cx="3435897" cy="18900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18128" y="3656229"/>
                  <a:ext cx="2237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18128" y="3656229"/>
                  <a:ext cx="2237215" cy="276999"/>
                </a:xfrm>
                <a:prstGeom prst="rect">
                  <a:avLst/>
                </a:prstGeom>
                <a:blipFill>
                  <a:blip r:embed="rId4" cstate="print"/>
                  <a:stretch>
                    <a:fillRect l="-817" b="-26667"/>
                  </a:stretch>
                </a:blipFill>
              </p:spPr>
              <p:txBody>
                <a:bodyPr/>
                <a:lstStyle/>
                <a:p>
                  <a:r>
                    <a:rPr lang="en-US">
                      <a:noFill/>
                    </a:rPr>
                    <a:t> </a:t>
                  </a:r>
                </a:p>
              </p:txBody>
            </p:sp>
          </mc:Fallback>
        </mc:AlternateContent>
      </p:gr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8" name="Rounded Rectangular Callout 3">
            <a:extLst>
              <a:ext uri="{FF2B5EF4-FFF2-40B4-BE49-F238E27FC236}">
                <a16:creationId xmlns:a16="http://schemas.microsoft.com/office/drawing/2014/main" id="{E65720B6-8FE9-4369-A310-AE19A6FC326A}"/>
              </a:ext>
            </a:extLst>
          </p:cNvPr>
          <p:cNvSpPr/>
          <p:nvPr/>
        </p:nvSpPr>
        <p:spPr bwMode="auto">
          <a:xfrm>
            <a:off x="401306" y="1351106"/>
            <a:ext cx="3069773" cy="419878"/>
          </a:xfrm>
          <a:prstGeom prst="wedgeRoundRectCallout">
            <a:avLst>
              <a:gd name="adj1" fmla="val -712"/>
              <a:gd name="adj2" fmla="val 121943"/>
              <a:gd name="adj3" fmla="val 16667"/>
            </a:avLst>
          </a:prstGeom>
          <a:solidFill>
            <a:schemeClr val="accent3"/>
          </a:solidFill>
          <a:ln w="44450">
            <a:solidFill>
              <a:srgbClr val="0070C0"/>
            </a:solidFill>
          </a:ln>
          <a:effectLst/>
          <a:extLst/>
        </p:spPr>
        <p:txBody>
          <a:bodyPr wrap="none" rtlCol="0" anchor="ctr"/>
          <a:lstStyle/>
          <a:p>
            <a:pPr algn="ctr"/>
            <a:r>
              <a:rPr lang="en-US" sz="1600" dirty="0">
                <a:solidFill>
                  <a:srgbClr val="566B73"/>
                </a:solidFill>
                <a:latin typeface="+mn-lt"/>
              </a:rPr>
              <a:t>Probability </a:t>
            </a:r>
            <a:r>
              <a:rPr lang="en-US" sz="1600" dirty="0">
                <a:solidFill>
                  <a:srgbClr val="566B73"/>
                </a:solidFill>
                <a:latin typeface="+mn-lt"/>
                <a:cs typeface="Calibri" panose="020F0502020204030204" pitchFamily="34" charset="0"/>
              </a:rPr>
              <a:t>of</a:t>
            </a:r>
            <a:r>
              <a:rPr lang="en-US" sz="1600" dirty="0">
                <a:solidFill>
                  <a:srgbClr val="566B73"/>
                </a:solidFill>
                <a:latin typeface="+mn-lt"/>
              </a:rPr>
              <a:t> learning or forgetting</a:t>
            </a:r>
          </a:p>
        </p:txBody>
      </p:sp>
    </p:spTree>
    <p:extLst>
      <p:ext uri="{BB962C8B-B14F-4D97-AF65-F5344CB8AC3E}">
        <p14:creationId xmlns:p14="http://schemas.microsoft.com/office/powerpoint/2010/main" val="1403853702"/>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parameters are interpretable</a:t>
            </a:r>
          </a:p>
        </p:txBody>
      </p:sp>
      <p:grpSp>
        <p:nvGrpSpPr>
          <p:cNvPr id="2" name="Group 1"/>
          <p:cNvGrpSpPr/>
          <p:nvPr/>
        </p:nvGrpSpPr>
        <p:grpSpPr>
          <a:xfrm>
            <a:off x="605983" y="1709324"/>
            <a:ext cx="3435897" cy="2223904"/>
            <a:chOff x="605983" y="1709324"/>
            <a:chExt cx="3435897" cy="2223904"/>
          </a:xfrm>
        </p:grpSpPr>
        <p:pic>
          <p:nvPicPr>
            <p:cNvPr id="5" name="Grafik 9"/>
            <p:cNvPicPr>
              <a:picLocks noChangeAspect="1"/>
            </p:cNvPicPr>
            <p:nvPr/>
          </p:nvPicPr>
          <p:blipFill>
            <a:blip r:embed="rId3" cstate="print"/>
            <a:stretch>
              <a:fillRect/>
            </a:stretch>
          </p:blipFill>
          <p:spPr>
            <a:xfrm>
              <a:off x="605983" y="1709324"/>
              <a:ext cx="3435897" cy="18900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18128" y="3656229"/>
                  <a:ext cx="2237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18128" y="3656229"/>
                  <a:ext cx="2237215" cy="276999"/>
                </a:xfrm>
                <a:prstGeom prst="rect">
                  <a:avLst/>
                </a:prstGeom>
                <a:blipFill>
                  <a:blip r:embed="rId4" cstate="print"/>
                  <a:stretch>
                    <a:fillRect l="-817" b="-26667"/>
                  </a:stretch>
                </a:blipFill>
              </p:spPr>
              <p:txBody>
                <a:bodyPr/>
                <a:lstStyle/>
                <a:p>
                  <a:r>
                    <a:rPr lang="en-US">
                      <a:noFill/>
                    </a:rPr>
                    <a:t> </a:t>
                  </a:r>
                </a:p>
              </p:txBody>
            </p:sp>
          </mc:Fallback>
        </mc:AlternateContent>
      </p:gr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8" name="Rounded Rectangular Callout 3">
            <a:extLst>
              <a:ext uri="{FF2B5EF4-FFF2-40B4-BE49-F238E27FC236}">
                <a16:creationId xmlns:a16="http://schemas.microsoft.com/office/drawing/2014/main" id="{E65720B6-8FE9-4369-A310-AE19A6FC326A}"/>
              </a:ext>
            </a:extLst>
          </p:cNvPr>
          <p:cNvSpPr/>
          <p:nvPr/>
        </p:nvSpPr>
        <p:spPr bwMode="auto">
          <a:xfrm>
            <a:off x="401306" y="1351106"/>
            <a:ext cx="3069773" cy="419878"/>
          </a:xfrm>
          <a:prstGeom prst="wedgeRoundRectCallout">
            <a:avLst>
              <a:gd name="adj1" fmla="val -712"/>
              <a:gd name="adj2" fmla="val 121943"/>
              <a:gd name="adj3" fmla="val 16667"/>
            </a:avLst>
          </a:prstGeom>
          <a:solidFill>
            <a:schemeClr val="accent3"/>
          </a:solidFill>
          <a:ln w="44450">
            <a:solidFill>
              <a:srgbClr val="0070C0"/>
            </a:solidFill>
          </a:ln>
          <a:effectLst/>
          <a:extLst/>
        </p:spPr>
        <p:txBody>
          <a:bodyPr wrap="none" rtlCol="0" anchor="ctr"/>
          <a:lstStyle/>
          <a:p>
            <a:pPr algn="ctr"/>
            <a:r>
              <a:rPr lang="en-US" sz="1600" dirty="0">
                <a:solidFill>
                  <a:srgbClr val="566B73"/>
                </a:solidFill>
                <a:latin typeface="+mn-lt"/>
              </a:rPr>
              <a:t>Probability </a:t>
            </a:r>
            <a:r>
              <a:rPr lang="en-US" sz="1600" dirty="0">
                <a:solidFill>
                  <a:srgbClr val="566B73"/>
                </a:solidFill>
                <a:latin typeface="+mn-lt"/>
                <a:cs typeface="Calibri" panose="020F0502020204030204" pitchFamily="34" charset="0"/>
              </a:rPr>
              <a:t>of</a:t>
            </a:r>
            <a:r>
              <a:rPr lang="en-US" sz="1600" dirty="0">
                <a:solidFill>
                  <a:srgbClr val="566B73"/>
                </a:solidFill>
                <a:latin typeface="+mn-lt"/>
              </a:rPr>
              <a:t> learning or forgetting</a:t>
            </a:r>
          </a:p>
        </p:txBody>
      </p:sp>
      <p:sp>
        <p:nvSpPr>
          <p:cNvPr id="9" name="Rounded Rectangular Callout 7">
            <a:extLst>
              <a:ext uri="{FF2B5EF4-FFF2-40B4-BE49-F238E27FC236}">
                <a16:creationId xmlns:a16="http://schemas.microsoft.com/office/drawing/2014/main" id="{B96333D4-EC7A-4ADA-8636-8A9F87C706CD}"/>
              </a:ext>
            </a:extLst>
          </p:cNvPr>
          <p:cNvSpPr/>
          <p:nvPr/>
        </p:nvSpPr>
        <p:spPr bwMode="auto">
          <a:xfrm>
            <a:off x="1707500" y="3083270"/>
            <a:ext cx="3069773" cy="419878"/>
          </a:xfrm>
          <a:prstGeom prst="wedgeRoundRectCallout">
            <a:avLst>
              <a:gd name="adj1" fmla="val -47414"/>
              <a:gd name="adj2" fmla="val -96172"/>
              <a:gd name="adj3" fmla="val 16667"/>
            </a:avLst>
          </a:prstGeom>
          <a:solidFill>
            <a:schemeClr val="accent3"/>
          </a:solidFill>
          <a:ln w="44450">
            <a:solidFill>
              <a:srgbClr val="0070C0"/>
            </a:solidFill>
          </a:ln>
          <a:effectLst/>
          <a:extLst/>
        </p:spPr>
        <p:txBody>
          <a:bodyPr wrap="none" rtlCol="0" anchor="ctr"/>
          <a:lstStyle/>
          <a:p>
            <a:pPr algn="ctr"/>
            <a:r>
              <a:rPr lang="en-US" sz="1600" dirty="0">
                <a:solidFill>
                  <a:srgbClr val="566B73"/>
                </a:solidFill>
                <a:latin typeface="+mn-lt"/>
              </a:rPr>
              <a:t>Probability </a:t>
            </a:r>
            <a:r>
              <a:rPr lang="en-US" sz="1600" dirty="0">
                <a:solidFill>
                  <a:srgbClr val="566B73"/>
                </a:solidFill>
                <a:latin typeface="+mn-lt"/>
                <a:cs typeface="Calibri" panose="020F0502020204030204" pitchFamily="34" charset="0"/>
              </a:rPr>
              <a:t>of</a:t>
            </a:r>
            <a:r>
              <a:rPr lang="en-US" sz="1600" dirty="0">
                <a:solidFill>
                  <a:srgbClr val="566B73"/>
                </a:solidFill>
                <a:latin typeface="+mn-lt"/>
              </a:rPr>
              <a:t> slipping or guessing</a:t>
            </a:r>
          </a:p>
        </p:txBody>
      </p:sp>
    </p:spTree>
    <p:extLst>
      <p:ext uri="{BB962C8B-B14F-4D97-AF65-F5344CB8AC3E}">
        <p14:creationId xmlns:p14="http://schemas.microsoft.com/office/powerpoint/2010/main" val="3317161972"/>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parameters are interpretable</a:t>
            </a:r>
          </a:p>
        </p:txBody>
      </p:sp>
      <p:grpSp>
        <p:nvGrpSpPr>
          <p:cNvPr id="2" name="Group 1"/>
          <p:cNvGrpSpPr/>
          <p:nvPr/>
        </p:nvGrpSpPr>
        <p:grpSpPr>
          <a:xfrm>
            <a:off x="605983" y="1709324"/>
            <a:ext cx="3435897" cy="2223904"/>
            <a:chOff x="605983" y="1709324"/>
            <a:chExt cx="3435897" cy="2223904"/>
          </a:xfrm>
        </p:grpSpPr>
        <p:pic>
          <p:nvPicPr>
            <p:cNvPr id="5" name="Grafik 9"/>
            <p:cNvPicPr>
              <a:picLocks noChangeAspect="1"/>
            </p:cNvPicPr>
            <p:nvPr/>
          </p:nvPicPr>
          <p:blipFill>
            <a:blip r:embed="rId3" cstate="print"/>
            <a:stretch>
              <a:fillRect/>
            </a:stretch>
          </p:blipFill>
          <p:spPr>
            <a:xfrm>
              <a:off x="605983" y="1709324"/>
              <a:ext cx="3435897" cy="18900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18128" y="3656229"/>
                  <a:ext cx="2237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18128" y="3656229"/>
                  <a:ext cx="2237215" cy="276999"/>
                </a:xfrm>
                <a:prstGeom prst="rect">
                  <a:avLst/>
                </a:prstGeom>
                <a:blipFill>
                  <a:blip r:embed="rId4" cstate="print"/>
                  <a:stretch>
                    <a:fillRect l="-817" b="-26667"/>
                  </a:stretch>
                </a:blipFill>
              </p:spPr>
              <p:txBody>
                <a:bodyPr/>
                <a:lstStyle/>
                <a:p>
                  <a:r>
                    <a:rPr lang="en-US">
                      <a:noFill/>
                    </a:rPr>
                    <a:t> </a:t>
                  </a:r>
                </a:p>
              </p:txBody>
            </p:sp>
          </mc:Fallback>
        </mc:AlternateContent>
      </p:gr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8" name="Rounded Rectangular Callout 3">
            <a:extLst>
              <a:ext uri="{FF2B5EF4-FFF2-40B4-BE49-F238E27FC236}">
                <a16:creationId xmlns:a16="http://schemas.microsoft.com/office/drawing/2014/main" id="{E65720B6-8FE9-4369-A310-AE19A6FC326A}"/>
              </a:ext>
            </a:extLst>
          </p:cNvPr>
          <p:cNvSpPr/>
          <p:nvPr/>
        </p:nvSpPr>
        <p:spPr bwMode="auto">
          <a:xfrm>
            <a:off x="401306" y="1351106"/>
            <a:ext cx="3069773" cy="419878"/>
          </a:xfrm>
          <a:prstGeom prst="wedgeRoundRectCallout">
            <a:avLst>
              <a:gd name="adj1" fmla="val -712"/>
              <a:gd name="adj2" fmla="val 121943"/>
              <a:gd name="adj3" fmla="val 16667"/>
            </a:avLst>
          </a:prstGeom>
          <a:solidFill>
            <a:schemeClr val="accent3"/>
          </a:solidFill>
          <a:ln w="44450">
            <a:solidFill>
              <a:srgbClr val="0070C0"/>
            </a:solidFill>
          </a:ln>
          <a:effectLst/>
          <a:extLst/>
        </p:spPr>
        <p:txBody>
          <a:bodyPr wrap="none" rtlCol="0" anchor="ctr"/>
          <a:lstStyle/>
          <a:p>
            <a:pPr algn="ctr"/>
            <a:r>
              <a:rPr lang="en-US" sz="1600" dirty="0">
                <a:solidFill>
                  <a:srgbClr val="566B73"/>
                </a:solidFill>
                <a:latin typeface="+mn-lt"/>
              </a:rPr>
              <a:t>Probability </a:t>
            </a:r>
            <a:r>
              <a:rPr lang="en-US" sz="1600" dirty="0">
                <a:solidFill>
                  <a:srgbClr val="566B73"/>
                </a:solidFill>
                <a:latin typeface="+mn-lt"/>
                <a:cs typeface="Calibri" panose="020F0502020204030204" pitchFamily="34" charset="0"/>
              </a:rPr>
              <a:t>of</a:t>
            </a:r>
            <a:r>
              <a:rPr lang="en-US" sz="1600" dirty="0">
                <a:solidFill>
                  <a:srgbClr val="566B73"/>
                </a:solidFill>
                <a:latin typeface="+mn-lt"/>
              </a:rPr>
              <a:t> learning or forgetting</a:t>
            </a:r>
          </a:p>
        </p:txBody>
      </p:sp>
      <p:sp>
        <p:nvSpPr>
          <p:cNvPr id="9" name="Rounded Rectangular Callout 7">
            <a:extLst>
              <a:ext uri="{FF2B5EF4-FFF2-40B4-BE49-F238E27FC236}">
                <a16:creationId xmlns:a16="http://schemas.microsoft.com/office/drawing/2014/main" id="{B96333D4-EC7A-4ADA-8636-8A9F87C706CD}"/>
              </a:ext>
            </a:extLst>
          </p:cNvPr>
          <p:cNvSpPr/>
          <p:nvPr/>
        </p:nvSpPr>
        <p:spPr bwMode="auto">
          <a:xfrm>
            <a:off x="1707500" y="3083270"/>
            <a:ext cx="3069773" cy="419878"/>
          </a:xfrm>
          <a:prstGeom prst="wedgeRoundRectCallout">
            <a:avLst>
              <a:gd name="adj1" fmla="val -47414"/>
              <a:gd name="adj2" fmla="val -96172"/>
              <a:gd name="adj3" fmla="val 16667"/>
            </a:avLst>
          </a:prstGeom>
          <a:solidFill>
            <a:schemeClr val="accent3"/>
          </a:solidFill>
          <a:ln w="44450">
            <a:solidFill>
              <a:srgbClr val="0070C0"/>
            </a:solidFill>
          </a:ln>
          <a:effectLst/>
          <a:extLst/>
        </p:spPr>
        <p:txBody>
          <a:bodyPr wrap="none" rtlCol="0" anchor="ctr"/>
          <a:lstStyle/>
          <a:p>
            <a:pPr algn="ctr"/>
            <a:r>
              <a:rPr lang="en-US" sz="1600" dirty="0">
                <a:solidFill>
                  <a:srgbClr val="566B73"/>
                </a:solidFill>
                <a:latin typeface="+mn-lt"/>
              </a:rPr>
              <a:t>Probability </a:t>
            </a:r>
            <a:r>
              <a:rPr lang="en-US" sz="1600" dirty="0">
                <a:solidFill>
                  <a:srgbClr val="566B73"/>
                </a:solidFill>
                <a:latin typeface="+mn-lt"/>
                <a:cs typeface="Calibri" panose="020F0502020204030204" pitchFamily="34" charset="0"/>
              </a:rPr>
              <a:t>of</a:t>
            </a:r>
            <a:r>
              <a:rPr lang="en-US" sz="1600" dirty="0">
                <a:solidFill>
                  <a:srgbClr val="566B73"/>
                </a:solidFill>
                <a:latin typeface="+mn-lt"/>
              </a:rPr>
              <a:t> slipping or guessing</a:t>
            </a:r>
          </a:p>
        </p:txBody>
      </p:sp>
      <p:sp>
        <p:nvSpPr>
          <p:cNvPr id="10" name="Rounded Rectangular Callout 3">
            <a:extLst>
              <a:ext uri="{FF2B5EF4-FFF2-40B4-BE49-F238E27FC236}">
                <a16:creationId xmlns:a16="http://schemas.microsoft.com/office/drawing/2014/main" id="{CF5EB6F1-4F4A-48CF-85E8-F88CA0DDE261}"/>
              </a:ext>
            </a:extLst>
          </p:cNvPr>
          <p:cNvSpPr/>
          <p:nvPr/>
        </p:nvSpPr>
        <p:spPr bwMode="auto">
          <a:xfrm>
            <a:off x="98750" y="2778048"/>
            <a:ext cx="1506411" cy="419878"/>
          </a:xfrm>
          <a:prstGeom prst="wedgeRoundRectCallout">
            <a:avLst>
              <a:gd name="adj1" fmla="val -5897"/>
              <a:gd name="adj2" fmla="val -128974"/>
              <a:gd name="adj3" fmla="val 16667"/>
            </a:avLst>
          </a:prstGeom>
          <a:solidFill>
            <a:schemeClr val="accent3"/>
          </a:solidFill>
          <a:ln w="44450">
            <a:solidFill>
              <a:srgbClr val="0070C0"/>
            </a:solidFill>
          </a:ln>
          <a:effectLst/>
          <a:extLst/>
        </p:spPr>
        <p:txBody>
          <a:bodyPr wrap="none" rtlCol="0" anchor="ctr"/>
          <a:lstStyle/>
          <a:p>
            <a:pPr algn="ctr"/>
            <a:r>
              <a:rPr lang="en-US" sz="1600" dirty="0">
                <a:solidFill>
                  <a:srgbClr val="566B73"/>
                </a:solidFill>
                <a:latin typeface="+mn-lt"/>
              </a:rPr>
              <a:t>Initial probability</a:t>
            </a:r>
          </a:p>
        </p:txBody>
      </p:sp>
    </p:spTree>
    <p:extLst>
      <p:ext uri="{BB962C8B-B14F-4D97-AF65-F5344CB8AC3E}">
        <p14:creationId xmlns:p14="http://schemas.microsoft.com/office/powerpoint/2010/main" val="992016190"/>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04731"/>
            <a:ext cx="765312" cy="394251"/>
          </a:xfrm>
          <a:prstGeom prst="rect">
            <a:avLst/>
          </a:prstGeom>
          <a:solidFill>
            <a:schemeClr val="bg1">
              <a:lumMod val="85000"/>
            </a:schemeClr>
          </a:solidFill>
          <a:ln w="31750">
            <a:solidFill>
              <a:srgbClr val="C00000"/>
            </a:solidFill>
          </a:ln>
          <a:effectLst/>
          <a:extLst/>
        </p:spPr>
        <p:txBody>
          <a:bodyPr wrap="none" rtlCol="0" anchor="ctr"/>
          <a:lstStyle/>
          <a:p>
            <a:pPr algn="ctr"/>
            <a:r>
              <a:rPr lang="en-US" dirty="0">
                <a:solidFill>
                  <a:srgbClr val="C00000"/>
                </a:solidFill>
              </a:rPr>
              <a:t>?</a:t>
            </a:r>
            <a:endParaRPr lang="en-CH" dirty="0">
              <a:solidFill>
                <a:srgbClr val="C00000"/>
              </a:solidFill>
            </a:endParaRPr>
          </a:p>
        </p:txBody>
      </p:sp>
      <p:sp>
        <p:nvSpPr>
          <p:cNvPr id="18" name="Ellipse 25">
            <a:extLst>
              <a:ext uri="{FF2B5EF4-FFF2-40B4-BE49-F238E27FC236}">
                <a16:creationId xmlns:a16="http://schemas.microsoft.com/office/drawing/2014/main" id="{85B7B417-A3FD-45BC-B655-F0C921A0989D}"/>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4" name="TextBox 23">
            <a:extLst>
              <a:ext uri="{FF2B5EF4-FFF2-40B4-BE49-F238E27FC236}">
                <a16:creationId xmlns:a16="http://schemas.microsoft.com/office/drawing/2014/main" id="{26B5EB8F-88F5-4808-BE4B-1F2453F73A6C}"/>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5" name="TextBox 24">
            <a:extLst>
              <a:ext uri="{FF2B5EF4-FFF2-40B4-BE49-F238E27FC236}">
                <a16:creationId xmlns:a16="http://schemas.microsoft.com/office/drawing/2014/main" id="{E90B8B17-2402-4332-81F1-BCCC66288063}"/>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6" name="Rechteck 50">
            <a:extLst>
              <a:ext uri="{FF2B5EF4-FFF2-40B4-BE49-F238E27FC236}">
                <a16:creationId xmlns:a16="http://schemas.microsoft.com/office/drawing/2014/main" id="{C805CC2E-AD73-4305-BE33-B38065FA5C1F}"/>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spTree>
    <p:extLst>
      <p:ext uri="{BB962C8B-B14F-4D97-AF65-F5344CB8AC3E}">
        <p14:creationId xmlns:p14="http://schemas.microsoft.com/office/powerpoint/2010/main" val="165432296"/>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16" name="Ellipse 25">
            <a:extLst>
              <a:ext uri="{FF2B5EF4-FFF2-40B4-BE49-F238E27FC236}">
                <a16:creationId xmlns:a16="http://schemas.microsoft.com/office/drawing/2014/main" id="{C27B2574-B7D0-45E2-BA4D-B180F3CCC1F6}"/>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18" name="TextBox 17">
            <a:extLst>
              <a:ext uri="{FF2B5EF4-FFF2-40B4-BE49-F238E27FC236}">
                <a16:creationId xmlns:a16="http://schemas.microsoft.com/office/drawing/2014/main" id="{94C17C5E-66DF-43FD-85FF-E9B7C6A24BFF}"/>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3" name="TextBox 22">
            <a:extLst>
              <a:ext uri="{FF2B5EF4-FFF2-40B4-BE49-F238E27FC236}">
                <a16:creationId xmlns:a16="http://schemas.microsoft.com/office/drawing/2014/main" id="{3E17EC7E-BE02-4E46-AD3B-A912901AAA42}"/>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4" name="Rechteck 50">
            <a:extLst>
              <a:ext uri="{FF2B5EF4-FFF2-40B4-BE49-F238E27FC236}">
                <a16:creationId xmlns:a16="http://schemas.microsoft.com/office/drawing/2014/main" id="{5F6FA5F3-B247-4C7C-B899-4D14A8572286}"/>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sp>
        <p:nvSpPr>
          <p:cNvPr id="25" name="Oval 24">
            <a:extLst>
              <a:ext uri="{FF2B5EF4-FFF2-40B4-BE49-F238E27FC236}">
                <a16:creationId xmlns:a16="http://schemas.microsoft.com/office/drawing/2014/main" id="{393E1D53-6590-469C-AAC8-CAE0AAE3C3F3}"/>
              </a:ext>
            </a:extLst>
          </p:cNvPr>
          <p:cNvSpPr/>
          <p:nvPr/>
        </p:nvSpPr>
        <p:spPr bwMode="auto">
          <a:xfrm>
            <a:off x="3902962" y="1025726"/>
            <a:ext cx="751896" cy="751896"/>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cxnSp>
        <p:nvCxnSpPr>
          <p:cNvPr id="26" name="Straight Arrow Connector 25">
            <a:extLst>
              <a:ext uri="{FF2B5EF4-FFF2-40B4-BE49-F238E27FC236}">
                <a16:creationId xmlns:a16="http://schemas.microsoft.com/office/drawing/2014/main" id="{70C45150-9068-4079-A0FE-761FF6606EB7}"/>
              </a:ext>
            </a:extLst>
          </p:cNvPr>
          <p:cNvCxnSpPr>
            <a:cxnSpLocks/>
            <a:stCxn id="25" idx="4"/>
            <a:endCxn id="28"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57E4F8B7-3915-4597-8EE4-A6AC5E2AB3F9}"/>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a:extLst>
              <a:ext uri="{FF2B5EF4-FFF2-40B4-BE49-F238E27FC236}">
                <a16:creationId xmlns:a16="http://schemas.microsoft.com/office/drawing/2014/main" id="{715B69D4-EF67-40FF-B459-3A9EEE0288C9}"/>
              </a:ext>
            </a:extLst>
          </p:cNvPr>
          <p:cNvSpPr/>
          <p:nvPr/>
        </p:nvSpPr>
        <p:spPr bwMode="auto">
          <a:xfrm>
            <a:off x="3896254" y="2004731"/>
            <a:ext cx="765312" cy="394251"/>
          </a:xfrm>
          <a:prstGeom prst="rect">
            <a:avLst/>
          </a:prstGeom>
          <a:solidFill>
            <a:schemeClr val="bg1">
              <a:lumMod val="85000"/>
            </a:schemeClr>
          </a:solidFill>
          <a:ln w="31750">
            <a:solidFill>
              <a:srgbClr val="C00000"/>
            </a:solidFill>
          </a:ln>
          <a:effectLst/>
          <a:extLst/>
        </p:spPr>
        <p:txBody>
          <a:bodyPr wrap="none" rtlCol="0" anchor="ctr"/>
          <a:lstStyle/>
          <a:p>
            <a:pPr algn="ctr"/>
            <a:r>
              <a:rPr lang="en-US" dirty="0">
                <a:solidFill>
                  <a:srgbClr val="C00000"/>
                </a:solidFill>
              </a:rPr>
              <a:t>?</a:t>
            </a:r>
            <a:endParaRPr lang="en-CH" dirty="0">
              <a:solidFill>
                <a:srgbClr val="C00000"/>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6066DBA-A1BF-4449-AAD2-D6E486ACABB1}"/>
                  </a:ext>
                </a:extLst>
              </p:cNvPr>
              <p:cNvSpPr txBox="1"/>
              <p:nvPr/>
            </p:nvSpPr>
            <p:spPr>
              <a:xfrm>
                <a:off x="4661566" y="1590007"/>
                <a:ext cx="814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𝑆</m:t>
                          </m:r>
                        </m:sub>
                      </m:sSub>
                    </m:oMath>
                  </m:oMathPara>
                </a14:m>
                <a:endParaRPr lang="en-CH" dirty="0" err="1">
                  <a:latin typeface="+mn-lt"/>
                </a:endParaRPr>
              </a:p>
            </p:txBody>
          </p:sp>
        </mc:Choice>
        <mc:Fallback xmlns="">
          <p:sp>
            <p:nvSpPr>
              <p:cNvPr id="29" name="TextBox 28">
                <a:extLst>
                  <a:ext uri="{FF2B5EF4-FFF2-40B4-BE49-F238E27FC236}">
                    <a16:creationId xmlns:a16="http://schemas.microsoft.com/office/drawing/2014/main" id="{E6066DBA-A1BF-4449-AAD2-D6E486ACABB1}"/>
                  </a:ext>
                </a:extLst>
              </p:cNvPr>
              <p:cNvSpPr txBox="1">
                <a:spLocks noRot="1" noChangeAspect="1" noMove="1" noResize="1" noEditPoints="1" noAdjustHandles="1" noChangeArrowheads="1" noChangeShapeType="1" noTextEdit="1"/>
              </p:cNvSpPr>
              <p:nvPr/>
            </p:nvSpPr>
            <p:spPr>
              <a:xfrm>
                <a:off x="4661566" y="1590007"/>
                <a:ext cx="814710" cy="369332"/>
              </a:xfrm>
              <a:prstGeom prst="rect">
                <a:avLst/>
              </a:prstGeom>
              <a:blipFill>
                <a:blip r:embed="rId3"/>
                <a:stretch>
                  <a:fillRect l="-9023" r="-3008" b="-26667"/>
                </a:stretch>
              </a:blipFill>
            </p:spPr>
            <p:txBody>
              <a:bodyPr/>
              <a:lstStyle/>
              <a:p>
                <a:r>
                  <a:rPr lang="en-CH">
                    <a:noFill/>
                  </a:rPr>
                  <a:t> </a:t>
                </a:r>
              </a:p>
            </p:txBody>
          </p:sp>
        </mc:Fallback>
      </mc:AlternateContent>
    </p:spTree>
    <p:extLst>
      <p:ext uri="{BB962C8B-B14F-4D97-AF65-F5344CB8AC3E}">
        <p14:creationId xmlns:p14="http://schemas.microsoft.com/office/powerpoint/2010/main" val="2301526429"/>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1593053" y="2631384"/>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1593053" y="2631384"/>
                <a:ext cx="5879430" cy="369332"/>
              </a:xfrm>
              <a:prstGeom prst="rect">
                <a:avLst/>
              </a:prstGeom>
              <a:blipFill>
                <a:blip r:embed="rId3"/>
                <a:stretch>
                  <a:fillRect b="-35000"/>
                </a:stretch>
              </a:blipFill>
            </p:spPr>
            <p:txBody>
              <a:bodyPr/>
              <a:lstStyle/>
              <a:p>
                <a:r>
                  <a:rPr lang="en-CH">
                    <a:noFill/>
                  </a:rPr>
                  <a:t> </a:t>
                </a:r>
              </a:p>
            </p:txBody>
          </p:sp>
        </mc:Fallback>
      </mc:AlternateContent>
      <p:grpSp>
        <p:nvGrpSpPr>
          <p:cNvPr id="2" name="Group 1">
            <a:extLst>
              <a:ext uri="{FF2B5EF4-FFF2-40B4-BE49-F238E27FC236}">
                <a16:creationId xmlns:a16="http://schemas.microsoft.com/office/drawing/2014/main" id="{045712A8-9564-4E0C-98DF-02EAB3FC283E}"/>
              </a:ext>
            </a:extLst>
          </p:cNvPr>
          <p:cNvGrpSpPr/>
          <p:nvPr/>
        </p:nvGrpSpPr>
        <p:grpSpPr>
          <a:xfrm>
            <a:off x="511758" y="1170841"/>
            <a:ext cx="761505" cy="980871"/>
            <a:chOff x="511758" y="1170841"/>
            <a:chExt cx="761505" cy="980871"/>
          </a:xfrm>
        </p:grpSpPr>
        <p:sp>
          <p:nvSpPr>
            <p:cNvPr id="16" name="Ellipse 25">
              <a:extLst>
                <a:ext uri="{FF2B5EF4-FFF2-40B4-BE49-F238E27FC236}">
                  <a16:creationId xmlns:a16="http://schemas.microsoft.com/office/drawing/2014/main" id="{C27B2574-B7D0-45E2-BA4D-B180F3CCC1F6}"/>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18" name="TextBox 17">
              <a:extLst>
                <a:ext uri="{FF2B5EF4-FFF2-40B4-BE49-F238E27FC236}">
                  <a16:creationId xmlns:a16="http://schemas.microsoft.com/office/drawing/2014/main" id="{94C17C5E-66DF-43FD-85FF-E9B7C6A24BFF}"/>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3" name="TextBox 22">
              <a:extLst>
                <a:ext uri="{FF2B5EF4-FFF2-40B4-BE49-F238E27FC236}">
                  <a16:creationId xmlns:a16="http://schemas.microsoft.com/office/drawing/2014/main" id="{3E17EC7E-BE02-4E46-AD3B-A912901AAA42}"/>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4" name="Rechteck 50">
              <a:extLst>
                <a:ext uri="{FF2B5EF4-FFF2-40B4-BE49-F238E27FC236}">
                  <a16:creationId xmlns:a16="http://schemas.microsoft.com/office/drawing/2014/main" id="{5F6FA5F3-B247-4C7C-B899-4D14A8572286}"/>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p:sp>
        <p:nvSpPr>
          <p:cNvPr id="25" name="Oval 24">
            <a:extLst>
              <a:ext uri="{FF2B5EF4-FFF2-40B4-BE49-F238E27FC236}">
                <a16:creationId xmlns:a16="http://schemas.microsoft.com/office/drawing/2014/main" id="{393E1D53-6590-469C-AAC8-CAE0AAE3C3F3}"/>
              </a:ext>
            </a:extLst>
          </p:cNvPr>
          <p:cNvSpPr/>
          <p:nvPr/>
        </p:nvSpPr>
        <p:spPr bwMode="auto">
          <a:xfrm>
            <a:off x="3902962" y="1025726"/>
            <a:ext cx="751896" cy="751896"/>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cxnSp>
        <p:nvCxnSpPr>
          <p:cNvPr id="26" name="Straight Arrow Connector 25">
            <a:extLst>
              <a:ext uri="{FF2B5EF4-FFF2-40B4-BE49-F238E27FC236}">
                <a16:creationId xmlns:a16="http://schemas.microsoft.com/office/drawing/2014/main" id="{70C45150-9068-4079-A0FE-761FF6606EB7}"/>
              </a:ext>
            </a:extLst>
          </p:cNvPr>
          <p:cNvCxnSpPr>
            <a:cxnSpLocks/>
            <a:stCxn id="25" idx="4"/>
            <a:endCxn id="28"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57E4F8B7-3915-4597-8EE4-A6AC5E2AB3F9}"/>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a:extLst>
              <a:ext uri="{FF2B5EF4-FFF2-40B4-BE49-F238E27FC236}">
                <a16:creationId xmlns:a16="http://schemas.microsoft.com/office/drawing/2014/main" id="{715B69D4-EF67-40FF-B459-3A9EEE0288C9}"/>
              </a:ext>
            </a:extLst>
          </p:cNvPr>
          <p:cNvSpPr/>
          <p:nvPr/>
        </p:nvSpPr>
        <p:spPr bwMode="auto">
          <a:xfrm>
            <a:off x="3896254" y="2004731"/>
            <a:ext cx="765312" cy="394251"/>
          </a:xfrm>
          <a:prstGeom prst="rect">
            <a:avLst/>
          </a:prstGeom>
          <a:solidFill>
            <a:schemeClr val="bg1">
              <a:lumMod val="85000"/>
            </a:schemeClr>
          </a:solidFill>
          <a:ln w="31750">
            <a:solidFill>
              <a:srgbClr val="C00000"/>
            </a:solidFill>
          </a:ln>
          <a:effectLst/>
          <a:extLst/>
        </p:spPr>
        <p:txBody>
          <a:bodyPr wrap="none" rtlCol="0" anchor="ctr"/>
          <a:lstStyle/>
          <a:p>
            <a:pPr algn="ctr"/>
            <a:r>
              <a:rPr lang="en-US" dirty="0">
                <a:solidFill>
                  <a:srgbClr val="C00000"/>
                </a:solidFill>
              </a:rPr>
              <a:t>?</a:t>
            </a:r>
            <a:endParaRPr lang="en-CH" dirty="0">
              <a:solidFill>
                <a:srgbClr val="C00000"/>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6066DBA-A1BF-4449-AAD2-D6E486ACABB1}"/>
                  </a:ext>
                </a:extLst>
              </p:cNvPr>
              <p:cNvSpPr txBox="1"/>
              <p:nvPr/>
            </p:nvSpPr>
            <p:spPr>
              <a:xfrm>
                <a:off x="4661566" y="1590007"/>
                <a:ext cx="814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𝑆</m:t>
                          </m:r>
                        </m:sub>
                      </m:sSub>
                    </m:oMath>
                  </m:oMathPara>
                </a14:m>
                <a:endParaRPr lang="en-CH" dirty="0" err="1">
                  <a:latin typeface="+mn-lt"/>
                </a:endParaRPr>
              </a:p>
            </p:txBody>
          </p:sp>
        </mc:Choice>
        <mc:Fallback xmlns="">
          <p:sp>
            <p:nvSpPr>
              <p:cNvPr id="29" name="TextBox 28">
                <a:extLst>
                  <a:ext uri="{FF2B5EF4-FFF2-40B4-BE49-F238E27FC236}">
                    <a16:creationId xmlns:a16="http://schemas.microsoft.com/office/drawing/2014/main" id="{E6066DBA-A1BF-4449-AAD2-D6E486ACABB1}"/>
                  </a:ext>
                </a:extLst>
              </p:cNvPr>
              <p:cNvSpPr txBox="1">
                <a:spLocks noRot="1" noChangeAspect="1" noMove="1" noResize="1" noEditPoints="1" noAdjustHandles="1" noChangeArrowheads="1" noChangeShapeType="1" noTextEdit="1"/>
              </p:cNvSpPr>
              <p:nvPr/>
            </p:nvSpPr>
            <p:spPr>
              <a:xfrm>
                <a:off x="4661566" y="1590007"/>
                <a:ext cx="814710" cy="369332"/>
              </a:xfrm>
              <a:prstGeom prst="rect">
                <a:avLst/>
              </a:prstGeom>
              <a:blipFill>
                <a:blip r:embed="rId4"/>
                <a:stretch>
                  <a:fillRect l="-9023" r="-3008" b="-26667"/>
                </a:stretch>
              </a:blipFill>
            </p:spPr>
            <p:txBody>
              <a:bodyPr/>
              <a:lstStyle/>
              <a:p>
                <a:r>
                  <a:rPr lang="en-CH">
                    <a:noFill/>
                  </a:rPr>
                  <a:t> </a:t>
                </a:r>
              </a:p>
            </p:txBody>
          </p:sp>
        </mc:Fallback>
      </mc:AlternateContent>
    </p:spTree>
    <p:extLst>
      <p:ext uri="{BB962C8B-B14F-4D97-AF65-F5344CB8AC3E}">
        <p14:creationId xmlns:p14="http://schemas.microsoft.com/office/powerpoint/2010/main" val="3409986437"/>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1593053" y="2631384"/>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1593053" y="2631384"/>
                <a:ext cx="5879430" cy="369332"/>
              </a:xfrm>
              <a:prstGeom prst="rect">
                <a:avLst/>
              </a:prstGeom>
              <a:blipFill>
                <a:blip r:embed="rId3"/>
                <a:stretch>
                  <a:fillRect b="-35000"/>
                </a:stretch>
              </a:blipFill>
            </p:spPr>
            <p:txBody>
              <a:bodyPr/>
              <a:lstStyle/>
              <a:p>
                <a:r>
                  <a:rPr lang="en-CH">
                    <a:noFill/>
                  </a:rPr>
                  <a:t> </a:t>
                </a:r>
              </a:p>
            </p:txBody>
          </p:sp>
        </mc:Fallback>
      </mc:AlternateContent>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C00000"/>
            </a:solidFill>
          </a:ln>
          <a:effectLst/>
          <a:extLst/>
        </p:spPr>
        <p:txBody>
          <a:bodyPr wrap="none" rtlCol="0" anchor="ctr"/>
          <a:lstStyle/>
          <a:p>
            <a:pPr algn="ctr"/>
            <a:r>
              <a:rPr lang="en-US" dirty="0">
                <a:solidFill>
                  <a:srgbClr val="566B73"/>
                </a:solidFill>
              </a:rPr>
              <a:t> </a:t>
            </a:r>
            <a:r>
              <a:rPr lang="en-US" dirty="0">
                <a:solidFill>
                  <a:srgbClr val="C00000"/>
                </a:solidFill>
              </a:rPr>
              <a:t>?</a:t>
            </a:r>
            <a:endParaRPr lang="en-CH" dirty="0">
              <a:solidFill>
                <a:srgbClr val="C00000"/>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04731"/>
            <a:ext cx="765312" cy="394251"/>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grpSp>
        <p:nvGrpSpPr>
          <p:cNvPr id="16" name="Group 15">
            <a:extLst>
              <a:ext uri="{FF2B5EF4-FFF2-40B4-BE49-F238E27FC236}">
                <a16:creationId xmlns:a16="http://schemas.microsoft.com/office/drawing/2014/main" id="{7BAD7E5E-FA92-4D99-A822-FBB221B1A233}"/>
              </a:ext>
            </a:extLst>
          </p:cNvPr>
          <p:cNvGrpSpPr/>
          <p:nvPr/>
        </p:nvGrpSpPr>
        <p:grpSpPr>
          <a:xfrm>
            <a:off x="511758" y="1170841"/>
            <a:ext cx="761505" cy="980871"/>
            <a:chOff x="511758" y="1170841"/>
            <a:chExt cx="761505" cy="980871"/>
          </a:xfrm>
        </p:grpSpPr>
        <p:sp>
          <p:nvSpPr>
            <p:cNvPr id="18" name="Ellipse 25">
              <a:extLst>
                <a:ext uri="{FF2B5EF4-FFF2-40B4-BE49-F238E27FC236}">
                  <a16:creationId xmlns:a16="http://schemas.microsoft.com/office/drawing/2014/main" id="{A1200454-6D04-4F3A-9BD4-F2F49236E041}"/>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3" name="TextBox 22">
              <a:extLst>
                <a:ext uri="{FF2B5EF4-FFF2-40B4-BE49-F238E27FC236}">
                  <a16:creationId xmlns:a16="http://schemas.microsoft.com/office/drawing/2014/main" id="{D891B98C-0E72-4502-A46F-397B1E5834BE}"/>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4" name="TextBox 23">
              <a:extLst>
                <a:ext uri="{FF2B5EF4-FFF2-40B4-BE49-F238E27FC236}">
                  <a16:creationId xmlns:a16="http://schemas.microsoft.com/office/drawing/2014/main" id="{96B405E3-62CA-4CA2-897F-5A41A3208CE6}"/>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5" name="Rechteck 50">
              <a:extLst>
                <a:ext uri="{FF2B5EF4-FFF2-40B4-BE49-F238E27FC236}">
                  <a16:creationId xmlns:a16="http://schemas.microsoft.com/office/drawing/2014/main" id="{AF76EF0E-EAF4-4194-A6EB-024004F1C6BD}"/>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EFB2E34-6474-45DC-A172-550F2FD8E9F3}"/>
                  </a:ext>
                </a:extLst>
              </p:cNvPr>
              <p:cNvSpPr txBox="1"/>
              <p:nvPr/>
            </p:nvSpPr>
            <p:spPr>
              <a:xfrm>
                <a:off x="4661566" y="1590007"/>
                <a:ext cx="814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𝑆</m:t>
                          </m:r>
                        </m:sub>
                      </m:sSub>
                    </m:oMath>
                  </m:oMathPara>
                </a14:m>
                <a:endParaRPr lang="en-CH" dirty="0" err="1">
                  <a:latin typeface="+mn-lt"/>
                </a:endParaRPr>
              </a:p>
            </p:txBody>
          </p:sp>
        </mc:Choice>
        <mc:Fallback xmlns="">
          <p:sp>
            <p:nvSpPr>
              <p:cNvPr id="26" name="TextBox 25">
                <a:extLst>
                  <a:ext uri="{FF2B5EF4-FFF2-40B4-BE49-F238E27FC236}">
                    <a16:creationId xmlns:a16="http://schemas.microsoft.com/office/drawing/2014/main" id="{4EFB2E34-6474-45DC-A172-550F2FD8E9F3}"/>
                  </a:ext>
                </a:extLst>
              </p:cNvPr>
              <p:cNvSpPr txBox="1">
                <a:spLocks noRot="1" noChangeAspect="1" noMove="1" noResize="1" noEditPoints="1" noAdjustHandles="1" noChangeArrowheads="1" noChangeShapeType="1" noTextEdit="1"/>
              </p:cNvSpPr>
              <p:nvPr/>
            </p:nvSpPr>
            <p:spPr>
              <a:xfrm>
                <a:off x="4661566" y="1590007"/>
                <a:ext cx="814710" cy="369332"/>
              </a:xfrm>
              <a:prstGeom prst="rect">
                <a:avLst/>
              </a:prstGeom>
              <a:blipFill>
                <a:blip r:embed="rId4"/>
                <a:stretch>
                  <a:fillRect l="-9023" r="-3008" b="-26667"/>
                </a:stretch>
              </a:blipFill>
            </p:spPr>
            <p:txBody>
              <a:bodyPr/>
              <a:lstStyle/>
              <a:p>
                <a:r>
                  <a:rPr lang="en-CH">
                    <a:noFill/>
                  </a:rPr>
                  <a:t> </a:t>
                </a:r>
              </a:p>
            </p:txBody>
          </p:sp>
        </mc:Fallback>
      </mc:AlternateContent>
    </p:spTree>
    <p:extLst>
      <p:ext uri="{BB962C8B-B14F-4D97-AF65-F5344CB8AC3E}">
        <p14:creationId xmlns:p14="http://schemas.microsoft.com/office/powerpoint/2010/main" val="851653742"/>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1593053" y="2631384"/>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1593053" y="2631384"/>
                <a:ext cx="5879430" cy="369332"/>
              </a:xfrm>
              <a:prstGeom prst="rect">
                <a:avLst/>
              </a:prstGeom>
              <a:blipFill>
                <a:blip r:embed="rId3"/>
                <a:stretch>
                  <a:fillRect b="-3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B172C0-7425-478C-BFA6-283F6CAACFE1}"/>
                  </a:ext>
                </a:extLst>
              </p:cNvPr>
              <p:cNvSpPr txBox="1"/>
              <p:nvPr/>
            </p:nvSpPr>
            <p:spPr>
              <a:xfrm>
                <a:off x="1328613" y="3230943"/>
                <a:ext cx="2986459" cy="7791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𝑜</m:t>
                                  </m:r>
                                </m:e>
                                <m:sub>
                                  <m:r>
                                    <a:rPr lang="en-US" b="0" i="1" smtClean="0">
                                      <a:latin typeface="Cambria Math" panose="02040503050406030204" pitchFamily="18" charset="0"/>
                                      <a:ea typeface="Cambria Math" panose="02040503050406030204" pitchFamily="18" charset="0"/>
                                    </a:rPr>
                                    <m:t>𝑛</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i="1">
                                      <a:latin typeface="Cambria Math" panose="02040503050406030204" pitchFamily="18" charset="0"/>
                                    </a:rPr>
                                    <m:t>𝑛</m:t>
                                  </m:r>
                                </m:sub>
                              </m:sSub>
                            </m:e>
                          </m:d>
                        </m:den>
                      </m:f>
                    </m:oMath>
                  </m:oMathPara>
                </a14:m>
                <a:endParaRPr lang="en-CH" dirty="0" err="1">
                  <a:latin typeface="+mn-lt"/>
                </a:endParaRPr>
              </a:p>
            </p:txBody>
          </p:sp>
        </mc:Choice>
        <mc:Fallback xmlns="">
          <p:sp>
            <p:nvSpPr>
              <p:cNvPr id="13" name="TextBox 12">
                <a:extLst>
                  <a:ext uri="{FF2B5EF4-FFF2-40B4-BE49-F238E27FC236}">
                    <a16:creationId xmlns:a16="http://schemas.microsoft.com/office/drawing/2014/main" id="{58B172C0-7425-478C-BFA6-283F6CAACFE1}"/>
                  </a:ext>
                </a:extLst>
              </p:cNvPr>
              <p:cNvSpPr txBox="1">
                <a:spLocks noRot="1" noChangeAspect="1" noMove="1" noResize="1" noEditPoints="1" noAdjustHandles="1" noChangeArrowheads="1" noChangeShapeType="1" noTextEdit="1"/>
              </p:cNvSpPr>
              <p:nvPr/>
            </p:nvSpPr>
            <p:spPr>
              <a:xfrm>
                <a:off x="1328613" y="3230943"/>
                <a:ext cx="2986459" cy="779188"/>
              </a:xfrm>
              <a:prstGeom prst="rect">
                <a:avLst/>
              </a:prstGeom>
              <a:blipFill>
                <a:blip r:embed="rId4"/>
                <a:stretch>
                  <a:fillRect/>
                </a:stretch>
              </a:blipFill>
            </p:spPr>
            <p:txBody>
              <a:bodyPr/>
              <a:lstStyle/>
              <a:p>
                <a:r>
                  <a:rPr lang="en-CH">
                    <a:noFill/>
                  </a:rPr>
                  <a:t> </a:t>
                </a:r>
              </a:p>
            </p:txBody>
          </p:sp>
        </mc:Fallback>
      </mc:AlternateContent>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C00000"/>
            </a:solidFill>
          </a:ln>
          <a:effectLst/>
          <a:extLst/>
        </p:spPr>
        <p:txBody>
          <a:bodyPr wrap="none" rtlCol="0" anchor="ctr"/>
          <a:lstStyle/>
          <a:p>
            <a:pPr algn="ctr"/>
            <a:r>
              <a:rPr lang="en-US" dirty="0">
                <a:solidFill>
                  <a:srgbClr val="566B73"/>
                </a:solidFill>
              </a:rPr>
              <a:t> </a:t>
            </a:r>
            <a:r>
              <a:rPr lang="en-US" dirty="0">
                <a:solidFill>
                  <a:srgbClr val="C00000"/>
                </a:solidFill>
              </a:rPr>
              <a:t>?</a:t>
            </a:r>
            <a:endParaRPr lang="en-CH" dirty="0">
              <a:solidFill>
                <a:srgbClr val="C00000"/>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04731"/>
            <a:ext cx="765312" cy="394251"/>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grpSp>
        <p:nvGrpSpPr>
          <p:cNvPr id="16" name="Group 15">
            <a:extLst>
              <a:ext uri="{FF2B5EF4-FFF2-40B4-BE49-F238E27FC236}">
                <a16:creationId xmlns:a16="http://schemas.microsoft.com/office/drawing/2014/main" id="{7BAD7E5E-FA92-4D99-A822-FBB221B1A233}"/>
              </a:ext>
            </a:extLst>
          </p:cNvPr>
          <p:cNvGrpSpPr/>
          <p:nvPr/>
        </p:nvGrpSpPr>
        <p:grpSpPr>
          <a:xfrm>
            <a:off x="511758" y="1170841"/>
            <a:ext cx="761505" cy="980871"/>
            <a:chOff x="511758" y="1170841"/>
            <a:chExt cx="761505" cy="980871"/>
          </a:xfrm>
        </p:grpSpPr>
        <p:sp>
          <p:nvSpPr>
            <p:cNvPr id="18" name="Ellipse 25">
              <a:extLst>
                <a:ext uri="{FF2B5EF4-FFF2-40B4-BE49-F238E27FC236}">
                  <a16:creationId xmlns:a16="http://schemas.microsoft.com/office/drawing/2014/main" id="{A1200454-6D04-4F3A-9BD4-F2F49236E041}"/>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3" name="TextBox 22">
              <a:extLst>
                <a:ext uri="{FF2B5EF4-FFF2-40B4-BE49-F238E27FC236}">
                  <a16:creationId xmlns:a16="http://schemas.microsoft.com/office/drawing/2014/main" id="{D891B98C-0E72-4502-A46F-397B1E5834BE}"/>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4" name="TextBox 23">
              <a:extLst>
                <a:ext uri="{FF2B5EF4-FFF2-40B4-BE49-F238E27FC236}">
                  <a16:creationId xmlns:a16="http://schemas.microsoft.com/office/drawing/2014/main" id="{96B405E3-62CA-4CA2-897F-5A41A3208CE6}"/>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5" name="Rechteck 50">
              <a:extLst>
                <a:ext uri="{FF2B5EF4-FFF2-40B4-BE49-F238E27FC236}">
                  <a16:creationId xmlns:a16="http://schemas.microsoft.com/office/drawing/2014/main" id="{AF76EF0E-EAF4-4194-A6EB-024004F1C6BD}"/>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EFB2E34-6474-45DC-A172-550F2FD8E9F3}"/>
                  </a:ext>
                </a:extLst>
              </p:cNvPr>
              <p:cNvSpPr txBox="1"/>
              <p:nvPr/>
            </p:nvSpPr>
            <p:spPr>
              <a:xfrm>
                <a:off x="4661566" y="1590007"/>
                <a:ext cx="814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𝑆</m:t>
                          </m:r>
                        </m:sub>
                      </m:sSub>
                    </m:oMath>
                  </m:oMathPara>
                </a14:m>
                <a:endParaRPr lang="en-CH" dirty="0" err="1">
                  <a:latin typeface="+mn-lt"/>
                </a:endParaRPr>
              </a:p>
            </p:txBody>
          </p:sp>
        </mc:Choice>
        <mc:Fallback xmlns="">
          <p:sp>
            <p:nvSpPr>
              <p:cNvPr id="26" name="TextBox 25">
                <a:extLst>
                  <a:ext uri="{FF2B5EF4-FFF2-40B4-BE49-F238E27FC236}">
                    <a16:creationId xmlns:a16="http://schemas.microsoft.com/office/drawing/2014/main" id="{4EFB2E34-6474-45DC-A172-550F2FD8E9F3}"/>
                  </a:ext>
                </a:extLst>
              </p:cNvPr>
              <p:cNvSpPr txBox="1">
                <a:spLocks noRot="1" noChangeAspect="1" noMove="1" noResize="1" noEditPoints="1" noAdjustHandles="1" noChangeArrowheads="1" noChangeShapeType="1" noTextEdit="1"/>
              </p:cNvSpPr>
              <p:nvPr/>
            </p:nvSpPr>
            <p:spPr>
              <a:xfrm>
                <a:off x="4661566" y="1590007"/>
                <a:ext cx="814710" cy="369332"/>
              </a:xfrm>
              <a:prstGeom prst="rect">
                <a:avLst/>
              </a:prstGeom>
              <a:blipFill>
                <a:blip r:embed="rId5"/>
                <a:stretch>
                  <a:fillRect l="-9023" r="-3008" b="-26667"/>
                </a:stretch>
              </a:blipFill>
            </p:spPr>
            <p:txBody>
              <a:bodyPr/>
              <a:lstStyle/>
              <a:p>
                <a:r>
                  <a:rPr lang="en-CH">
                    <a:noFill/>
                  </a:rPr>
                  <a:t> </a:t>
                </a:r>
              </a:p>
            </p:txBody>
          </p:sp>
        </mc:Fallback>
      </mc:AlternateContent>
    </p:spTree>
    <p:extLst>
      <p:ext uri="{BB962C8B-B14F-4D97-AF65-F5344CB8AC3E}">
        <p14:creationId xmlns:p14="http://schemas.microsoft.com/office/powerpoint/2010/main" val="1918066760"/>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1593053" y="2631384"/>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1593053" y="2631384"/>
                <a:ext cx="5879430" cy="369332"/>
              </a:xfrm>
              <a:prstGeom prst="rect">
                <a:avLst/>
              </a:prstGeom>
              <a:blipFill>
                <a:blip r:embed="rId3"/>
                <a:stretch>
                  <a:fillRect b="-3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B172C0-7425-478C-BFA6-283F6CAACFE1}"/>
                  </a:ext>
                </a:extLst>
              </p:cNvPr>
              <p:cNvSpPr txBox="1"/>
              <p:nvPr/>
            </p:nvSpPr>
            <p:spPr>
              <a:xfrm>
                <a:off x="1328613" y="3230943"/>
                <a:ext cx="6058774"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𝑜</m:t>
                                  </m:r>
                                </m:e>
                                <m:sub>
                                  <m:r>
                                    <a:rPr lang="en-US" i="1">
                                      <a:latin typeface="Cambria Math" panose="02040503050406030204" pitchFamily="18" charset="0"/>
                                      <a:ea typeface="Cambria Math" panose="02040503050406030204" pitchFamily="18" charset="0"/>
                                    </a:rPr>
                                    <m:t>𝑛</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r>
                            <a:rPr lang="en-US">
                              <a:latin typeface="Cambria Math" panose="02040503050406030204" pitchFamily="18" charset="0"/>
                              <a:ea typeface="Cambria Math" panose="02040503050406030204" pitchFamily="18" charset="0"/>
                            </a:rPr>
                            <m:t>+(1−</m:t>
                          </m:r>
                          <m:r>
                            <m:rPr>
                              <m:sty m:val="p"/>
                            </m:rPr>
                            <a:rPr lang="en-US">
                              <a:latin typeface="Cambria Math" panose="02040503050406030204" pitchFamily="18" charset="0"/>
                              <a:ea typeface="Cambria Math" panose="02040503050406030204" pitchFamily="18" charset="0"/>
                            </a:rPr>
                            <m:t>p</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𝑛</m:t>
                                  </m:r>
                                </m:sub>
                              </m:sSub>
                            </m:e>
                          </m:d>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𝐺</m:t>
                              </m:r>
                            </m:sub>
                          </m:sSub>
                        </m:den>
                      </m:f>
                    </m:oMath>
                  </m:oMathPara>
                </a14:m>
                <a:endParaRPr lang="en-CH" dirty="0" err="1">
                  <a:latin typeface="+mn-lt"/>
                </a:endParaRPr>
              </a:p>
            </p:txBody>
          </p:sp>
        </mc:Choice>
        <mc:Fallback xmlns="">
          <p:sp>
            <p:nvSpPr>
              <p:cNvPr id="13" name="TextBox 12">
                <a:extLst>
                  <a:ext uri="{FF2B5EF4-FFF2-40B4-BE49-F238E27FC236}">
                    <a16:creationId xmlns:a16="http://schemas.microsoft.com/office/drawing/2014/main" id="{58B172C0-7425-478C-BFA6-283F6CAACFE1}"/>
                  </a:ext>
                </a:extLst>
              </p:cNvPr>
              <p:cNvSpPr txBox="1">
                <a:spLocks noRot="1" noChangeAspect="1" noMove="1" noResize="1" noEditPoints="1" noAdjustHandles="1" noChangeArrowheads="1" noChangeShapeType="1" noTextEdit="1"/>
              </p:cNvSpPr>
              <p:nvPr/>
            </p:nvSpPr>
            <p:spPr>
              <a:xfrm>
                <a:off x="1328613" y="3230943"/>
                <a:ext cx="6058774" cy="782265"/>
              </a:xfrm>
              <a:prstGeom prst="rect">
                <a:avLst/>
              </a:prstGeom>
              <a:blipFill>
                <a:blip r:embed="rId4"/>
                <a:stretch>
                  <a:fillRect/>
                </a:stretch>
              </a:blipFill>
            </p:spPr>
            <p:txBody>
              <a:bodyPr/>
              <a:lstStyle/>
              <a:p>
                <a:r>
                  <a:rPr lang="en-CH">
                    <a:noFill/>
                  </a:rPr>
                  <a:t> </a:t>
                </a:r>
              </a:p>
            </p:txBody>
          </p:sp>
        </mc:Fallback>
      </mc:AlternateContent>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C00000"/>
            </a:solidFill>
          </a:ln>
          <a:effectLst/>
          <a:extLst/>
        </p:spPr>
        <p:txBody>
          <a:bodyPr wrap="none" rtlCol="0" anchor="ctr"/>
          <a:lstStyle/>
          <a:p>
            <a:pPr algn="ctr"/>
            <a:r>
              <a:rPr lang="en-US" dirty="0">
                <a:solidFill>
                  <a:srgbClr val="566B73"/>
                </a:solidFill>
              </a:rPr>
              <a:t> </a:t>
            </a:r>
            <a:r>
              <a:rPr lang="en-US" dirty="0">
                <a:solidFill>
                  <a:srgbClr val="C00000"/>
                </a:solidFill>
              </a:rPr>
              <a:t>?</a:t>
            </a:r>
            <a:endParaRPr lang="en-CH" dirty="0">
              <a:solidFill>
                <a:srgbClr val="C00000"/>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04731"/>
            <a:ext cx="765312" cy="394251"/>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grpSp>
        <p:nvGrpSpPr>
          <p:cNvPr id="16" name="Group 15">
            <a:extLst>
              <a:ext uri="{FF2B5EF4-FFF2-40B4-BE49-F238E27FC236}">
                <a16:creationId xmlns:a16="http://schemas.microsoft.com/office/drawing/2014/main" id="{7BAD7E5E-FA92-4D99-A822-FBB221B1A233}"/>
              </a:ext>
            </a:extLst>
          </p:cNvPr>
          <p:cNvGrpSpPr/>
          <p:nvPr/>
        </p:nvGrpSpPr>
        <p:grpSpPr>
          <a:xfrm>
            <a:off x="511758" y="1170841"/>
            <a:ext cx="761505" cy="980871"/>
            <a:chOff x="511758" y="1170841"/>
            <a:chExt cx="761505" cy="980871"/>
          </a:xfrm>
        </p:grpSpPr>
        <p:sp>
          <p:nvSpPr>
            <p:cNvPr id="18" name="Ellipse 25">
              <a:extLst>
                <a:ext uri="{FF2B5EF4-FFF2-40B4-BE49-F238E27FC236}">
                  <a16:creationId xmlns:a16="http://schemas.microsoft.com/office/drawing/2014/main" id="{A1200454-6D04-4F3A-9BD4-F2F49236E041}"/>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3" name="TextBox 22">
              <a:extLst>
                <a:ext uri="{FF2B5EF4-FFF2-40B4-BE49-F238E27FC236}">
                  <a16:creationId xmlns:a16="http://schemas.microsoft.com/office/drawing/2014/main" id="{D891B98C-0E72-4502-A46F-397B1E5834BE}"/>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4" name="TextBox 23">
              <a:extLst>
                <a:ext uri="{FF2B5EF4-FFF2-40B4-BE49-F238E27FC236}">
                  <a16:creationId xmlns:a16="http://schemas.microsoft.com/office/drawing/2014/main" id="{96B405E3-62CA-4CA2-897F-5A41A3208CE6}"/>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5" name="Rechteck 50">
              <a:extLst>
                <a:ext uri="{FF2B5EF4-FFF2-40B4-BE49-F238E27FC236}">
                  <a16:creationId xmlns:a16="http://schemas.microsoft.com/office/drawing/2014/main" id="{AF76EF0E-EAF4-4194-A6EB-024004F1C6BD}"/>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B57A543-2BD0-4895-9D0E-3C1FC2A1F800}"/>
                  </a:ext>
                </a:extLst>
              </p:cNvPr>
              <p:cNvSpPr txBox="1"/>
              <p:nvPr/>
            </p:nvSpPr>
            <p:spPr>
              <a:xfrm>
                <a:off x="4661566" y="1590007"/>
                <a:ext cx="814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𝑆</m:t>
                          </m:r>
                        </m:sub>
                      </m:sSub>
                    </m:oMath>
                  </m:oMathPara>
                </a14:m>
                <a:endParaRPr lang="en-CH" dirty="0" err="1">
                  <a:latin typeface="+mn-lt"/>
                </a:endParaRPr>
              </a:p>
            </p:txBody>
          </p:sp>
        </mc:Choice>
        <mc:Fallback xmlns="">
          <p:sp>
            <p:nvSpPr>
              <p:cNvPr id="15" name="TextBox 14">
                <a:extLst>
                  <a:ext uri="{FF2B5EF4-FFF2-40B4-BE49-F238E27FC236}">
                    <a16:creationId xmlns:a16="http://schemas.microsoft.com/office/drawing/2014/main" id="{4B57A543-2BD0-4895-9D0E-3C1FC2A1F800}"/>
                  </a:ext>
                </a:extLst>
              </p:cNvPr>
              <p:cNvSpPr txBox="1">
                <a:spLocks noRot="1" noChangeAspect="1" noMove="1" noResize="1" noEditPoints="1" noAdjustHandles="1" noChangeArrowheads="1" noChangeShapeType="1" noTextEdit="1"/>
              </p:cNvSpPr>
              <p:nvPr/>
            </p:nvSpPr>
            <p:spPr>
              <a:xfrm>
                <a:off x="4661566" y="1590007"/>
                <a:ext cx="814710" cy="369332"/>
              </a:xfrm>
              <a:prstGeom prst="rect">
                <a:avLst/>
              </a:prstGeom>
              <a:blipFill>
                <a:blip r:embed="rId5"/>
                <a:stretch>
                  <a:fillRect l="-9023" r="-3008" b="-26667"/>
                </a:stretch>
              </a:blipFill>
            </p:spPr>
            <p:txBody>
              <a:bodyPr/>
              <a:lstStyle/>
              <a:p>
                <a:r>
                  <a:rPr lang="en-CH">
                    <a:noFill/>
                  </a:rPr>
                  <a:t> </a:t>
                </a:r>
              </a:p>
            </p:txBody>
          </p:sp>
        </mc:Fallback>
      </mc:AlternateContent>
    </p:spTree>
    <p:extLst>
      <p:ext uri="{BB962C8B-B14F-4D97-AF65-F5344CB8AC3E}">
        <p14:creationId xmlns:p14="http://schemas.microsoft.com/office/powerpoint/2010/main" val="352434259"/>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
            <a:extLst>
              <a:ext uri="{FF2B5EF4-FFF2-40B4-BE49-F238E27FC236}">
                <a16:creationId xmlns:a16="http://schemas.microsoft.com/office/drawing/2014/main" id="{999F4CBE-FA0A-4D0A-89C3-4510457B8082}"/>
              </a:ext>
            </a:extLst>
          </p:cNvPr>
          <p:cNvSpPr/>
          <p:nvPr/>
        </p:nvSpPr>
        <p:spPr bwMode="auto">
          <a:xfrm>
            <a:off x="2212648" y="2891964"/>
            <a:ext cx="367837" cy="548955"/>
          </a:xfrm>
          <a:prstGeom prst="rightArrow">
            <a:avLst/>
          </a:prstGeom>
          <a:solidFill>
            <a:srgbClr val="0070C0"/>
          </a:solidFill>
          <a:ln>
            <a:noFill/>
          </a:ln>
          <a:effectLst/>
        </p:spPr>
        <p:txBody>
          <a:bodyPr wrap="none" rtlCol="0" anchor="ctr"/>
          <a:lstStyle/>
          <a:p>
            <a:pPr algn="ctr"/>
            <a:endParaRPr lang="en-US">
              <a:solidFill>
                <a:srgbClr val="566B73"/>
              </a:solidFill>
            </a:endParaRPr>
          </a:p>
        </p:txBody>
      </p:sp>
      <p:sp>
        <p:nvSpPr>
          <p:cNvPr id="36" name="Right Arrow 1">
            <a:extLst>
              <a:ext uri="{FF2B5EF4-FFF2-40B4-BE49-F238E27FC236}">
                <a16:creationId xmlns:a16="http://schemas.microsoft.com/office/drawing/2014/main" id="{B8DC5749-DF78-459C-BC8A-7588B38C817C}"/>
              </a:ext>
            </a:extLst>
          </p:cNvPr>
          <p:cNvSpPr/>
          <p:nvPr/>
        </p:nvSpPr>
        <p:spPr bwMode="auto">
          <a:xfrm rot="19613083">
            <a:off x="4701969" y="2488518"/>
            <a:ext cx="367837" cy="548955"/>
          </a:xfrm>
          <a:prstGeom prst="rightArrow">
            <a:avLst/>
          </a:prstGeom>
          <a:solidFill>
            <a:srgbClr val="0070C0"/>
          </a:solidFill>
          <a:ln>
            <a:noFill/>
          </a:ln>
          <a:effectLst/>
        </p:spPr>
        <p:txBody>
          <a:bodyPr wrap="none" rtlCol="0" anchor="ctr"/>
          <a:lstStyle/>
          <a:p>
            <a:pPr algn="ctr"/>
            <a:endParaRPr lang="en-US">
              <a:solidFill>
                <a:srgbClr val="566B73"/>
              </a:solidFill>
            </a:endParaRPr>
          </a:p>
        </p:txBody>
      </p:sp>
      <p:sp>
        <p:nvSpPr>
          <p:cNvPr id="2" name="Arrow: Bent-Up 1">
            <a:extLst>
              <a:ext uri="{FF2B5EF4-FFF2-40B4-BE49-F238E27FC236}">
                <a16:creationId xmlns:a16="http://schemas.microsoft.com/office/drawing/2014/main" id="{A5C4205E-F2E6-4BC4-B2E3-204AC25391BF}"/>
              </a:ext>
            </a:extLst>
          </p:cNvPr>
          <p:cNvSpPr/>
          <p:nvPr/>
        </p:nvSpPr>
        <p:spPr bwMode="auto">
          <a:xfrm rot="10800000">
            <a:off x="924907" y="984332"/>
            <a:ext cx="6377572" cy="639225"/>
          </a:xfrm>
          <a:prstGeom prst="bentUpArrow">
            <a:avLst>
              <a:gd name="adj1" fmla="val 37753"/>
              <a:gd name="adj2" fmla="val 25000"/>
              <a:gd name="adj3" fmla="val 25000"/>
            </a:avLst>
          </a:prstGeom>
          <a:solidFill>
            <a:srgbClr val="0070C0"/>
          </a:solidFill>
          <a:ln>
            <a:noFill/>
          </a:ln>
          <a:effectLst/>
        </p:spPr>
        <p:txBody>
          <a:bodyPr wrap="none" rtlCol="0" anchor="ctr"/>
          <a:lstStyle/>
          <a:p>
            <a:pPr algn="ctr"/>
            <a:endParaRPr lang="en-CH">
              <a:solidFill>
                <a:srgbClr val="566B73"/>
              </a:solidFill>
            </a:endParaRPr>
          </a:p>
        </p:txBody>
      </p:sp>
      <p:sp>
        <p:nvSpPr>
          <p:cNvPr id="5" name="Rectangle 4">
            <a:extLst>
              <a:ext uri="{FF2B5EF4-FFF2-40B4-BE49-F238E27FC236}">
                <a16:creationId xmlns:a16="http://schemas.microsoft.com/office/drawing/2014/main" id="{6E4FB569-9248-4B62-944A-BCE8C1D82D4D}"/>
              </a:ext>
            </a:extLst>
          </p:cNvPr>
          <p:cNvSpPr/>
          <p:nvPr/>
        </p:nvSpPr>
        <p:spPr bwMode="auto">
          <a:xfrm rot="5400000">
            <a:off x="6902822" y="1182120"/>
            <a:ext cx="487362" cy="311954"/>
          </a:xfrm>
          <a:prstGeom prst="rect">
            <a:avLst/>
          </a:prstGeom>
          <a:solidFill>
            <a:srgbClr val="0070C0"/>
          </a:solidFill>
          <a:ln>
            <a:noFill/>
          </a:ln>
          <a:effectLst/>
        </p:spPr>
        <p:txBody>
          <a:bodyPr wrap="none" rtlCol="0" anchor="ctr"/>
          <a:lstStyle/>
          <a:p>
            <a:pPr algn="ctr"/>
            <a:endParaRPr lang="en-CH">
              <a:solidFill>
                <a:srgbClr val="566B73"/>
              </a:solidFill>
            </a:endParaRPr>
          </a:p>
        </p:txBody>
      </p:sp>
      <p:grpSp>
        <p:nvGrpSpPr>
          <p:cNvPr id="58" name="Group 57">
            <a:extLst>
              <a:ext uri="{FF2B5EF4-FFF2-40B4-BE49-F238E27FC236}">
                <a16:creationId xmlns:a16="http://schemas.microsoft.com/office/drawing/2014/main" id="{0614BB29-F77B-4DE7-92DE-52E7C431FFAB}"/>
              </a:ext>
            </a:extLst>
          </p:cNvPr>
          <p:cNvGrpSpPr/>
          <p:nvPr/>
        </p:nvGrpSpPr>
        <p:grpSpPr>
          <a:xfrm>
            <a:off x="132651" y="1707901"/>
            <a:ext cx="1975925" cy="2917080"/>
            <a:chOff x="132651" y="1707901"/>
            <a:chExt cx="1975925" cy="2917080"/>
          </a:xfrm>
        </p:grpSpPr>
        <p:pic>
          <p:nvPicPr>
            <p:cNvPr id="48" name="Picture 47">
              <a:extLst>
                <a:ext uri="{FF2B5EF4-FFF2-40B4-BE49-F238E27FC236}">
                  <a16:creationId xmlns:a16="http://schemas.microsoft.com/office/drawing/2014/main" id="{E1752D95-BFC8-4C07-9151-729719B322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069"/>
            <a:stretch/>
          </p:blipFill>
          <p:spPr>
            <a:xfrm>
              <a:off x="291898" y="1936805"/>
              <a:ext cx="1657430" cy="972454"/>
            </a:xfrm>
            <a:prstGeom prst="rect">
              <a:avLst/>
            </a:prstGeom>
          </p:spPr>
        </p:pic>
        <p:sp>
          <p:nvSpPr>
            <p:cNvPr id="13" name="TextBox 12">
              <a:extLst>
                <a:ext uri="{FF2B5EF4-FFF2-40B4-BE49-F238E27FC236}">
                  <a16:creationId xmlns:a16="http://schemas.microsoft.com/office/drawing/2014/main" id="{7B1BFE5F-40F7-4240-A1B9-E7B2EE45E87D}"/>
                </a:ext>
              </a:extLst>
            </p:cNvPr>
            <p:cNvSpPr txBox="1"/>
            <p:nvPr/>
          </p:nvSpPr>
          <p:spPr>
            <a:xfrm>
              <a:off x="344530" y="2885913"/>
              <a:ext cx="1552166" cy="400110"/>
            </a:xfrm>
            <a:prstGeom prst="rect">
              <a:avLst/>
            </a:prstGeom>
            <a:noFill/>
          </p:spPr>
          <p:txBody>
            <a:bodyPr wrap="square" rtlCol="0">
              <a:spAutoFit/>
            </a:bodyPr>
            <a:lstStyle/>
            <a:p>
              <a:pPr algn="ctr"/>
              <a:r>
                <a:rPr lang="en-US" sz="2000" b="1" dirty="0">
                  <a:solidFill>
                    <a:srgbClr val="0070C0"/>
                  </a:solidFill>
                  <a:latin typeface="+mn-lt"/>
                </a:rPr>
                <a:t>Interaction</a:t>
              </a:r>
            </a:p>
          </p:txBody>
        </p:sp>
        <p:sp>
          <p:nvSpPr>
            <p:cNvPr id="38" name="TextBox 37">
              <a:extLst>
                <a:ext uri="{FF2B5EF4-FFF2-40B4-BE49-F238E27FC236}">
                  <a16:creationId xmlns:a16="http://schemas.microsoft.com/office/drawing/2014/main" id="{7763975F-B80A-42D6-8996-4B44231ABBC1}"/>
                </a:ext>
              </a:extLst>
            </p:cNvPr>
            <p:cNvSpPr txBox="1"/>
            <p:nvPr/>
          </p:nvSpPr>
          <p:spPr>
            <a:xfrm>
              <a:off x="196725" y="3253599"/>
              <a:ext cx="1847776" cy="1323439"/>
            </a:xfrm>
            <a:prstGeom prst="rect">
              <a:avLst/>
            </a:prstGeom>
            <a:noFill/>
          </p:spPr>
          <p:txBody>
            <a:bodyPr wrap="square" rtlCol="0">
              <a:spAutoFit/>
            </a:bodyPr>
            <a:lstStyle/>
            <a:p>
              <a:pPr marL="179388" indent="-163513">
                <a:buFont typeface="Arial" panose="020B0604020202020204" pitchFamily="34" charset="0"/>
                <a:buChar char="•"/>
              </a:pPr>
              <a:r>
                <a:rPr lang="en-US" sz="2000" dirty="0">
                  <a:solidFill>
                    <a:schemeClr val="bg1">
                      <a:lumMod val="50000"/>
                    </a:schemeClr>
                  </a:solidFill>
                  <a:latin typeface="+mn-lt"/>
                </a:rPr>
                <a:t>Key stroke</a:t>
              </a:r>
            </a:p>
            <a:p>
              <a:pPr marL="179388" indent="-163513">
                <a:buFont typeface="Arial" panose="020B0604020202020204" pitchFamily="34" charset="0"/>
                <a:buChar char="•"/>
              </a:pPr>
              <a:r>
                <a:rPr lang="en-US" sz="2000" dirty="0">
                  <a:solidFill>
                    <a:schemeClr val="bg1">
                      <a:lumMod val="50000"/>
                    </a:schemeClr>
                  </a:solidFill>
                  <a:latin typeface="+mn-lt"/>
                </a:rPr>
                <a:t>Mouse Click</a:t>
              </a:r>
            </a:p>
            <a:p>
              <a:pPr marL="179388" indent="-163513">
                <a:buFont typeface="Arial" panose="020B0604020202020204" pitchFamily="34" charset="0"/>
                <a:buChar char="•"/>
              </a:pPr>
              <a:r>
                <a:rPr lang="en-US" sz="2000" dirty="0">
                  <a:solidFill>
                    <a:schemeClr val="bg1">
                      <a:lumMod val="50000"/>
                    </a:schemeClr>
                  </a:solidFill>
                  <a:latin typeface="+mn-lt"/>
                </a:rPr>
                <a:t>Speech</a:t>
              </a:r>
            </a:p>
            <a:p>
              <a:pPr marL="179388" indent="-163513">
                <a:buFont typeface="Arial" panose="020B0604020202020204" pitchFamily="34" charset="0"/>
                <a:buChar char="•"/>
              </a:pPr>
              <a:r>
                <a:rPr lang="en-US" sz="2000" dirty="0">
                  <a:solidFill>
                    <a:schemeClr val="bg1">
                      <a:lumMod val="50000"/>
                    </a:schemeClr>
                  </a:solidFill>
                  <a:latin typeface="+mn-lt"/>
                </a:rPr>
                <a:t>Video</a:t>
              </a:r>
            </a:p>
          </p:txBody>
        </p:sp>
        <p:sp>
          <p:nvSpPr>
            <p:cNvPr id="4" name="Rectangle: Rounded Corners 3">
              <a:extLst>
                <a:ext uri="{FF2B5EF4-FFF2-40B4-BE49-F238E27FC236}">
                  <a16:creationId xmlns:a16="http://schemas.microsoft.com/office/drawing/2014/main" id="{CEB5EDAE-4C3D-4764-9F4F-D1F48749DAF6}"/>
                </a:ext>
              </a:extLst>
            </p:cNvPr>
            <p:cNvSpPr/>
            <p:nvPr/>
          </p:nvSpPr>
          <p:spPr bwMode="auto">
            <a:xfrm>
              <a:off x="132651" y="1707901"/>
              <a:ext cx="1975925" cy="2917080"/>
            </a:xfrm>
            <a:prstGeom prst="roundRect">
              <a:avLst/>
            </a:prstGeom>
            <a:noFill/>
            <a:ln w="31750">
              <a:solidFill>
                <a:srgbClr val="005EA4"/>
              </a:solidFill>
            </a:ln>
            <a:effectLst/>
          </p:spPr>
          <p:txBody>
            <a:bodyPr wrap="none" rtlCol="0" anchor="ctr"/>
            <a:lstStyle/>
            <a:p>
              <a:pPr algn="ctr"/>
              <a:endParaRPr lang="en-CH">
                <a:solidFill>
                  <a:srgbClr val="566B73"/>
                </a:solidFill>
              </a:endParaRPr>
            </a:p>
          </p:txBody>
        </p:sp>
      </p:grpSp>
      <p:sp>
        <p:nvSpPr>
          <p:cNvPr id="9" name="TextBox 8">
            <a:extLst>
              <a:ext uri="{FF2B5EF4-FFF2-40B4-BE49-F238E27FC236}">
                <a16:creationId xmlns:a16="http://schemas.microsoft.com/office/drawing/2014/main" id="{70E44FCF-E3C1-44BD-9BEE-C0828202254E}"/>
              </a:ext>
            </a:extLst>
          </p:cNvPr>
          <p:cNvSpPr txBox="1"/>
          <p:nvPr/>
        </p:nvSpPr>
        <p:spPr>
          <a:xfrm>
            <a:off x="2488475" y="3253599"/>
            <a:ext cx="2251692" cy="1015663"/>
          </a:xfrm>
          <a:prstGeom prst="rect">
            <a:avLst/>
          </a:prstGeom>
          <a:noFill/>
        </p:spPr>
        <p:txBody>
          <a:bodyPr wrap="square" rtlCol="0">
            <a:spAutoFit/>
          </a:bodyPr>
          <a:lstStyle/>
          <a:p>
            <a:pPr marL="357188" indent="-163513">
              <a:buFont typeface="Arial" panose="020B0604020202020204" pitchFamily="34" charset="0"/>
              <a:buChar char="•"/>
            </a:pPr>
            <a:r>
              <a:rPr lang="en-US" sz="2000" dirty="0">
                <a:solidFill>
                  <a:schemeClr val="bg1">
                    <a:lumMod val="50000"/>
                  </a:schemeClr>
                </a:solidFill>
                <a:latin typeface="+mn-lt"/>
              </a:rPr>
              <a:t>Detection</a:t>
            </a:r>
          </a:p>
          <a:p>
            <a:pPr marL="357188" indent="-163513">
              <a:buFont typeface="Arial" panose="020B0604020202020204" pitchFamily="34" charset="0"/>
              <a:buChar char="•"/>
            </a:pPr>
            <a:r>
              <a:rPr lang="en-US" sz="2000" dirty="0">
                <a:solidFill>
                  <a:schemeClr val="bg1">
                    <a:lumMod val="50000"/>
                  </a:schemeClr>
                </a:solidFill>
                <a:latin typeface="+mn-lt"/>
              </a:rPr>
              <a:t>Representation</a:t>
            </a:r>
          </a:p>
          <a:p>
            <a:pPr marL="357188" indent="-163513">
              <a:buFont typeface="Arial" panose="020B0604020202020204" pitchFamily="34" charset="0"/>
              <a:buChar char="•"/>
            </a:pPr>
            <a:r>
              <a:rPr lang="en-US" sz="2000" dirty="0">
                <a:solidFill>
                  <a:schemeClr val="bg1">
                    <a:lumMod val="50000"/>
                  </a:schemeClr>
                </a:solidFill>
                <a:latin typeface="+mn-lt"/>
              </a:rPr>
              <a:t>Prediction</a:t>
            </a:r>
            <a:endParaRPr lang="en-CH" sz="2000" dirty="0" err="1">
              <a:solidFill>
                <a:schemeClr val="bg1">
                  <a:lumMod val="50000"/>
                </a:schemeClr>
              </a:solidFill>
              <a:latin typeface="+mn-lt"/>
            </a:endParaRPr>
          </a:p>
        </p:txBody>
      </p:sp>
      <p:grpSp>
        <p:nvGrpSpPr>
          <p:cNvPr id="60" name="Group 59">
            <a:extLst>
              <a:ext uri="{FF2B5EF4-FFF2-40B4-BE49-F238E27FC236}">
                <a16:creationId xmlns:a16="http://schemas.microsoft.com/office/drawing/2014/main" id="{52F7FDA0-6EAE-48C3-B876-7917CFB59C51}"/>
              </a:ext>
            </a:extLst>
          </p:cNvPr>
          <p:cNvGrpSpPr/>
          <p:nvPr/>
        </p:nvGrpSpPr>
        <p:grpSpPr>
          <a:xfrm>
            <a:off x="2642517" y="1707901"/>
            <a:ext cx="1976400" cy="2917080"/>
            <a:chOff x="2668161" y="1707901"/>
            <a:chExt cx="1976400" cy="2917080"/>
          </a:xfrm>
        </p:grpSpPr>
        <p:grpSp>
          <p:nvGrpSpPr>
            <p:cNvPr id="14" name="Group 9">
              <a:extLst>
                <a:ext uri="{FF2B5EF4-FFF2-40B4-BE49-F238E27FC236}">
                  <a16:creationId xmlns:a16="http://schemas.microsoft.com/office/drawing/2014/main" id="{197C1EBE-FAA1-45DC-B777-BE8D2C2D7A30}"/>
                </a:ext>
              </a:extLst>
            </p:cNvPr>
            <p:cNvGrpSpPr>
              <a:grpSpLocks noChangeAspect="1"/>
            </p:cNvGrpSpPr>
            <p:nvPr/>
          </p:nvGrpSpPr>
          <p:grpSpPr>
            <a:xfrm>
              <a:off x="2949252" y="1916641"/>
              <a:ext cx="1414218" cy="972455"/>
              <a:chOff x="586325" y="2004888"/>
              <a:chExt cx="1502967" cy="1046968"/>
            </a:xfrm>
          </p:grpSpPr>
          <p:sp>
            <p:nvSpPr>
              <p:cNvPr id="15" name="Rechteck 38">
                <a:extLst>
                  <a:ext uri="{FF2B5EF4-FFF2-40B4-BE49-F238E27FC236}">
                    <a16:creationId xmlns:a16="http://schemas.microsoft.com/office/drawing/2014/main" id="{11919E21-0164-47E5-A3E1-D44AA4700233}"/>
                  </a:ext>
                </a:extLst>
              </p:cNvPr>
              <p:cNvSpPr/>
              <p:nvPr/>
            </p:nvSpPr>
            <p:spPr bwMode="auto">
              <a:xfrm>
                <a:off x="1296542" y="2004888"/>
                <a:ext cx="658684" cy="1046968"/>
              </a:xfrm>
              <a:prstGeom prst="rect">
                <a:avLst/>
              </a:prstGeom>
              <a:solidFill>
                <a:schemeClr val="bg2">
                  <a:lumMod val="20000"/>
                  <a:lumOff val="80000"/>
                </a:schemeClr>
              </a:solid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i="0" u="none" strike="noStrike" cap="none" normalizeH="0" baseline="0">
                  <a:ln>
                    <a:noFill/>
                  </a:ln>
                  <a:effectLst/>
                  <a:latin typeface="+mn-lt"/>
                </a:endParaRPr>
              </a:p>
            </p:txBody>
          </p:sp>
          <p:sp>
            <p:nvSpPr>
              <p:cNvPr id="16" name="Rechteck 39">
                <a:extLst>
                  <a:ext uri="{FF2B5EF4-FFF2-40B4-BE49-F238E27FC236}">
                    <a16:creationId xmlns:a16="http://schemas.microsoft.com/office/drawing/2014/main" id="{A146289E-4C10-4963-AF63-C8571A44E850}"/>
                  </a:ext>
                </a:extLst>
              </p:cNvPr>
              <p:cNvSpPr/>
              <p:nvPr/>
            </p:nvSpPr>
            <p:spPr bwMode="auto">
              <a:xfrm>
                <a:off x="586325" y="2004888"/>
                <a:ext cx="658684" cy="1046968"/>
              </a:xfrm>
              <a:prstGeom prst="rect">
                <a:avLst/>
              </a:prstGeom>
              <a:solidFill>
                <a:schemeClr val="bg2">
                  <a:lumMod val="20000"/>
                  <a:lumOff val="80000"/>
                </a:schemeClr>
              </a:solid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i="0" u="none" strike="noStrike" cap="none" normalizeH="0" baseline="0">
                  <a:ln>
                    <a:noFill/>
                  </a:ln>
                  <a:effectLst/>
                  <a:latin typeface="+mn-lt"/>
                </a:endParaRPr>
              </a:p>
            </p:txBody>
          </p:sp>
          <p:sp>
            <p:nvSpPr>
              <p:cNvPr id="17" name="Ellipse 40">
                <a:extLst>
                  <a:ext uri="{FF2B5EF4-FFF2-40B4-BE49-F238E27FC236}">
                    <a16:creationId xmlns:a16="http://schemas.microsoft.com/office/drawing/2014/main" id="{8C0E0B22-038E-4DAB-9385-53DE07CA6E94}"/>
                  </a:ext>
                </a:extLst>
              </p:cNvPr>
              <p:cNvSpPr/>
              <p:nvPr/>
            </p:nvSpPr>
            <p:spPr>
              <a:xfrm>
                <a:off x="602945" y="2426691"/>
                <a:ext cx="241103" cy="241103"/>
              </a:xfrm>
              <a:prstGeom prst="ellipse">
                <a:avLst/>
              </a:prstGeom>
              <a:solidFill>
                <a:srgbClr val="70AD47"/>
              </a:solidFill>
              <a:ln w="15875" cap="rnd" cmpd="sng" algn="ctr">
                <a:solidFill>
                  <a:srgbClr val="70AD47">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1400" i="0" u="none" strike="noStrike" kern="0" cap="none" spc="0" normalizeH="0" baseline="0" noProof="0" dirty="0">
                  <a:ln>
                    <a:noFill/>
                  </a:ln>
                  <a:effectLst/>
                  <a:uLnTx/>
                  <a:uFillTx/>
                  <a:latin typeface="+mn-lt"/>
                  <a:ea typeface="+mn-ea"/>
                  <a:cs typeface="+mn-cs"/>
                </a:endParaRPr>
              </a:p>
            </p:txBody>
          </p:sp>
          <p:sp>
            <p:nvSpPr>
              <p:cNvPr id="18" name="Ellipse 41">
                <a:extLst>
                  <a:ext uri="{FF2B5EF4-FFF2-40B4-BE49-F238E27FC236}">
                    <a16:creationId xmlns:a16="http://schemas.microsoft.com/office/drawing/2014/main" id="{FCAB8E94-F503-40A3-B45B-AF0C71D033E5}"/>
                  </a:ext>
                </a:extLst>
              </p:cNvPr>
              <p:cNvSpPr/>
              <p:nvPr/>
            </p:nvSpPr>
            <p:spPr>
              <a:xfrm>
                <a:off x="917554" y="2071218"/>
                <a:ext cx="241103" cy="241103"/>
              </a:xfrm>
              <a:prstGeom prst="ellipse">
                <a:avLst/>
              </a:prstGeom>
              <a:solidFill>
                <a:srgbClr val="30ACEC"/>
              </a:solidFill>
              <a:ln w="15875" cap="rnd" cmpd="sng" algn="ctr">
                <a:solidFill>
                  <a:srgbClr val="30ACEC">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1400" i="0" u="none" strike="noStrike" kern="0" cap="none" spc="0" normalizeH="0" baseline="0" noProof="0" dirty="0">
                  <a:ln>
                    <a:noFill/>
                  </a:ln>
                  <a:effectLst/>
                  <a:uLnTx/>
                  <a:uFillTx/>
                  <a:latin typeface="+mn-lt"/>
                  <a:ea typeface="+mn-ea"/>
                  <a:cs typeface="+mn-cs"/>
                </a:endParaRPr>
              </a:p>
            </p:txBody>
          </p:sp>
          <p:sp>
            <p:nvSpPr>
              <p:cNvPr id="19" name="Ellipse 42">
                <a:extLst>
                  <a:ext uri="{FF2B5EF4-FFF2-40B4-BE49-F238E27FC236}">
                    <a16:creationId xmlns:a16="http://schemas.microsoft.com/office/drawing/2014/main" id="{5465AA41-ECB1-4F60-8FF9-91B29ECA0A99}"/>
                  </a:ext>
                </a:extLst>
              </p:cNvPr>
              <p:cNvSpPr/>
              <p:nvPr/>
            </p:nvSpPr>
            <p:spPr>
              <a:xfrm>
                <a:off x="917554" y="2770155"/>
                <a:ext cx="241103" cy="241103"/>
              </a:xfrm>
              <a:prstGeom prst="ellipse">
                <a:avLst/>
              </a:prstGeom>
              <a:solidFill>
                <a:srgbClr val="ED7D31"/>
              </a:solidFill>
              <a:ln w="15875" cap="rnd" cmpd="sng" algn="ctr">
                <a:solidFill>
                  <a:srgbClr val="ED7D31">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1400" i="0" u="none" strike="noStrike" kern="0" cap="none" spc="0" normalizeH="0" baseline="0" noProof="0" dirty="0">
                  <a:ln>
                    <a:noFill/>
                  </a:ln>
                  <a:effectLst/>
                  <a:uLnTx/>
                  <a:uFillTx/>
                  <a:latin typeface="+mn-lt"/>
                  <a:ea typeface="+mn-ea"/>
                  <a:cs typeface="+mn-cs"/>
                </a:endParaRPr>
              </a:p>
            </p:txBody>
          </p:sp>
          <p:cxnSp>
            <p:nvCxnSpPr>
              <p:cNvPr id="21" name="Gerade Verbindung mit Pfeil 43">
                <a:extLst>
                  <a:ext uri="{FF2B5EF4-FFF2-40B4-BE49-F238E27FC236}">
                    <a16:creationId xmlns:a16="http://schemas.microsoft.com/office/drawing/2014/main" id="{FD2CF007-8844-40CD-A1EE-B812B7B795A2}"/>
                  </a:ext>
                </a:extLst>
              </p:cNvPr>
              <p:cNvCxnSpPr>
                <a:stCxn id="18" idx="3"/>
                <a:endCxn id="17" idx="0"/>
              </p:cNvCxnSpPr>
              <p:nvPr/>
            </p:nvCxnSpPr>
            <p:spPr bwMode="auto">
              <a:xfrm flipH="1">
                <a:off x="723496" y="2277013"/>
                <a:ext cx="229366" cy="149678"/>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45">
                <a:extLst>
                  <a:ext uri="{FF2B5EF4-FFF2-40B4-BE49-F238E27FC236}">
                    <a16:creationId xmlns:a16="http://schemas.microsoft.com/office/drawing/2014/main" id="{E8C69392-A8ED-4770-A690-63AD311E27FD}"/>
                  </a:ext>
                </a:extLst>
              </p:cNvPr>
              <p:cNvCxnSpPr/>
              <p:nvPr/>
            </p:nvCxnSpPr>
            <p:spPr bwMode="auto">
              <a:xfrm>
                <a:off x="1029401" y="2315020"/>
                <a:ext cx="0" cy="455135"/>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Ellipse 46">
                <a:extLst>
                  <a:ext uri="{FF2B5EF4-FFF2-40B4-BE49-F238E27FC236}">
                    <a16:creationId xmlns:a16="http://schemas.microsoft.com/office/drawing/2014/main" id="{5391288D-1FCE-4C9C-95F8-58B8EF1A0171}"/>
                  </a:ext>
                </a:extLst>
              </p:cNvPr>
              <p:cNvSpPr/>
              <p:nvPr/>
            </p:nvSpPr>
            <p:spPr>
              <a:xfrm>
                <a:off x="1329779" y="2426691"/>
                <a:ext cx="241103" cy="241103"/>
              </a:xfrm>
              <a:prstGeom prst="ellipse">
                <a:avLst/>
              </a:prstGeom>
              <a:solidFill>
                <a:srgbClr val="70AD47"/>
              </a:solidFill>
              <a:ln w="15875" cap="rnd" cmpd="sng" algn="ctr">
                <a:solidFill>
                  <a:srgbClr val="70AD47">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1400" i="0" u="none" strike="noStrike" kern="0" cap="none" spc="0" normalizeH="0" baseline="0" noProof="0" dirty="0">
                  <a:ln>
                    <a:noFill/>
                  </a:ln>
                  <a:effectLst/>
                  <a:uLnTx/>
                  <a:uFillTx/>
                  <a:latin typeface="+mn-lt"/>
                  <a:ea typeface="+mn-ea"/>
                  <a:cs typeface="+mn-cs"/>
                </a:endParaRPr>
              </a:p>
            </p:txBody>
          </p:sp>
          <p:sp>
            <p:nvSpPr>
              <p:cNvPr id="24" name="Ellipse 47">
                <a:extLst>
                  <a:ext uri="{FF2B5EF4-FFF2-40B4-BE49-F238E27FC236}">
                    <a16:creationId xmlns:a16="http://schemas.microsoft.com/office/drawing/2014/main" id="{574263B5-39E7-4D9D-BA4C-79B6CA45257C}"/>
                  </a:ext>
                </a:extLst>
              </p:cNvPr>
              <p:cNvSpPr/>
              <p:nvPr/>
            </p:nvSpPr>
            <p:spPr>
              <a:xfrm>
                <a:off x="1644388" y="2071218"/>
                <a:ext cx="241103" cy="241103"/>
              </a:xfrm>
              <a:prstGeom prst="ellipse">
                <a:avLst/>
              </a:prstGeom>
              <a:solidFill>
                <a:srgbClr val="30ACEC"/>
              </a:solidFill>
              <a:ln w="15875" cap="rnd" cmpd="sng" algn="ctr">
                <a:solidFill>
                  <a:srgbClr val="30ACEC">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1400" i="0" u="none" strike="noStrike" kern="0" cap="none" spc="0" normalizeH="0" baseline="0" noProof="0" dirty="0">
                  <a:ln>
                    <a:noFill/>
                  </a:ln>
                  <a:effectLst/>
                  <a:uLnTx/>
                  <a:uFillTx/>
                  <a:latin typeface="+mn-lt"/>
                  <a:ea typeface="+mn-ea"/>
                  <a:cs typeface="+mn-cs"/>
                </a:endParaRPr>
              </a:p>
            </p:txBody>
          </p:sp>
          <p:cxnSp>
            <p:nvCxnSpPr>
              <p:cNvPr id="25" name="Gerade Verbindung mit Pfeil 49">
                <a:extLst>
                  <a:ext uri="{FF2B5EF4-FFF2-40B4-BE49-F238E27FC236}">
                    <a16:creationId xmlns:a16="http://schemas.microsoft.com/office/drawing/2014/main" id="{E87A43FB-F30B-4837-8B9C-D19C9D66A0E7}"/>
                  </a:ext>
                </a:extLst>
              </p:cNvPr>
              <p:cNvCxnSpPr>
                <a:stCxn id="24" idx="3"/>
                <a:endCxn id="23" idx="0"/>
              </p:cNvCxnSpPr>
              <p:nvPr/>
            </p:nvCxnSpPr>
            <p:spPr bwMode="auto">
              <a:xfrm flipH="1">
                <a:off x="1450330" y="2277013"/>
                <a:ext cx="229366" cy="149678"/>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50">
                <a:extLst>
                  <a:ext uri="{FF2B5EF4-FFF2-40B4-BE49-F238E27FC236}">
                    <a16:creationId xmlns:a16="http://schemas.microsoft.com/office/drawing/2014/main" id="{94138268-E437-4ED1-8B66-E6C4E6E087EE}"/>
                  </a:ext>
                </a:extLst>
              </p:cNvPr>
              <p:cNvCxnSpPr>
                <a:stCxn id="23" idx="5"/>
              </p:cNvCxnSpPr>
              <p:nvPr/>
            </p:nvCxnSpPr>
            <p:spPr bwMode="auto">
              <a:xfrm>
                <a:off x="1535573" y="2632485"/>
                <a:ext cx="141575" cy="173374"/>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mit Pfeil 51">
                <a:extLst>
                  <a:ext uri="{FF2B5EF4-FFF2-40B4-BE49-F238E27FC236}">
                    <a16:creationId xmlns:a16="http://schemas.microsoft.com/office/drawing/2014/main" id="{CF16FA7A-259A-43AB-87B7-981A2CD303DB}"/>
                  </a:ext>
                </a:extLst>
              </p:cNvPr>
              <p:cNvCxnSpPr/>
              <p:nvPr/>
            </p:nvCxnSpPr>
            <p:spPr bwMode="auto">
              <a:xfrm>
                <a:off x="1756236" y="2315020"/>
                <a:ext cx="0" cy="455135"/>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52">
                <a:extLst>
                  <a:ext uri="{FF2B5EF4-FFF2-40B4-BE49-F238E27FC236}">
                    <a16:creationId xmlns:a16="http://schemas.microsoft.com/office/drawing/2014/main" id="{F218BDC4-6071-4CAA-91A6-B22B0EFE4307}"/>
                  </a:ext>
                </a:extLst>
              </p:cNvPr>
              <p:cNvCxnSpPr>
                <a:stCxn id="18" idx="6"/>
                <a:endCxn id="24" idx="2"/>
              </p:cNvCxnSpPr>
              <p:nvPr/>
            </p:nvCxnSpPr>
            <p:spPr bwMode="auto">
              <a:xfrm>
                <a:off x="1158656" y="2191770"/>
                <a:ext cx="485732" cy="0"/>
              </a:xfrm>
              <a:prstGeom prst="straightConnector1">
                <a:avLst/>
              </a:prstGeom>
              <a:solidFill>
                <a:schemeClr val="accent1"/>
              </a:solidFill>
              <a:ln w="127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53">
                <a:extLst>
                  <a:ext uri="{FF2B5EF4-FFF2-40B4-BE49-F238E27FC236}">
                    <a16:creationId xmlns:a16="http://schemas.microsoft.com/office/drawing/2014/main" id="{70004E39-9720-46E6-A895-19D64A964C61}"/>
                  </a:ext>
                </a:extLst>
              </p:cNvPr>
              <p:cNvCxnSpPr>
                <a:stCxn id="17" idx="6"/>
                <a:endCxn id="23" idx="2"/>
              </p:cNvCxnSpPr>
              <p:nvPr/>
            </p:nvCxnSpPr>
            <p:spPr bwMode="auto">
              <a:xfrm>
                <a:off x="844047" y="2547242"/>
                <a:ext cx="485732" cy="0"/>
              </a:xfrm>
              <a:prstGeom prst="straightConnector1">
                <a:avLst/>
              </a:prstGeom>
              <a:solidFill>
                <a:schemeClr val="accent1"/>
              </a:solidFill>
              <a:ln w="12700" cap="flat" cmpd="sng" algn="ctr">
                <a:solidFill>
                  <a:srgbClr val="76B63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54">
                <a:extLst>
                  <a:ext uri="{FF2B5EF4-FFF2-40B4-BE49-F238E27FC236}">
                    <a16:creationId xmlns:a16="http://schemas.microsoft.com/office/drawing/2014/main" id="{E352B901-5E01-43AE-AADA-F1BA1D64AC18}"/>
                  </a:ext>
                </a:extLst>
              </p:cNvPr>
              <p:cNvCxnSpPr>
                <a:stCxn id="19" idx="6"/>
              </p:cNvCxnSpPr>
              <p:nvPr/>
            </p:nvCxnSpPr>
            <p:spPr bwMode="auto">
              <a:xfrm>
                <a:off x="1158656" y="2890707"/>
                <a:ext cx="485733" cy="1350"/>
              </a:xfrm>
              <a:prstGeom prst="straightConnector1">
                <a:avLst/>
              </a:prstGeom>
              <a:solidFill>
                <a:schemeClr val="accent1"/>
              </a:solidFill>
              <a:ln w="12700" cap="flat" cmpd="sng" algn="ctr">
                <a:solidFill>
                  <a:srgbClr val="FF99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55">
                <a:extLst>
                  <a:ext uri="{FF2B5EF4-FFF2-40B4-BE49-F238E27FC236}">
                    <a16:creationId xmlns:a16="http://schemas.microsoft.com/office/drawing/2014/main" id="{231AF581-E709-42F9-8AAF-03F4D5D9F812}"/>
                  </a:ext>
                </a:extLst>
              </p:cNvPr>
              <p:cNvCxnSpPr/>
              <p:nvPr/>
            </p:nvCxnSpPr>
            <p:spPr bwMode="auto">
              <a:xfrm>
                <a:off x="1854790" y="2188289"/>
                <a:ext cx="221207" cy="0"/>
              </a:xfrm>
              <a:prstGeom prst="straightConnector1">
                <a:avLst/>
              </a:prstGeom>
              <a:solidFill>
                <a:schemeClr val="accent1"/>
              </a:solidFill>
              <a:ln w="127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56">
                <a:extLst>
                  <a:ext uri="{FF2B5EF4-FFF2-40B4-BE49-F238E27FC236}">
                    <a16:creationId xmlns:a16="http://schemas.microsoft.com/office/drawing/2014/main" id="{06E0AA76-825D-4B10-BD8A-53CFA5A62DD0}"/>
                  </a:ext>
                </a:extLst>
              </p:cNvPr>
              <p:cNvCxnSpPr/>
              <p:nvPr/>
            </p:nvCxnSpPr>
            <p:spPr bwMode="auto">
              <a:xfrm flipV="1">
                <a:off x="1556801" y="2541053"/>
                <a:ext cx="532491" cy="2709"/>
              </a:xfrm>
              <a:prstGeom prst="straightConnector1">
                <a:avLst/>
              </a:prstGeom>
              <a:solidFill>
                <a:schemeClr val="accent1"/>
              </a:solidFill>
              <a:ln w="12700" cap="flat" cmpd="sng" algn="ctr">
                <a:solidFill>
                  <a:srgbClr val="76B63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57">
                <a:extLst>
                  <a:ext uri="{FF2B5EF4-FFF2-40B4-BE49-F238E27FC236}">
                    <a16:creationId xmlns:a16="http://schemas.microsoft.com/office/drawing/2014/main" id="{2B8E854F-5E1A-40C7-8FA4-CDE50173AFAB}"/>
                  </a:ext>
                </a:extLst>
              </p:cNvPr>
              <p:cNvCxnSpPr/>
              <p:nvPr/>
            </p:nvCxnSpPr>
            <p:spPr bwMode="auto">
              <a:xfrm>
                <a:off x="1864762" y="2890849"/>
                <a:ext cx="211235" cy="0"/>
              </a:xfrm>
              <a:prstGeom prst="straightConnector1">
                <a:avLst/>
              </a:prstGeom>
              <a:solidFill>
                <a:schemeClr val="accent1"/>
              </a:solidFill>
              <a:ln w="12700" cap="flat" cmpd="sng" algn="ctr">
                <a:solidFill>
                  <a:srgbClr val="FF99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42">
                <a:extLst>
                  <a:ext uri="{FF2B5EF4-FFF2-40B4-BE49-F238E27FC236}">
                    <a16:creationId xmlns:a16="http://schemas.microsoft.com/office/drawing/2014/main" id="{967BD1FA-0DD5-4CE2-A8BC-50C878D10D06}"/>
                  </a:ext>
                </a:extLst>
              </p:cNvPr>
              <p:cNvSpPr/>
              <p:nvPr/>
            </p:nvSpPr>
            <p:spPr>
              <a:xfrm>
                <a:off x="1644388" y="2762728"/>
                <a:ext cx="241103" cy="241103"/>
              </a:xfrm>
              <a:prstGeom prst="ellipse">
                <a:avLst/>
              </a:prstGeom>
              <a:solidFill>
                <a:srgbClr val="ED7D31"/>
              </a:solidFill>
              <a:ln w="15875" cap="rnd" cmpd="sng" algn="ctr">
                <a:solidFill>
                  <a:srgbClr val="ED7D31">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1400" i="0" u="none" strike="noStrike" kern="0" cap="none" spc="0" normalizeH="0" baseline="0" noProof="0" dirty="0">
                  <a:ln>
                    <a:noFill/>
                  </a:ln>
                  <a:effectLst/>
                  <a:uLnTx/>
                  <a:uFillTx/>
                  <a:latin typeface="+mn-lt"/>
                  <a:ea typeface="+mn-ea"/>
                  <a:cs typeface="+mn-cs"/>
                </a:endParaRPr>
              </a:p>
            </p:txBody>
          </p:sp>
        </p:grpSp>
        <p:sp>
          <p:nvSpPr>
            <p:cNvPr id="37" name="TextBox 36">
              <a:extLst>
                <a:ext uri="{FF2B5EF4-FFF2-40B4-BE49-F238E27FC236}">
                  <a16:creationId xmlns:a16="http://schemas.microsoft.com/office/drawing/2014/main" id="{43895042-1510-41B4-9868-743238C1C2E6}"/>
                </a:ext>
              </a:extLst>
            </p:cNvPr>
            <p:cNvSpPr txBox="1"/>
            <p:nvPr/>
          </p:nvSpPr>
          <p:spPr>
            <a:xfrm>
              <a:off x="2880278" y="2865749"/>
              <a:ext cx="1552166" cy="400110"/>
            </a:xfrm>
            <a:prstGeom prst="rect">
              <a:avLst/>
            </a:prstGeom>
            <a:noFill/>
          </p:spPr>
          <p:txBody>
            <a:bodyPr wrap="square" rtlCol="0">
              <a:spAutoFit/>
            </a:bodyPr>
            <a:lstStyle/>
            <a:p>
              <a:pPr algn="ctr"/>
              <a:r>
                <a:rPr lang="en-US" sz="2000" b="1" dirty="0">
                  <a:solidFill>
                    <a:srgbClr val="0070C0"/>
                  </a:solidFill>
                  <a:latin typeface="+mn-lt"/>
                </a:rPr>
                <a:t>Model</a:t>
              </a:r>
            </a:p>
          </p:txBody>
        </p:sp>
        <p:sp>
          <p:nvSpPr>
            <p:cNvPr id="41" name="Rectangle: Rounded Corners 40">
              <a:extLst>
                <a:ext uri="{FF2B5EF4-FFF2-40B4-BE49-F238E27FC236}">
                  <a16:creationId xmlns:a16="http://schemas.microsoft.com/office/drawing/2014/main" id="{1B0E4A4A-2FEE-4D1E-999A-072F3EE0C24D}"/>
                </a:ext>
              </a:extLst>
            </p:cNvPr>
            <p:cNvSpPr/>
            <p:nvPr/>
          </p:nvSpPr>
          <p:spPr bwMode="auto">
            <a:xfrm>
              <a:off x="2668161" y="1707901"/>
              <a:ext cx="1976400" cy="2917080"/>
            </a:xfrm>
            <a:prstGeom prst="roundRect">
              <a:avLst/>
            </a:prstGeom>
            <a:noFill/>
            <a:ln w="31750">
              <a:solidFill>
                <a:srgbClr val="005EA4"/>
              </a:solidFill>
            </a:ln>
            <a:effectLst/>
          </p:spPr>
          <p:txBody>
            <a:bodyPr wrap="none" rtlCol="0" anchor="ctr"/>
            <a:lstStyle/>
            <a:p>
              <a:pPr algn="ctr"/>
              <a:endParaRPr lang="en-CH">
                <a:solidFill>
                  <a:srgbClr val="566B73"/>
                </a:solidFill>
              </a:endParaRPr>
            </a:p>
          </p:txBody>
        </p:sp>
      </p:grpSp>
      <p:sp>
        <p:nvSpPr>
          <p:cNvPr id="43" name="Title 2">
            <a:extLst>
              <a:ext uri="{FF2B5EF4-FFF2-40B4-BE49-F238E27FC236}">
                <a16:creationId xmlns:a16="http://schemas.microsoft.com/office/drawing/2014/main" id="{51DAD455-0C8C-49E2-8E44-2E3E72F15BC4}"/>
              </a:ext>
            </a:extLst>
          </p:cNvPr>
          <p:cNvSpPr>
            <a:spLocks noGrp="1"/>
          </p:cNvSpPr>
          <p:nvPr>
            <p:ph type="title"/>
          </p:nvPr>
        </p:nvSpPr>
        <p:spPr>
          <a:xfrm>
            <a:off x="111968" y="0"/>
            <a:ext cx="8920064" cy="702260"/>
          </a:xfrm>
        </p:spPr>
        <p:txBody>
          <a:bodyPr/>
          <a:lstStyle/>
          <a:p>
            <a:r>
              <a:rPr lang="en-US" sz="3200" dirty="0"/>
              <a:t>Student models enable individualization and insights</a:t>
            </a:r>
          </a:p>
        </p:txBody>
      </p:sp>
      <p:grpSp>
        <p:nvGrpSpPr>
          <p:cNvPr id="57" name="Group 56">
            <a:extLst>
              <a:ext uri="{FF2B5EF4-FFF2-40B4-BE49-F238E27FC236}">
                <a16:creationId xmlns:a16="http://schemas.microsoft.com/office/drawing/2014/main" id="{3D495967-335B-43E2-A075-5587DA4121E2}"/>
              </a:ext>
            </a:extLst>
          </p:cNvPr>
          <p:cNvGrpSpPr/>
          <p:nvPr/>
        </p:nvGrpSpPr>
        <p:grpSpPr>
          <a:xfrm>
            <a:off x="5152860" y="1707901"/>
            <a:ext cx="3829451" cy="2917080"/>
            <a:chOff x="5215920" y="1707901"/>
            <a:chExt cx="3829451" cy="2917080"/>
          </a:xfrm>
        </p:grpSpPr>
        <p:sp>
          <p:nvSpPr>
            <p:cNvPr id="40" name="TextBox 39">
              <a:extLst>
                <a:ext uri="{FF2B5EF4-FFF2-40B4-BE49-F238E27FC236}">
                  <a16:creationId xmlns:a16="http://schemas.microsoft.com/office/drawing/2014/main" id="{AC7FA7AA-94A3-4923-AE3A-3CECFAC123F1}"/>
                </a:ext>
              </a:extLst>
            </p:cNvPr>
            <p:cNvSpPr txBox="1"/>
            <p:nvPr/>
          </p:nvSpPr>
          <p:spPr>
            <a:xfrm>
              <a:off x="7157013" y="3397329"/>
              <a:ext cx="1812296" cy="1015663"/>
            </a:xfrm>
            <a:prstGeom prst="rect">
              <a:avLst/>
            </a:prstGeom>
            <a:noFill/>
          </p:spPr>
          <p:txBody>
            <a:bodyPr wrap="square" rtlCol="0">
              <a:spAutoFit/>
            </a:bodyPr>
            <a:lstStyle/>
            <a:p>
              <a:pPr marL="163513" indent="-163513">
                <a:buFont typeface="Arial" panose="020B0604020202020204" pitchFamily="34" charset="0"/>
                <a:buChar char="•"/>
              </a:pPr>
              <a:r>
                <a:rPr lang="en-US" sz="2000" dirty="0">
                  <a:solidFill>
                    <a:schemeClr val="bg1">
                      <a:lumMod val="50000"/>
                    </a:schemeClr>
                  </a:solidFill>
                  <a:latin typeface="+mn-lt"/>
                </a:rPr>
                <a:t>Strategies</a:t>
              </a:r>
            </a:p>
            <a:p>
              <a:pPr marL="163513" indent="-163513">
                <a:buFont typeface="Arial" panose="020B0604020202020204" pitchFamily="34" charset="0"/>
                <a:buChar char="•"/>
              </a:pPr>
              <a:r>
                <a:rPr lang="en-US" sz="2000" dirty="0">
                  <a:solidFill>
                    <a:schemeClr val="bg1">
                      <a:lumMod val="50000"/>
                    </a:schemeClr>
                  </a:solidFill>
                  <a:latin typeface="+mn-lt"/>
                </a:rPr>
                <a:t>Preferences</a:t>
              </a:r>
            </a:p>
            <a:p>
              <a:pPr marL="163513" indent="-163513">
                <a:buFont typeface="Arial" panose="020B0604020202020204" pitchFamily="34" charset="0"/>
                <a:buChar char="•"/>
              </a:pPr>
              <a:r>
                <a:rPr lang="en-US" sz="2000" dirty="0">
                  <a:solidFill>
                    <a:schemeClr val="bg1">
                      <a:lumMod val="50000"/>
                    </a:schemeClr>
                  </a:solidFill>
                  <a:latin typeface="+mn-lt"/>
                </a:rPr>
                <a:t>Learning skills</a:t>
              </a:r>
              <a:endParaRPr lang="en-CH" sz="2000" dirty="0" err="1">
                <a:solidFill>
                  <a:schemeClr val="bg1">
                    <a:lumMod val="50000"/>
                  </a:schemeClr>
                </a:solidFill>
                <a:latin typeface="+mn-lt"/>
              </a:endParaRPr>
            </a:p>
          </p:txBody>
        </p:sp>
        <p:sp>
          <p:nvSpPr>
            <p:cNvPr id="49" name="Rectangle: Rounded Corners 48">
              <a:extLst>
                <a:ext uri="{FF2B5EF4-FFF2-40B4-BE49-F238E27FC236}">
                  <a16:creationId xmlns:a16="http://schemas.microsoft.com/office/drawing/2014/main" id="{8697ADF9-203B-46EC-9AED-706F01020B8C}"/>
                </a:ext>
              </a:extLst>
            </p:cNvPr>
            <p:cNvSpPr/>
            <p:nvPr/>
          </p:nvSpPr>
          <p:spPr bwMode="auto">
            <a:xfrm>
              <a:off x="5217485" y="1707901"/>
              <a:ext cx="3827886" cy="2917080"/>
            </a:xfrm>
            <a:prstGeom prst="roundRect">
              <a:avLst/>
            </a:prstGeom>
            <a:noFill/>
            <a:ln w="31750">
              <a:solidFill>
                <a:srgbClr val="005EA4"/>
              </a:solidFill>
            </a:ln>
            <a:effectLst/>
          </p:spPr>
          <p:txBody>
            <a:bodyPr wrap="none" rtlCol="0" anchor="ctr"/>
            <a:lstStyle/>
            <a:p>
              <a:pPr algn="ctr"/>
              <a:endParaRPr lang="en-CH">
                <a:solidFill>
                  <a:srgbClr val="566B73"/>
                </a:solidFill>
              </a:endParaRPr>
            </a:p>
          </p:txBody>
        </p:sp>
        <p:pic>
          <p:nvPicPr>
            <p:cNvPr id="50" name="Picture 2" descr="Image result for ein licht aufgehen">
              <a:extLst>
                <a:ext uri="{FF2B5EF4-FFF2-40B4-BE49-F238E27FC236}">
                  <a16:creationId xmlns:a16="http://schemas.microsoft.com/office/drawing/2014/main" id="{8EBBCC67-0AAA-481E-B5BE-177EF4B151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424" y="3315727"/>
              <a:ext cx="823500" cy="8784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DE09D558-879E-499E-AE26-481D98D268E6}"/>
                </a:ext>
              </a:extLst>
            </p:cNvPr>
            <p:cNvSpPr txBox="1"/>
            <p:nvPr/>
          </p:nvSpPr>
          <p:spPr>
            <a:xfrm>
              <a:off x="5215920" y="4098748"/>
              <a:ext cx="1976509" cy="400110"/>
            </a:xfrm>
            <a:prstGeom prst="rect">
              <a:avLst/>
            </a:prstGeom>
            <a:noFill/>
          </p:spPr>
          <p:txBody>
            <a:bodyPr wrap="square" rtlCol="0">
              <a:spAutoFit/>
            </a:bodyPr>
            <a:lstStyle/>
            <a:p>
              <a:pPr algn="ctr"/>
              <a:r>
                <a:rPr lang="en-US" sz="2000" b="1" dirty="0">
                  <a:solidFill>
                    <a:srgbClr val="0070C0"/>
                  </a:solidFill>
                  <a:latin typeface="+mn-lt"/>
                </a:rPr>
                <a:t>Insights</a:t>
              </a:r>
            </a:p>
          </p:txBody>
        </p:sp>
        <p:sp>
          <p:nvSpPr>
            <p:cNvPr id="39" name="TextBox 38">
              <a:extLst>
                <a:ext uri="{FF2B5EF4-FFF2-40B4-BE49-F238E27FC236}">
                  <a16:creationId xmlns:a16="http://schemas.microsoft.com/office/drawing/2014/main" id="{9197E7A3-C367-496A-816C-D24236FFD967}"/>
                </a:ext>
              </a:extLst>
            </p:cNvPr>
            <p:cNvSpPr txBox="1"/>
            <p:nvPr/>
          </p:nvSpPr>
          <p:spPr>
            <a:xfrm>
              <a:off x="5215920" y="2620188"/>
              <a:ext cx="1976509" cy="400110"/>
            </a:xfrm>
            <a:prstGeom prst="rect">
              <a:avLst/>
            </a:prstGeom>
            <a:noFill/>
          </p:spPr>
          <p:txBody>
            <a:bodyPr wrap="square" rtlCol="0">
              <a:spAutoFit/>
            </a:bodyPr>
            <a:lstStyle/>
            <a:p>
              <a:pPr algn="ctr"/>
              <a:r>
                <a:rPr lang="en-US" sz="2000" b="1" dirty="0">
                  <a:solidFill>
                    <a:srgbClr val="0070C0"/>
                  </a:solidFill>
                  <a:latin typeface="+mn-lt"/>
                </a:rPr>
                <a:t>Individualization</a:t>
              </a:r>
            </a:p>
          </p:txBody>
        </p:sp>
        <p:pic>
          <p:nvPicPr>
            <p:cNvPr id="1026" name="Picture 2" descr="Image result for individualization">
              <a:extLst>
                <a:ext uri="{FF2B5EF4-FFF2-40B4-BE49-F238E27FC236}">
                  <a16:creationId xmlns:a16="http://schemas.microsoft.com/office/drawing/2014/main" id="{E4DBCEA9-385A-4069-9C53-CD7DE8D7F9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4189" y="1916641"/>
              <a:ext cx="1399970" cy="71589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17D4F55F-48A1-4460-A53F-078520A007AB}"/>
                </a:ext>
              </a:extLst>
            </p:cNvPr>
            <p:cNvSpPr txBox="1"/>
            <p:nvPr/>
          </p:nvSpPr>
          <p:spPr>
            <a:xfrm>
              <a:off x="7157013" y="1909973"/>
              <a:ext cx="1812296" cy="1015663"/>
            </a:xfrm>
            <a:prstGeom prst="rect">
              <a:avLst/>
            </a:prstGeom>
            <a:noFill/>
          </p:spPr>
          <p:txBody>
            <a:bodyPr wrap="square" rtlCol="0">
              <a:spAutoFit/>
            </a:bodyPr>
            <a:lstStyle/>
            <a:p>
              <a:pPr marL="163513" indent="-163513">
                <a:buFont typeface="Arial" panose="020B0604020202020204" pitchFamily="34" charset="0"/>
                <a:buChar char="•"/>
              </a:pPr>
              <a:r>
                <a:rPr lang="en-US" sz="2000" dirty="0">
                  <a:solidFill>
                    <a:schemeClr val="bg1">
                      <a:lumMod val="50000"/>
                    </a:schemeClr>
                  </a:solidFill>
                  <a:latin typeface="+mn-lt"/>
                </a:rPr>
                <a:t>Select task</a:t>
              </a:r>
            </a:p>
            <a:p>
              <a:pPr marL="163513" indent="-163513">
                <a:buFont typeface="Arial" panose="020B0604020202020204" pitchFamily="34" charset="0"/>
                <a:buChar char="•"/>
              </a:pPr>
              <a:r>
                <a:rPr lang="en-US" sz="2000" dirty="0">
                  <a:solidFill>
                    <a:schemeClr val="bg1">
                      <a:lumMod val="50000"/>
                    </a:schemeClr>
                  </a:solidFill>
                  <a:latin typeface="+mn-lt"/>
                </a:rPr>
                <a:t>Give feedback</a:t>
              </a:r>
            </a:p>
            <a:p>
              <a:pPr marL="163513" indent="-163513">
                <a:buFont typeface="Arial" panose="020B0604020202020204" pitchFamily="34" charset="0"/>
                <a:buChar char="•"/>
              </a:pPr>
              <a:r>
                <a:rPr lang="en-US" sz="2000" dirty="0">
                  <a:solidFill>
                    <a:schemeClr val="bg1">
                      <a:lumMod val="50000"/>
                    </a:schemeClr>
                  </a:solidFill>
                  <a:latin typeface="+mn-lt"/>
                </a:rPr>
                <a:t>Provide hint</a:t>
              </a:r>
              <a:endParaRPr lang="en-CH" sz="2000" dirty="0" err="1">
                <a:solidFill>
                  <a:schemeClr val="bg1">
                    <a:lumMod val="50000"/>
                  </a:schemeClr>
                </a:solidFill>
                <a:latin typeface="+mn-lt"/>
              </a:endParaRPr>
            </a:p>
          </p:txBody>
        </p:sp>
        <p:cxnSp>
          <p:nvCxnSpPr>
            <p:cNvPr id="56" name="Straight Connector 55">
              <a:extLst>
                <a:ext uri="{FF2B5EF4-FFF2-40B4-BE49-F238E27FC236}">
                  <a16:creationId xmlns:a16="http://schemas.microsoft.com/office/drawing/2014/main" id="{382F0FFC-8E1A-4715-B2AE-D745854B86E7}"/>
                </a:ext>
              </a:extLst>
            </p:cNvPr>
            <p:cNvCxnSpPr>
              <a:stCxn id="49" idx="1"/>
              <a:endCxn id="49" idx="3"/>
            </p:cNvCxnSpPr>
            <p:nvPr/>
          </p:nvCxnSpPr>
          <p:spPr bwMode="auto">
            <a:xfrm>
              <a:off x="5217485" y="3166441"/>
              <a:ext cx="3827886" cy="0"/>
            </a:xfrm>
            <a:prstGeom prst="line">
              <a:avLst/>
            </a:prstGeom>
            <a:solidFill>
              <a:schemeClr val="accent1"/>
            </a:solidFill>
            <a:ln w="3175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Right Arrow 1">
            <a:extLst>
              <a:ext uri="{FF2B5EF4-FFF2-40B4-BE49-F238E27FC236}">
                <a16:creationId xmlns:a16="http://schemas.microsoft.com/office/drawing/2014/main" id="{CA9B8E7A-FC00-4EE4-B14F-8857A82CEFE4}"/>
              </a:ext>
            </a:extLst>
          </p:cNvPr>
          <p:cNvSpPr/>
          <p:nvPr/>
        </p:nvSpPr>
        <p:spPr bwMode="auto">
          <a:xfrm rot="1980000">
            <a:off x="4701708" y="3463135"/>
            <a:ext cx="367837" cy="548955"/>
          </a:xfrm>
          <a:prstGeom prst="rightArrow">
            <a:avLst/>
          </a:prstGeom>
          <a:solidFill>
            <a:srgbClr val="0070C0"/>
          </a:solidFill>
          <a:ln>
            <a:noFill/>
          </a:ln>
          <a:effectLst/>
        </p:spPr>
        <p:txBody>
          <a:bodyPr wrap="none" rtlCol="0" anchor="ctr"/>
          <a:lstStyle/>
          <a:p>
            <a:pPr algn="ctr"/>
            <a:endParaRPr lang="en-US">
              <a:solidFill>
                <a:srgbClr val="566B73"/>
              </a:solidFill>
            </a:endParaRPr>
          </a:p>
        </p:txBody>
      </p:sp>
    </p:spTree>
    <p:extLst>
      <p:ext uri="{BB962C8B-B14F-4D97-AF65-F5344CB8AC3E}">
        <p14:creationId xmlns:p14="http://schemas.microsoft.com/office/powerpoint/2010/main" val="1730232682"/>
      </p:ext>
    </p:extLst>
  </p:cSld>
  <p:clrMapOvr>
    <a:masterClrMapping/>
  </p:clrMapOvr>
  <mc:AlternateContent xmlns:mc="http://schemas.openxmlformats.org/markup-compatibility/2006" xmlns:p14="http://schemas.microsoft.com/office/powerpoint/2010/main">
    <mc:Choice Requires="p14">
      <p:transition spd="slow" p14:dur="2000" advTm="25655"/>
    </mc:Choice>
    <mc:Fallback xmlns="">
      <p:transition spd="slow" advTm="256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1593053" y="2631384"/>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1593053" y="2631384"/>
                <a:ext cx="5879430" cy="369332"/>
              </a:xfrm>
              <a:prstGeom prst="rect">
                <a:avLst/>
              </a:prstGeom>
              <a:blipFill>
                <a:blip r:embed="rId3"/>
                <a:stretch>
                  <a:fillRect b="-3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B172C0-7425-478C-BFA6-283F6CAACFE1}"/>
                  </a:ext>
                </a:extLst>
              </p:cNvPr>
              <p:cNvSpPr txBox="1"/>
              <p:nvPr/>
            </p:nvSpPr>
            <p:spPr>
              <a:xfrm>
                <a:off x="1328613" y="3230943"/>
                <a:ext cx="6058774"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r>
                            <a:rPr lang="en-US">
                              <a:latin typeface="Cambria Math" panose="02040503050406030204" pitchFamily="18" charset="0"/>
                              <a:ea typeface="Cambria Math" panose="02040503050406030204" pitchFamily="18" charset="0"/>
                            </a:rPr>
                            <m:t>+(1−</m:t>
                          </m:r>
                          <m:r>
                            <m:rPr>
                              <m:sty m:val="p"/>
                            </m:rPr>
                            <a:rPr lang="en-US">
                              <a:latin typeface="Cambria Math" panose="02040503050406030204" pitchFamily="18" charset="0"/>
                              <a:ea typeface="Cambria Math" panose="02040503050406030204" pitchFamily="18" charset="0"/>
                            </a:rPr>
                            <m:t>p</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𝑛</m:t>
                                  </m:r>
                                </m:sub>
                              </m:sSub>
                            </m:e>
                          </m:d>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𝐺</m:t>
                              </m:r>
                            </m:sub>
                          </m:sSub>
                        </m:den>
                      </m:f>
                    </m:oMath>
                  </m:oMathPara>
                </a14:m>
                <a:endParaRPr lang="en-CH" dirty="0" err="1">
                  <a:latin typeface="+mn-lt"/>
                </a:endParaRPr>
              </a:p>
            </p:txBody>
          </p:sp>
        </mc:Choice>
        <mc:Fallback xmlns="">
          <p:sp>
            <p:nvSpPr>
              <p:cNvPr id="13" name="TextBox 12">
                <a:extLst>
                  <a:ext uri="{FF2B5EF4-FFF2-40B4-BE49-F238E27FC236}">
                    <a16:creationId xmlns:a16="http://schemas.microsoft.com/office/drawing/2014/main" id="{58B172C0-7425-478C-BFA6-283F6CAACFE1}"/>
                  </a:ext>
                </a:extLst>
              </p:cNvPr>
              <p:cNvSpPr txBox="1">
                <a:spLocks noRot="1" noChangeAspect="1" noMove="1" noResize="1" noEditPoints="1" noAdjustHandles="1" noChangeArrowheads="1" noChangeShapeType="1" noTextEdit="1"/>
              </p:cNvSpPr>
              <p:nvPr/>
            </p:nvSpPr>
            <p:spPr>
              <a:xfrm>
                <a:off x="1328613" y="3230943"/>
                <a:ext cx="6058774" cy="782265"/>
              </a:xfrm>
              <a:prstGeom prst="rect">
                <a:avLst/>
              </a:prstGeom>
              <a:blipFill>
                <a:blip r:embed="rId4"/>
                <a:stretch>
                  <a:fillRect/>
                </a:stretch>
              </a:blipFill>
            </p:spPr>
            <p:txBody>
              <a:bodyPr/>
              <a:lstStyle/>
              <a:p>
                <a:r>
                  <a:rPr lang="en-CH">
                    <a:noFill/>
                  </a:rPr>
                  <a:t> </a:t>
                </a:r>
              </a:p>
            </p:txBody>
          </p:sp>
        </mc:Fallback>
      </mc:AlternateContent>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C00000"/>
            </a:solidFill>
          </a:ln>
          <a:effectLst/>
          <a:extLst/>
        </p:spPr>
        <p:txBody>
          <a:bodyPr wrap="none" rtlCol="0" anchor="ctr"/>
          <a:lstStyle/>
          <a:p>
            <a:pPr algn="ctr"/>
            <a:r>
              <a:rPr lang="en-US" dirty="0">
                <a:solidFill>
                  <a:srgbClr val="566B73"/>
                </a:solidFill>
              </a:rPr>
              <a:t> </a:t>
            </a:r>
            <a:r>
              <a:rPr lang="en-US" dirty="0">
                <a:solidFill>
                  <a:srgbClr val="C00000"/>
                </a:solidFill>
              </a:rPr>
              <a:t>?</a:t>
            </a:r>
            <a:endParaRPr lang="en-CH" dirty="0">
              <a:solidFill>
                <a:srgbClr val="C00000"/>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04731"/>
            <a:ext cx="765312" cy="394251"/>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grpSp>
        <p:nvGrpSpPr>
          <p:cNvPr id="16" name="Group 15">
            <a:extLst>
              <a:ext uri="{FF2B5EF4-FFF2-40B4-BE49-F238E27FC236}">
                <a16:creationId xmlns:a16="http://schemas.microsoft.com/office/drawing/2014/main" id="{7BAD7E5E-FA92-4D99-A822-FBB221B1A233}"/>
              </a:ext>
            </a:extLst>
          </p:cNvPr>
          <p:cNvGrpSpPr/>
          <p:nvPr/>
        </p:nvGrpSpPr>
        <p:grpSpPr>
          <a:xfrm>
            <a:off x="511758" y="1170841"/>
            <a:ext cx="761505" cy="980871"/>
            <a:chOff x="511758" y="1170841"/>
            <a:chExt cx="761505" cy="980871"/>
          </a:xfrm>
        </p:grpSpPr>
        <p:sp>
          <p:nvSpPr>
            <p:cNvPr id="18" name="Ellipse 25">
              <a:extLst>
                <a:ext uri="{FF2B5EF4-FFF2-40B4-BE49-F238E27FC236}">
                  <a16:creationId xmlns:a16="http://schemas.microsoft.com/office/drawing/2014/main" id="{A1200454-6D04-4F3A-9BD4-F2F49236E041}"/>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3" name="TextBox 22">
              <a:extLst>
                <a:ext uri="{FF2B5EF4-FFF2-40B4-BE49-F238E27FC236}">
                  <a16:creationId xmlns:a16="http://schemas.microsoft.com/office/drawing/2014/main" id="{D891B98C-0E72-4502-A46F-397B1E5834BE}"/>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4" name="TextBox 23">
              <a:extLst>
                <a:ext uri="{FF2B5EF4-FFF2-40B4-BE49-F238E27FC236}">
                  <a16:creationId xmlns:a16="http://schemas.microsoft.com/office/drawing/2014/main" id="{96B405E3-62CA-4CA2-897F-5A41A3208CE6}"/>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5" name="Rechteck 50">
              <a:extLst>
                <a:ext uri="{FF2B5EF4-FFF2-40B4-BE49-F238E27FC236}">
                  <a16:creationId xmlns:a16="http://schemas.microsoft.com/office/drawing/2014/main" id="{AF76EF0E-EAF4-4194-A6EB-024004F1C6BD}"/>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89BDDF-85F4-4A09-A580-DFFBAC75EADB}"/>
                  </a:ext>
                </a:extLst>
              </p:cNvPr>
              <p:cNvSpPr txBox="1"/>
              <p:nvPr/>
            </p:nvSpPr>
            <p:spPr>
              <a:xfrm>
                <a:off x="4661566" y="1590007"/>
                <a:ext cx="8147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𝑆</m:t>
                          </m:r>
                        </m:sub>
                      </m:sSub>
                    </m:oMath>
                  </m:oMathPara>
                </a14:m>
                <a:endParaRPr lang="en-CH" dirty="0" err="1">
                  <a:latin typeface="+mn-lt"/>
                </a:endParaRPr>
              </a:p>
            </p:txBody>
          </p:sp>
        </mc:Choice>
        <mc:Fallback xmlns="">
          <p:sp>
            <p:nvSpPr>
              <p:cNvPr id="15" name="TextBox 14">
                <a:extLst>
                  <a:ext uri="{FF2B5EF4-FFF2-40B4-BE49-F238E27FC236}">
                    <a16:creationId xmlns:a16="http://schemas.microsoft.com/office/drawing/2014/main" id="{E789BDDF-85F4-4A09-A580-DFFBAC75EADB}"/>
                  </a:ext>
                </a:extLst>
              </p:cNvPr>
              <p:cNvSpPr txBox="1">
                <a:spLocks noRot="1" noChangeAspect="1" noMove="1" noResize="1" noEditPoints="1" noAdjustHandles="1" noChangeArrowheads="1" noChangeShapeType="1" noTextEdit="1"/>
              </p:cNvSpPr>
              <p:nvPr/>
            </p:nvSpPr>
            <p:spPr>
              <a:xfrm>
                <a:off x="4661566" y="1590007"/>
                <a:ext cx="814710" cy="369332"/>
              </a:xfrm>
              <a:prstGeom prst="rect">
                <a:avLst/>
              </a:prstGeom>
              <a:blipFill>
                <a:blip r:embed="rId5"/>
                <a:stretch>
                  <a:fillRect l="-9023" r="-3008" b="-26667"/>
                </a:stretch>
              </a:blipFill>
            </p:spPr>
            <p:txBody>
              <a:bodyPr/>
              <a:lstStyle/>
              <a:p>
                <a:r>
                  <a:rPr lang="en-CH">
                    <a:noFill/>
                  </a:rPr>
                  <a:t> </a:t>
                </a:r>
              </a:p>
            </p:txBody>
          </p:sp>
        </mc:Fallback>
      </mc:AlternateContent>
    </p:spTree>
    <p:extLst>
      <p:ext uri="{BB962C8B-B14F-4D97-AF65-F5344CB8AC3E}">
        <p14:creationId xmlns:p14="http://schemas.microsoft.com/office/powerpoint/2010/main" val="1116548382"/>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1593053" y="2631384"/>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1593053" y="2631384"/>
                <a:ext cx="5879430" cy="369332"/>
              </a:xfrm>
              <a:prstGeom prst="rect">
                <a:avLst/>
              </a:prstGeom>
              <a:blipFill>
                <a:blip r:embed="rId3"/>
                <a:stretch>
                  <a:fillRect b="-3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B172C0-7425-478C-BFA6-283F6CAACFE1}"/>
                  </a:ext>
                </a:extLst>
              </p:cNvPr>
              <p:cNvSpPr txBox="1"/>
              <p:nvPr/>
            </p:nvSpPr>
            <p:spPr>
              <a:xfrm>
                <a:off x="1328613" y="3230943"/>
                <a:ext cx="6058774"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r>
                            <a:rPr lang="en-US">
                              <a:latin typeface="Cambria Math" panose="02040503050406030204" pitchFamily="18" charset="0"/>
                              <a:ea typeface="Cambria Math" panose="02040503050406030204" pitchFamily="18" charset="0"/>
                            </a:rPr>
                            <m:t>+(1−</m:t>
                          </m:r>
                          <m:r>
                            <m:rPr>
                              <m:sty m:val="p"/>
                            </m:rPr>
                            <a:rPr lang="en-US">
                              <a:latin typeface="Cambria Math" panose="02040503050406030204" pitchFamily="18" charset="0"/>
                              <a:ea typeface="Cambria Math" panose="02040503050406030204" pitchFamily="18" charset="0"/>
                            </a:rPr>
                            <m:t>p</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𝑛</m:t>
                                  </m:r>
                                </m:sub>
                              </m:sSub>
                            </m:e>
                          </m:d>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𝐺</m:t>
                              </m:r>
                            </m:sub>
                          </m:sSub>
                        </m:den>
                      </m:f>
                    </m:oMath>
                  </m:oMathPara>
                </a14:m>
                <a:endParaRPr lang="en-CH" dirty="0" err="1">
                  <a:latin typeface="+mn-lt"/>
                </a:endParaRPr>
              </a:p>
            </p:txBody>
          </p:sp>
        </mc:Choice>
        <mc:Fallback xmlns="">
          <p:sp>
            <p:nvSpPr>
              <p:cNvPr id="13" name="TextBox 12">
                <a:extLst>
                  <a:ext uri="{FF2B5EF4-FFF2-40B4-BE49-F238E27FC236}">
                    <a16:creationId xmlns:a16="http://schemas.microsoft.com/office/drawing/2014/main" id="{58B172C0-7425-478C-BFA6-283F6CAACFE1}"/>
                  </a:ext>
                </a:extLst>
              </p:cNvPr>
              <p:cNvSpPr txBox="1">
                <a:spLocks noRot="1" noChangeAspect="1" noMove="1" noResize="1" noEditPoints="1" noAdjustHandles="1" noChangeArrowheads="1" noChangeShapeType="1" noTextEdit="1"/>
              </p:cNvSpPr>
              <p:nvPr/>
            </p:nvSpPr>
            <p:spPr>
              <a:xfrm>
                <a:off x="1328613" y="3230943"/>
                <a:ext cx="6058774" cy="782265"/>
              </a:xfrm>
              <a:prstGeom prst="rect">
                <a:avLst/>
              </a:prstGeom>
              <a:blipFill>
                <a:blip r:embed="rId4"/>
                <a:stretch>
                  <a:fillRect/>
                </a:stretch>
              </a:blipFill>
            </p:spPr>
            <p:txBody>
              <a:bodyPr/>
              <a:lstStyle/>
              <a:p>
                <a:r>
                  <a:rPr lang="en-CH">
                    <a:noFill/>
                  </a:rPr>
                  <a:t> </a:t>
                </a:r>
              </a:p>
            </p:txBody>
          </p:sp>
        </mc:Fallback>
      </mc:AlternateContent>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04731"/>
            <a:ext cx="765312" cy="394251"/>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sp>
        <p:nvSpPr>
          <p:cNvPr id="22" name="Oval 21">
            <a:extLst>
              <a:ext uri="{FF2B5EF4-FFF2-40B4-BE49-F238E27FC236}">
                <a16:creationId xmlns:a16="http://schemas.microsoft.com/office/drawing/2014/main" id="{62946F54-A4C5-4A50-98A5-80933AF522AA}"/>
              </a:ext>
            </a:extLst>
          </p:cNvPr>
          <p:cNvSpPr/>
          <p:nvPr/>
        </p:nvSpPr>
        <p:spPr bwMode="auto">
          <a:xfrm>
            <a:off x="5635093" y="1025726"/>
            <a:ext cx="751896" cy="751896"/>
          </a:xfrm>
          <a:prstGeom prst="ellipse">
            <a:avLst/>
          </a:prstGeom>
          <a:solidFill>
            <a:srgbClr val="00B0F0"/>
          </a:solidFill>
          <a:ln w="31750">
            <a:solidFill>
              <a:srgbClr val="C00000"/>
            </a:solidFill>
          </a:ln>
          <a:effectLst/>
          <a:extLst/>
        </p:spPr>
        <p:txBody>
          <a:bodyPr wrap="none" rtlCol="0" anchor="ctr"/>
          <a:lstStyle/>
          <a:p>
            <a:pPr algn="ctr"/>
            <a:r>
              <a:rPr lang="en-US" b="1" dirty="0">
                <a:solidFill>
                  <a:srgbClr val="C00000"/>
                </a:solidFill>
              </a:rPr>
              <a:t>?</a:t>
            </a:r>
            <a:endParaRPr lang="en-CH" b="1" dirty="0">
              <a:solidFill>
                <a:srgbClr val="C00000"/>
              </a:solidFill>
            </a:endParaRPr>
          </a:p>
        </p:txBody>
      </p:sp>
      <p:cxnSp>
        <p:nvCxnSpPr>
          <p:cNvPr id="19" name="Straight Arrow Connector 18">
            <a:extLst>
              <a:ext uri="{FF2B5EF4-FFF2-40B4-BE49-F238E27FC236}">
                <a16:creationId xmlns:a16="http://schemas.microsoft.com/office/drawing/2014/main" id="{659CA67B-3910-4E06-8E24-4C8D13B7D13C}"/>
              </a:ext>
            </a:extLst>
          </p:cNvPr>
          <p:cNvCxnSpPr>
            <a:stCxn id="11" idx="6"/>
            <a:endCxn id="22" idx="2"/>
          </p:cNvCxnSpPr>
          <p:nvPr/>
        </p:nvCxnSpPr>
        <p:spPr bwMode="auto">
          <a:xfrm>
            <a:off x="4654858" y="1401674"/>
            <a:ext cx="980235"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a:extLst>
              <a:ext uri="{FF2B5EF4-FFF2-40B4-BE49-F238E27FC236}">
                <a16:creationId xmlns:a16="http://schemas.microsoft.com/office/drawing/2014/main" id="{902149FE-2585-4EED-A66C-E0C4080C6ADF}"/>
              </a:ext>
            </a:extLst>
          </p:cNvPr>
          <p:cNvGrpSpPr/>
          <p:nvPr/>
        </p:nvGrpSpPr>
        <p:grpSpPr>
          <a:xfrm>
            <a:off x="511758" y="1170841"/>
            <a:ext cx="761505" cy="980871"/>
            <a:chOff x="511758" y="1170841"/>
            <a:chExt cx="761505" cy="980871"/>
          </a:xfrm>
        </p:grpSpPr>
        <p:sp>
          <p:nvSpPr>
            <p:cNvPr id="18" name="Ellipse 25">
              <a:extLst>
                <a:ext uri="{FF2B5EF4-FFF2-40B4-BE49-F238E27FC236}">
                  <a16:creationId xmlns:a16="http://schemas.microsoft.com/office/drawing/2014/main" id="{3BFBAB4C-2185-4464-B79B-D2C3B23A43A4}"/>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3" name="TextBox 22">
              <a:extLst>
                <a:ext uri="{FF2B5EF4-FFF2-40B4-BE49-F238E27FC236}">
                  <a16:creationId xmlns:a16="http://schemas.microsoft.com/office/drawing/2014/main" id="{31C40CCC-9F31-4531-8794-F94DC3609032}"/>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4" name="TextBox 23">
              <a:extLst>
                <a:ext uri="{FF2B5EF4-FFF2-40B4-BE49-F238E27FC236}">
                  <a16:creationId xmlns:a16="http://schemas.microsoft.com/office/drawing/2014/main" id="{82ACFC42-95F7-45BB-952A-BA23434F3DC1}"/>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5" name="Rechteck 50">
              <a:extLst>
                <a:ext uri="{FF2B5EF4-FFF2-40B4-BE49-F238E27FC236}">
                  <a16:creationId xmlns:a16="http://schemas.microsoft.com/office/drawing/2014/main" id="{79DD920A-743A-4508-9D3B-CF3368C3E347}"/>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67671A3-D25F-4B19-969E-CA5B2AA256BE}"/>
                  </a:ext>
                </a:extLst>
              </p:cNvPr>
              <p:cNvSpPr txBox="1"/>
              <p:nvPr/>
            </p:nvSpPr>
            <p:spPr>
              <a:xfrm>
                <a:off x="4737620" y="954287"/>
                <a:ext cx="8100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𝐿</m:t>
                          </m:r>
                        </m:sub>
                      </m:sSub>
                    </m:oMath>
                  </m:oMathPara>
                </a14:m>
                <a:endParaRPr lang="en-CH" dirty="0" err="1">
                  <a:latin typeface="+mn-lt"/>
                </a:endParaRPr>
              </a:p>
            </p:txBody>
          </p:sp>
        </mc:Choice>
        <mc:Fallback xmlns="">
          <p:sp>
            <p:nvSpPr>
              <p:cNvPr id="26" name="TextBox 25">
                <a:extLst>
                  <a:ext uri="{FF2B5EF4-FFF2-40B4-BE49-F238E27FC236}">
                    <a16:creationId xmlns:a16="http://schemas.microsoft.com/office/drawing/2014/main" id="{367671A3-D25F-4B19-969E-CA5B2AA256BE}"/>
                  </a:ext>
                </a:extLst>
              </p:cNvPr>
              <p:cNvSpPr txBox="1">
                <a:spLocks noRot="1" noChangeAspect="1" noMove="1" noResize="1" noEditPoints="1" noAdjustHandles="1" noChangeArrowheads="1" noChangeShapeType="1" noTextEdit="1"/>
              </p:cNvSpPr>
              <p:nvPr/>
            </p:nvSpPr>
            <p:spPr>
              <a:xfrm>
                <a:off x="4737620" y="954287"/>
                <a:ext cx="810029" cy="369332"/>
              </a:xfrm>
              <a:prstGeom prst="rect">
                <a:avLst/>
              </a:prstGeom>
              <a:blipFill>
                <a:blip r:embed="rId5"/>
                <a:stretch>
                  <a:fillRect l="-9023" r="-1504" b="-26667"/>
                </a:stretch>
              </a:blipFill>
            </p:spPr>
            <p:txBody>
              <a:bodyPr/>
              <a:lstStyle/>
              <a:p>
                <a:r>
                  <a:rPr lang="en-CH">
                    <a:noFill/>
                  </a:rPr>
                  <a:t> </a:t>
                </a:r>
              </a:p>
            </p:txBody>
          </p:sp>
        </mc:Fallback>
      </mc:AlternateContent>
    </p:spTree>
    <p:extLst>
      <p:ext uri="{BB962C8B-B14F-4D97-AF65-F5344CB8AC3E}">
        <p14:creationId xmlns:p14="http://schemas.microsoft.com/office/powerpoint/2010/main" val="2364911035"/>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grpSp>
        <p:nvGrpSpPr>
          <p:cNvPr id="7" name="Group 6">
            <a:extLst>
              <a:ext uri="{FF2B5EF4-FFF2-40B4-BE49-F238E27FC236}">
                <a16:creationId xmlns:a16="http://schemas.microsoft.com/office/drawing/2014/main" id="{A0FB8B29-F77D-4FC3-98C4-4AD567C26162}"/>
              </a:ext>
            </a:extLst>
          </p:cNvPr>
          <p:cNvGrpSpPr/>
          <p:nvPr/>
        </p:nvGrpSpPr>
        <p:grpSpPr>
          <a:xfrm>
            <a:off x="1328613" y="2631384"/>
            <a:ext cx="6263996" cy="1981383"/>
            <a:chOff x="2443537" y="2287622"/>
            <a:chExt cx="6263996" cy="1981383"/>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2707977" y="2287622"/>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2707977" y="2287622"/>
                  <a:ext cx="5879430" cy="369332"/>
                </a:xfrm>
                <a:prstGeom prst="rect">
                  <a:avLst/>
                </a:prstGeom>
                <a:blipFill>
                  <a:blip r:embed="rId3"/>
                  <a:stretch>
                    <a:fillRect b="-3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B172C0-7425-478C-BFA6-283F6CAACFE1}"/>
                    </a:ext>
                  </a:extLst>
                </p:cNvPr>
                <p:cNvSpPr txBox="1"/>
                <p:nvPr/>
              </p:nvSpPr>
              <p:spPr>
                <a:xfrm>
                  <a:off x="2443537" y="2887181"/>
                  <a:ext cx="6058774"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r>
                              <a:rPr lang="en-US">
                                <a:latin typeface="Cambria Math" panose="02040503050406030204" pitchFamily="18" charset="0"/>
                                <a:ea typeface="Cambria Math" panose="02040503050406030204" pitchFamily="18" charset="0"/>
                              </a:rPr>
                              <m:t>+(1−</m:t>
                            </m:r>
                            <m:r>
                              <m:rPr>
                                <m:sty m:val="p"/>
                              </m:rPr>
                              <a:rPr lang="en-US">
                                <a:latin typeface="Cambria Math" panose="02040503050406030204" pitchFamily="18" charset="0"/>
                                <a:ea typeface="Cambria Math" panose="02040503050406030204" pitchFamily="18" charset="0"/>
                              </a:rPr>
                              <m:t>p</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𝑛</m:t>
                                    </m:r>
                                  </m:sub>
                                </m:sSub>
                              </m:e>
                            </m:d>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𝐺</m:t>
                                </m:r>
                              </m:sub>
                            </m:sSub>
                          </m:den>
                        </m:f>
                      </m:oMath>
                    </m:oMathPara>
                  </a14:m>
                  <a:endParaRPr lang="en-CH" dirty="0" err="1">
                    <a:latin typeface="+mn-lt"/>
                  </a:endParaRPr>
                </a:p>
              </p:txBody>
            </p:sp>
          </mc:Choice>
          <mc:Fallback xmlns="">
            <p:sp>
              <p:nvSpPr>
                <p:cNvPr id="13" name="TextBox 12">
                  <a:extLst>
                    <a:ext uri="{FF2B5EF4-FFF2-40B4-BE49-F238E27FC236}">
                      <a16:creationId xmlns:a16="http://schemas.microsoft.com/office/drawing/2014/main" id="{58B172C0-7425-478C-BFA6-283F6CAACFE1}"/>
                    </a:ext>
                  </a:extLst>
                </p:cNvPr>
                <p:cNvSpPr txBox="1">
                  <a:spLocks noRot="1" noChangeAspect="1" noMove="1" noResize="1" noEditPoints="1" noAdjustHandles="1" noChangeArrowheads="1" noChangeShapeType="1" noTextEdit="1"/>
                </p:cNvSpPr>
                <p:nvPr/>
              </p:nvSpPr>
              <p:spPr>
                <a:xfrm>
                  <a:off x="2443537" y="2887181"/>
                  <a:ext cx="6058774" cy="782265"/>
                </a:xfrm>
                <a:prstGeom prst="rect">
                  <a:avLst/>
                </a:prstGeom>
                <a:blipFill>
                  <a:blip r:embed="rId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E4EC20F-6715-4918-BF00-0FAA984BDDA1}"/>
                    </a:ext>
                  </a:extLst>
                </p:cNvPr>
                <p:cNvSpPr txBox="1"/>
                <p:nvPr/>
              </p:nvSpPr>
              <p:spPr>
                <a:xfrm>
                  <a:off x="2541614" y="3899673"/>
                  <a:ext cx="61659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𝐹</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𝐿</m:t>
                            </m:r>
                          </m:sub>
                        </m:sSub>
                      </m:oMath>
                    </m:oMathPara>
                  </a14:m>
                  <a:endParaRPr lang="en-CH" dirty="0" err="1">
                    <a:latin typeface="+mn-lt"/>
                  </a:endParaRPr>
                </a:p>
              </p:txBody>
            </p:sp>
          </mc:Choice>
          <mc:Fallback xmlns="">
            <p:sp>
              <p:nvSpPr>
                <p:cNvPr id="14" name="TextBox 13">
                  <a:extLst>
                    <a:ext uri="{FF2B5EF4-FFF2-40B4-BE49-F238E27FC236}">
                      <a16:creationId xmlns:a16="http://schemas.microsoft.com/office/drawing/2014/main" id="{AE4EC20F-6715-4918-BF00-0FAA984BDDA1}"/>
                    </a:ext>
                  </a:extLst>
                </p:cNvPr>
                <p:cNvSpPr txBox="1">
                  <a:spLocks noRot="1" noChangeAspect="1" noMove="1" noResize="1" noEditPoints="1" noAdjustHandles="1" noChangeArrowheads="1" noChangeShapeType="1" noTextEdit="1"/>
                </p:cNvSpPr>
                <p:nvPr/>
              </p:nvSpPr>
              <p:spPr>
                <a:xfrm>
                  <a:off x="2541614" y="3899673"/>
                  <a:ext cx="6165919" cy="369332"/>
                </a:xfrm>
                <a:prstGeom prst="rect">
                  <a:avLst/>
                </a:prstGeom>
                <a:blipFill>
                  <a:blip r:embed="rId5"/>
                  <a:stretch>
                    <a:fillRect b="-34426"/>
                  </a:stretch>
                </a:blipFill>
              </p:spPr>
              <p:txBody>
                <a:bodyPr/>
                <a:lstStyle/>
                <a:p>
                  <a:r>
                    <a:rPr lang="en-CH">
                      <a:noFill/>
                    </a:rPr>
                    <a:t> </a:t>
                  </a:r>
                </a:p>
              </p:txBody>
            </p:sp>
          </mc:Fallback>
        </mc:AlternateContent>
      </p:grpSp>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271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04731"/>
            <a:ext cx="765312" cy="394251"/>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sp>
        <p:nvSpPr>
          <p:cNvPr id="22" name="Oval 21">
            <a:extLst>
              <a:ext uri="{FF2B5EF4-FFF2-40B4-BE49-F238E27FC236}">
                <a16:creationId xmlns:a16="http://schemas.microsoft.com/office/drawing/2014/main" id="{62946F54-A4C5-4A50-98A5-80933AF522AA}"/>
              </a:ext>
            </a:extLst>
          </p:cNvPr>
          <p:cNvSpPr/>
          <p:nvPr/>
        </p:nvSpPr>
        <p:spPr bwMode="auto">
          <a:xfrm>
            <a:off x="5635093" y="1025726"/>
            <a:ext cx="751896" cy="751896"/>
          </a:xfrm>
          <a:prstGeom prst="ellipse">
            <a:avLst/>
          </a:prstGeom>
          <a:solidFill>
            <a:srgbClr val="00B0F0"/>
          </a:solidFill>
          <a:ln w="31750">
            <a:solidFill>
              <a:srgbClr val="C00000"/>
            </a:solidFill>
          </a:ln>
          <a:effectLst/>
          <a:extLst/>
        </p:spPr>
        <p:txBody>
          <a:bodyPr wrap="none" rtlCol="0" anchor="ctr"/>
          <a:lstStyle/>
          <a:p>
            <a:pPr algn="ctr"/>
            <a:r>
              <a:rPr lang="en-US" b="1" dirty="0">
                <a:solidFill>
                  <a:srgbClr val="C00000"/>
                </a:solidFill>
              </a:rPr>
              <a:t>?</a:t>
            </a:r>
            <a:endParaRPr lang="en-CH" b="1" dirty="0">
              <a:solidFill>
                <a:srgbClr val="C00000"/>
              </a:solidFill>
            </a:endParaRPr>
          </a:p>
        </p:txBody>
      </p:sp>
      <p:cxnSp>
        <p:nvCxnSpPr>
          <p:cNvPr id="19" name="Straight Arrow Connector 18">
            <a:extLst>
              <a:ext uri="{FF2B5EF4-FFF2-40B4-BE49-F238E27FC236}">
                <a16:creationId xmlns:a16="http://schemas.microsoft.com/office/drawing/2014/main" id="{659CA67B-3910-4E06-8E24-4C8D13B7D13C}"/>
              </a:ext>
            </a:extLst>
          </p:cNvPr>
          <p:cNvCxnSpPr>
            <a:stCxn id="11" idx="6"/>
            <a:endCxn id="22" idx="2"/>
          </p:cNvCxnSpPr>
          <p:nvPr/>
        </p:nvCxnSpPr>
        <p:spPr bwMode="auto">
          <a:xfrm>
            <a:off x="4654858" y="1401674"/>
            <a:ext cx="980235"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a:extLst>
              <a:ext uri="{FF2B5EF4-FFF2-40B4-BE49-F238E27FC236}">
                <a16:creationId xmlns:a16="http://schemas.microsoft.com/office/drawing/2014/main" id="{902149FE-2585-4EED-A66C-E0C4080C6ADF}"/>
              </a:ext>
            </a:extLst>
          </p:cNvPr>
          <p:cNvGrpSpPr/>
          <p:nvPr/>
        </p:nvGrpSpPr>
        <p:grpSpPr>
          <a:xfrm>
            <a:off x="511758" y="1170841"/>
            <a:ext cx="761505" cy="980871"/>
            <a:chOff x="511758" y="1170841"/>
            <a:chExt cx="761505" cy="980871"/>
          </a:xfrm>
        </p:grpSpPr>
        <p:sp>
          <p:nvSpPr>
            <p:cNvPr id="18" name="Ellipse 25">
              <a:extLst>
                <a:ext uri="{FF2B5EF4-FFF2-40B4-BE49-F238E27FC236}">
                  <a16:creationId xmlns:a16="http://schemas.microsoft.com/office/drawing/2014/main" id="{3BFBAB4C-2185-4464-B79B-D2C3B23A43A4}"/>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3" name="TextBox 22">
              <a:extLst>
                <a:ext uri="{FF2B5EF4-FFF2-40B4-BE49-F238E27FC236}">
                  <a16:creationId xmlns:a16="http://schemas.microsoft.com/office/drawing/2014/main" id="{31C40CCC-9F31-4531-8794-F94DC3609032}"/>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4" name="TextBox 23">
              <a:extLst>
                <a:ext uri="{FF2B5EF4-FFF2-40B4-BE49-F238E27FC236}">
                  <a16:creationId xmlns:a16="http://schemas.microsoft.com/office/drawing/2014/main" id="{82ACFC42-95F7-45BB-952A-BA23434F3DC1}"/>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5" name="Rechteck 50">
              <a:extLst>
                <a:ext uri="{FF2B5EF4-FFF2-40B4-BE49-F238E27FC236}">
                  <a16:creationId xmlns:a16="http://schemas.microsoft.com/office/drawing/2014/main" id="{79DD920A-743A-4508-9D3B-CF3368C3E347}"/>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67671A3-D25F-4B19-969E-CA5B2AA256BE}"/>
                  </a:ext>
                </a:extLst>
              </p:cNvPr>
              <p:cNvSpPr txBox="1"/>
              <p:nvPr/>
            </p:nvSpPr>
            <p:spPr>
              <a:xfrm>
                <a:off x="4737620" y="954287"/>
                <a:ext cx="8361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𝑇</m:t>
                          </m:r>
                        </m:sub>
                      </m:sSub>
                    </m:oMath>
                  </m:oMathPara>
                </a14:m>
                <a:endParaRPr lang="en-CH" dirty="0" err="1">
                  <a:latin typeface="+mn-lt"/>
                </a:endParaRPr>
              </a:p>
            </p:txBody>
          </p:sp>
        </mc:Choice>
        <mc:Fallback xmlns="">
          <p:sp>
            <p:nvSpPr>
              <p:cNvPr id="26" name="TextBox 25">
                <a:extLst>
                  <a:ext uri="{FF2B5EF4-FFF2-40B4-BE49-F238E27FC236}">
                    <a16:creationId xmlns:a16="http://schemas.microsoft.com/office/drawing/2014/main" id="{367671A3-D25F-4B19-969E-CA5B2AA256BE}"/>
                  </a:ext>
                </a:extLst>
              </p:cNvPr>
              <p:cNvSpPr txBox="1">
                <a:spLocks noRot="1" noChangeAspect="1" noMove="1" noResize="1" noEditPoints="1" noAdjustHandles="1" noChangeArrowheads="1" noChangeShapeType="1" noTextEdit="1"/>
              </p:cNvSpPr>
              <p:nvPr/>
            </p:nvSpPr>
            <p:spPr>
              <a:xfrm>
                <a:off x="4737620" y="954287"/>
                <a:ext cx="836190" cy="369332"/>
              </a:xfrm>
              <a:prstGeom prst="rect">
                <a:avLst/>
              </a:prstGeom>
              <a:blipFill>
                <a:blip r:embed="rId3"/>
                <a:stretch>
                  <a:fillRect l="-8759" r="-2190" b="-26667"/>
                </a:stretch>
              </a:blipFill>
            </p:spPr>
            <p:txBody>
              <a:bodyPr/>
              <a:lstStyle/>
              <a:p>
                <a:r>
                  <a:rPr lang="en-CH">
                    <a:noFill/>
                  </a:rPr>
                  <a:t> </a:t>
                </a:r>
              </a:p>
            </p:txBody>
          </p:sp>
        </mc:Fallback>
      </mc:AlternateContent>
    </p:spTree>
    <p:extLst>
      <p:ext uri="{BB962C8B-B14F-4D97-AF65-F5344CB8AC3E}">
        <p14:creationId xmlns:p14="http://schemas.microsoft.com/office/powerpoint/2010/main" val="2514677178"/>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702260"/>
          </a:xfrm>
        </p:spPr>
        <p:txBody>
          <a:bodyPr/>
          <a:lstStyle/>
          <a:p>
            <a:r>
              <a:rPr lang="en-US" dirty="0"/>
              <a:t>BKT is simple and efficient</a:t>
            </a:r>
          </a:p>
        </p:txBody>
      </p:sp>
      <p:sp>
        <p:nvSpPr>
          <p:cNvPr id="12" name="Rectangle 11"/>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grpSp>
        <p:nvGrpSpPr>
          <p:cNvPr id="7" name="Group 6">
            <a:extLst>
              <a:ext uri="{FF2B5EF4-FFF2-40B4-BE49-F238E27FC236}">
                <a16:creationId xmlns:a16="http://schemas.microsoft.com/office/drawing/2014/main" id="{A0FB8B29-F77D-4FC3-98C4-4AD567C26162}"/>
              </a:ext>
            </a:extLst>
          </p:cNvPr>
          <p:cNvGrpSpPr/>
          <p:nvPr/>
        </p:nvGrpSpPr>
        <p:grpSpPr>
          <a:xfrm>
            <a:off x="1328613" y="2631384"/>
            <a:ext cx="6263996" cy="1981383"/>
            <a:chOff x="2443537" y="2287622"/>
            <a:chExt cx="6263996" cy="1981383"/>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B4223C-07F0-4C64-BFB7-F9BA2038D09D}"/>
                    </a:ext>
                  </a:extLst>
                </p:cNvPr>
                <p:cNvSpPr txBox="1"/>
                <p:nvPr/>
              </p:nvSpPr>
              <p:spPr>
                <a:xfrm>
                  <a:off x="2707977" y="2287622"/>
                  <a:ext cx="5879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𝑠</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𝐺</m:t>
                            </m:r>
                          </m:sub>
                        </m:sSub>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07B4223C-07F0-4C64-BFB7-F9BA2038D09D}"/>
                    </a:ext>
                  </a:extLst>
                </p:cNvPr>
                <p:cNvSpPr txBox="1">
                  <a:spLocks noRot="1" noChangeAspect="1" noMove="1" noResize="1" noEditPoints="1" noAdjustHandles="1" noChangeArrowheads="1" noChangeShapeType="1" noTextEdit="1"/>
                </p:cNvSpPr>
                <p:nvPr/>
              </p:nvSpPr>
              <p:spPr>
                <a:xfrm>
                  <a:off x="2707977" y="2287622"/>
                  <a:ext cx="5879430" cy="369332"/>
                </a:xfrm>
                <a:prstGeom prst="rect">
                  <a:avLst/>
                </a:prstGeom>
                <a:blipFill>
                  <a:blip r:embed="rId3"/>
                  <a:stretch>
                    <a:fillRect b="-3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B172C0-7425-478C-BFA6-283F6CAACFE1}"/>
                    </a:ext>
                  </a:extLst>
                </p:cNvPr>
                <p:cNvSpPr txBox="1"/>
                <p:nvPr/>
              </p:nvSpPr>
              <p:spPr>
                <a:xfrm>
                  <a:off x="2443537" y="2887181"/>
                  <a:ext cx="6058774"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𝑜</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e>
                            </m:d>
                            <m:r>
                              <a:rPr lang="en-US">
                                <a:latin typeface="Cambria Math" panose="02040503050406030204" pitchFamily="18" charset="0"/>
                                <a:ea typeface="Cambria Math" panose="02040503050406030204" pitchFamily="18" charset="0"/>
                              </a:rPr>
                              <m:t>+(1−</m:t>
                            </m:r>
                            <m:r>
                              <m:rPr>
                                <m:sty m:val="p"/>
                              </m:rPr>
                              <a:rPr lang="en-US">
                                <a:latin typeface="Cambria Math" panose="02040503050406030204" pitchFamily="18" charset="0"/>
                                <a:ea typeface="Cambria Math" panose="02040503050406030204" pitchFamily="18" charset="0"/>
                              </a:rPr>
                              <m:t>p</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𝑛</m:t>
                                    </m:r>
                                  </m:sub>
                                </m:sSub>
                              </m:e>
                            </m:d>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𝐺</m:t>
                                </m:r>
                              </m:sub>
                            </m:sSub>
                          </m:den>
                        </m:f>
                      </m:oMath>
                    </m:oMathPara>
                  </a14:m>
                  <a:endParaRPr lang="en-CH" dirty="0" err="1">
                    <a:latin typeface="+mn-lt"/>
                  </a:endParaRPr>
                </a:p>
              </p:txBody>
            </p:sp>
          </mc:Choice>
          <mc:Fallback xmlns="">
            <p:sp>
              <p:nvSpPr>
                <p:cNvPr id="13" name="TextBox 12">
                  <a:extLst>
                    <a:ext uri="{FF2B5EF4-FFF2-40B4-BE49-F238E27FC236}">
                      <a16:creationId xmlns:a16="http://schemas.microsoft.com/office/drawing/2014/main" id="{58B172C0-7425-478C-BFA6-283F6CAACFE1}"/>
                    </a:ext>
                  </a:extLst>
                </p:cNvPr>
                <p:cNvSpPr txBox="1">
                  <a:spLocks noRot="1" noChangeAspect="1" noMove="1" noResize="1" noEditPoints="1" noAdjustHandles="1" noChangeArrowheads="1" noChangeShapeType="1" noTextEdit="1"/>
                </p:cNvSpPr>
                <p:nvPr/>
              </p:nvSpPr>
              <p:spPr>
                <a:xfrm>
                  <a:off x="2443537" y="2887181"/>
                  <a:ext cx="6058774" cy="782265"/>
                </a:xfrm>
                <a:prstGeom prst="rect">
                  <a:avLst/>
                </a:prstGeom>
                <a:blipFill>
                  <a:blip r:embed="rId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E4EC20F-6715-4918-BF00-0FAA984BDDA1}"/>
                    </a:ext>
                  </a:extLst>
                </p:cNvPr>
                <p:cNvSpPr txBox="1"/>
                <p:nvPr/>
              </p:nvSpPr>
              <p:spPr>
                <a:xfrm>
                  <a:off x="2541614" y="3899673"/>
                  <a:ext cx="61659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𝐹</m:t>
                                </m:r>
                              </m:sub>
                            </m:sSub>
                          </m:e>
                        </m:d>
                        <m:r>
                          <a:rPr lang="en-US" b="0" i="0"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sub>
                            </m:sSub>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𝐿</m:t>
                            </m:r>
                          </m:sub>
                        </m:sSub>
                      </m:oMath>
                    </m:oMathPara>
                  </a14:m>
                  <a:endParaRPr lang="en-CH" dirty="0" err="1">
                    <a:latin typeface="+mn-lt"/>
                  </a:endParaRPr>
                </a:p>
              </p:txBody>
            </p:sp>
          </mc:Choice>
          <mc:Fallback xmlns="">
            <p:sp>
              <p:nvSpPr>
                <p:cNvPr id="14" name="TextBox 13">
                  <a:extLst>
                    <a:ext uri="{FF2B5EF4-FFF2-40B4-BE49-F238E27FC236}">
                      <a16:creationId xmlns:a16="http://schemas.microsoft.com/office/drawing/2014/main" id="{AE4EC20F-6715-4918-BF00-0FAA984BDDA1}"/>
                    </a:ext>
                  </a:extLst>
                </p:cNvPr>
                <p:cNvSpPr txBox="1">
                  <a:spLocks noRot="1" noChangeAspect="1" noMove="1" noResize="1" noEditPoints="1" noAdjustHandles="1" noChangeArrowheads="1" noChangeShapeType="1" noTextEdit="1"/>
                </p:cNvSpPr>
                <p:nvPr/>
              </p:nvSpPr>
              <p:spPr>
                <a:xfrm>
                  <a:off x="2541614" y="3899673"/>
                  <a:ext cx="6165919" cy="369332"/>
                </a:xfrm>
                <a:prstGeom prst="rect">
                  <a:avLst/>
                </a:prstGeom>
                <a:blipFill>
                  <a:blip r:embed="rId5"/>
                  <a:stretch>
                    <a:fillRect b="-34426"/>
                  </a:stretch>
                </a:blipFill>
              </p:spPr>
              <p:txBody>
                <a:bodyPr/>
                <a:lstStyle/>
                <a:p>
                  <a:r>
                    <a:rPr lang="en-CH">
                      <a:noFill/>
                    </a:rPr>
                    <a:t> </a:t>
                  </a:r>
                </a:p>
              </p:txBody>
            </p:sp>
          </mc:Fallback>
        </mc:AlternateContent>
      </p:grpSp>
      <p:sp>
        <p:nvSpPr>
          <p:cNvPr id="11" name="Oval 10">
            <a:extLst>
              <a:ext uri="{FF2B5EF4-FFF2-40B4-BE49-F238E27FC236}">
                <a16:creationId xmlns:a16="http://schemas.microsoft.com/office/drawing/2014/main" id="{900B5D4A-9347-4F06-97A7-1FDF9CAB6AA6}"/>
              </a:ext>
            </a:extLst>
          </p:cNvPr>
          <p:cNvSpPr/>
          <p:nvPr/>
        </p:nvSpPr>
        <p:spPr bwMode="auto">
          <a:xfrm>
            <a:off x="3902962" y="1025726"/>
            <a:ext cx="751896" cy="751896"/>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cxnSp>
        <p:nvCxnSpPr>
          <p:cNvPr id="17" name="Straight Arrow Connector 16">
            <a:extLst>
              <a:ext uri="{FF2B5EF4-FFF2-40B4-BE49-F238E27FC236}">
                <a16:creationId xmlns:a16="http://schemas.microsoft.com/office/drawing/2014/main" id="{33150BE9-F4A4-44E2-9087-920297263CFD}"/>
              </a:ext>
            </a:extLst>
          </p:cNvPr>
          <p:cNvCxnSpPr>
            <a:cxnSpLocks/>
            <a:stCxn id="11" idx="4"/>
            <a:endCxn id="21" idx="0"/>
          </p:cNvCxnSpPr>
          <p:nvPr/>
        </p:nvCxnSpPr>
        <p:spPr bwMode="auto">
          <a:xfrm>
            <a:off x="4278910" y="1777622"/>
            <a:ext cx="0" cy="233847"/>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9BEB220D-0170-4604-AA57-4D9401E47448}"/>
              </a:ext>
            </a:extLst>
          </p:cNvPr>
          <p:cNvCxnSpPr>
            <a:cxnSpLocks/>
          </p:cNvCxnSpPr>
          <p:nvPr/>
        </p:nvCxnSpPr>
        <p:spPr bwMode="auto">
          <a:xfrm>
            <a:off x="3614318" y="1401674"/>
            <a:ext cx="281936"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5BB0522F-873C-44EB-A5F4-0A6C957238B5}"/>
              </a:ext>
            </a:extLst>
          </p:cNvPr>
          <p:cNvSpPr/>
          <p:nvPr/>
        </p:nvSpPr>
        <p:spPr bwMode="auto">
          <a:xfrm>
            <a:off x="3896254" y="2011469"/>
            <a:ext cx="765312" cy="394251"/>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sp>
        <p:nvSpPr>
          <p:cNvPr id="22" name="Oval 21">
            <a:extLst>
              <a:ext uri="{FF2B5EF4-FFF2-40B4-BE49-F238E27FC236}">
                <a16:creationId xmlns:a16="http://schemas.microsoft.com/office/drawing/2014/main" id="{62946F54-A4C5-4A50-98A5-80933AF522AA}"/>
              </a:ext>
            </a:extLst>
          </p:cNvPr>
          <p:cNvSpPr/>
          <p:nvPr/>
        </p:nvSpPr>
        <p:spPr bwMode="auto">
          <a:xfrm>
            <a:off x="5678499" y="1025726"/>
            <a:ext cx="751896" cy="751896"/>
          </a:xfrm>
          <a:prstGeom prst="ellipse">
            <a:avLst/>
          </a:prstGeom>
          <a:solidFill>
            <a:srgbClr val="00B0F0"/>
          </a:solidFill>
          <a:ln w="31750">
            <a:solidFill>
              <a:srgbClr val="0070C0"/>
            </a:solidFill>
          </a:ln>
          <a:effectLst/>
          <a:extLst/>
        </p:spPr>
        <p:txBody>
          <a:bodyPr wrap="none" rtlCol="0" anchor="ctr"/>
          <a:lstStyle/>
          <a:p>
            <a:pPr algn="ctr"/>
            <a:endParaRPr lang="en-CH" b="1" dirty="0">
              <a:solidFill>
                <a:srgbClr val="C00000"/>
              </a:solidFill>
            </a:endParaRPr>
          </a:p>
        </p:txBody>
      </p:sp>
      <p:cxnSp>
        <p:nvCxnSpPr>
          <p:cNvPr id="19" name="Straight Arrow Connector 18">
            <a:extLst>
              <a:ext uri="{FF2B5EF4-FFF2-40B4-BE49-F238E27FC236}">
                <a16:creationId xmlns:a16="http://schemas.microsoft.com/office/drawing/2014/main" id="{659CA67B-3910-4E06-8E24-4C8D13B7D13C}"/>
              </a:ext>
            </a:extLst>
          </p:cNvPr>
          <p:cNvCxnSpPr>
            <a:stCxn id="11" idx="6"/>
            <a:endCxn id="22" idx="2"/>
          </p:cNvCxnSpPr>
          <p:nvPr/>
        </p:nvCxnSpPr>
        <p:spPr bwMode="auto">
          <a:xfrm>
            <a:off x="4654858" y="1401674"/>
            <a:ext cx="1023641"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a:extLst>
              <a:ext uri="{FF2B5EF4-FFF2-40B4-BE49-F238E27FC236}">
                <a16:creationId xmlns:a16="http://schemas.microsoft.com/office/drawing/2014/main" id="{902149FE-2585-4EED-A66C-E0C4080C6ADF}"/>
              </a:ext>
            </a:extLst>
          </p:cNvPr>
          <p:cNvGrpSpPr/>
          <p:nvPr/>
        </p:nvGrpSpPr>
        <p:grpSpPr>
          <a:xfrm>
            <a:off x="511758" y="1170841"/>
            <a:ext cx="761505" cy="980871"/>
            <a:chOff x="511758" y="1170841"/>
            <a:chExt cx="761505" cy="980871"/>
          </a:xfrm>
        </p:grpSpPr>
        <p:sp>
          <p:nvSpPr>
            <p:cNvPr id="18" name="Ellipse 25">
              <a:extLst>
                <a:ext uri="{FF2B5EF4-FFF2-40B4-BE49-F238E27FC236}">
                  <a16:creationId xmlns:a16="http://schemas.microsoft.com/office/drawing/2014/main" id="{3BFBAB4C-2185-4464-B79B-D2C3B23A43A4}"/>
                </a:ext>
              </a:extLst>
            </p:cNvPr>
            <p:cNvSpPr/>
            <p:nvPr/>
          </p:nvSpPr>
          <p:spPr>
            <a:xfrm>
              <a:off x="525801" y="1223662"/>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23" name="TextBox 22">
              <a:extLst>
                <a:ext uri="{FF2B5EF4-FFF2-40B4-BE49-F238E27FC236}">
                  <a16:creationId xmlns:a16="http://schemas.microsoft.com/office/drawing/2014/main" id="{31C40CCC-9F31-4531-8794-F94DC3609032}"/>
                </a:ext>
              </a:extLst>
            </p:cNvPr>
            <p:cNvSpPr txBox="1"/>
            <p:nvPr/>
          </p:nvSpPr>
          <p:spPr>
            <a:xfrm>
              <a:off x="904023" y="1170841"/>
              <a:ext cx="281936" cy="461665"/>
            </a:xfrm>
            <a:prstGeom prst="rect">
              <a:avLst/>
            </a:prstGeom>
            <a:noFill/>
          </p:spPr>
          <p:txBody>
            <a:bodyPr wrap="square" rtlCol="0">
              <a:spAutoFit/>
            </a:bodyPr>
            <a:lstStyle/>
            <a:p>
              <a:r>
                <a:rPr lang="en-US" dirty="0">
                  <a:latin typeface="+mn-lt"/>
                </a:rPr>
                <a:t>s</a:t>
              </a:r>
              <a:endParaRPr lang="de-CH" dirty="0" err="1">
                <a:latin typeface="+mn-lt"/>
              </a:endParaRPr>
            </a:p>
          </p:txBody>
        </p:sp>
        <p:sp>
          <p:nvSpPr>
            <p:cNvPr id="24" name="TextBox 23">
              <a:extLst>
                <a:ext uri="{FF2B5EF4-FFF2-40B4-BE49-F238E27FC236}">
                  <a16:creationId xmlns:a16="http://schemas.microsoft.com/office/drawing/2014/main" id="{82ACFC42-95F7-45BB-952A-BA23434F3DC1}"/>
                </a:ext>
              </a:extLst>
            </p:cNvPr>
            <p:cNvSpPr txBox="1"/>
            <p:nvPr/>
          </p:nvSpPr>
          <p:spPr>
            <a:xfrm>
              <a:off x="907511" y="1690047"/>
              <a:ext cx="365752" cy="461665"/>
            </a:xfrm>
            <a:prstGeom prst="rect">
              <a:avLst/>
            </a:prstGeom>
            <a:noFill/>
          </p:spPr>
          <p:txBody>
            <a:bodyPr wrap="square" rtlCol="0">
              <a:spAutoFit/>
            </a:bodyPr>
            <a:lstStyle/>
            <a:p>
              <a:r>
                <a:rPr lang="en-US" dirty="0">
                  <a:latin typeface="+mn-lt"/>
                </a:rPr>
                <a:t>o</a:t>
              </a:r>
              <a:endParaRPr lang="de-CH" dirty="0" err="1">
                <a:latin typeface="+mn-lt"/>
              </a:endParaRPr>
            </a:p>
          </p:txBody>
        </p:sp>
        <p:sp>
          <p:nvSpPr>
            <p:cNvPr id="25" name="Rechteck 50">
              <a:extLst>
                <a:ext uri="{FF2B5EF4-FFF2-40B4-BE49-F238E27FC236}">
                  <a16:creationId xmlns:a16="http://schemas.microsoft.com/office/drawing/2014/main" id="{79DD920A-743A-4508-9D3B-CF3368C3E347}"/>
                </a:ext>
              </a:extLst>
            </p:cNvPr>
            <p:cNvSpPr/>
            <p:nvPr/>
          </p:nvSpPr>
          <p:spPr>
            <a:xfrm>
              <a:off x="511758" y="178461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67671A3-D25F-4B19-969E-CA5B2AA256BE}"/>
                  </a:ext>
                </a:extLst>
              </p:cNvPr>
              <p:cNvSpPr txBox="1"/>
              <p:nvPr/>
            </p:nvSpPr>
            <p:spPr>
              <a:xfrm>
                <a:off x="4737620" y="954287"/>
                <a:ext cx="8361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𝑇</m:t>
                          </m:r>
                        </m:sub>
                      </m:sSub>
                    </m:oMath>
                  </m:oMathPara>
                </a14:m>
                <a:endParaRPr lang="en-CH" dirty="0" err="1">
                  <a:latin typeface="+mn-lt"/>
                </a:endParaRPr>
              </a:p>
            </p:txBody>
          </p:sp>
        </mc:Choice>
        <mc:Fallback xmlns="">
          <p:sp>
            <p:nvSpPr>
              <p:cNvPr id="26" name="TextBox 25">
                <a:extLst>
                  <a:ext uri="{FF2B5EF4-FFF2-40B4-BE49-F238E27FC236}">
                    <a16:creationId xmlns:a16="http://schemas.microsoft.com/office/drawing/2014/main" id="{367671A3-D25F-4B19-969E-CA5B2AA256BE}"/>
                  </a:ext>
                </a:extLst>
              </p:cNvPr>
              <p:cNvSpPr txBox="1">
                <a:spLocks noRot="1" noChangeAspect="1" noMove="1" noResize="1" noEditPoints="1" noAdjustHandles="1" noChangeArrowheads="1" noChangeShapeType="1" noTextEdit="1"/>
              </p:cNvSpPr>
              <p:nvPr/>
            </p:nvSpPr>
            <p:spPr>
              <a:xfrm>
                <a:off x="4737620" y="954287"/>
                <a:ext cx="836190" cy="369332"/>
              </a:xfrm>
              <a:prstGeom prst="rect">
                <a:avLst/>
              </a:prstGeom>
              <a:blipFill>
                <a:blip r:embed="rId3"/>
                <a:stretch>
                  <a:fillRect l="-8759" r="-2190" b="-26667"/>
                </a:stretch>
              </a:blipFill>
            </p:spPr>
            <p:txBody>
              <a:bodyPr/>
              <a:lstStyle/>
              <a:p>
                <a:r>
                  <a:rPr lang="en-CH">
                    <a:noFill/>
                  </a:rPr>
                  <a:t> </a:t>
                </a:r>
              </a:p>
            </p:txBody>
          </p:sp>
        </mc:Fallback>
      </mc:AlternateContent>
      <p:sp>
        <p:nvSpPr>
          <p:cNvPr id="27" name="Rectangle 26">
            <a:extLst>
              <a:ext uri="{FF2B5EF4-FFF2-40B4-BE49-F238E27FC236}">
                <a16:creationId xmlns:a16="http://schemas.microsoft.com/office/drawing/2014/main" id="{A0782635-AC0F-48E9-85F5-ABC9AFBD5F04}"/>
              </a:ext>
            </a:extLst>
          </p:cNvPr>
          <p:cNvSpPr/>
          <p:nvPr/>
        </p:nvSpPr>
        <p:spPr bwMode="auto">
          <a:xfrm>
            <a:off x="5671791" y="2011469"/>
            <a:ext cx="765312" cy="394251"/>
          </a:xfrm>
          <a:prstGeom prst="rect">
            <a:avLst/>
          </a:prstGeom>
          <a:solidFill>
            <a:schemeClr val="bg1">
              <a:lumMod val="85000"/>
            </a:schemeClr>
          </a:solidFill>
          <a:ln w="31750">
            <a:solidFill>
              <a:srgbClr val="C00000"/>
            </a:solidFill>
          </a:ln>
          <a:effectLst/>
          <a:extLst/>
        </p:spPr>
        <p:txBody>
          <a:bodyPr wrap="none" rtlCol="0" anchor="ctr"/>
          <a:lstStyle/>
          <a:p>
            <a:pPr algn="ctr"/>
            <a:r>
              <a:rPr lang="en-US" b="1" dirty="0">
                <a:solidFill>
                  <a:srgbClr val="C00000"/>
                </a:solidFill>
              </a:rPr>
              <a:t>?</a:t>
            </a:r>
            <a:endParaRPr lang="en-CH" b="1" dirty="0">
              <a:solidFill>
                <a:srgbClr val="C00000"/>
              </a:solidFill>
            </a:endParaRPr>
          </a:p>
        </p:txBody>
      </p:sp>
      <p:cxnSp>
        <p:nvCxnSpPr>
          <p:cNvPr id="5" name="Straight Arrow Connector 4">
            <a:extLst>
              <a:ext uri="{FF2B5EF4-FFF2-40B4-BE49-F238E27FC236}">
                <a16:creationId xmlns:a16="http://schemas.microsoft.com/office/drawing/2014/main" id="{44C24E5C-330A-44FB-8FC5-5723A9A56867}"/>
              </a:ext>
            </a:extLst>
          </p:cNvPr>
          <p:cNvCxnSpPr>
            <a:stCxn id="22" idx="4"/>
            <a:endCxn id="27" idx="0"/>
          </p:cNvCxnSpPr>
          <p:nvPr/>
        </p:nvCxnSpPr>
        <p:spPr bwMode="auto">
          <a:xfrm>
            <a:off x="6054447" y="1777622"/>
            <a:ext cx="0" cy="23384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41024739"/>
      </p:ext>
    </p:extLst>
  </p:cSld>
  <p:clrMapOvr>
    <a:masterClrMapping/>
  </p:clrMapOvr>
  <mc:AlternateContent xmlns:mc="http://schemas.openxmlformats.org/markup-compatibility/2006" xmlns:p14="http://schemas.microsoft.com/office/powerpoint/2010/main">
    <mc:Choice Requires="p14">
      <p:transition spd="med" p14:dur="700" advTm="23385">
        <p:fade/>
      </p:transition>
    </mc:Choice>
    <mc:Fallback xmlns="">
      <p:transition spd="med" advTm="23385">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p:txBody>
          <a:bodyPr/>
          <a:lstStyle/>
          <a:p>
            <a:r>
              <a:rPr lang="en-US" dirty="0"/>
              <a:t>Making predictions using a BKT model</a:t>
            </a:r>
            <a:endParaRPr lang="en-CH" dirty="0"/>
          </a:p>
        </p:txBody>
      </p:sp>
      <p:grpSp>
        <p:nvGrpSpPr>
          <p:cNvPr id="5" name="Group 4">
            <a:extLst>
              <a:ext uri="{FF2B5EF4-FFF2-40B4-BE49-F238E27FC236}">
                <a16:creationId xmlns:a16="http://schemas.microsoft.com/office/drawing/2014/main" id="{8572077E-851C-43D5-B3E7-BF02D01680FB}"/>
              </a:ext>
            </a:extLst>
          </p:cNvPr>
          <p:cNvGrpSpPr/>
          <p:nvPr/>
        </p:nvGrpSpPr>
        <p:grpSpPr>
          <a:xfrm>
            <a:off x="904465" y="1581389"/>
            <a:ext cx="1282109" cy="2365504"/>
            <a:chOff x="576470" y="1480939"/>
            <a:chExt cx="1282109" cy="2365504"/>
          </a:xfrm>
        </p:grpSpPr>
        <p:sp>
          <p:nvSpPr>
            <p:cNvPr id="4" name="Rectangle 3">
              <a:extLst>
                <a:ext uri="{FF2B5EF4-FFF2-40B4-BE49-F238E27FC236}">
                  <a16:creationId xmlns:a16="http://schemas.microsoft.com/office/drawing/2014/main" id="{14E1B051-44F6-45FB-9078-1AE0B6459BFA}"/>
                </a:ext>
              </a:extLst>
            </p:cNvPr>
            <p:cNvSpPr/>
            <p:nvPr/>
          </p:nvSpPr>
          <p:spPr bwMode="auto">
            <a:xfrm>
              <a:off x="576470" y="1480939"/>
              <a:ext cx="1282109" cy="2365504"/>
            </a:xfrm>
            <a:prstGeom prst="rect">
              <a:avLst/>
            </a:prstGeom>
            <a:solidFill>
              <a:schemeClr val="accent3"/>
            </a:solidFill>
            <a:ln w="34925">
              <a:solidFill>
                <a:srgbClr val="0070C0"/>
              </a:solidFill>
            </a:ln>
            <a:effectLst/>
            <a:ex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266A8B-76B0-479C-A411-BB7204D1F5EF}"/>
                    </a:ext>
                  </a:extLst>
                </p:cNvPr>
                <p:cNvSpPr txBox="1"/>
                <p:nvPr/>
              </p:nvSpPr>
              <p:spPr>
                <a:xfrm>
                  <a:off x="695274" y="1556481"/>
                  <a:ext cx="984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r>
                          <a:rPr lang="en-US" sz="2000" b="0" i="0" smtClean="0">
                            <a:latin typeface="Cambria Math" panose="02040503050406030204" pitchFamily="18" charset="0"/>
                          </a:rPr>
                          <m:t>=0.5</m:t>
                        </m:r>
                      </m:oMath>
                    </m:oMathPara>
                  </a14:m>
                  <a:endParaRPr lang="en-US" sz="2000" b="0" dirty="0">
                    <a:latin typeface="+mn-lt"/>
                  </a:endParaRPr>
                </a:p>
              </p:txBody>
            </p:sp>
          </mc:Choice>
          <mc:Fallback xmlns="">
            <p:sp>
              <p:nvSpPr>
                <p:cNvPr id="2" name="TextBox 1">
                  <a:extLst>
                    <a:ext uri="{FF2B5EF4-FFF2-40B4-BE49-F238E27FC236}">
                      <a16:creationId xmlns:a16="http://schemas.microsoft.com/office/drawing/2014/main" id="{3C266A8B-76B0-479C-A411-BB7204D1F5EF}"/>
                    </a:ext>
                  </a:extLst>
                </p:cNvPr>
                <p:cNvSpPr txBox="1">
                  <a:spLocks noRot="1" noChangeAspect="1" noMove="1" noResize="1" noEditPoints="1" noAdjustHandles="1" noChangeArrowheads="1" noChangeShapeType="1" noTextEdit="1"/>
                </p:cNvSpPr>
                <p:nvPr/>
              </p:nvSpPr>
              <p:spPr>
                <a:xfrm>
                  <a:off x="695274" y="1556481"/>
                  <a:ext cx="984949" cy="307777"/>
                </a:xfrm>
                <a:prstGeom prst="rect">
                  <a:avLst/>
                </a:prstGeom>
                <a:blipFill>
                  <a:blip r:embed="rId3"/>
                  <a:stretch>
                    <a:fillRect l="-6211" r="-6211" b="-26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F50CE82-C44A-440A-B361-010BF3537990}"/>
                    </a:ext>
                  </a:extLst>
                </p:cNvPr>
                <p:cNvSpPr txBox="1"/>
                <p:nvPr/>
              </p:nvSpPr>
              <p:spPr>
                <a:xfrm>
                  <a:off x="695274" y="1993423"/>
                  <a:ext cx="9819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𝑆</m:t>
                            </m:r>
                          </m:sub>
                        </m:sSub>
                        <m:r>
                          <a:rPr lang="en-US" sz="2000" b="0" i="0" smtClean="0">
                            <a:latin typeface="Cambria Math" panose="02040503050406030204" pitchFamily="18" charset="0"/>
                          </a:rPr>
                          <m:t>=0.2</m:t>
                        </m:r>
                      </m:oMath>
                    </m:oMathPara>
                  </a14:m>
                  <a:endParaRPr lang="en-US" sz="2000" b="0" dirty="0">
                    <a:latin typeface="+mn-lt"/>
                  </a:endParaRPr>
                </a:p>
              </p:txBody>
            </p:sp>
          </mc:Choice>
          <mc:Fallback xmlns="">
            <p:sp>
              <p:nvSpPr>
                <p:cNvPr id="36" name="TextBox 35">
                  <a:extLst>
                    <a:ext uri="{FF2B5EF4-FFF2-40B4-BE49-F238E27FC236}">
                      <a16:creationId xmlns:a16="http://schemas.microsoft.com/office/drawing/2014/main" id="{3F50CE82-C44A-440A-B361-010BF3537990}"/>
                    </a:ext>
                  </a:extLst>
                </p:cNvPr>
                <p:cNvSpPr txBox="1">
                  <a:spLocks noRot="1" noChangeAspect="1" noMove="1" noResize="1" noEditPoints="1" noAdjustHandles="1" noChangeArrowheads="1" noChangeShapeType="1" noTextEdit="1"/>
                </p:cNvSpPr>
                <p:nvPr/>
              </p:nvSpPr>
              <p:spPr>
                <a:xfrm>
                  <a:off x="695274" y="1993423"/>
                  <a:ext cx="981935" cy="307777"/>
                </a:xfrm>
                <a:prstGeom prst="rect">
                  <a:avLst/>
                </a:prstGeom>
                <a:blipFill>
                  <a:blip r:embed="rId4"/>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859219-E3D4-4B13-A41F-B04628BD4A29}"/>
                    </a:ext>
                  </a:extLst>
                </p:cNvPr>
                <p:cNvSpPr txBox="1"/>
                <p:nvPr/>
              </p:nvSpPr>
              <p:spPr>
                <a:xfrm>
                  <a:off x="695274" y="2502624"/>
                  <a:ext cx="1005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𝐺</m:t>
                            </m:r>
                          </m:sub>
                        </m:sSub>
                        <m:r>
                          <a:rPr lang="en-US" sz="2000" b="0" i="0" smtClean="0">
                            <a:latin typeface="Cambria Math" panose="02040503050406030204" pitchFamily="18" charset="0"/>
                          </a:rPr>
                          <m:t>=0.3</m:t>
                        </m:r>
                      </m:oMath>
                    </m:oMathPara>
                  </a14:m>
                  <a:endParaRPr lang="en-US" sz="2000" b="0" dirty="0">
                    <a:latin typeface="+mn-lt"/>
                  </a:endParaRPr>
                </a:p>
              </p:txBody>
            </p:sp>
          </mc:Choice>
          <mc:Fallback xmlns="">
            <p:sp>
              <p:nvSpPr>
                <p:cNvPr id="37" name="TextBox 36">
                  <a:extLst>
                    <a:ext uri="{FF2B5EF4-FFF2-40B4-BE49-F238E27FC236}">
                      <a16:creationId xmlns:a16="http://schemas.microsoft.com/office/drawing/2014/main" id="{7B859219-E3D4-4B13-A41F-B04628BD4A29}"/>
                    </a:ext>
                  </a:extLst>
                </p:cNvPr>
                <p:cNvSpPr txBox="1">
                  <a:spLocks noRot="1" noChangeAspect="1" noMove="1" noResize="1" noEditPoints="1" noAdjustHandles="1" noChangeArrowheads="1" noChangeShapeType="1" noTextEdit="1"/>
                </p:cNvSpPr>
                <p:nvPr/>
              </p:nvSpPr>
              <p:spPr>
                <a:xfrm>
                  <a:off x="695274" y="2502624"/>
                  <a:ext cx="1005981" cy="307777"/>
                </a:xfrm>
                <a:prstGeom prst="rect">
                  <a:avLst/>
                </a:prstGeom>
                <a:blipFill>
                  <a:blip r:embed="rId5"/>
                  <a:stretch>
                    <a:fillRect l="-6061" r="-5455"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AC457A-CE7C-4ED8-8075-751619E98486}"/>
                    </a:ext>
                  </a:extLst>
                </p:cNvPr>
                <p:cNvSpPr txBox="1"/>
                <p:nvPr/>
              </p:nvSpPr>
              <p:spPr>
                <a:xfrm>
                  <a:off x="695274" y="2954903"/>
                  <a:ext cx="9835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r>
                          <a:rPr lang="en-US" sz="2000" b="0" i="0" smtClean="0">
                            <a:latin typeface="Cambria Math" panose="02040503050406030204" pitchFamily="18" charset="0"/>
                          </a:rPr>
                          <m:t>=0.4</m:t>
                        </m:r>
                      </m:oMath>
                    </m:oMathPara>
                  </a14:m>
                  <a:endParaRPr lang="en-US" sz="2000" b="0" dirty="0">
                    <a:latin typeface="+mn-lt"/>
                  </a:endParaRPr>
                </a:p>
              </p:txBody>
            </p:sp>
          </mc:Choice>
          <mc:Fallback xmlns="">
            <p:sp>
              <p:nvSpPr>
                <p:cNvPr id="38" name="TextBox 37">
                  <a:extLst>
                    <a:ext uri="{FF2B5EF4-FFF2-40B4-BE49-F238E27FC236}">
                      <a16:creationId xmlns:a16="http://schemas.microsoft.com/office/drawing/2014/main" id="{C5AC457A-CE7C-4ED8-8075-751619E98486}"/>
                    </a:ext>
                  </a:extLst>
                </p:cNvPr>
                <p:cNvSpPr txBox="1">
                  <a:spLocks noRot="1" noChangeAspect="1" noMove="1" noResize="1" noEditPoints="1" noAdjustHandles="1" noChangeArrowheads="1" noChangeShapeType="1" noTextEdit="1"/>
                </p:cNvSpPr>
                <p:nvPr/>
              </p:nvSpPr>
              <p:spPr>
                <a:xfrm>
                  <a:off x="695274" y="2954903"/>
                  <a:ext cx="983539" cy="307777"/>
                </a:xfrm>
                <a:prstGeom prst="rect">
                  <a:avLst/>
                </a:prstGeom>
                <a:blipFill>
                  <a:blip r:embed="rId6"/>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524AF89-CE86-43DF-9234-89D2C89023DD}"/>
                    </a:ext>
                  </a:extLst>
                </p:cNvPr>
                <p:cNvSpPr txBox="1"/>
                <p:nvPr/>
              </p:nvSpPr>
              <p:spPr>
                <a:xfrm>
                  <a:off x="695274" y="3437812"/>
                  <a:ext cx="999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𝐹</m:t>
                            </m:r>
                          </m:sub>
                        </m:sSub>
                        <m:r>
                          <a:rPr lang="en-US" sz="2000" b="0" i="0" smtClean="0">
                            <a:latin typeface="Cambria Math" panose="02040503050406030204" pitchFamily="18" charset="0"/>
                          </a:rPr>
                          <m:t>=0.0</m:t>
                        </m:r>
                      </m:oMath>
                    </m:oMathPara>
                  </a14:m>
                  <a:endParaRPr lang="en-US" sz="2000" b="0" dirty="0">
                    <a:latin typeface="+mn-lt"/>
                  </a:endParaRPr>
                </a:p>
              </p:txBody>
            </p:sp>
          </mc:Choice>
          <mc:Fallback xmlns="">
            <p:sp>
              <p:nvSpPr>
                <p:cNvPr id="44" name="TextBox 43">
                  <a:extLst>
                    <a:ext uri="{FF2B5EF4-FFF2-40B4-BE49-F238E27FC236}">
                      <a16:creationId xmlns:a16="http://schemas.microsoft.com/office/drawing/2014/main" id="{2524AF89-CE86-43DF-9234-89D2C89023DD}"/>
                    </a:ext>
                  </a:extLst>
                </p:cNvPr>
                <p:cNvSpPr txBox="1">
                  <a:spLocks noRot="1" noChangeAspect="1" noMove="1" noResize="1" noEditPoints="1" noAdjustHandles="1" noChangeArrowheads="1" noChangeShapeType="1" noTextEdit="1"/>
                </p:cNvSpPr>
                <p:nvPr/>
              </p:nvSpPr>
              <p:spPr>
                <a:xfrm>
                  <a:off x="695274" y="3437812"/>
                  <a:ext cx="999376" cy="307777"/>
                </a:xfrm>
                <a:prstGeom prst="rect">
                  <a:avLst/>
                </a:prstGeom>
                <a:blipFill>
                  <a:blip r:embed="rId7"/>
                  <a:stretch>
                    <a:fillRect l="-6098" r="-5488" b="-23529"/>
                  </a:stretch>
                </a:blipFill>
              </p:spPr>
              <p:txBody>
                <a:bodyPr/>
                <a:lstStyle/>
                <a:p>
                  <a:r>
                    <a:rPr lang="en-CH">
                      <a:noFill/>
                    </a:rPr>
                    <a:t> </a:t>
                  </a:r>
                </a:p>
              </p:txBody>
            </p:sp>
          </mc:Fallback>
        </mc:AlternateContent>
      </p:grpSp>
      <p:sp>
        <p:nvSpPr>
          <p:cNvPr id="6" name="Oval 5">
            <a:extLst>
              <a:ext uri="{FF2B5EF4-FFF2-40B4-BE49-F238E27FC236}">
                <a16:creationId xmlns:a16="http://schemas.microsoft.com/office/drawing/2014/main" id="{CAAD2858-D366-4002-9F97-E0630D134FB9}"/>
              </a:ext>
            </a:extLst>
          </p:cNvPr>
          <p:cNvSpPr/>
          <p:nvPr/>
        </p:nvSpPr>
        <p:spPr bwMode="auto">
          <a:xfrm>
            <a:off x="3046844"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23" name="Straight Arrow Connector 22">
            <a:extLst>
              <a:ext uri="{FF2B5EF4-FFF2-40B4-BE49-F238E27FC236}">
                <a16:creationId xmlns:a16="http://schemas.microsoft.com/office/drawing/2014/main" id="{0ACB8BAE-CA74-435E-A55B-188432E9421A}"/>
              </a:ext>
            </a:extLst>
          </p:cNvPr>
          <p:cNvCxnSpPr/>
          <p:nvPr/>
        </p:nvCxnSpPr>
        <p:spPr bwMode="auto">
          <a:xfrm>
            <a:off x="2751492"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740BD288-D4AC-42FE-9B3C-10D63B10BD23}"/>
              </a:ext>
            </a:extLst>
          </p:cNvPr>
          <p:cNvSpPr txBox="1"/>
          <p:nvPr/>
        </p:nvSpPr>
        <p:spPr>
          <a:xfrm>
            <a:off x="3132819" y="1223103"/>
            <a:ext cx="785191" cy="461665"/>
          </a:xfrm>
          <a:prstGeom prst="rect">
            <a:avLst/>
          </a:prstGeom>
          <a:noFill/>
        </p:spPr>
        <p:txBody>
          <a:bodyPr wrap="square" rtlCol="0">
            <a:spAutoFit/>
          </a:bodyPr>
          <a:lstStyle/>
          <a:p>
            <a:pPr algn="ctr"/>
            <a:r>
              <a:rPr lang="en-US" b="1" dirty="0">
                <a:solidFill>
                  <a:srgbClr val="0070C0"/>
                </a:solidFill>
                <a:latin typeface="+mn-lt"/>
              </a:rPr>
              <a:t>0.5</a:t>
            </a:r>
            <a:endParaRPr lang="en-CH" b="1" dirty="0" err="1">
              <a:solidFill>
                <a:srgbClr val="0070C0"/>
              </a:solidFill>
              <a:latin typeface="+mn-lt"/>
            </a:endParaRPr>
          </a:p>
        </p:txBody>
      </p:sp>
    </p:spTree>
    <p:extLst>
      <p:ext uri="{BB962C8B-B14F-4D97-AF65-F5344CB8AC3E}">
        <p14:creationId xmlns:p14="http://schemas.microsoft.com/office/powerpoint/2010/main" val="354280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p:txBody>
          <a:bodyPr/>
          <a:lstStyle/>
          <a:p>
            <a:r>
              <a:rPr lang="en-US" dirty="0"/>
              <a:t>Making predictions using a BKT model</a:t>
            </a:r>
            <a:endParaRPr lang="en-CH" dirty="0"/>
          </a:p>
        </p:txBody>
      </p:sp>
      <p:grpSp>
        <p:nvGrpSpPr>
          <p:cNvPr id="5" name="Group 4">
            <a:extLst>
              <a:ext uri="{FF2B5EF4-FFF2-40B4-BE49-F238E27FC236}">
                <a16:creationId xmlns:a16="http://schemas.microsoft.com/office/drawing/2014/main" id="{8572077E-851C-43D5-B3E7-BF02D01680FB}"/>
              </a:ext>
            </a:extLst>
          </p:cNvPr>
          <p:cNvGrpSpPr/>
          <p:nvPr/>
        </p:nvGrpSpPr>
        <p:grpSpPr>
          <a:xfrm>
            <a:off x="904465" y="1581389"/>
            <a:ext cx="1282109" cy="2365504"/>
            <a:chOff x="576470" y="1480939"/>
            <a:chExt cx="1282109" cy="2365504"/>
          </a:xfrm>
        </p:grpSpPr>
        <p:sp>
          <p:nvSpPr>
            <p:cNvPr id="4" name="Rectangle 3">
              <a:extLst>
                <a:ext uri="{FF2B5EF4-FFF2-40B4-BE49-F238E27FC236}">
                  <a16:creationId xmlns:a16="http://schemas.microsoft.com/office/drawing/2014/main" id="{14E1B051-44F6-45FB-9078-1AE0B6459BFA}"/>
                </a:ext>
              </a:extLst>
            </p:cNvPr>
            <p:cNvSpPr/>
            <p:nvPr/>
          </p:nvSpPr>
          <p:spPr bwMode="auto">
            <a:xfrm>
              <a:off x="576470" y="1480939"/>
              <a:ext cx="1282109" cy="2365504"/>
            </a:xfrm>
            <a:prstGeom prst="rect">
              <a:avLst/>
            </a:prstGeom>
            <a:solidFill>
              <a:schemeClr val="accent3"/>
            </a:solidFill>
            <a:ln w="34925">
              <a:solidFill>
                <a:srgbClr val="0070C0"/>
              </a:solidFill>
            </a:ln>
            <a:effectLst/>
            <a:ex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266A8B-76B0-479C-A411-BB7204D1F5EF}"/>
                    </a:ext>
                  </a:extLst>
                </p:cNvPr>
                <p:cNvSpPr txBox="1"/>
                <p:nvPr/>
              </p:nvSpPr>
              <p:spPr>
                <a:xfrm>
                  <a:off x="695274" y="1556481"/>
                  <a:ext cx="984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r>
                          <a:rPr lang="en-US" sz="2000" b="0" i="0" smtClean="0">
                            <a:latin typeface="Cambria Math" panose="02040503050406030204" pitchFamily="18" charset="0"/>
                          </a:rPr>
                          <m:t>=0.5</m:t>
                        </m:r>
                      </m:oMath>
                    </m:oMathPara>
                  </a14:m>
                  <a:endParaRPr lang="en-US" sz="2000" b="0" dirty="0">
                    <a:latin typeface="+mn-lt"/>
                  </a:endParaRPr>
                </a:p>
              </p:txBody>
            </p:sp>
          </mc:Choice>
          <mc:Fallback xmlns="">
            <p:sp>
              <p:nvSpPr>
                <p:cNvPr id="2" name="TextBox 1">
                  <a:extLst>
                    <a:ext uri="{FF2B5EF4-FFF2-40B4-BE49-F238E27FC236}">
                      <a16:creationId xmlns:a16="http://schemas.microsoft.com/office/drawing/2014/main" id="{3C266A8B-76B0-479C-A411-BB7204D1F5EF}"/>
                    </a:ext>
                  </a:extLst>
                </p:cNvPr>
                <p:cNvSpPr txBox="1">
                  <a:spLocks noRot="1" noChangeAspect="1" noMove="1" noResize="1" noEditPoints="1" noAdjustHandles="1" noChangeArrowheads="1" noChangeShapeType="1" noTextEdit="1"/>
                </p:cNvSpPr>
                <p:nvPr/>
              </p:nvSpPr>
              <p:spPr>
                <a:xfrm>
                  <a:off x="695274" y="1556481"/>
                  <a:ext cx="984949" cy="307777"/>
                </a:xfrm>
                <a:prstGeom prst="rect">
                  <a:avLst/>
                </a:prstGeom>
                <a:blipFill>
                  <a:blip r:embed="rId3"/>
                  <a:stretch>
                    <a:fillRect l="-6211" r="-6211" b="-26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F50CE82-C44A-440A-B361-010BF3537990}"/>
                    </a:ext>
                  </a:extLst>
                </p:cNvPr>
                <p:cNvSpPr txBox="1"/>
                <p:nvPr/>
              </p:nvSpPr>
              <p:spPr>
                <a:xfrm>
                  <a:off x="695274" y="1993423"/>
                  <a:ext cx="9819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𝑆</m:t>
                            </m:r>
                          </m:sub>
                        </m:sSub>
                        <m:r>
                          <a:rPr lang="en-US" sz="2000" b="0" i="0" smtClean="0">
                            <a:latin typeface="Cambria Math" panose="02040503050406030204" pitchFamily="18" charset="0"/>
                          </a:rPr>
                          <m:t>=0.2</m:t>
                        </m:r>
                      </m:oMath>
                    </m:oMathPara>
                  </a14:m>
                  <a:endParaRPr lang="en-US" sz="2000" b="0" dirty="0">
                    <a:latin typeface="+mn-lt"/>
                  </a:endParaRPr>
                </a:p>
              </p:txBody>
            </p:sp>
          </mc:Choice>
          <mc:Fallback xmlns="">
            <p:sp>
              <p:nvSpPr>
                <p:cNvPr id="36" name="TextBox 35">
                  <a:extLst>
                    <a:ext uri="{FF2B5EF4-FFF2-40B4-BE49-F238E27FC236}">
                      <a16:creationId xmlns:a16="http://schemas.microsoft.com/office/drawing/2014/main" id="{3F50CE82-C44A-440A-B361-010BF3537990}"/>
                    </a:ext>
                  </a:extLst>
                </p:cNvPr>
                <p:cNvSpPr txBox="1">
                  <a:spLocks noRot="1" noChangeAspect="1" noMove="1" noResize="1" noEditPoints="1" noAdjustHandles="1" noChangeArrowheads="1" noChangeShapeType="1" noTextEdit="1"/>
                </p:cNvSpPr>
                <p:nvPr/>
              </p:nvSpPr>
              <p:spPr>
                <a:xfrm>
                  <a:off x="695274" y="1993423"/>
                  <a:ext cx="981935" cy="307777"/>
                </a:xfrm>
                <a:prstGeom prst="rect">
                  <a:avLst/>
                </a:prstGeom>
                <a:blipFill>
                  <a:blip r:embed="rId4"/>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859219-E3D4-4B13-A41F-B04628BD4A29}"/>
                    </a:ext>
                  </a:extLst>
                </p:cNvPr>
                <p:cNvSpPr txBox="1"/>
                <p:nvPr/>
              </p:nvSpPr>
              <p:spPr>
                <a:xfrm>
                  <a:off x="695274" y="2502624"/>
                  <a:ext cx="1005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𝐺</m:t>
                            </m:r>
                          </m:sub>
                        </m:sSub>
                        <m:r>
                          <a:rPr lang="en-US" sz="2000" b="0" i="0" smtClean="0">
                            <a:latin typeface="Cambria Math" panose="02040503050406030204" pitchFamily="18" charset="0"/>
                          </a:rPr>
                          <m:t>=0.3</m:t>
                        </m:r>
                      </m:oMath>
                    </m:oMathPara>
                  </a14:m>
                  <a:endParaRPr lang="en-US" sz="2000" b="0" dirty="0">
                    <a:latin typeface="+mn-lt"/>
                  </a:endParaRPr>
                </a:p>
              </p:txBody>
            </p:sp>
          </mc:Choice>
          <mc:Fallback xmlns="">
            <p:sp>
              <p:nvSpPr>
                <p:cNvPr id="37" name="TextBox 36">
                  <a:extLst>
                    <a:ext uri="{FF2B5EF4-FFF2-40B4-BE49-F238E27FC236}">
                      <a16:creationId xmlns:a16="http://schemas.microsoft.com/office/drawing/2014/main" id="{7B859219-E3D4-4B13-A41F-B04628BD4A29}"/>
                    </a:ext>
                  </a:extLst>
                </p:cNvPr>
                <p:cNvSpPr txBox="1">
                  <a:spLocks noRot="1" noChangeAspect="1" noMove="1" noResize="1" noEditPoints="1" noAdjustHandles="1" noChangeArrowheads="1" noChangeShapeType="1" noTextEdit="1"/>
                </p:cNvSpPr>
                <p:nvPr/>
              </p:nvSpPr>
              <p:spPr>
                <a:xfrm>
                  <a:off x="695274" y="2502624"/>
                  <a:ext cx="1005981" cy="307777"/>
                </a:xfrm>
                <a:prstGeom prst="rect">
                  <a:avLst/>
                </a:prstGeom>
                <a:blipFill>
                  <a:blip r:embed="rId5"/>
                  <a:stretch>
                    <a:fillRect l="-6061" r="-5455"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AC457A-CE7C-4ED8-8075-751619E98486}"/>
                    </a:ext>
                  </a:extLst>
                </p:cNvPr>
                <p:cNvSpPr txBox="1"/>
                <p:nvPr/>
              </p:nvSpPr>
              <p:spPr>
                <a:xfrm>
                  <a:off x="695274" y="2954903"/>
                  <a:ext cx="9835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r>
                          <a:rPr lang="en-US" sz="2000" b="0" i="0" smtClean="0">
                            <a:latin typeface="Cambria Math" panose="02040503050406030204" pitchFamily="18" charset="0"/>
                          </a:rPr>
                          <m:t>=0.4</m:t>
                        </m:r>
                      </m:oMath>
                    </m:oMathPara>
                  </a14:m>
                  <a:endParaRPr lang="en-US" sz="2000" b="0" dirty="0">
                    <a:latin typeface="+mn-lt"/>
                  </a:endParaRPr>
                </a:p>
              </p:txBody>
            </p:sp>
          </mc:Choice>
          <mc:Fallback xmlns="">
            <p:sp>
              <p:nvSpPr>
                <p:cNvPr id="38" name="TextBox 37">
                  <a:extLst>
                    <a:ext uri="{FF2B5EF4-FFF2-40B4-BE49-F238E27FC236}">
                      <a16:creationId xmlns:a16="http://schemas.microsoft.com/office/drawing/2014/main" id="{C5AC457A-CE7C-4ED8-8075-751619E98486}"/>
                    </a:ext>
                  </a:extLst>
                </p:cNvPr>
                <p:cNvSpPr txBox="1">
                  <a:spLocks noRot="1" noChangeAspect="1" noMove="1" noResize="1" noEditPoints="1" noAdjustHandles="1" noChangeArrowheads="1" noChangeShapeType="1" noTextEdit="1"/>
                </p:cNvSpPr>
                <p:nvPr/>
              </p:nvSpPr>
              <p:spPr>
                <a:xfrm>
                  <a:off x="695274" y="2954903"/>
                  <a:ext cx="983539" cy="307777"/>
                </a:xfrm>
                <a:prstGeom prst="rect">
                  <a:avLst/>
                </a:prstGeom>
                <a:blipFill>
                  <a:blip r:embed="rId6"/>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524AF89-CE86-43DF-9234-89D2C89023DD}"/>
                    </a:ext>
                  </a:extLst>
                </p:cNvPr>
                <p:cNvSpPr txBox="1"/>
                <p:nvPr/>
              </p:nvSpPr>
              <p:spPr>
                <a:xfrm>
                  <a:off x="695274" y="3437812"/>
                  <a:ext cx="999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𝐹</m:t>
                            </m:r>
                          </m:sub>
                        </m:sSub>
                        <m:r>
                          <a:rPr lang="en-US" sz="2000" b="0" i="0" smtClean="0">
                            <a:latin typeface="Cambria Math" panose="02040503050406030204" pitchFamily="18" charset="0"/>
                          </a:rPr>
                          <m:t>=0.0</m:t>
                        </m:r>
                      </m:oMath>
                    </m:oMathPara>
                  </a14:m>
                  <a:endParaRPr lang="en-US" sz="2000" b="0" dirty="0">
                    <a:latin typeface="+mn-lt"/>
                  </a:endParaRPr>
                </a:p>
              </p:txBody>
            </p:sp>
          </mc:Choice>
          <mc:Fallback xmlns="">
            <p:sp>
              <p:nvSpPr>
                <p:cNvPr id="44" name="TextBox 43">
                  <a:extLst>
                    <a:ext uri="{FF2B5EF4-FFF2-40B4-BE49-F238E27FC236}">
                      <a16:creationId xmlns:a16="http://schemas.microsoft.com/office/drawing/2014/main" id="{2524AF89-CE86-43DF-9234-89D2C89023DD}"/>
                    </a:ext>
                  </a:extLst>
                </p:cNvPr>
                <p:cNvSpPr txBox="1">
                  <a:spLocks noRot="1" noChangeAspect="1" noMove="1" noResize="1" noEditPoints="1" noAdjustHandles="1" noChangeArrowheads="1" noChangeShapeType="1" noTextEdit="1"/>
                </p:cNvSpPr>
                <p:nvPr/>
              </p:nvSpPr>
              <p:spPr>
                <a:xfrm>
                  <a:off x="695274" y="3437812"/>
                  <a:ext cx="999376" cy="307777"/>
                </a:xfrm>
                <a:prstGeom prst="rect">
                  <a:avLst/>
                </a:prstGeom>
                <a:blipFill>
                  <a:blip r:embed="rId7"/>
                  <a:stretch>
                    <a:fillRect l="-6098" r="-5488" b="-23529"/>
                  </a:stretch>
                </a:blipFill>
              </p:spPr>
              <p:txBody>
                <a:bodyPr/>
                <a:lstStyle/>
                <a:p>
                  <a:r>
                    <a:rPr lang="en-CH">
                      <a:noFill/>
                    </a:rPr>
                    <a:t> </a:t>
                  </a:r>
                </a:p>
              </p:txBody>
            </p:sp>
          </mc:Fallback>
        </mc:AlternateContent>
      </p:grpSp>
      <p:sp>
        <p:nvSpPr>
          <p:cNvPr id="6" name="Oval 5">
            <a:extLst>
              <a:ext uri="{FF2B5EF4-FFF2-40B4-BE49-F238E27FC236}">
                <a16:creationId xmlns:a16="http://schemas.microsoft.com/office/drawing/2014/main" id="{CAAD2858-D366-4002-9F97-E0630D134FB9}"/>
              </a:ext>
            </a:extLst>
          </p:cNvPr>
          <p:cNvSpPr/>
          <p:nvPr/>
        </p:nvSpPr>
        <p:spPr bwMode="auto">
          <a:xfrm>
            <a:off x="3046844"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7388A0F0-E25B-4A5C-818F-E547791DD5A3}"/>
              </a:ext>
            </a:extLst>
          </p:cNvPr>
          <p:cNvCxnSpPr>
            <a:cxnSpLocks/>
            <a:stCxn id="6" idx="6"/>
          </p:cNvCxnSpPr>
          <p:nvPr/>
        </p:nvCxnSpPr>
        <p:spPr bwMode="auto">
          <a:xfrm>
            <a:off x="4003986"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91E041E7-FF7D-4959-804D-C476B89002B6}"/>
              </a:ext>
            </a:extLst>
          </p:cNvPr>
          <p:cNvCxnSpPr>
            <a:cxnSpLocks/>
            <a:stCxn id="6" idx="4"/>
          </p:cNvCxnSpPr>
          <p:nvPr/>
        </p:nvCxnSpPr>
        <p:spPr bwMode="auto">
          <a:xfrm>
            <a:off x="3525415" y="2783375"/>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0ACB8BAE-CA74-435E-A55B-188432E9421A}"/>
              </a:ext>
            </a:extLst>
          </p:cNvPr>
          <p:cNvCxnSpPr/>
          <p:nvPr/>
        </p:nvCxnSpPr>
        <p:spPr bwMode="auto">
          <a:xfrm>
            <a:off x="2751492"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1DEF7716-2912-4316-BC8E-74848A053CB3}"/>
              </a:ext>
            </a:extLst>
          </p:cNvPr>
          <p:cNvSpPr/>
          <p:nvPr/>
        </p:nvSpPr>
        <p:spPr bwMode="auto">
          <a:xfrm>
            <a:off x="3033428" y="322395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0</a:t>
            </a:r>
            <a:endParaRPr lang="en-CH" dirty="0">
              <a:solidFill>
                <a:schemeClr val="bg2">
                  <a:lumMod val="75000"/>
                </a:schemeClr>
              </a:solidFill>
            </a:endParaRPr>
          </a:p>
        </p:txBody>
      </p:sp>
      <p:sp>
        <p:nvSpPr>
          <p:cNvPr id="11" name="TextBox 10">
            <a:extLst>
              <a:ext uri="{FF2B5EF4-FFF2-40B4-BE49-F238E27FC236}">
                <a16:creationId xmlns:a16="http://schemas.microsoft.com/office/drawing/2014/main" id="{740BD288-D4AC-42FE-9B3C-10D63B10BD23}"/>
              </a:ext>
            </a:extLst>
          </p:cNvPr>
          <p:cNvSpPr txBox="1"/>
          <p:nvPr/>
        </p:nvSpPr>
        <p:spPr>
          <a:xfrm>
            <a:off x="3132819" y="1223103"/>
            <a:ext cx="785191" cy="461665"/>
          </a:xfrm>
          <a:prstGeom prst="rect">
            <a:avLst/>
          </a:prstGeom>
          <a:noFill/>
        </p:spPr>
        <p:txBody>
          <a:bodyPr wrap="square" rtlCol="0">
            <a:spAutoFit/>
          </a:bodyPr>
          <a:lstStyle/>
          <a:p>
            <a:pPr algn="ctr"/>
            <a:r>
              <a:rPr lang="en-US" b="1" dirty="0">
                <a:solidFill>
                  <a:srgbClr val="0070C0"/>
                </a:solidFill>
                <a:latin typeface="+mn-lt"/>
              </a:rPr>
              <a:t>0.22</a:t>
            </a:r>
            <a:endParaRPr lang="en-CH" b="1" dirty="0" err="1">
              <a:solidFill>
                <a:srgbClr val="0070C0"/>
              </a:solidFill>
              <a:latin typeface="+mn-lt"/>
            </a:endParaRPr>
          </a:p>
        </p:txBody>
      </p:sp>
    </p:spTree>
    <p:extLst>
      <p:ext uri="{BB962C8B-B14F-4D97-AF65-F5344CB8AC3E}">
        <p14:creationId xmlns:p14="http://schemas.microsoft.com/office/powerpoint/2010/main" val="3999348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p:txBody>
          <a:bodyPr/>
          <a:lstStyle/>
          <a:p>
            <a:r>
              <a:rPr lang="en-US" dirty="0"/>
              <a:t>Making predictions using a BKT model</a:t>
            </a:r>
            <a:endParaRPr lang="en-CH" dirty="0"/>
          </a:p>
        </p:txBody>
      </p:sp>
      <p:grpSp>
        <p:nvGrpSpPr>
          <p:cNvPr id="5" name="Group 4">
            <a:extLst>
              <a:ext uri="{FF2B5EF4-FFF2-40B4-BE49-F238E27FC236}">
                <a16:creationId xmlns:a16="http://schemas.microsoft.com/office/drawing/2014/main" id="{8572077E-851C-43D5-B3E7-BF02D01680FB}"/>
              </a:ext>
            </a:extLst>
          </p:cNvPr>
          <p:cNvGrpSpPr/>
          <p:nvPr/>
        </p:nvGrpSpPr>
        <p:grpSpPr>
          <a:xfrm>
            <a:off x="904465" y="1581389"/>
            <a:ext cx="1282109" cy="2365504"/>
            <a:chOff x="576470" y="1480939"/>
            <a:chExt cx="1282109" cy="2365504"/>
          </a:xfrm>
        </p:grpSpPr>
        <p:sp>
          <p:nvSpPr>
            <p:cNvPr id="4" name="Rectangle 3">
              <a:extLst>
                <a:ext uri="{FF2B5EF4-FFF2-40B4-BE49-F238E27FC236}">
                  <a16:creationId xmlns:a16="http://schemas.microsoft.com/office/drawing/2014/main" id="{14E1B051-44F6-45FB-9078-1AE0B6459BFA}"/>
                </a:ext>
              </a:extLst>
            </p:cNvPr>
            <p:cNvSpPr/>
            <p:nvPr/>
          </p:nvSpPr>
          <p:spPr bwMode="auto">
            <a:xfrm>
              <a:off x="576470" y="1480939"/>
              <a:ext cx="1282109" cy="2365504"/>
            </a:xfrm>
            <a:prstGeom prst="rect">
              <a:avLst/>
            </a:prstGeom>
            <a:solidFill>
              <a:schemeClr val="accent3"/>
            </a:solidFill>
            <a:ln w="34925">
              <a:solidFill>
                <a:srgbClr val="0070C0"/>
              </a:solidFill>
            </a:ln>
            <a:effectLst/>
            <a:ex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266A8B-76B0-479C-A411-BB7204D1F5EF}"/>
                    </a:ext>
                  </a:extLst>
                </p:cNvPr>
                <p:cNvSpPr txBox="1"/>
                <p:nvPr/>
              </p:nvSpPr>
              <p:spPr>
                <a:xfrm>
                  <a:off x="695274" y="1556481"/>
                  <a:ext cx="984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r>
                          <a:rPr lang="en-US" sz="2000" b="0" i="0" smtClean="0">
                            <a:latin typeface="Cambria Math" panose="02040503050406030204" pitchFamily="18" charset="0"/>
                          </a:rPr>
                          <m:t>=0.5</m:t>
                        </m:r>
                      </m:oMath>
                    </m:oMathPara>
                  </a14:m>
                  <a:endParaRPr lang="en-US" sz="2000" b="0" dirty="0">
                    <a:latin typeface="+mn-lt"/>
                  </a:endParaRPr>
                </a:p>
              </p:txBody>
            </p:sp>
          </mc:Choice>
          <mc:Fallback xmlns="">
            <p:sp>
              <p:nvSpPr>
                <p:cNvPr id="2" name="TextBox 1">
                  <a:extLst>
                    <a:ext uri="{FF2B5EF4-FFF2-40B4-BE49-F238E27FC236}">
                      <a16:creationId xmlns:a16="http://schemas.microsoft.com/office/drawing/2014/main" id="{3C266A8B-76B0-479C-A411-BB7204D1F5EF}"/>
                    </a:ext>
                  </a:extLst>
                </p:cNvPr>
                <p:cNvSpPr txBox="1">
                  <a:spLocks noRot="1" noChangeAspect="1" noMove="1" noResize="1" noEditPoints="1" noAdjustHandles="1" noChangeArrowheads="1" noChangeShapeType="1" noTextEdit="1"/>
                </p:cNvSpPr>
                <p:nvPr/>
              </p:nvSpPr>
              <p:spPr>
                <a:xfrm>
                  <a:off x="695274" y="1556481"/>
                  <a:ext cx="984949" cy="307777"/>
                </a:xfrm>
                <a:prstGeom prst="rect">
                  <a:avLst/>
                </a:prstGeom>
                <a:blipFill>
                  <a:blip r:embed="rId3"/>
                  <a:stretch>
                    <a:fillRect l="-6211" r="-6211" b="-26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F50CE82-C44A-440A-B361-010BF3537990}"/>
                    </a:ext>
                  </a:extLst>
                </p:cNvPr>
                <p:cNvSpPr txBox="1"/>
                <p:nvPr/>
              </p:nvSpPr>
              <p:spPr>
                <a:xfrm>
                  <a:off x="695274" y="1993423"/>
                  <a:ext cx="9819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𝑆</m:t>
                            </m:r>
                          </m:sub>
                        </m:sSub>
                        <m:r>
                          <a:rPr lang="en-US" sz="2000" b="0" i="0" smtClean="0">
                            <a:latin typeface="Cambria Math" panose="02040503050406030204" pitchFamily="18" charset="0"/>
                          </a:rPr>
                          <m:t>=0.2</m:t>
                        </m:r>
                      </m:oMath>
                    </m:oMathPara>
                  </a14:m>
                  <a:endParaRPr lang="en-US" sz="2000" b="0" dirty="0">
                    <a:latin typeface="+mn-lt"/>
                  </a:endParaRPr>
                </a:p>
              </p:txBody>
            </p:sp>
          </mc:Choice>
          <mc:Fallback xmlns="">
            <p:sp>
              <p:nvSpPr>
                <p:cNvPr id="36" name="TextBox 35">
                  <a:extLst>
                    <a:ext uri="{FF2B5EF4-FFF2-40B4-BE49-F238E27FC236}">
                      <a16:creationId xmlns:a16="http://schemas.microsoft.com/office/drawing/2014/main" id="{3F50CE82-C44A-440A-B361-010BF3537990}"/>
                    </a:ext>
                  </a:extLst>
                </p:cNvPr>
                <p:cNvSpPr txBox="1">
                  <a:spLocks noRot="1" noChangeAspect="1" noMove="1" noResize="1" noEditPoints="1" noAdjustHandles="1" noChangeArrowheads="1" noChangeShapeType="1" noTextEdit="1"/>
                </p:cNvSpPr>
                <p:nvPr/>
              </p:nvSpPr>
              <p:spPr>
                <a:xfrm>
                  <a:off x="695274" y="1993423"/>
                  <a:ext cx="981935" cy="307777"/>
                </a:xfrm>
                <a:prstGeom prst="rect">
                  <a:avLst/>
                </a:prstGeom>
                <a:blipFill>
                  <a:blip r:embed="rId4"/>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859219-E3D4-4B13-A41F-B04628BD4A29}"/>
                    </a:ext>
                  </a:extLst>
                </p:cNvPr>
                <p:cNvSpPr txBox="1"/>
                <p:nvPr/>
              </p:nvSpPr>
              <p:spPr>
                <a:xfrm>
                  <a:off x="695274" y="2502624"/>
                  <a:ext cx="1005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𝐺</m:t>
                            </m:r>
                          </m:sub>
                        </m:sSub>
                        <m:r>
                          <a:rPr lang="en-US" sz="2000" b="0" i="0" smtClean="0">
                            <a:latin typeface="Cambria Math" panose="02040503050406030204" pitchFamily="18" charset="0"/>
                          </a:rPr>
                          <m:t>=0.3</m:t>
                        </m:r>
                      </m:oMath>
                    </m:oMathPara>
                  </a14:m>
                  <a:endParaRPr lang="en-US" sz="2000" b="0" dirty="0">
                    <a:latin typeface="+mn-lt"/>
                  </a:endParaRPr>
                </a:p>
              </p:txBody>
            </p:sp>
          </mc:Choice>
          <mc:Fallback xmlns="">
            <p:sp>
              <p:nvSpPr>
                <p:cNvPr id="37" name="TextBox 36">
                  <a:extLst>
                    <a:ext uri="{FF2B5EF4-FFF2-40B4-BE49-F238E27FC236}">
                      <a16:creationId xmlns:a16="http://schemas.microsoft.com/office/drawing/2014/main" id="{7B859219-E3D4-4B13-A41F-B04628BD4A29}"/>
                    </a:ext>
                  </a:extLst>
                </p:cNvPr>
                <p:cNvSpPr txBox="1">
                  <a:spLocks noRot="1" noChangeAspect="1" noMove="1" noResize="1" noEditPoints="1" noAdjustHandles="1" noChangeArrowheads="1" noChangeShapeType="1" noTextEdit="1"/>
                </p:cNvSpPr>
                <p:nvPr/>
              </p:nvSpPr>
              <p:spPr>
                <a:xfrm>
                  <a:off x="695274" y="2502624"/>
                  <a:ext cx="1005981" cy="307777"/>
                </a:xfrm>
                <a:prstGeom prst="rect">
                  <a:avLst/>
                </a:prstGeom>
                <a:blipFill>
                  <a:blip r:embed="rId5"/>
                  <a:stretch>
                    <a:fillRect l="-6061" r="-5455"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AC457A-CE7C-4ED8-8075-751619E98486}"/>
                    </a:ext>
                  </a:extLst>
                </p:cNvPr>
                <p:cNvSpPr txBox="1"/>
                <p:nvPr/>
              </p:nvSpPr>
              <p:spPr>
                <a:xfrm>
                  <a:off x="695274" y="2954903"/>
                  <a:ext cx="9835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r>
                          <a:rPr lang="en-US" sz="2000" b="0" i="0" smtClean="0">
                            <a:latin typeface="Cambria Math" panose="02040503050406030204" pitchFamily="18" charset="0"/>
                          </a:rPr>
                          <m:t>=0.4</m:t>
                        </m:r>
                      </m:oMath>
                    </m:oMathPara>
                  </a14:m>
                  <a:endParaRPr lang="en-US" sz="2000" b="0" dirty="0">
                    <a:latin typeface="+mn-lt"/>
                  </a:endParaRPr>
                </a:p>
              </p:txBody>
            </p:sp>
          </mc:Choice>
          <mc:Fallback xmlns="">
            <p:sp>
              <p:nvSpPr>
                <p:cNvPr id="38" name="TextBox 37">
                  <a:extLst>
                    <a:ext uri="{FF2B5EF4-FFF2-40B4-BE49-F238E27FC236}">
                      <a16:creationId xmlns:a16="http://schemas.microsoft.com/office/drawing/2014/main" id="{C5AC457A-CE7C-4ED8-8075-751619E98486}"/>
                    </a:ext>
                  </a:extLst>
                </p:cNvPr>
                <p:cNvSpPr txBox="1">
                  <a:spLocks noRot="1" noChangeAspect="1" noMove="1" noResize="1" noEditPoints="1" noAdjustHandles="1" noChangeArrowheads="1" noChangeShapeType="1" noTextEdit="1"/>
                </p:cNvSpPr>
                <p:nvPr/>
              </p:nvSpPr>
              <p:spPr>
                <a:xfrm>
                  <a:off x="695274" y="2954903"/>
                  <a:ext cx="983539" cy="307777"/>
                </a:xfrm>
                <a:prstGeom prst="rect">
                  <a:avLst/>
                </a:prstGeom>
                <a:blipFill>
                  <a:blip r:embed="rId6"/>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524AF89-CE86-43DF-9234-89D2C89023DD}"/>
                    </a:ext>
                  </a:extLst>
                </p:cNvPr>
                <p:cNvSpPr txBox="1"/>
                <p:nvPr/>
              </p:nvSpPr>
              <p:spPr>
                <a:xfrm>
                  <a:off x="695274" y="3437812"/>
                  <a:ext cx="999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𝐹</m:t>
                            </m:r>
                          </m:sub>
                        </m:sSub>
                        <m:r>
                          <a:rPr lang="en-US" sz="2000" b="0" i="0" smtClean="0">
                            <a:latin typeface="Cambria Math" panose="02040503050406030204" pitchFamily="18" charset="0"/>
                          </a:rPr>
                          <m:t>=0.0</m:t>
                        </m:r>
                      </m:oMath>
                    </m:oMathPara>
                  </a14:m>
                  <a:endParaRPr lang="en-US" sz="2000" b="0" dirty="0">
                    <a:latin typeface="+mn-lt"/>
                  </a:endParaRPr>
                </a:p>
              </p:txBody>
            </p:sp>
          </mc:Choice>
          <mc:Fallback xmlns="">
            <p:sp>
              <p:nvSpPr>
                <p:cNvPr id="44" name="TextBox 43">
                  <a:extLst>
                    <a:ext uri="{FF2B5EF4-FFF2-40B4-BE49-F238E27FC236}">
                      <a16:creationId xmlns:a16="http://schemas.microsoft.com/office/drawing/2014/main" id="{2524AF89-CE86-43DF-9234-89D2C89023DD}"/>
                    </a:ext>
                  </a:extLst>
                </p:cNvPr>
                <p:cNvSpPr txBox="1">
                  <a:spLocks noRot="1" noChangeAspect="1" noMove="1" noResize="1" noEditPoints="1" noAdjustHandles="1" noChangeArrowheads="1" noChangeShapeType="1" noTextEdit="1"/>
                </p:cNvSpPr>
                <p:nvPr/>
              </p:nvSpPr>
              <p:spPr>
                <a:xfrm>
                  <a:off x="695274" y="3437812"/>
                  <a:ext cx="999376" cy="307777"/>
                </a:xfrm>
                <a:prstGeom prst="rect">
                  <a:avLst/>
                </a:prstGeom>
                <a:blipFill>
                  <a:blip r:embed="rId7"/>
                  <a:stretch>
                    <a:fillRect l="-6098" r="-5488" b="-23529"/>
                  </a:stretch>
                </a:blipFill>
              </p:spPr>
              <p:txBody>
                <a:bodyPr/>
                <a:lstStyle/>
                <a:p>
                  <a:r>
                    <a:rPr lang="en-CH">
                      <a:noFill/>
                    </a:rPr>
                    <a:t> </a:t>
                  </a:r>
                </a:p>
              </p:txBody>
            </p:sp>
          </mc:Fallback>
        </mc:AlternateContent>
      </p:grpSp>
      <p:sp>
        <p:nvSpPr>
          <p:cNvPr id="6" name="Oval 5">
            <a:extLst>
              <a:ext uri="{FF2B5EF4-FFF2-40B4-BE49-F238E27FC236}">
                <a16:creationId xmlns:a16="http://schemas.microsoft.com/office/drawing/2014/main" id="{CAAD2858-D366-4002-9F97-E0630D134FB9}"/>
              </a:ext>
            </a:extLst>
          </p:cNvPr>
          <p:cNvSpPr/>
          <p:nvPr/>
        </p:nvSpPr>
        <p:spPr bwMode="auto">
          <a:xfrm>
            <a:off x="3046844"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0ED5BA42-6E7E-4844-B499-419F4860D3DD}"/>
              </a:ext>
            </a:extLst>
          </p:cNvPr>
          <p:cNvSpPr/>
          <p:nvPr/>
        </p:nvSpPr>
        <p:spPr bwMode="auto">
          <a:xfrm>
            <a:off x="4285922"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7388A0F0-E25B-4A5C-818F-E547791DD5A3}"/>
              </a:ext>
            </a:extLst>
          </p:cNvPr>
          <p:cNvCxnSpPr>
            <a:stCxn id="6" idx="6"/>
            <a:endCxn id="7" idx="2"/>
          </p:cNvCxnSpPr>
          <p:nvPr/>
        </p:nvCxnSpPr>
        <p:spPr bwMode="auto">
          <a:xfrm>
            <a:off x="4003986"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91E041E7-FF7D-4959-804D-C476B89002B6}"/>
              </a:ext>
            </a:extLst>
          </p:cNvPr>
          <p:cNvCxnSpPr>
            <a:cxnSpLocks/>
            <a:stCxn id="6" idx="4"/>
          </p:cNvCxnSpPr>
          <p:nvPr/>
        </p:nvCxnSpPr>
        <p:spPr bwMode="auto">
          <a:xfrm>
            <a:off x="3525415" y="2783375"/>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0ACB8BAE-CA74-435E-A55B-188432E9421A}"/>
              </a:ext>
            </a:extLst>
          </p:cNvPr>
          <p:cNvCxnSpPr/>
          <p:nvPr/>
        </p:nvCxnSpPr>
        <p:spPr bwMode="auto">
          <a:xfrm>
            <a:off x="2751492"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1DEF7716-2912-4316-BC8E-74848A053CB3}"/>
              </a:ext>
            </a:extLst>
          </p:cNvPr>
          <p:cNvSpPr/>
          <p:nvPr/>
        </p:nvSpPr>
        <p:spPr bwMode="auto">
          <a:xfrm>
            <a:off x="3033428" y="322395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0</a:t>
            </a:r>
            <a:endParaRPr lang="en-CH" dirty="0">
              <a:solidFill>
                <a:schemeClr val="bg2">
                  <a:lumMod val="75000"/>
                </a:schemeClr>
              </a:solidFill>
            </a:endParaRPr>
          </a:p>
        </p:txBody>
      </p:sp>
      <p:sp>
        <p:nvSpPr>
          <p:cNvPr id="11" name="TextBox 10">
            <a:extLst>
              <a:ext uri="{FF2B5EF4-FFF2-40B4-BE49-F238E27FC236}">
                <a16:creationId xmlns:a16="http://schemas.microsoft.com/office/drawing/2014/main" id="{740BD288-D4AC-42FE-9B3C-10D63B10BD23}"/>
              </a:ext>
            </a:extLst>
          </p:cNvPr>
          <p:cNvSpPr txBox="1"/>
          <p:nvPr/>
        </p:nvSpPr>
        <p:spPr>
          <a:xfrm>
            <a:off x="3132819" y="1223103"/>
            <a:ext cx="785191" cy="461665"/>
          </a:xfrm>
          <a:prstGeom prst="rect">
            <a:avLst/>
          </a:prstGeom>
          <a:noFill/>
        </p:spPr>
        <p:txBody>
          <a:bodyPr wrap="square" rtlCol="0">
            <a:spAutoFit/>
          </a:bodyPr>
          <a:lstStyle/>
          <a:p>
            <a:pPr algn="ctr"/>
            <a:r>
              <a:rPr lang="en-US" b="1" dirty="0">
                <a:solidFill>
                  <a:srgbClr val="0070C0"/>
                </a:solidFill>
                <a:latin typeface="+mn-lt"/>
              </a:rPr>
              <a:t>0.22</a:t>
            </a:r>
            <a:endParaRPr lang="en-CH" b="1" dirty="0" err="1">
              <a:solidFill>
                <a:srgbClr val="0070C0"/>
              </a:solidFill>
              <a:latin typeface="+mn-lt"/>
            </a:endParaRPr>
          </a:p>
        </p:txBody>
      </p:sp>
      <p:sp>
        <p:nvSpPr>
          <p:cNvPr id="45" name="TextBox 44">
            <a:extLst>
              <a:ext uri="{FF2B5EF4-FFF2-40B4-BE49-F238E27FC236}">
                <a16:creationId xmlns:a16="http://schemas.microsoft.com/office/drawing/2014/main" id="{AE982F5F-3515-4FF4-9F48-54713F855AAC}"/>
              </a:ext>
            </a:extLst>
          </p:cNvPr>
          <p:cNvSpPr txBox="1"/>
          <p:nvPr/>
        </p:nvSpPr>
        <p:spPr>
          <a:xfrm>
            <a:off x="4371897" y="1223103"/>
            <a:ext cx="785191" cy="461665"/>
          </a:xfrm>
          <a:prstGeom prst="rect">
            <a:avLst/>
          </a:prstGeom>
          <a:noFill/>
        </p:spPr>
        <p:txBody>
          <a:bodyPr wrap="square" rtlCol="0">
            <a:spAutoFit/>
          </a:bodyPr>
          <a:lstStyle/>
          <a:p>
            <a:pPr algn="ctr"/>
            <a:r>
              <a:rPr lang="en-US" b="1" dirty="0">
                <a:solidFill>
                  <a:srgbClr val="0070C0"/>
                </a:solidFill>
                <a:latin typeface="+mn-lt"/>
              </a:rPr>
              <a:t>0.53</a:t>
            </a:r>
            <a:endParaRPr lang="en-CH" b="1" dirty="0" err="1">
              <a:solidFill>
                <a:srgbClr val="0070C0"/>
              </a:solidFill>
              <a:latin typeface="+mn-lt"/>
            </a:endParaRPr>
          </a:p>
        </p:txBody>
      </p:sp>
    </p:spTree>
    <p:extLst>
      <p:ext uri="{BB962C8B-B14F-4D97-AF65-F5344CB8AC3E}">
        <p14:creationId xmlns:p14="http://schemas.microsoft.com/office/powerpoint/2010/main" val="393477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p:txBody>
          <a:bodyPr/>
          <a:lstStyle/>
          <a:p>
            <a:r>
              <a:rPr lang="en-US" dirty="0"/>
              <a:t>Making predictions using a BKT model</a:t>
            </a:r>
            <a:endParaRPr lang="en-CH" dirty="0"/>
          </a:p>
        </p:txBody>
      </p:sp>
      <p:grpSp>
        <p:nvGrpSpPr>
          <p:cNvPr id="5" name="Group 4">
            <a:extLst>
              <a:ext uri="{FF2B5EF4-FFF2-40B4-BE49-F238E27FC236}">
                <a16:creationId xmlns:a16="http://schemas.microsoft.com/office/drawing/2014/main" id="{8572077E-851C-43D5-B3E7-BF02D01680FB}"/>
              </a:ext>
            </a:extLst>
          </p:cNvPr>
          <p:cNvGrpSpPr/>
          <p:nvPr/>
        </p:nvGrpSpPr>
        <p:grpSpPr>
          <a:xfrm>
            <a:off x="904465" y="1581389"/>
            <a:ext cx="1282109" cy="2365504"/>
            <a:chOff x="576470" y="1480939"/>
            <a:chExt cx="1282109" cy="2365504"/>
          </a:xfrm>
        </p:grpSpPr>
        <p:sp>
          <p:nvSpPr>
            <p:cNvPr id="4" name="Rectangle 3">
              <a:extLst>
                <a:ext uri="{FF2B5EF4-FFF2-40B4-BE49-F238E27FC236}">
                  <a16:creationId xmlns:a16="http://schemas.microsoft.com/office/drawing/2014/main" id="{14E1B051-44F6-45FB-9078-1AE0B6459BFA}"/>
                </a:ext>
              </a:extLst>
            </p:cNvPr>
            <p:cNvSpPr/>
            <p:nvPr/>
          </p:nvSpPr>
          <p:spPr bwMode="auto">
            <a:xfrm>
              <a:off x="576470" y="1480939"/>
              <a:ext cx="1282109" cy="2365504"/>
            </a:xfrm>
            <a:prstGeom prst="rect">
              <a:avLst/>
            </a:prstGeom>
            <a:solidFill>
              <a:schemeClr val="accent3"/>
            </a:solidFill>
            <a:ln w="34925">
              <a:solidFill>
                <a:srgbClr val="0070C0"/>
              </a:solidFill>
            </a:ln>
            <a:effectLst/>
            <a:ex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266A8B-76B0-479C-A411-BB7204D1F5EF}"/>
                    </a:ext>
                  </a:extLst>
                </p:cNvPr>
                <p:cNvSpPr txBox="1"/>
                <p:nvPr/>
              </p:nvSpPr>
              <p:spPr>
                <a:xfrm>
                  <a:off x="695274" y="1556481"/>
                  <a:ext cx="984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r>
                          <a:rPr lang="en-US" sz="2000" b="0" i="0" smtClean="0">
                            <a:latin typeface="Cambria Math" panose="02040503050406030204" pitchFamily="18" charset="0"/>
                          </a:rPr>
                          <m:t>=0.5</m:t>
                        </m:r>
                      </m:oMath>
                    </m:oMathPara>
                  </a14:m>
                  <a:endParaRPr lang="en-US" sz="2000" b="0" dirty="0">
                    <a:latin typeface="+mn-lt"/>
                  </a:endParaRPr>
                </a:p>
              </p:txBody>
            </p:sp>
          </mc:Choice>
          <mc:Fallback xmlns="">
            <p:sp>
              <p:nvSpPr>
                <p:cNvPr id="2" name="TextBox 1">
                  <a:extLst>
                    <a:ext uri="{FF2B5EF4-FFF2-40B4-BE49-F238E27FC236}">
                      <a16:creationId xmlns:a16="http://schemas.microsoft.com/office/drawing/2014/main" id="{3C266A8B-76B0-479C-A411-BB7204D1F5EF}"/>
                    </a:ext>
                  </a:extLst>
                </p:cNvPr>
                <p:cNvSpPr txBox="1">
                  <a:spLocks noRot="1" noChangeAspect="1" noMove="1" noResize="1" noEditPoints="1" noAdjustHandles="1" noChangeArrowheads="1" noChangeShapeType="1" noTextEdit="1"/>
                </p:cNvSpPr>
                <p:nvPr/>
              </p:nvSpPr>
              <p:spPr>
                <a:xfrm>
                  <a:off x="695274" y="1556481"/>
                  <a:ext cx="984949" cy="307777"/>
                </a:xfrm>
                <a:prstGeom prst="rect">
                  <a:avLst/>
                </a:prstGeom>
                <a:blipFill>
                  <a:blip r:embed="rId3"/>
                  <a:stretch>
                    <a:fillRect l="-6211" r="-6211" b="-26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F50CE82-C44A-440A-B361-010BF3537990}"/>
                    </a:ext>
                  </a:extLst>
                </p:cNvPr>
                <p:cNvSpPr txBox="1"/>
                <p:nvPr/>
              </p:nvSpPr>
              <p:spPr>
                <a:xfrm>
                  <a:off x="695274" y="1993423"/>
                  <a:ext cx="9819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𝑆</m:t>
                            </m:r>
                          </m:sub>
                        </m:sSub>
                        <m:r>
                          <a:rPr lang="en-US" sz="2000" b="0" i="0" smtClean="0">
                            <a:latin typeface="Cambria Math" panose="02040503050406030204" pitchFamily="18" charset="0"/>
                          </a:rPr>
                          <m:t>=0.2</m:t>
                        </m:r>
                      </m:oMath>
                    </m:oMathPara>
                  </a14:m>
                  <a:endParaRPr lang="en-US" sz="2000" b="0" dirty="0">
                    <a:latin typeface="+mn-lt"/>
                  </a:endParaRPr>
                </a:p>
              </p:txBody>
            </p:sp>
          </mc:Choice>
          <mc:Fallback xmlns="">
            <p:sp>
              <p:nvSpPr>
                <p:cNvPr id="36" name="TextBox 35">
                  <a:extLst>
                    <a:ext uri="{FF2B5EF4-FFF2-40B4-BE49-F238E27FC236}">
                      <a16:creationId xmlns:a16="http://schemas.microsoft.com/office/drawing/2014/main" id="{3F50CE82-C44A-440A-B361-010BF3537990}"/>
                    </a:ext>
                  </a:extLst>
                </p:cNvPr>
                <p:cNvSpPr txBox="1">
                  <a:spLocks noRot="1" noChangeAspect="1" noMove="1" noResize="1" noEditPoints="1" noAdjustHandles="1" noChangeArrowheads="1" noChangeShapeType="1" noTextEdit="1"/>
                </p:cNvSpPr>
                <p:nvPr/>
              </p:nvSpPr>
              <p:spPr>
                <a:xfrm>
                  <a:off x="695274" y="1993423"/>
                  <a:ext cx="981935" cy="307777"/>
                </a:xfrm>
                <a:prstGeom prst="rect">
                  <a:avLst/>
                </a:prstGeom>
                <a:blipFill>
                  <a:blip r:embed="rId4"/>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859219-E3D4-4B13-A41F-B04628BD4A29}"/>
                    </a:ext>
                  </a:extLst>
                </p:cNvPr>
                <p:cNvSpPr txBox="1"/>
                <p:nvPr/>
              </p:nvSpPr>
              <p:spPr>
                <a:xfrm>
                  <a:off x="695274" y="2502624"/>
                  <a:ext cx="1005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𝐺</m:t>
                            </m:r>
                          </m:sub>
                        </m:sSub>
                        <m:r>
                          <a:rPr lang="en-US" sz="2000" b="0" i="0" smtClean="0">
                            <a:latin typeface="Cambria Math" panose="02040503050406030204" pitchFamily="18" charset="0"/>
                          </a:rPr>
                          <m:t>=0.3</m:t>
                        </m:r>
                      </m:oMath>
                    </m:oMathPara>
                  </a14:m>
                  <a:endParaRPr lang="en-US" sz="2000" b="0" dirty="0">
                    <a:latin typeface="+mn-lt"/>
                  </a:endParaRPr>
                </a:p>
              </p:txBody>
            </p:sp>
          </mc:Choice>
          <mc:Fallback xmlns="">
            <p:sp>
              <p:nvSpPr>
                <p:cNvPr id="37" name="TextBox 36">
                  <a:extLst>
                    <a:ext uri="{FF2B5EF4-FFF2-40B4-BE49-F238E27FC236}">
                      <a16:creationId xmlns:a16="http://schemas.microsoft.com/office/drawing/2014/main" id="{7B859219-E3D4-4B13-A41F-B04628BD4A29}"/>
                    </a:ext>
                  </a:extLst>
                </p:cNvPr>
                <p:cNvSpPr txBox="1">
                  <a:spLocks noRot="1" noChangeAspect="1" noMove="1" noResize="1" noEditPoints="1" noAdjustHandles="1" noChangeArrowheads="1" noChangeShapeType="1" noTextEdit="1"/>
                </p:cNvSpPr>
                <p:nvPr/>
              </p:nvSpPr>
              <p:spPr>
                <a:xfrm>
                  <a:off x="695274" y="2502624"/>
                  <a:ext cx="1005981" cy="307777"/>
                </a:xfrm>
                <a:prstGeom prst="rect">
                  <a:avLst/>
                </a:prstGeom>
                <a:blipFill>
                  <a:blip r:embed="rId5"/>
                  <a:stretch>
                    <a:fillRect l="-6061" r="-5455"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AC457A-CE7C-4ED8-8075-751619E98486}"/>
                    </a:ext>
                  </a:extLst>
                </p:cNvPr>
                <p:cNvSpPr txBox="1"/>
                <p:nvPr/>
              </p:nvSpPr>
              <p:spPr>
                <a:xfrm>
                  <a:off x="695274" y="2954903"/>
                  <a:ext cx="9835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r>
                          <a:rPr lang="en-US" sz="2000" b="0" i="0" smtClean="0">
                            <a:latin typeface="Cambria Math" panose="02040503050406030204" pitchFamily="18" charset="0"/>
                          </a:rPr>
                          <m:t>=0.4</m:t>
                        </m:r>
                      </m:oMath>
                    </m:oMathPara>
                  </a14:m>
                  <a:endParaRPr lang="en-US" sz="2000" b="0" dirty="0">
                    <a:latin typeface="+mn-lt"/>
                  </a:endParaRPr>
                </a:p>
              </p:txBody>
            </p:sp>
          </mc:Choice>
          <mc:Fallback xmlns="">
            <p:sp>
              <p:nvSpPr>
                <p:cNvPr id="38" name="TextBox 37">
                  <a:extLst>
                    <a:ext uri="{FF2B5EF4-FFF2-40B4-BE49-F238E27FC236}">
                      <a16:creationId xmlns:a16="http://schemas.microsoft.com/office/drawing/2014/main" id="{C5AC457A-CE7C-4ED8-8075-751619E98486}"/>
                    </a:ext>
                  </a:extLst>
                </p:cNvPr>
                <p:cNvSpPr txBox="1">
                  <a:spLocks noRot="1" noChangeAspect="1" noMove="1" noResize="1" noEditPoints="1" noAdjustHandles="1" noChangeArrowheads="1" noChangeShapeType="1" noTextEdit="1"/>
                </p:cNvSpPr>
                <p:nvPr/>
              </p:nvSpPr>
              <p:spPr>
                <a:xfrm>
                  <a:off x="695274" y="2954903"/>
                  <a:ext cx="983539" cy="307777"/>
                </a:xfrm>
                <a:prstGeom prst="rect">
                  <a:avLst/>
                </a:prstGeom>
                <a:blipFill>
                  <a:blip r:embed="rId6"/>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524AF89-CE86-43DF-9234-89D2C89023DD}"/>
                    </a:ext>
                  </a:extLst>
                </p:cNvPr>
                <p:cNvSpPr txBox="1"/>
                <p:nvPr/>
              </p:nvSpPr>
              <p:spPr>
                <a:xfrm>
                  <a:off x="695274" y="3437812"/>
                  <a:ext cx="999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𝐹</m:t>
                            </m:r>
                          </m:sub>
                        </m:sSub>
                        <m:r>
                          <a:rPr lang="en-US" sz="2000" b="0" i="0" smtClean="0">
                            <a:latin typeface="Cambria Math" panose="02040503050406030204" pitchFamily="18" charset="0"/>
                          </a:rPr>
                          <m:t>=0.0</m:t>
                        </m:r>
                      </m:oMath>
                    </m:oMathPara>
                  </a14:m>
                  <a:endParaRPr lang="en-US" sz="2000" b="0" dirty="0">
                    <a:latin typeface="+mn-lt"/>
                  </a:endParaRPr>
                </a:p>
              </p:txBody>
            </p:sp>
          </mc:Choice>
          <mc:Fallback xmlns="">
            <p:sp>
              <p:nvSpPr>
                <p:cNvPr id="44" name="TextBox 43">
                  <a:extLst>
                    <a:ext uri="{FF2B5EF4-FFF2-40B4-BE49-F238E27FC236}">
                      <a16:creationId xmlns:a16="http://schemas.microsoft.com/office/drawing/2014/main" id="{2524AF89-CE86-43DF-9234-89D2C89023DD}"/>
                    </a:ext>
                  </a:extLst>
                </p:cNvPr>
                <p:cNvSpPr txBox="1">
                  <a:spLocks noRot="1" noChangeAspect="1" noMove="1" noResize="1" noEditPoints="1" noAdjustHandles="1" noChangeArrowheads="1" noChangeShapeType="1" noTextEdit="1"/>
                </p:cNvSpPr>
                <p:nvPr/>
              </p:nvSpPr>
              <p:spPr>
                <a:xfrm>
                  <a:off x="695274" y="3437812"/>
                  <a:ext cx="999376" cy="307777"/>
                </a:xfrm>
                <a:prstGeom prst="rect">
                  <a:avLst/>
                </a:prstGeom>
                <a:blipFill>
                  <a:blip r:embed="rId7"/>
                  <a:stretch>
                    <a:fillRect l="-6098" r="-5488" b="-23529"/>
                  </a:stretch>
                </a:blipFill>
              </p:spPr>
              <p:txBody>
                <a:bodyPr/>
                <a:lstStyle/>
                <a:p>
                  <a:r>
                    <a:rPr lang="en-CH">
                      <a:noFill/>
                    </a:rPr>
                    <a:t> </a:t>
                  </a:r>
                </a:p>
              </p:txBody>
            </p:sp>
          </mc:Fallback>
        </mc:AlternateContent>
      </p:grpSp>
      <p:sp>
        <p:nvSpPr>
          <p:cNvPr id="6" name="Oval 5">
            <a:extLst>
              <a:ext uri="{FF2B5EF4-FFF2-40B4-BE49-F238E27FC236}">
                <a16:creationId xmlns:a16="http://schemas.microsoft.com/office/drawing/2014/main" id="{CAAD2858-D366-4002-9F97-E0630D134FB9}"/>
              </a:ext>
            </a:extLst>
          </p:cNvPr>
          <p:cNvSpPr/>
          <p:nvPr/>
        </p:nvSpPr>
        <p:spPr bwMode="auto">
          <a:xfrm>
            <a:off x="3046844"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0ED5BA42-6E7E-4844-B499-419F4860D3DD}"/>
              </a:ext>
            </a:extLst>
          </p:cNvPr>
          <p:cNvSpPr/>
          <p:nvPr/>
        </p:nvSpPr>
        <p:spPr bwMode="auto">
          <a:xfrm>
            <a:off x="4285922"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8" name="Oval 7">
            <a:extLst>
              <a:ext uri="{FF2B5EF4-FFF2-40B4-BE49-F238E27FC236}">
                <a16:creationId xmlns:a16="http://schemas.microsoft.com/office/drawing/2014/main" id="{0EF5E66C-E048-4388-B2F2-323663A9D7AB}"/>
              </a:ext>
            </a:extLst>
          </p:cNvPr>
          <p:cNvSpPr/>
          <p:nvPr/>
        </p:nvSpPr>
        <p:spPr bwMode="auto">
          <a:xfrm>
            <a:off x="5525000"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7388A0F0-E25B-4A5C-818F-E547791DD5A3}"/>
              </a:ext>
            </a:extLst>
          </p:cNvPr>
          <p:cNvCxnSpPr>
            <a:stCxn id="6" idx="6"/>
            <a:endCxn id="7" idx="2"/>
          </p:cNvCxnSpPr>
          <p:nvPr/>
        </p:nvCxnSpPr>
        <p:spPr bwMode="auto">
          <a:xfrm>
            <a:off x="4003986"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A1091D33-F69D-4BDC-B976-6BEC43B1FF9D}"/>
              </a:ext>
            </a:extLst>
          </p:cNvPr>
          <p:cNvCxnSpPr>
            <a:stCxn id="7" idx="6"/>
            <a:endCxn id="8" idx="2"/>
          </p:cNvCxnSpPr>
          <p:nvPr/>
        </p:nvCxnSpPr>
        <p:spPr bwMode="auto">
          <a:xfrm>
            <a:off x="5243064"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91E041E7-FF7D-4959-804D-C476B89002B6}"/>
              </a:ext>
            </a:extLst>
          </p:cNvPr>
          <p:cNvCxnSpPr>
            <a:cxnSpLocks/>
            <a:stCxn id="6" idx="4"/>
          </p:cNvCxnSpPr>
          <p:nvPr/>
        </p:nvCxnSpPr>
        <p:spPr bwMode="auto">
          <a:xfrm>
            <a:off x="3525415" y="2783375"/>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694A28D2-8B3A-4768-A693-499DC66368A9}"/>
              </a:ext>
            </a:extLst>
          </p:cNvPr>
          <p:cNvCxnSpPr>
            <a:cxnSpLocks/>
            <a:stCxn id="7" idx="4"/>
          </p:cNvCxnSpPr>
          <p:nvPr/>
        </p:nvCxnSpPr>
        <p:spPr bwMode="auto">
          <a:xfrm>
            <a:off x="4764493" y="2783375"/>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0ACB8BAE-CA74-435E-A55B-188432E9421A}"/>
              </a:ext>
            </a:extLst>
          </p:cNvPr>
          <p:cNvCxnSpPr/>
          <p:nvPr/>
        </p:nvCxnSpPr>
        <p:spPr bwMode="auto">
          <a:xfrm>
            <a:off x="2751492"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1DEF7716-2912-4316-BC8E-74848A053CB3}"/>
              </a:ext>
            </a:extLst>
          </p:cNvPr>
          <p:cNvSpPr/>
          <p:nvPr/>
        </p:nvSpPr>
        <p:spPr bwMode="auto">
          <a:xfrm>
            <a:off x="3033428" y="322395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0</a:t>
            </a:r>
            <a:endParaRPr lang="en-CH" dirty="0">
              <a:solidFill>
                <a:schemeClr val="bg2">
                  <a:lumMod val="75000"/>
                </a:schemeClr>
              </a:solidFill>
            </a:endParaRPr>
          </a:p>
        </p:txBody>
      </p:sp>
      <p:sp>
        <p:nvSpPr>
          <p:cNvPr id="25" name="Rectangle 24">
            <a:extLst>
              <a:ext uri="{FF2B5EF4-FFF2-40B4-BE49-F238E27FC236}">
                <a16:creationId xmlns:a16="http://schemas.microsoft.com/office/drawing/2014/main" id="{4BE7C7A9-A718-4AB0-A415-C50F4FC679EC}"/>
              </a:ext>
            </a:extLst>
          </p:cNvPr>
          <p:cNvSpPr/>
          <p:nvPr/>
        </p:nvSpPr>
        <p:spPr bwMode="auto">
          <a:xfrm>
            <a:off x="4272506" y="321898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sp>
        <p:nvSpPr>
          <p:cNvPr id="11" name="TextBox 10">
            <a:extLst>
              <a:ext uri="{FF2B5EF4-FFF2-40B4-BE49-F238E27FC236}">
                <a16:creationId xmlns:a16="http://schemas.microsoft.com/office/drawing/2014/main" id="{740BD288-D4AC-42FE-9B3C-10D63B10BD23}"/>
              </a:ext>
            </a:extLst>
          </p:cNvPr>
          <p:cNvSpPr txBox="1"/>
          <p:nvPr/>
        </p:nvSpPr>
        <p:spPr>
          <a:xfrm>
            <a:off x="3132819" y="1223103"/>
            <a:ext cx="785191" cy="461665"/>
          </a:xfrm>
          <a:prstGeom prst="rect">
            <a:avLst/>
          </a:prstGeom>
          <a:noFill/>
        </p:spPr>
        <p:txBody>
          <a:bodyPr wrap="square" rtlCol="0">
            <a:spAutoFit/>
          </a:bodyPr>
          <a:lstStyle/>
          <a:p>
            <a:pPr algn="ctr"/>
            <a:r>
              <a:rPr lang="en-US" b="1" dirty="0">
                <a:solidFill>
                  <a:srgbClr val="0070C0"/>
                </a:solidFill>
                <a:latin typeface="+mn-lt"/>
              </a:rPr>
              <a:t>0.22</a:t>
            </a:r>
            <a:endParaRPr lang="en-CH" b="1" dirty="0" err="1">
              <a:solidFill>
                <a:srgbClr val="0070C0"/>
              </a:solidFill>
              <a:latin typeface="+mn-lt"/>
            </a:endParaRPr>
          </a:p>
        </p:txBody>
      </p:sp>
      <p:sp>
        <p:nvSpPr>
          <p:cNvPr id="45" name="TextBox 44">
            <a:extLst>
              <a:ext uri="{FF2B5EF4-FFF2-40B4-BE49-F238E27FC236}">
                <a16:creationId xmlns:a16="http://schemas.microsoft.com/office/drawing/2014/main" id="{AE982F5F-3515-4FF4-9F48-54713F855AAC}"/>
              </a:ext>
            </a:extLst>
          </p:cNvPr>
          <p:cNvSpPr txBox="1"/>
          <p:nvPr/>
        </p:nvSpPr>
        <p:spPr>
          <a:xfrm>
            <a:off x="4371897" y="1223103"/>
            <a:ext cx="785191" cy="461665"/>
          </a:xfrm>
          <a:prstGeom prst="rect">
            <a:avLst/>
          </a:prstGeom>
          <a:noFill/>
        </p:spPr>
        <p:txBody>
          <a:bodyPr wrap="square" rtlCol="0">
            <a:spAutoFit/>
          </a:bodyPr>
          <a:lstStyle/>
          <a:p>
            <a:pPr algn="ctr"/>
            <a:r>
              <a:rPr lang="en-US" b="1" dirty="0">
                <a:solidFill>
                  <a:srgbClr val="0070C0"/>
                </a:solidFill>
                <a:latin typeface="+mn-lt"/>
              </a:rPr>
              <a:t>0.75</a:t>
            </a:r>
            <a:endParaRPr lang="en-CH" b="1" dirty="0" err="1">
              <a:solidFill>
                <a:srgbClr val="0070C0"/>
              </a:solidFill>
              <a:latin typeface="+mn-lt"/>
            </a:endParaRPr>
          </a:p>
        </p:txBody>
      </p:sp>
      <p:sp>
        <p:nvSpPr>
          <p:cNvPr id="46" name="TextBox 45">
            <a:extLst>
              <a:ext uri="{FF2B5EF4-FFF2-40B4-BE49-F238E27FC236}">
                <a16:creationId xmlns:a16="http://schemas.microsoft.com/office/drawing/2014/main" id="{7466C9CE-1AAE-4AEA-B857-F14D2B118F44}"/>
              </a:ext>
            </a:extLst>
          </p:cNvPr>
          <p:cNvSpPr txBox="1"/>
          <p:nvPr/>
        </p:nvSpPr>
        <p:spPr>
          <a:xfrm>
            <a:off x="5561612" y="1223103"/>
            <a:ext cx="785191" cy="461665"/>
          </a:xfrm>
          <a:prstGeom prst="rect">
            <a:avLst/>
          </a:prstGeom>
          <a:noFill/>
        </p:spPr>
        <p:txBody>
          <a:bodyPr wrap="square" rtlCol="0">
            <a:spAutoFit/>
          </a:bodyPr>
          <a:lstStyle/>
          <a:p>
            <a:pPr algn="ctr"/>
            <a:r>
              <a:rPr lang="en-US" b="1" dirty="0">
                <a:solidFill>
                  <a:srgbClr val="0070C0"/>
                </a:solidFill>
                <a:latin typeface="+mn-lt"/>
              </a:rPr>
              <a:t>0.85</a:t>
            </a:r>
            <a:endParaRPr lang="en-CH" b="1" dirty="0" err="1">
              <a:solidFill>
                <a:srgbClr val="0070C0"/>
              </a:solidFill>
              <a:latin typeface="+mn-lt"/>
            </a:endParaRPr>
          </a:p>
        </p:txBody>
      </p:sp>
    </p:spTree>
    <p:extLst>
      <p:ext uri="{BB962C8B-B14F-4D97-AF65-F5344CB8AC3E}">
        <p14:creationId xmlns:p14="http://schemas.microsoft.com/office/powerpoint/2010/main" val="3968414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p:txBody>
          <a:bodyPr/>
          <a:lstStyle/>
          <a:p>
            <a:r>
              <a:rPr lang="en-US" dirty="0"/>
              <a:t>Making predictions using a BKT model</a:t>
            </a:r>
            <a:endParaRPr lang="en-CH" dirty="0"/>
          </a:p>
        </p:txBody>
      </p:sp>
      <p:grpSp>
        <p:nvGrpSpPr>
          <p:cNvPr id="5" name="Group 4">
            <a:extLst>
              <a:ext uri="{FF2B5EF4-FFF2-40B4-BE49-F238E27FC236}">
                <a16:creationId xmlns:a16="http://schemas.microsoft.com/office/drawing/2014/main" id="{8572077E-851C-43D5-B3E7-BF02D01680FB}"/>
              </a:ext>
            </a:extLst>
          </p:cNvPr>
          <p:cNvGrpSpPr/>
          <p:nvPr/>
        </p:nvGrpSpPr>
        <p:grpSpPr>
          <a:xfrm>
            <a:off x="904465" y="1581389"/>
            <a:ext cx="1282109" cy="2365504"/>
            <a:chOff x="576470" y="1480939"/>
            <a:chExt cx="1282109" cy="2365504"/>
          </a:xfrm>
        </p:grpSpPr>
        <p:sp>
          <p:nvSpPr>
            <p:cNvPr id="4" name="Rectangle 3">
              <a:extLst>
                <a:ext uri="{FF2B5EF4-FFF2-40B4-BE49-F238E27FC236}">
                  <a16:creationId xmlns:a16="http://schemas.microsoft.com/office/drawing/2014/main" id="{14E1B051-44F6-45FB-9078-1AE0B6459BFA}"/>
                </a:ext>
              </a:extLst>
            </p:cNvPr>
            <p:cNvSpPr/>
            <p:nvPr/>
          </p:nvSpPr>
          <p:spPr bwMode="auto">
            <a:xfrm>
              <a:off x="576470" y="1480939"/>
              <a:ext cx="1282109" cy="2365504"/>
            </a:xfrm>
            <a:prstGeom prst="rect">
              <a:avLst/>
            </a:prstGeom>
            <a:solidFill>
              <a:schemeClr val="accent3"/>
            </a:solidFill>
            <a:ln w="34925">
              <a:solidFill>
                <a:srgbClr val="0070C0"/>
              </a:solidFill>
            </a:ln>
            <a:effectLst/>
            <a:ex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266A8B-76B0-479C-A411-BB7204D1F5EF}"/>
                    </a:ext>
                  </a:extLst>
                </p:cNvPr>
                <p:cNvSpPr txBox="1"/>
                <p:nvPr/>
              </p:nvSpPr>
              <p:spPr>
                <a:xfrm>
                  <a:off x="695274" y="1556481"/>
                  <a:ext cx="984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r>
                          <a:rPr lang="en-US" sz="2000" b="0" i="0" smtClean="0">
                            <a:latin typeface="Cambria Math" panose="02040503050406030204" pitchFamily="18" charset="0"/>
                          </a:rPr>
                          <m:t>=0.5</m:t>
                        </m:r>
                      </m:oMath>
                    </m:oMathPara>
                  </a14:m>
                  <a:endParaRPr lang="en-US" sz="2000" b="0" dirty="0">
                    <a:latin typeface="+mn-lt"/>
                  </a:endParaRPr>
                </a:p>
              </p:txBody>
            </p:sp>
          </mc:Choice>
          <mc:Fallback xmlns="">
            <p:sp>
              <p:nvSpPr>
                <p:cNvPr id="2" name="TextBox 1">
                  <a:extLst>
                    <a:ext uri="{FF2B5EF4-FFF2-40B4-BE49-F238E27FC236}">
                      <a16:creationId xmlns:a16="http://schemas.microsoft.com/office/drawing/2014/main" id="{3C266A8B-76B0-479C-A411-BB7204D1F5EF}"/>
                    </a:ext>
                  </a:extLst>
                </p:cNvPr>
                <p:cNvSpPr txBox="1">
                  <a:spLocks noRot="1" noChangeAspect="1" noMove="1" noResize="1" noEditPoints="1" noAdjustHandles="1" noChangeArrowheads="1" noChangeShapeType="1" noTextEdit="1"/>
                </p:cNvSpPr>
                <p:nvPr/>
              </p:nvSpPr>
              <p:spPr>
                <a:xfrm>
                  <a:off x="695274" y="1556481"/>
                  <a:ext cx="984949" cy="307777"/>
                </a:xfrm>
                <a:prstGeom prst="rect">
                  <a:avLst/>
                </a:prstGeom>
                <a:blipFill>
                  <a:blip r:embed="rId3"/>
                  <a:stretch>
                    <a:fillRect l="-6211" r="-6211" b="-26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F50CE82-C44A-440A-B361-010BF3537990}"/>
                    </a:ext>
                  </a:extLst>
                </p:cNvPr>
                <p:cNvSpPr txBox="1"/>
                <p:nvPr/>
              </p:nvSpPr>
              <p:spPr>
                <a:xfrm>
                  <a:off x="695274" y="1993423"/>
                  <a:ext cx="9819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𝑆</m:t>
                            </m:r>
                          </m:sub>
                        </m:sSub>
                        <m:r>
                          <a:rPr lang="en-US" sz="2000" b="0" i="0" smtClean="0">
                            <a:latin typeface="Cambria Math" panose="02040503050406030204" pitchFamily="18" charset="0"/>
                          </a:rPr>
                          <m:t>=0.2</m:t>
                        </m:r>
                      </m:oMath>
                    </m:oMathPara>
                  </a14:m>
                  <a:endParaRPr lang="en-US" sz="2000" b="0" dirty="0">
                    <a:latin typeface="+mn-lt"/>
                  </a:endParaRPr>
                </a:p>
              </p:txBody>
            </p:sp>
          </mc:Choice>
          <mc:Fallback xmlns="">
            <p:sp>
              <p:nvSpPr>
                <p:cNvPr id="36" name="TextBox 35">
                  <a:extLst>
                    <a:ext uri="{FF2B5EF4-FFF2-40B4-BE49-F238E27FC236}">
                      <a16:creationId xmlns:a16="http://schemas.microsoft.com/office/drawing/2014/main" id="{3F50CE82-C44A-440A-B361-010BF3537990}"/>
                    </a:ext>
                  </a:extLst>
                </p:cNvPr>
                <p:cNvSpPr txBox="1">
                  <a:spLocks noRot="1" noChangeAspect="1" noMove="1" noResize="1" noEditPoints="1" noAdjustHandles="1" noChangeArrowheads="1" noChangeShapeType="1" noTextEdit="1"/>
                </p:cNvSpPr>
                <p:nvPr/>
              </p:nvSpPr>
              <p:spPr>
                <a:xfrm>
                  <a:off x="695274" y="1993423"/>
                  <a:ext cx="981935" cy="307777"/>
                </a:xfrm>
                <a:prstGeom prst="rect">
                  <a:avLst/>
                </a:prstGeom>
                <a:blipFill>
                  <a:blip r:embed="rId4"/>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859219-E3D4-4B13-A41F-B04628BD4A29}"/>
                    </a:ext>
                  </a:extLst>
                </p:cNvPr>
                <p:cNvSpPr txBox="1"/>
                <p:nvPr/>
              </p:nvSpPr>
              <p:spPr>
                <a:xfrm>
                  <a:off x="695274" y="2502624"/>
                  <a:ext cx="1005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𝐺</m:t>
                            </m:r>
                          </m:sub>
                        </m:sSub>
                        <m:r>
                          <a:rPr lang="en-US" sz="2000" b="0" i="0" smtClean="0">
                            <a:latin typeface="Cambria Math" panose="02040503050406030204" pitchFamily="18" charset="0"/>
                          </a:rPr>
                          <m:t>=0.3</m:t>
                        </m:r>
                      </m:oMath>
                    </m:oMathPara>
                  </a14:m>
                  <a:endParaRPr lang="en-US" sz="2000" b="0" dirty="0">
                    <a:latin typeface="+mn-lt"/>
                  </a:endParaRPr>
                </a:p>
              </p:txBody>
            </p:sp>
          </mc:Choice>
          <mc:Fallback xmlns="">
            <p:sp>
              <p:nvSpPr>
                <p:cNvPr id="37" name="TextBox 36">
                  <a:extLst>
                    <a:ext uri="{FF2B5EF4-FFF2-40B4-BE49-F238E27FC236}">
                      <a16:creationId xmlns:a16="http://schemas.microsoft.com/office/drawing/2014/main" id="{7B859219-E3D4-4B13-A41F-B04628BD4A29}"/>
                    </a:ext>
                  </a:extLst>
                </p:cNvPr>
                <p:cNvSpPr txBox="1">
                  <a:spLocks noRot="1" noChangeAspect="1" noMove="1" noResize="1" noEditPoints="1" noAdjustHandles="1" noChangeArrowheads="1" noChangeShapeType="1" noTextEdit="1"/>
                </p:cNvSpPr>
                <p:nvPr/>
              </p:nvSpPr>
              <p:spPr>
                <a:xfrm>
                  <a:off x="695274" y="2502624"/>
                  <a:ext cx="1005981" cy="307777"/>
                </a:xfrm>
                <a:prstGeom prst="rect">
                  <a:avLst/>
                </a:prstGeom>
                <a:blipFill>
                  <a:blip r:embed="rId5"/>
                  <a:stretch>
                    <a:fillRect l="-6061" r="-5455"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AC457A-CE7C-4ED8-8075-751619E98486}"/>
                    </a:ext>
                  </a:extLst>
                </p:cNvPr>
                <p:cNvSpPr txBox="1"/>
                <p:nvPr/>
              </p:nvSpPr>
              <p:spPr>
                <a:xfrm>
                  <a:off x="695274" y="2954903"/>
                  <a:ext cx="9835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r>
                          <a:rPr lang="en-US" sz="2000" b="0" i="0" smtClean="0">
                            <a:latin typeface="Cambria Math" panose="02040503050406030204" pitchFamily="18" charset="0"/>
                          </a:rPr>
                          <m:t>=0.4</m:t>
                        </m:r>
                      </m:oMath>
                    </m:oMathPara>
                  </a14:m>
                  <a:endParaRPr lang="en-US" sz="2000" b="0" dirty="0">
                    <a:latin typeface="+mn-lt"/>
                  </a:endParaRPr>
                </a:p>
              </p:txBody>
            </p:sp>
          </mc:Choice>
          <mc:Fallback xmlns="">
            <p:sp>
              <p:nvSpPr>
                <p:cNvPr id="38" name="TextBox 37">
                  <a:extLst>
                    <a:ext uri="{FF2B5EF4-FFF2-40B4-BE49-F238E27FC236}">
                      <a16:creationId xmlns:a16="http://schemas.microsoft.com/office/drawing/2014/main" id="{C5AC457A-CE7C-4ED8-8075-751619E98486}"/>
                    </a:ext>
                  </a:extLst>
                </p:cNvPr>
                <p:cNvSpPr txBox="1">
                  <a:spLocks noRot="1" noChangeAspect="1" noMove="1" noResize="1" noEditPoints="1" noAdjustHandles="1" noChangeArrowheads="1" noChangeShapeType="1" noTextEdit="1"/>
                </p:cNvSpPr>
                <p:nvPr/>
              </p:nvSpPr>
              <p:spPr>
                <a:xfrm>
                  <a:off x="695274" y="2954903"/>
                  <a:ext cx="983539" cy="307777"/>
                </a:xfrm>
                <a:prstGeom prst="rect">
                  <a:avLst/>
                </a:prstGeom>
                <a:blipFill>
                  <a:blip r:embed="rId6"/>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524AF89-CE86-43DF-9234-89D2C89023DD}"/>
                    </a:ext>
                  </a:extLst>
                </p:cNvPr>
                <p:cNvSpPr txBox="1"/>
                <p:nvPr/>
              </p:nvSpPr>
              <p:spPr>
                <a:xfrm>
                  <a:off x="695274" y="3437812"/>
                  <a:ext cx="999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𝐹</m:t>
                            </m:r>
                          </m:sub>
                        </m:sSub>
                        <m:r>
                          <a:rPr lang="en-US" sz="2000" b="0" i="0" smtClean="0">
                            <a:latin typeface="Cambria Math" panose="02040503050406030204" pitchFamily="18" charset="0"/>
                          </a:rPr>
                          <m:t>=0.0</m:t>
                        </m:r>
                      </m:oMath>
                    </m:oMathPara>
                  </a14:m>
                  <a:endParaRPr lang="en-US" sz="2000" b="0" dirty="0">
                    <a:latin typeface="+mn-lt"/>
                  </a:endParaRPr>
                </a:p>
              </p:txBody>
            </p:sp>
          </mc:Choice>
          <mc:Fallback xmlns="">
            <p:sp>
              <p:nvSpPr>
                <p:cNvPr id="44" name="TextBox 43">
                  <a:extLst>
                    <a:ext uri="{FF2B5EF4-FFF2-40B4-BE49-F238E27FC236}">
                      <a16:creationId xmlns:a16="http://schemas.microsoft.com/office/drawing/2014/main" id="{2524AF89-CE86-43DF-9234-89D2C89023DD}"/>
                    </a:ext>
                  </a:extLst>
                </p:cNvPr>
                <p:cNvSpPr txBox="1">
                  <a:spLocks noRot="1" noChangeAspect="1" noMove="1" noResize="1" noEditPoints="1" noAdjustHandles="1" noChangeArrowheads="1" noChangeShapeType="1" noTextEdit="1"/>
                </p:cNvSpPr>
                <p:nvPr/>
              </p:nvSpPr>
              <p:spPr>
                <a:xfrm>
                  <a:off x="695274" y="3437812"/>
                  <a:ext cx="999376" cy="307777"/>
                </a:xfrm>
                <a:prstGeom prst="rect">
                  <a:avLst/>
                </a:prstGeom>
                <a:blipFill>
                  <a:blip r:embed="rId7"/>
                  <a:stretch>
                    <a:fillRect l="-6098" r="-5488" b="-23529"/>
                  </a:stretch>
                </a:blipFill>
              </p:spPr>
              <p:txBody>
                <a:bodyPr/>
                <a:lstStyle/>
                <a:p>
                  <a:r>
                    <a:rPr lang="en-CH">
                      <a:noFill/>
                    </a:rPr>
                    <a:t> </a:t>
                  </a:r>
                </a:p>
              </p:txBody>
            </p:sp>
          </mc:Fallback>
        </mc:AlternateContent>
      </p:grpSp>
      <p:sp>
        <p:nvSpPr>
          <p:cNvPr id="6" name="Oval 5">
            <a:extLst>
              <a:ext uri="{FF2B5EF4-FFF2-40B4-BE49-F238E27FC236}">
                <a16:creationId xmlns:a16="http://schemas.microsoft.com/office/drawing/2014/main" id="{CAAD2858-D366-4002-9F97-E0630D134FB9}"/>
              </a:ext>
            </a:extLst>
          </p:cNvPr>
          <p:cNvSpPr/>
          <p:nvPr/>
        </p:nvSpPr>
        <p:spPr bwMode="auto">
          <a:xfrm>
            <a:off x="3046844"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0ED5BA42-6E7E-4844-B499-419F4860D3DD}"/>
              </a:ext>
            </a:extLst>
          </p:cNvPr>
          <p:cNvSpPr/>
          <p:nvPr/>
        </p:nvSpPr>
        <p:spPr bwMode="auto">
          <a:xfrm>
            <a:off x="4285922"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8" name="Oval 7">
            <a:extLst>
              <a:ext uri="{FF2B5EF4-FFF2-40B4-BE49-F238E27FC236}">
                <a16:creationId xmlns:a16="http://schemas.microsoft.com/office/drawing/2014/main" id="{0EF5E66C-E048-4388-B2F2-323663A9D7AB}"/>
              </a:ext>
            </a:extLst>
          </p:cNvPr>
          <p:cNvSpPr/>
          <p:nvPr/>
        </p:nvSpPr>
        <p:spPr bwMode="auto">
          <a:xfrm>
            <a:off x="5525000"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9" name="Oval 8">
            <a:extLst>
              <a:ext uri="{FF2B5EF4-FFF2-40B4-BE49-F238E27FC236}">
                <a16:creationId xmlns:a16="http://schemas.microsoft.com/office/drawing/2014/main" id="{AB7ED560-F634-4FF4-BDC8-9A9557065908}"/>
              </a:ext>
            </a:extLst>
          </p:cNvPr>
          <p:cNvSpPr/>
          <p:nvPr/>
        </p:nvSpPr>
        <p:spPr bwMode="auto">
          <a:xfrm>
            <a:off x="6764078" y="1826233"/>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7388A0F0-E25B-4A5C-818F-E547791DD5A3}"/>
              </a:ext>
            </a:extLst>
          </p:cNvPr>
          <p:cNvCxnSpPr>
            <a:stCxn id="6" idx="6"/>
            <a:endCxn id="7" idx="2"/>
          </p:cNvCxnSpPr>
          <p:nvPr/>
        </p:nvCxnSpPr>
        <p:spPr bwMode="auto">
          <a:xfrm>
            <a:off x="4003986"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A1091D33-F69D-4BDC-B976-6BEC43B1FF9D}"/>
              </a:ext>
            </a:extLst>
          </p:cNvPr>
          <p:cNvCxnSpPr>
            <a:stCxn id="7" idx="6"/>
            <a:endCxn id="8" idx="2"/>
          </p:cNvCxnSpPr>
          <p:nvPr/>
        </p:nvCxnSpPr>
        <p:spPr bwMode="auto">
          <a:xfrm>
            <a:off x="5243064"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FA31EB4D-F5F7-4A07-A100-BF202DD6F132}"/>
              </a:ext>
            </a:extLst>
          </p:cNvPr>
          <p:cNvCxnSpPr>
            <a:stCxn id="8" idx="6"/>
            <a:endCxn id="9" idx="2"/>
          </p:cNvCxnSpPr>
          <p:nvPr/>
        </p:nvCxnSpPr>
        <p:spPr bwMode="auto">
          <a:xfrm>
            <a:off x="6482142"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0B3DE21B-7DC2-4A45-89AE-85EF9D7F9849}"/>
              </a:ext>
            </a:extLst>
          </p:cNvPr>
          <p:cNvCxnSpPr>
            <a:cxnSpLocks/>
            <a:stCxn id="9" idx="6"/>
          </p:cNvCxnSpPr>
          <p:nvPr/>
        </p:nvCxnSpPr>
        <p:spPr bwMode="auto">
          <a:xfrm>
            <a:off x="7721220" y="2304804"/>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91E041E7-FF7D-4959-804D-C476B89002B6}"/>
              </a:ext>
            </a:extLst>
          </p:cNvPr>
          <p:cNvCxnSpPr>
            <a:cxnSpLocks/>
            <a:stCxn id="6" idx="4"/>
          </p:cNvCxnSpPr>
          <p:nvPr/>
        </p:nvCxnSpPr>
        <p:spPr bwMode="auto">
          <a:xfrm>
            <a:off x="3525415" y="2783375"/>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694A28D2-8B3A-4768-A693-499DC66368A9}"/>
              </a:ext>
            </a:extLst>
          </p:cNvPr>
          <p:cNvCxnSpPr>
            <a:cxnSpLocks/>
            <a:stCxn id="7" idx="4"/>
          </p:cNvCxnSpPr>
          <p:nvPr/>
        </p:nvCxnSpPr>
        <p:spPr bwMode="auto">
          <a:xfrm>
            <a:off x="4764493" y="2783375"/>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F55FA2D9-5855-45D7-B9BB-DC242068A7B2}"/>
              </a:ext>
            </a:extLst>
          </p:cNvPr>
          <p:cNvCxnSpPr>
            <a:cxnSpLocks/>
            <a:stCxn id="8" idx="4"/>
          </p:cNvCxnSpPr>
          <p:nvPr/>
        </p:nvCxnSpPr>
        <p:spPr bwMode="auto">
          <a:xfrm>
            <a:off x="6003571" y="2783375"/>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0ACB8BAE-CA74-435E-A55B-188432E9421A}"/>
              </a:ext>
            </a:extLst>
          </p:cNvPr>
          <p:cNvCxnSpPr/>
          <p:nvPr/>
        </p:nvCxnSpPr>
        <p:spPr bwMode="auto">
          <a:xfrm>
            <a:off x="2751492" y="2304804"/>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1DEF7716-2912-4316-BC8E-74848A053CB3}"/>
              </a:ext>
            </a:extLst>
          </p:cNvPr>
          <p:cNvSpPr/>
          <p:nvPr/>
        </p:nvSpPr>
        <p:spPr bwMode="auto">
          <a:xfrm>
            <a:off x="3033428" y="322395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0</a:t>
            </a:r>
            <a:endParaRPr lang="en-CH" dirty="0">
              <a:solidFill>
                <a:schemeClr val="bg2">
                  <a:lumMod val="75000"/>
                </a:schemeClr>
              </a:solidFill>
            </a:endParaRPr>
          </a:p>
        </p:txBody>
      </p:sp>
      <p:sp>
        <p:nvSpPr>
          <p:cNvPr id="25" name="Rectangle 24">
            <a:extLst>
              <a:ext uri="{FF2B5EF4-FFF2-40B4-BE49-F238E27FC236}">
                <a16:creationId xmlns:a16="http://schemas.microsoft.com/office/drawing/2014/main" id="{4BE7C7A9-A718-4AB0-A415-C50F4FC679EC}"/>
              </a:ext>
            </a:extLst>
          </p:cNvPr>
          <p:cNvSpPr/>
          <p:nvPr/>
        </p:nvSpPr>
        <p:spPr bwMode="auto">
          <a:xfrm>
            <a:off x="4272506" y="321898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sp>
        <p:nvSpPr>
          <p:cNvPr id="28" name="Rectangle 27">
            <a:extLst>
              <a:ext uri="{FF2B5EF4-FFF2-40B4-BE49-F238E27FC236}">
                <a16:creationId xmlns:a16="http://schemas.microsoft.com/office/drawing/2014/main" id="{7245909D-00F3-4D41-BBD7-2B82C6DEBC01}"/>
              </a:ext>
            </a:extLst>
          </p:cNvPr>
          <p:cNvSpPr/>
          <p:nvPr/>
        </p:nvSpPr>
        <p:spPr bwMode="auto">
          <a:xfrm>
            <a:off x="5511584" y="3214012"/>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sp>
        <p:nvSpPr>
          <p:cNvPr id="11" name="TextBox 10">
            <a:extLst>
              <a:ext uri="{FF2B5EF4-FFF2-40B4-BE49-F238E27FC236}">
                <a16:creationId xmlns:a16="http://schemas.microsoft.com/office/drawing/2014/main" id="{740BD288-D4AC-42FE-9B3C-10D63B10BD23}"/>
              </a:ext>
            </a:extLst>
          </p:cNvPr>
          <p:cNvSpPr txBox="1"/>
          <p:nvPr/>
        </p:nvSpPr>
        <p:spPr>
          <a:xfrm>
            <a:off x="3132819" y="1223103"/>
            <a:ext cx="785191" cy="461665"/>
          </a:xfrm>
          <a:prstGeom prst="rect">
            <a:avLst/>
          </a:prstGeom>
          <a:noFill/>
        </p:spPr>
        <p:txBody>
          <a:bodyPr wrap="square" rtlCol="0">
            <a:spAutoFit/>
          </a:bodyPr>
          <a:lstStyle/>
          <a:p>
            <a:pPr algn="ctr"/>
            <a:r>
              <a:rPr lang="en-US" b="1" dirty="0">
                <a:solidFill>
                  <a:srgbClr val="0070C0"/>
                </a:solidFill>
                <a:latin typeface="+mn-lt"/>
              </a:rPr>
              <a:t>0.22</a:t>
            </a:r>
            <a:endParaRPr lang="en-CH" b="1" dirty="0" err="1">
              <a:solidFill>
                <a:srgbClr val="0070C0"/>
              </a:solidFill>
              <a:latin typeface="+mn-lt"/>
            </a:endParaRPr>
          </a:p>
        </p:txBody>
      </p:sp>
      <p:sp>
        <p:nvSpPr>
          <p:cNvPr id="45" name="TextBox 44">
            <a:extLst>
              <a:ext uri="{FF2B5EF4-FFF2-40B4-BE49-F238E27FC236}">
                <a16:creationId xmlns:a16="http://schemas.microsoft.com/office/drawing/2014/main" id="{AE982F5F-3515-4FF4-9F48-54713F855AAC}"/>
              </a:ext>
            </a:extLst>
          </p:cNvPr>
          <p:cNvSpPr txBox="1"/>
          <p:nvPr/>
        </p:nvSpPr>
        <p:spPr>
          <a:xfrm>
            <a:off x="4371897" y="1223103"/>
            <a:ext cx="785191" cy="461665"/>
          </a:xfrm>
          <a:prstGeom prst="rect">
            <a:avLst/>
          </a:prstGeom>
          <a:noFill/>
        </p:spPr>
        <p:txBody>
          <a:bodyPr wrap="square" rtlCol="0">
            <a:spAutoFit/>
          </a:bodyPr>
          <a:lstStyle/>
          <a:p>
            <a:pPr algn="ctr"/>
            <a:r>
              <a:rPr lang="en-US" b="1" dirty="0">
                <a:solidFill>
                  <a:srgbClr val="0070C0"/>
                </a:solidFill>
                <a:latin typeface="+mn-lt"/>
              </a:rPr>
              <a:t>0.75</a:t>
            </a:r>
            <a:endParaRPr lang="en-CH" b="1" dirty="0" err="1">
              <a:solidFill>
                <a:srgbClr val="0070C0"/>
              </a:solidFill>
              <a:latin typeface="+mn-lt"/>
            </a:endParaRPr>
          </a:p>
        </p:txBody>
      </p:sp>
      <p:sp>
        <p:nvSpPr>
          <p:cNvPr id="46" name="TextBox 45">
            <a:extLst>
              <a:ext uri="{FF2B5EF4-FFF2-40B4-BE49-F238E27FC236}">
                <a16:creationId xmlns:a16="http://schemas.microsoft.com/office/drawing/2014/main" id="{7466C9CE-1AAE-4AEA-B857-F14D2B118F44}"/>
              </a:ext>
            </a:extLst>
          </p:cNvPr>
          <p:cNvSpPr txBox="1"/>
          <p:nvPr/>
        </p:nvSpPr>
        <p:spPr>
          <a:xfrm>
            <a:off x="5561612" y="1223103"/>
            <a:ext cx="785191" cy="461665"/>
          </a:xfrm>
          <a:prstGeom prst="rect">
            <a:avLst/>
          </a:prstGeom>
          <a:noFill/>
        </p:spPr>
        <p:txBody>
          <a:bodyPr wrap="square" rtlCol="0">
            <a:spAutoFit/>
          </a:bodyPr>
          <a:lstStyle/>
          <a:p>
            <a:pPr algn="ctr"/>
            <a:r>
              <a:rPr lang="en-US" b="1" dirty="0">
                <a:solidFill>
                  <a:srgbClr val="0070C0"/>
                </a:solidFill>
                <a:latin typeface="+mn-lt"/>
              </a:rPr>
              <a:t>0.94</a:t>
            </a:r>
            <a:endParaRPr lang="en-CH" b="1" dirty="0" err="1">
              <a:solidFill>
                <a:srgbClr val="0070C0"/>
              </a:solidFill>
              <a:latin typeface="+mn-lt"/>
            </a:endParaRPr>
          </a:p>
        </p:txBody>
      </p:sp>
      <p:sp>
        <p:nvSpPr>
          <p:cNvPr id="52" name="TextBox 51">
            <a:extLst>
              <a:ext uri="{FF2B5EF4-FFF2-40B4-BE49-F238E27FC236}">
                <a16:creationId xmlns:a16="http://schemas.microsoft.com/office/drawing/2014/main" id="{80172C51-E037-465F-98A0-C23B59ED17E9}"/>
              </a:ext>
            </a:extLst>
          </p:cNvPr>
          <p:cNvSpPr txBox="1"/>
          <p:nvPr/>
        </p:nvSpPr>
        <p:spPr>
          <a:xfrm>
            <a:off x="6850053" y="1223103"/>
            <a:ext cx="785191" cy="461665"/>
          </a:xfrm>
          <a:prstGeom prst="rect">
            <a:avLst/>
          </a:prstGeom>
          <a:noFill/>
        </p:spPr>
        <p:txBody>
          <a:bodyPr wrap="square" rtlCol="0">
            <a:spAutoFit/>
          </a:bodyPr>
          <a:lstStyle/>
          <a:p>
            <a:pPr algn="ctr"/>
            <a:r>
              <a:rPr lang="en-US" b="1" dirty="0">
                <a:solidFill>
                  <a:srgbClr val="0070C0"/>
                </a:solidFill>
                <a:latin typeface="+mn-lt"/>
              </a:rPr>
              <a:t>0.96</a:t>
            </a:r>
            <a:endParaRPr lang="en-CH" b="1" dirty="0" err="1">
              <a:solidFill>
                <a:srgbClr val="0070C0"/>
              </a:solidFill>
              <a:latin typeface="+mn-lt"/>
            </a:endParaRPr>
          </a:p>
        </p:txBody>
      </p:sp>
    </p:spTree>
    <p:extLst>
      <p:ext uri="{BB962C8B-B14F-4D97-AF65-F5344CB8AC3E}">
        <p14:creationId xmlns:p14="http://schemas.microsoft.com/office/powerpoint/2010/main" val="103996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p:txBody>
          <a:bodyPr/>
          <a:lstStyle/>
          <a:p>
            <a:r>
              <a:rPr lang="en-US" dirty="0"/>
              <a:t>Making predictions using a BKT model</a:t>
            </a:r>
            <a:endParaRPr lang="en-CH" dirty="0"/>
          </a:p>
        </p:txBody>
      </p:sp>
      <p:grpSp>
        <p:nvGrpSpPr>
          <p:cNvPr id="5" name="Group 4">
            <a:extLst>
              <a:ext uri="{FF2B5EF4-FFF2-40B4-BE49-F238E27FC236}">
                <a16:creationId xmlns:a16="http://schemas.microsoft.com/office/drawing/2014/main" id="{8572077E-851C-43D5-B3E7-BF02D01680FB}"/>
              </a:ext>
            </a:extLst>
          </p:cNvPr>
          <p:cNvGrpSpPr/>
          <p:nvPr/>
        </p:nvGrpSpPr>
        <p:grpSpPr>
          <a:xfrm>
            <a:off x="904465" y="1581389"/>
            <a:ext cx="1282109" cy="2365504"/>
            <a:chOff x="576470" y="1480939"/>
            <a:chExt cx="1282109" cy="2365504"/>
          </a:xfrm>
        </p:grpSpPr>
        <p:sp>
          <p:nvSpPr>
            <p:cNvPr id="4" name="Rectangle 3">
              <a:extLst>
                <a:ext uri="{FF2B5EF4-FFF2-40B4-BE49-F238E27FC236}">
                  <a16:creationId xmlns:a16="http://schemas.microsoft.com/office/drawing/2014/main" id="{14E1B051-44F6-45FB-9078-1AE0B6459BFA}"/>
                </a:ext>
              </a:extLst>
            </p:cNvPr>
            <p:cNvSpPr/>
            <p:nvPr/>
          </p:nvSpPr>
          <p:spPr bwMode="auto">
            <a:xfrm>
              <a:off x="576470" y="1480939"/>
              <a:ext cx="1282109" cy="2365504"/>
            </a:xfrm>
            <a:prstGeom prst="rect">
              <a:avLst/>
            </a:prstGeom>
            <a:solidFill>
              <a:schemeClr val="accent3"/>
            </a:solidFill>
            <a:ln w="34925">
              <a:solidFill>
                <a:srgbClr val="0070C0"/>
              </a:solidFill>
            </a:ln>
            <a:effectLst/>
            <a:ex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266A8B-76B0-479C-A411-BB7204D1F5EF}"/>
                    </a:ext>
                  </a:extLst>
                </p:cNvPr>
                <p:cNvSpPr txBox="1"/>
                <p:nvPr/>
              </p:nvSpPr>
              <p:spPr>
                <a:xfrm>
                  <a:off x="695274" y="1556481"/>
                  <a:ext cx="984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r>
                          <a:rPr lang="en-US" sz="2000" b="0" i="0" smtClean="0">
                            <a:latin typeface="Cambria Math" panose="02040503050406030204" pitchFamily="18" charset="0"/>
                          </a:rPr>
                          <m:t>=0.5</m:t>
                        </m:r>
                      </m:oMath>
                    </m:oMathPara>
                  </a14:m>
                  <a:endParaRPr lang="en-US" sz="2000" b="0" dirty="0">
                    <a:latin typeface="+mn-lt"/>
                  </a:endParaRPr>
                </a:p>
              </p:txBody>
            </p:sp>
          </mc:Choice>
          <mc:Fallback xmlns="">
            <p:sp>
              <p:nvSpPr>
                <p:cNvPr id="2" name="TextBox 1">
                  <a:extLst>
                    <a:ext uri="{FF2B5EF4-FFF2-40B4-BE49-F238E27FC236}">
                      <a16:creationId xmlns:a16="http://schemas.microsoft.com/office/drawing/2014/main" id="{3C266A8B-76B0-479C-A411-BB7204D1F5EF}"/>
                    </a:ext>
                  </a:extLst>
                </p:cNvPr>
                <p:cNvSpPr txBox="1">
                  <a:spLocks noRot="1" noChangeAspect="1" noMove="1" noResize="1" noEditPoints="1" noAdjustHandles="1" noChangeArrowheads="1" noChangeShapeType="1" noTextEdit="1"/>
                </p:cNvSpPr>
                <p:nvPr/>
              </p:nvSpPr>
              <p:spPr>
                <a:xfrm>
                  <a:off x="695274" y="1556481"/>
                  <a:ext cx="984949" cy="307777"/>
                </a:xfrm>
                <a:prstGeom prst="rect">
                  <a:avLst/>
                </a:prstGeom>
                <a:blipFill>
                  <a:blip r:embed="rId3"/>
                  <a:stretch>
                    <a:fillRect l="-6211" r="-6211" b="-26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F50CE82-C44A-440A-B361-010BF3537990}"/>
                    </a:ext>
                  </a:extLst>
                </p:cNvPr>
                <p:cNvSpPr txBox="1"/>
                <p:nvPr/>
              </p:nvSpPr>
              <p:spPr>
                <a:xfrm>
                  <a:off x="695274" y="1993423"/>
                  <a:ext cx="9819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𝑆</m:t>
                            </m:r>
                          </m:sub>
                        </m:sSub>
                        <m:r>
                          <a:rPr lang="en-US" sz="2000" b="0" i="0" smtClean="0">
                            <a:latin typeface="Cambria Math" panose="02040503050406030204" pitchFamily="18" charset="0"/>
                          </a:rPr>
                          <m:t>=0.2</m:t>
                        </m:r>
                      </m:oMath>
                    </m:oMathPara>
                  </a14:m>
                  <a:endParaRPr lang="en-US" sz="2000" b="0" dirty="0">
                    <a:latin typeface="+mn-lt"/>
                  </a:endParaRPr>
                </a:p>
              </p:txBody>
            </p:sp>
          </mc:Choice>
          <mc:Fallback xmlns="">
            <p:sp>
              <p:nvSpPr>
                <p:cNvPr id="36" name="TextBox 35">
                  <a:extLst>
                    <a:ext uri="{FF2B5EF4-FFF2-40B4-BE49-F238E27FC236}">
                      <a16:creationId xmlns:a16="http://schemas.microsoft.com/office/drawing/2014/main" id="{3F50CE82-C44A-440A-B361-010BF3537990}"/>
                    </a:ext>
                  </a:extLst>
                </p:cNvPr>
                <p:cNvSpPr txBox="1">
                  <a:spLocks noRot="1" noChangeAspect="1" noMove="1" noResize="1" noEditPoints="1" noAdjustHandles="1" noChangeArrowheads="1" noChangeShapeType="1" noTextEdit="1"/>
                </p:cNvSpPr>
                <p:nvPr/>
              </p:nvSpPr>
              <p:spPr>
                <a:xfrm>
                  <a:off x="695274" y="1993423"/>
                  <a:ext cx="981935" cy="307777"/>
                </a:xfrm>
                <a:prstGeom prst="rect">
                  <a:avLst/>
                </a:prstGeom>
                <a:blipFill>
                  <a:blip r:embed="rId4"/>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859219-E3D4-4B13-A41F-B04628BD4A29}"/>
                    </a:ext>
                  </a:extLst>
                </p:cNvPr>
                <p:cNvSpPr txBox="1"/>
                <p:nvPr/>
              </p:nvSpPr>
              <p:spPr>
                <a:xfrm>
                  <a:off x="695274" y="2502624"/>
                  <a:ext cx="1005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𝐺</m:t>
                            </m:r>
                          </m:sub>
                        </m:sSub>
                        <m:r>
                          <a:rPr lang="en-US" sz="2000" b="0" i="0" smtClean="0">
                            <a:latin typeface="Cambria Math" panose="02040503050406030204" pitchFamily="18" charset="0"/>
                          </a:rPr>
                          <m:t>=0.3</m:t>
                        </m:r>
                      </m:oMath>
                    </m:oMathPara>
                  </a14:m>
                  <a:endParaRPr lang="en-US" sz="2000" b="0" dirty="0">
                    <a:latin typeface="+mn-lt"/>
                  </a:endParaRPr>
                </a:p>
              </p:txBody>
            </p:sp>
          </mc:Choice>
          <mc:Fallback xmlns="">
            <p:sp>
              <p:nvSpPr>
                <p:cNvPr id="37" name="TextBox 36">
                  <a:extLst>
                    <a:ext uri="{FF2B5EF4-FFF2-40B4-BE49-F238E27FC236}">
                      <a16:creationId xmlns:a16="http://schemas.microsoft.com/office/drawing/2014/main" id="{7B859219-E3D4-4B13-A41F-B04628BD4A29}"/>
                    </a:ext>
                  </a:extLst>
                </p:cNvPr>
                <p:cNvSpPr txBox="1">
                  <a:spLocks noRot="1" noChangeAspect="1" noMove="1" noResize="1" noEditPoints="1" noAdjustHandles="1" noChangeArrowheads="1" noChangeShapeType="1" noTextEdit="1"/>
                </p:cNvSpPr>
                <p:nvPr/>
              </p:nvSpPr>
              <p:spPr>
                <a:xfrm>
                  <a:off x="695274" y="2502624"/>
                  <a:ext cx="1005981" cy="307777"/>
                </a:xfrm>
                <a:prstGeom prst="rect">
                  <a:avLst/>
                </a:prstGeom>
                <a:blipFill>
                  <a:blip r:embed="rId5"/>
                  <a:stretch>
                    <a:fillRect l="-6061" r="-5455"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AC457A-CE7C-4ED8-8075-751619E98486}"/>
                    </a:ext>
                  </a:extLst>
                </p:cNvPr>
                <p:cNvSpPr txBox="1"/>
                <p:nvPr/>
              </p:nvSpPr>
              <p:spPr>
                <a:xfrm>
                  <a:off x="695274" y="2954903"/>
                  <a:ext cx="9835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r>
                          <a:rPr lang="en-US" sz="2000" b="0" i="0" smtClean="0">
                            <a:latin typeface="Cambria Math" panose="02040503050406030204" pitchFamily="18" charset="0"/>
                          </a:rPr>
                          <m:t>=0.4</m:t>
                        </m:r>
                      </m:oMath>
                    </m:oMathPara>
                  </a14:m>
                  <a:endParaRPr lang="en-US" sz="2000" b="0" dirty="0">
                    <a:latin typeface="+mn-lt"/>
                  </a:endParaRPr>
                </a:p>
              </p:txBody>
            </p:sp>
          </mc:Choice>
          <mc:Fallback xmlns="">
            <p:sp>
              <p:nvSpPr>
                <p:cNvPr id="38" name="TextBox 37">
                  <a:extLst>
                    <a:ext uri="{FF2B5EF4-FFF2-40B4-BE49-F238E27FC236}">
                      <a16:creationId xmlns:a16="http://schemas.microsoft.com/office/drawing/2014/main" id="{C5AC457A-CE7C-4ED8-8075-751619E98486}"/>
                    </a:ext>
                  </a:extLst>
                </p:cNvPr>
                <p:cNvSpPr txBox="1">
                  <a:spLocks noRot="1" noChangeAspect="1" noMove="1" noResize="1" noEditPoints="1" noAdjustHandles="1" noChangeArrowheads="1" noChangeShapeType="1" noTextEdit="1"/>
                </p:cNvSpPr>
                <p:nvPr/>
              </p:nvSpPr>
              <p:spPr>
                <a:xfrm>
                  <a:off x="695274" y="2954903"/>
                  <a:ext cx="983539" cy="307777"/>
                </a:xfrm>
                <a:prstGeom prst="rect">
                  <a:avLst/>
                </a:prstGeom>
                <a:blipFill>
                  <a:blip r:embed="rId6"/>
                  <a:stretch>
                    <a:fillRect l="-6211" r="-5590" b="-2352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524AF89-CE86-43DF-9234-89D2C89023DD}"/>
                    </a:ext>
                  </a:extLst>
                </p:cNvPr>
                <p:cNvSpPr txBox="1"/>
                <p:nvPr/>
              </p:nvSpPr>
              <p:spPr>
                <a:xfrm>
                  <a:off x="695274" y="3437812"/>
                  <a:ext cx="9993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𝐹</m:t>
                            </m:r>
                          </m:sub>
                        </m:sSub>
                        <m:r>
                          <a:rPr lang="en-US" sz="2000" b="0" i="0" smtClean="0">
                            <a:latin typeface="Cambria Math" panose="02040503050406030204" pitchFamily="18" charset="0"/>
                          </a:rPr>
                          <m:t>=0.0</m:t>
                        </m:r>
                      </m:oMath>
                    </m:oMathPara>
                  </a14:m>
                  <a:endParaRPr lang="en-US" sz="2000" b="0" dirty="0">
                    <a:latin typeface="+mn-lt"/>
                  </a:endParaRPr>
                </a:p>
              </p:txBody>
            </p:sp>
          </mc:Choice>
          <mc:Fallback xmlns="">
            <p:sp>
              <p:nvSpPr>
                <p:cNvPr id="44" name="TextBox 43">
                  <a:extLst>
                    <a:ext uri="{FF2B5EF4-FFF2-40B4-BE49-F238E27FC236}">
                      <a16:creationId xmlns:a16="http://schemas.microsoft.com/office/drawing/2014/main" id="{2524AF89-CE86-43DF-9234-89D2C89023DD}"/>
                    </a:ext>
                  </a:extLst>
                </p:cNvPr>
                <p:cNvSpPr txBox="1">
                  <a:spLocks noRot="1" noChangeAspect="1" noMove="1" noResize="1" noEditPoints="1" noAdjustHandles="1" noChangeArrowheads="1" noChangeShapeType="1" noTextEdit="1"/>
                </p:cNvSpPr>
                <p:nvPr/>
              </p:nvSpPr>
              <p:spPr>
                <a:xfrm>
                  <a:off x="695274" y="3437812"/>
                  <a:ext cx="999376" cy="307777"/>
                </a:xfrm>
                <a:prstGeom prst="rect">
                  <a:avLst/>
                </a:prstGeom>
                <a:blipFill>
                  <a:blip r:embed="rId7"/>
                  <a:stretch>
                    <a:fillRect l="-6098" r="-5488" b="-23529"/>
                  </a:stretch>
                </a:blipFill>
              </p:spPr>
              <p:txBody>
                <a:bodyPr/>
                <a:lstStyle/>
                <a:p>
                  <a:r>
                    <a:rPr lang="en-CH">
                      <a:noFill/>
                    </a:rPr>
                    <a:t> </a:t>
                  </a:r>
                </a:p>
              </p:txBody>
            </p:sp>
          </mc:Fallback>
        </mc:AlternateContent>
      </p:grpSp>
      <p:grpSp>
        <p:nvGrpSpPr>
          <p:cNvPr id="16" name="Group 15">
            <a:extLst>
              <a:ext uri="{FF2B5EF4-FFF2-40B4-BE49-F238E27FC236}">
                <a16:creationId xmlns:a16="http://schemas.microsoft.com/office/drawing/2014/main" id="{A5257BB1-4431-452F-8AE8-13F0A8A99FA4}"/>
              </a:ext>
            </a:extLst>
          </p:cNvPr>
          <p:cNvGrpSpPr/>
          <p:nvPr/>
        </p:nvGrpSpPr>
        <p:grpSpPr>
          <a:xfrm>
            <a:off x="2751492" y="1223103"/>
            <a:ext cx="5251665" cy="3082077"/>
            <a:chOff x="2423497" y="1083957"/>
            <a:chExt cx="5251665" cy="3082077"/>
          </a:xfrm>
        </p:grpSpPr>
        <p:grpSp>
          <p:nvGrpSpPr>
            <p:cNvPr id="10" name="Group 9">
              <a:extLst>
                <a:ext uri="{FF2B5EF4-FFF2-40B4-BE49-F238E27FC236}">
                  <a16:creationId xmlns:a16="http://schemas.microsoft.com/office/drawing/2014/main" id="{C92120D1-D80D-48A9-9B60-9E617EEC1555}"/>
                </a:ext>
              </a:extLst>
            </p:cNvPr>
            <p:cNvGrpSpPr/>
            <p:nvPr/>
          </p:nvGrpSpPr>
          <p:grpSpPr>
            <a:xfrm>
              <a:off x="2423497" y="1687087"/>
              <a:ext cx="5251665" cy="1904613"/>
              <a:chOff x="2940332" y="1864258"/>
              <a:chExt cx="5251665" cy="1904613"/>
            </a:xfrm>
          </p:grpSpPr>
          <p:sp>
            <p:nvSpPr>
              <p:cNvPr id="6" name="Oval 5">
                <a:extLst>
                  <a:ext uri="{FF2B5EF4-FFF2-40B4-BE49-F238E27FC236}">
                    <a16:creationId xmlns:a16="http://schemas.microsoft.com/office/drawing/2014/main" id="{CAAD2858-D366-4002-9F97-E0630D134FB9}"/>
                  </a:ext>
                </a:extLst>
              </p:cNvPr>
              <p:cNvSpPr/>
              <p:nvPr/>
            </p:nvSpPr>
            <p:spPr bwMode="auto">
              <a:xfrm>
                <a:off x="3235684" y="1864258"/>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0ED5BA42-6E7E-4844-B499-419F4860D3DD}"/>
                  </a:ext>
                </a:extLst>
              </p:cNvPr>
              <p:cNvSpPr/>
              <p:nvPr/>
            </p:nvSpPr>
            <p:spPr bwMode="auto">
              <a:xfrm>
                <a:off x="4474762" y="1864258"/>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8" name="Oval 7">
                <a:extLst>
                  <a:ext uri="{FF2B5EF4-FFF2-40B4-BE49-F238E27FC236}">
                    <a16:creationId xmlns:a16="http://schemas.microsoft.com/office/drawing/2014/main" id="{0EF5E66C-E048-4388-B2F2-323663A9D7AB}"/>
                  </a:ext>
                </a:extLst>
              </p:cNvPr>
              <p:cNvSpPr/>
              <p:nvPr/>
            </p:nvSpPr>
            <p:spPr bwMode="auto">
              <a:xfrm>
                <a:off x="5713840" y="1864258"/>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9" name="Oval 8">
                <a:extLst>
                  <a:ext uri="{FF2B5EF4-FFF2-40B4-BE49-F238E27FC236}">
                    <a16:creationId xmlns:a16="http://schemas.microsoft.com/office/drawing/2014/main" id="{AB7ED560-F634-4FF4-BDC8-9A9557065908}"/>
                  </a:ext>
                </a:extLst>
              </p:cNvPr>
              <p:cNvSpPr/>
              <p:nvPr/>
            </p:nvSpPr>
            <p:spPr bwMode="auto">
              <a:xfrm>
                <a:off x="6952918" y="1864258"/>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7388A0F0-E25B-4A5C-818F-E547791DD5A3}"/>
                  </a:ext>
                </a:extLst>
              </p:cNvPr>
              <p:cNvCxnSpPr>
                <a:stCxn id="6" idx="6"/>
                <a:endCxn id="7" idx="2"/>
              </p:cNvCxnSpPr>
              <p:nvPr/>
            </p:nvCxnSpPr>
            <p:spPr bwMode="auto">
              <a:xfrm>
                <a:off x="4192826" y="2342829"/>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A1091D33-F69D-4BDC-B976-6BEC43B1FF9D}"/>
                  </a:ext>
                </a:extLst>
              </p:cNvPr>
              <p:cNvCxnSpPr>
                <a:stCxn id="7" idx="6"/>
                <a:endCxn id="8" idx="2"/>
              </p:cNvCxnSpPr>
              <p:nvPr/>
            </p:nvCxnSpPr>
            <p:spPr bwMode="auto">
              <a:xfrm>
                <a:off x="5431904" y="2342829"/>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FA31EB4D-F5F7-4A07-A100-BF202DD6F132}"/>
                  </a:ext>
                </a:extLst>
              </p:cNvPr>
              <p:cNvCxnSpPr>
                <a:stCxn id="8" idx="6"/>
                <a:endCxn id="9" idx="2"/>
              </p:cNvCxnSpPr>
              <p:nvPr/>
            </p:nvCxnSpPr>
            <p:spPr bwMode="auto">
              <a:xfrm>
                <a:off x="6670982" y="2342829"/>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0B3DE21B-7DC2-4A45-89AE-85EF9D7F9849}"/>
                  </a:ext>
                </a:extLst>
              </p:cNvPr>
              <p:cNvCxnSpPr>
                <a:cxnSpLocks/>
                <a:stCxn id="9" idx="6"/>
              </p:cNvCxnSpPr>
              <p:nvPr/>
            </p:nvCxnSpPr>
            <p:spPr bwMode="auto">
              <a:xfrm>
                <a:off x="7910060" y="2342829"/>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91E041E7-FF7D-4959-804D-C476B89002B6}"/>
                  </a:ext>
                </a:extLst>
              </p:cNvPr>
              <p:cNvCxnSpPr>
                <a:cxnSpLocks/>
                <a:stCxn id="6" idx="4"/>
              </p:cNvCxnSpPr>
              <p:nvPr/>
            </p:nvCxnSpPr>
            <p:spPr bwMode="auto">
              <a:xfrm>
                <a:off x="3714255" y="2821400"/>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694A28D2-8B3A-4768-A693-499DC66368A9}"/>
                  </a:ext>
                </a:extLst>
              </p:cNvPr>
              <p:cNvCxnSpPr>
                <a:cxnSpLocks/>
                <a:stCxn id="7" idx="4"/>
              </p:cNvCxnSpPr>
              <p:nvPr/>
            </p:nvCxnSpPr>
            <p:spPr bwMode="auto">
              <a:xfrm>
                <a:off x="4953333" y="2821400"/>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F55FA2D9-5855-45D7-B9BB-DC242068A7B2}"/>
                  </a:ext>
                </a:extLst>
              </p:cNvPr>
              <p:cNvCxnSpPr>
                <a:cxnSpLocks/>
                <a:stCxn id="8" idx="4"/>
              </p:cNvCxnSpPr>
              <p:nvPr/>
            </p:nvCxnSpPr>
            <p:spPr bwMode="auto">
              <a:xfrm>
                <a:off x="6192411" y="2821400"/>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CFC3450E-E5B1-4503-A04C-AC1801DC33EB}"/>
                  </a:ext>
                </a:extLst>
              </p:cNvPr>
              <p:cNvCxnSpPr>
                <a:cxnSpLocks/>
                <a:stCxn id="9" idx="4"/>
              </p:cNvCxnSpPr>
              <p:nvPr/>
            </p:nvCxnSpPr>
            <p:spPr bwMode="auto">
              <a:xfrm>
                <a:off x="7431489" y="2821400"/>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0ACB8BAE-CA74-435E-A55B-188432E9421A}"/>
                  </a:ext>
                </a:extLst>
              </p:cNvPr>
              <p:cNvCxnSpPr/>
              <p:nvPr/>
            </p:nvCxnSpPr>
            <p:spPr bwMode="auto">
              <a:xfrm>
                <a:off x="2940332" y="2342829"/>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1DEF7716-2912-4316-BC8E-74848A053CB3}"/>
                  </a:ext>
                </a:extLst>
              </p:cNvPr>
              <p:cNvSpPr/>
              <p:nvPr/>
            </p:nvSpPr>
            <p:spPr bwMode="auto">
              <a:xfrm>
                <a:off x="3222268" y="3261976"/>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0</a:t>
                </a:r>
                <a:endParaRPr lang="en-CH" dirty="0">
                  <a:solidFill>
                    <a:schemeClr val="bg2">
                      <a:lumMod val="75000"/>
                    </a:schemeClr>
                  </a:solidFill>
                </a:endParaRPr>
              </a:p>
            </p:txBody>
          </p:sp>
          <p:sp>
            <p:nvSpPr>
              <p:cNvPr id="25" name="Rectangle 24">
                <a:extLst>
                  <a:ext uri="{FF2B5EF4-FFF2-40B4-BE49-F238E27FC236}">
                    <a16:creationId xmlns:a16="http://schemas.microsoft.com/office/drawing/2014/main" id="{4BE7C7A9-A718-4AB0-A415-C50F4FC679EC}"/>
                  </a:ext>
                </a:extLst>
              </p:cNvPr>
              <p:cNvSpPr/>
              <p:nvPr/>
            </p:nvSpPr>
            <p:spPr bwMode="auto">
              <a:xfrm>
                <a:off x="4461346" y="3257006"/>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sp>
            <p:nvSpPr>
              <p:cNvPr id="27" name="Rectangle 26">
                <a:extLst>
                  <a:ext uri="{FF2B5EF4-FFF2-40B4-BE49-F238E27FC236}">
                    <a16:creationId xmlns:a16="http://schemas.microsoft.com/office/drawing/2014/main" id="{EBD835D5-E6D2-4FA0-9CA5-F1C5FA5E8EE0}"/>
                  </a:ext>
                </a:extLst>
              </p:cNvPr>
              <p:cNvSpPr/>
              <p:nvPr/>
            </p:nvSpPr>
            <p:spPr bwMode="auto">
              <a:xfrm>
                <a:off x="6939502" y="3252036"/>
                <a:ext cx="983974" cy="506895"/>
              </a:xfrm>
              <a:prstGeom prst="rect">
                <a:avLst/>
              </a:prstGeom>
              <a:solidFill>
                <a:schemeClr val="bg1">
                  <a:lumMod val="85000"/>
                </a:schemeClr>
              </a:solidFill>
              <a:ln w="31750">
                <a:solidFill>
                  <a:srgbClr val="C00000"/>
                </a:solidFill>
              </a:ln>
              <a:effectLst/>
              <a:extLst/>
            </p:spPr>
            <p:txBody>
              <a:bodyPr wrap="none" rtlCol="0" anchor="ctr"/>
              <a:lstStyle/>
              <a:p>
                <a:pPr algn="ctr"/>
                <a:r>
                  <a:rPr lang="en-US" b="1" dirty="0">
                    <a:solidFill>
                      <a:srgbClr val="C00000"/>
                    </a:solidFill>
                    <a:latin typeface="+mn-lt"/>
                  </a:rPr>
                  <a:t>?</a:t>
                </a:r>
                <a:endParaRPr lang="en-CH" b="1" dirty="0">
                  <a:solidFill>
                    <a:srgbClr val="C00000"/>
                  </a:solidFill>
                  <a:latin typeface="+mn-lt"/>
                </a:endParaRPr>
              </a:p>
            </p:txBody>
          </p:sp>
          <p:sp>
            <p:nvSpPr>
              <p:cNvPr id="28" name="Rectangle 27">
                <a:extLst>
                  <a:ext uri="{FF2B5EF4-FFF2-40B4-BE49-F238E27FC236}">
                    <a16:creationId xmlns:a16="http://schemas.microsoft.com/office/drawing/2014/main" id="{7245909D-00F3-4D41-BBD7-2B82C6DEBC01}"/>
                  </a:ext>
                </a:extLst>
              </p:cNvPr>
              <p:cNvSpPr/>
              <p:nvPr/>
            </p:nvSpPr>
            <p:spPr bwMode="auto">
              <a:xfrm>
                <a:off x="5700424" y="3252037"/>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r>
                  <a:rPr lang="en-US" dirty="0">
                    <a:solidFill>
                      <a:schemeClr val="bg2">
                        <a:lumMod val="75000"/>
                      </a:schemeClr>
                    </a:solidFill>
                  </a:rPr>
                  <a:t>1</a:t>
                </a:r>
                <a:endParaRPr lang="en-CH" dirty="0">
                  <a:solidFill>
                    <a:schemeClr val="bg2">
                      <a:lumMod val="75000"/>
                    </a:schemeClr>
                  </a:solidFill>
                </a:endParaRPr>
              </a:p>
            </p:txBody>
          </p:sp>
        </p:grpSp>
        <p:sp>
          <p:nvSpPr>
            <p:cNvPr id="11" name="TextBox 10">
              <a:extLst>
                <a:ext uri="{FF2B5EF4-FFF2-40B4-BE49-F238E27FC236}">
                  <a16:creationId xmlns:a16="http://schemas.microsoft.com/office/drawing/2014/main" id="{740BD288-D4AC-42FE-9B3C-10D63B10BD23}"/>
                </a:ext>
              </a:extLst>
            </p:cNvPr>
            <p:cNvSpPr txBox="1"/>
            <p:nvPr/>
          </p:nvSpPr>
          <p:spPr>
            <a:xfrm>
              <a:off x="2804824" y="1083957"/>
              <a:ext cx="785191" cy="461665"/>
            </a:xfrm>
            <a:prstGeom prst="rect">
              <a:avLst/>
            </a:prstGeom>
            <a:noFill/>
          </p:spPr>
          <p:txBody>
            <a:bodyPr wrap="square" rtlCol="0">
              <a:spAutoFit/>
            </a:bodyPr>
            <a:lstStyle/>
            <a:p>
              <a:pPr algn="ctr"/>
              <a:r>
                <a:rPr lang="en-US" b="1" dirty="0">
                  <a:solidFill>
                    <a:srgbClr val="0070C0"/>
                  </a:solidFill>
                  <a:latin typeface="+mn-lt"/>
                </a:rPr>
                <a:t>0.22</a:t>
              </a:r>
              <a:endParaRPr lang="en-CH" b="1" dirty="0" err="1">
                <a:solidFill>
                  <a:srgbClr val="0070C0"/>
                </a:solidFill>
                <a:latin typeface="+mn-lt"/>
              </a:endParaRPr>
            </a:p>
          </p:txBody>
        </p:sp>
        <p:sp>
          <p:nvSpPr>
            <p:cNvPr id="45" name="TextBox 44">
              <a:extLst>
                <a:ext uri="{FF2B5EF4-FFF2-40B4-BE49-F238E27FC236}">
                  <a16:creationId xmlns:a16="http://schemas.microsoft.com/office/drawing/2014/main" id="{AE982F5F-3515-4FF4-9F48-54713F855AAC}"/>
                </a:ext>
              </a:extLst>
            </p:cNvPr>
            <p:cNvSpPr txBox="1"/>
            <p:nvPr/>
          </p:nvSpPr>
          <p:spPr>
            <a:xfrm>
              <a:off x="4043902" y="1083957"/>
              <a:ext cx="785191" cy="461665"/>
            </a:xfrm>
            <a:prstGeom prst="rect">
              <a:avLst/>
            </a:prstGeom>
            <a:noFill/>
          </p:spPr>
          <p:txBody>
            <a:bodyPr wrap="square" rtlCol="0">
              <a:spAutoFit/>
            </a:bodyPr>
            <a:lstStyle/>
            <a:p>
              <a:pPr algn="ctr"/>
              <a:r>
                <a:rPr lang="en-US" b="1" dirty="0">
                  <a:solidFill>
                    <a:srgbClr val="0070C0"/>
                  </a:solidFill>
                  <a:latin typeface="+mn-lt"/>
                </a:rPr>
                <a:t>0.75</a:t>
              </a:r>
              <a:endParaRPr lang="en-CH" b="1" dirty="0" err="1">
                <a:solidFill>
                  <a:srgbClr val="0070C0"/>
                </a:solidFill>
                <a:latin typeface="+mn-lt"/>
              </a:endParaRPr>
            </a:p>
          </p:txBody>
        </p:sp>
        <p:sp>
          <p:nvSpPr>
            <p:cNvPr id="46" name="TextBox 45">
              <a:extLst>
                <a:ext uri="{FF2B5EF4-FFF2-40B4-BE49-F238E27FC236}">
                  <a16:creationId xmlns:a16="http://schemas.microsoft.com/office/drawing/2014/main" id="{7466C9CE-1AAE-4AEA-B857-F14D2B118F44}"/>
                </a:ext>
              </a:extLst>
            </p:cNvPr>
            <p:cNvSpPr txBox="1"/>
            <p:nvPr/>
          </p:nvSpPr>
          <p:spPr>
            <a:xfrm>
              <a:off x="5233617" y="1083957"/>
              <a:ext cx="785191" cy="461665"/>
            </a:xfrm>
            <a:prstGeom prst="rect">
              <a:avLst/>
            </a:prstGeom>
            <a:noFill/>
          </p:spPr>
          <p:txBody>
            <a:bodyPr wrap="square" rtlCol="0">
              <a:spAutoFit/>
            </a:bodyPr>
            <a:lstStyle/>
            <a:p>
              <a:pPr algn="ctr"/>
              <a:r>
                <a:rPr lang="en-US" b="1" dirty="0">
                  <a:solidFill>
                    <a:srgbClr val="0070C0"/>
                  </a:solidFill>
                  <a:latin typeface="+mn-lt"/>
                </a:rPr>
                <a:t>0.94</a:t>
              </a:r>
              <a:endParaRPr lang="en-CH" b="1" dirty="0" err="1">
                <a:solidFill>
                  <a:srgbClr val="0070C0"/>
                </a:solidFill>
                <a:latin typeface="+mn-lt"/>
              </a:endParaRPr>
            </a:p>
          </p:txBody>
        </p:sp>
        <p:sp>
          <p:nvSpPr>
            <p:cNvPr id="52" name="TextBox 51">
              <a:extLst>
                <a:ext uri="{FF2B5EF4-FFF2-40B4-BE49-F238E27FC236}">
                  <a16:creationId xmlns:a16="http://schemas.microsoft.com/office/drawing/2014/main" id="{80172C51-E037-465F-98A0-C23B59ED17E9}"/>
                </a:ext>
              </a:extLst>
            </p:cNvPr>
            <p:cNvSpPr txBox="1"/>
            <p:nvPr/>
          </p:nvSpPr>
          <p:spPr>
            <a:xfrm>
              <a:off x="6522058" y="1083957"/>
              <a:ext cx="785191" cy="461665"/>
            </a:xfrm>
            <a:prstGeom prst="rect">
              <a:avLst/>
            </a:prstGeom>
            <a:noFill/>
          </p:spPr>
          <p:txBody>
            <a:bodyPr wrap="square" rtlCol="0">
              <a:spAutoFit/>
            </a:bodyPr>
            <a:lstStyle/>
            <a:p>
              <a:pPr algn="ctr"/>
              <a:r>
                <a:rPr lang="en-US" b="1" dirty="0">
                  <a:solidFill>
                    <a:srgbClr val="0070C0"/>
                  </a:solidFill>
                  <a:latin typeface="+mn-lt"/>
                </a:rPr>
                <a:t>0.96</a:t>
              </a:r>
              <a:endParaRPr lang="en-CH" b="1" dirty="0" err="1">
                <a:solidFill>
                  <a:srgbClr val="0070C0"/>
                </a:solidFill>
                <a:latin typeface="+mn-lt"/>
              </a:endParaRPr>
            </a:p>
          </p:txBody>
        </p:sp>
        <p:sp>
          <p:nvSpPr>
            <p:cNvPr id="53" name="TextBox 52">
              <a:extLst>
                <a:ext uri="{FF2B5EF4-FFF2-40B4-BE49-F238E27FC236}">
                  <a16:creationId xmlns:a16="http://schemas.microsoft.com/office/drawing/2014/main" id="{5E7A4B4E-8137-4D6D-BBA2-3E28E2481496}"/>
                </a:ext>
              </a:extLst>
            </p:cNvPr>
            <p:cNvSpPr txBox="1"/>
            <p:nvPr/>
          </p:nvSpPr>
          <p:spPr>
            <a:xfrm>
              <a:off x="6522057" y="3704369"/>
              <a:ext cx="785191" cy="461665"/>
            </a:xfrm>
            <a:prstGeom prst="rect">
              <a:avLst/>
            </a:prstGeom>
            <a:noFill/>
          </p:spPr>
          <p:txBody>
            <a:bodyPr wrap="square" rtlCol="0">
              <a:spAutoFit/>
            </a:bodyPr>
            <a:lstStyle/>
            <a:p>
              <a:pPr algn="ctr"/>
              <a:r>
                <a:rPr lang="en-US" dirty="0">
                  <a:solidFill>
                    <a:srgbClr val="C00000"/>
                  </a:solidFill>
                  <a:latin typeface="+mn-lt"/>
                </a:rPr>
                <a:t>0.78</a:t>
              </a:r>
              <a:endParaRPr lang="en-CH" dirty="0" err="1">
                <a:solidFill>
                  <a:srgbClr val="C00000"/>
                </a:solidFill>
                <a:latin typeface="+mn-lt"/>
              </a:endParaRPr>
            </a:p>
          </p:txBody>
        </p:sp>
      </p:grpSp>
    </p:spTree>
    <p:extLst>
      <p:ext uri="{BB962C8B-B14F-4D97-AF65-F5344CB8AC3E}">
        <p14:creationId xmlns:p14="http://schemas.microsoft.com/office/powerpoint/2010/main" val="186785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hteck 106"/>
          <p:cNvSpPr/>
          <p:nvPr/>
        </p:nvSpPr>
        <p:spPr bwMode="auto">
          <a:xfrm>
            <a:off x="826576" y="1179182"/>
            <a:ext cx="7490847" cy="3097587"/>
          </a:xfrm>
          <a:prstGeom prst="rect">
            <a:avLst/>
          </a:prstGeom>
          <a:solidFill>
            <a:schemeClr val="accent3"/>
          </a:solidFill>
          <a:ln w="38100">
            <a:solidFill>
              <a:srgbClr val="0070C0"/>
            </a:solidFill>
          </a:ln>
          <a:effectLst/>
          <a:extLst/>
        </p:spPr>
        <p:txBody>
          <a:bodyPr wrap="none" rtlCol="0" anchor="ctr"/>
          <a:lstStyle/>
          <a:p>
            <a:pPr algn="ctr"/>
            <a:endParaRPr lang="de-CH" dirty="0">
              <a:solidFill>
                <a:srgbClr val="566B73"/>
              </a:solidFill>
            </a:endParaRPr>
          </a:p>
        </p:txBody>
      </p:sp>
      <p:sp>
        <p:nvSpPr>
          <p:cNvPr id="3" name="Title 2"/>
          <p:cNvSpPr>
            <a:spLocks noGrp="1"/>
          </p:cNvSpPr>
          <p:nvPr>
            <p:ph type="title"/>
          </p:nvPr>
        </p:nvSpPr>
        <p:spPr>
          <a:xfrm>
            <a:off x="111968" y="0"/>
            <a:ext cx="8920064" cy="702260"/>
          </a:xfrm>
          <a:noFill/>
        </p:spPr>
        <p:txBody>
          <a:bodyPr/>
          <a:lstStyle/>
          <a:p>
            <a:r>
              <a:rPr lang="en-US" sz="3200" dirty="0"/>
              <a:t>Modeling and Predicting Student Knowledge</a:t>
            </a:r>
          </a:p>
        </p:txBody>
      </p:sp>
      <p:grpSp>
        <p:nvGrpSpPr>
          <p:cNvPr id="8" name="Group 7">
            <a:extLst>
              <a:ext uri="{FF2B5EF4-FFF2-40B4-BE49-F238E27FC236}">
                <a16:creationId xmlns:a16="http://schemas.microsoft.com/office/drawing/2014/main" id="{69912893-11BA-48E1-AE68-3C23880897AA}"/>
              </a:ext>
            </a:extLst>
          </p:cNvPr>
          <p:cNvGrpSpPr/>
          <p:nvPr/>
        </p:nvGrpSpPr>
        <p:grpSpPr>
          <a:xfrm>
            <a:off x="940457" y="1642646"/>
            <a:ext cx="2571257" cy="2274113"/>
            <a:chOff x="940457" y="1642646"/>
            <a:chExt cx="2571257" cy="2274113"/>
          </a:xfrm>
        </p:grpSpPr>
        <p:sp>
          <p:nvSpPr>
            <p:cNvPr id="10" name="TextBox 9"/>
            <p:cNvSpPr txBox="1"/>
            <p:nvPr/>
          </p:nvSpPr>
          <p:spPr>
            <a:xfrm>
              <a:off x="940457" y="3208873"/>
              <a:ext cx="2571257" cy="707886"/>
            </a:xfrm>
            <a:prstGeom prst="rect">
              <a:avLst/>
            </a:prstGeom>
            <a:noFill/>
          </p:spPr>
          <p:txBody>
            <a:bodyPr wrap="square" rtlCol="0">
              <a:spAutoFit/>
            </a:bodyPr>
            <a:lstStyle/>
            <a:p>
              <a:pPr algn="ctr"/>
              <a:r>
                <a:rPr lang="en-US" sz="2000" dirty="0">
                  <a:latin typeface="+mn-lt"/>
                </a:rPr>
                <a:t>Bayesian Knowledge Tracing (BKT)</a:t>
              </a:r>
            </a:p>
          </p:txBody>
        </p:sp>
        <p:grpSp>
          <p:nvGrpSpPr>
            <p:cNvPr id="35" name="Group 34">
              <a:extLst>
                <a:ext uri="{FF2B5EF4-FFF2-40B4-BE49-F238E27FC236}">
                  <a16:creationId xmlns:a16="http://schemas.microsoft.com/office/drawing/2014/main" id="{504BE225-F5B4-4158-A26F-AA33D88F5949}"/>
                </a:ext>
              </a:extLst>
            </p:cNvPr>
            <p:cNvGrpSpPr/>
            <p:nvPr/>
          </p:nvGrpSpPr>
          <p:grpSpPr>
            <a:xfrm>
              <a:off x="1078161" y="1642646"/>
              <a:ext cx="2295848" cy="1258477"/>
              <a:chOff x="604128" y="1666785"/>
              <a:chExt cx="2081180" cy="1140806"/>
            </a:xfrm>
          </p:grpSpPr>
          <p:sp>
            <p:nvSpPr>
              <p:cNvPr id="15" name="Oval 14">
                <a:extLst>
                  <a:ext uri="{FF2B5EF4-FFF2-40B4-BE49-F238E27FC236}">
                    <a16:creationId xmlns:a16="http://schemas.microsoft.com/office/drawing/2014/main" id="{10C5A430-0FEC-45FB-8BA1-60D2085976D3}"/>
                  </a:ext>
                </a:extLst>
              </p:cNvPr>
              <p:cNvSpPr/>
              <p:nvPr/>
            </p:nvSpPr>
            <p:spPr bwMode="auto">
              <a:xfrm>
                <a:off x="862142"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7" name="Oval 16">
                <a:extLst>
                  <a:ext uri="{FF2B5EF4-FFF2-40B4-BE49-F238E27FC236}">
                    <a16:creationId xmlns:a16="http://schemas.microsoft.com/office/drawing/2014/main" id="{ADFD3B4D-390B-4D75-B525-870489F91557}"/>
                  </a:ext>
                </a:extLst>
              </p:cNvPr>
              <p:cNvSpPr/>
              <p:nvPr/>
            </p:nvSpPr>
            <p:spPr bwMode="auto">
              <a:xfrm>
                <a:off x="1836229"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sp>
            <p:nvSpPr>
              <p:cNvPr id="26" name="Rectangle 25">
                <a:extLst>
                  <a:ext uri="{FF2B5EF4-FFF2-40B4-BE49-F238E27FC236}">
                    <a16:creationId xmlns:a16="http://schemas.microsoft.com/office/drawing/2014/main" id="{9ED3DEDA-42EA-49C5-BBBF-4377E455C852}"/>
                  </a:ext>
                </a:extLst>
              </p:cNvPr>
              <p:cNvSpPr/>
              <p:nvPr/>
            </p:nvSpPr>
            <p:spPr bwMode="auto">
              <a:xfrm>
                <a:off x="1828059" y="2498895"/>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B97046FE-B64A-4384-95EC-4E46A7948F75}"/>
                  </a:ext>
                </a:extLst>
              </p:cNvPr>
              <p:cNvSpPr/>
              <p:nvPr/>
            </p:nvSpPr>
            <p:spPr bwMode="auto">
              <a:xfrm>
                <a:off x="853972" y="2488133"/>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cxnSp>
            <p:nvCxnSpPr>
              <p:cNvPr id="7" name="Straight Arrow Connector 6">
                <a:extLst>
                  <a:ext uri="{FF2B5EF4-FFF2-40B4-BE49-F238E27FC236}">
                    <a16:creationId xmlns:a16="http://schemas.microsoft.com/office/drawing/2014/main" id="{6EBCB9EA-09F0-4387-851D-DD8EB640895B}"/>
                  </a:ext>
                </a:extLst>
              </p:cNvPr>
              <p:cNvCxnSpPr/>
              <p:nvPr/>
            </p:nvCxnSpPr>
            <p:spPr bwMode="auto">
              <a:xfrm>
                <a:off x="1445036" y="1958232"/>
                <a:ext cx="391193"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82DB463B-649B-4E62-8B18-D279EDE454E0}"/>
                  </a:ext>
                </a:extLst>
              </p:cNvPr>
              <p:cNvCxnSpPr>
                <a:stCxn id="17" idx="4"/>
                <a:endCxn id="26" idx="0"/>
              </p:cNvCxnSpPr>
              <p:nvPr/>
            </p:nvCxnSpPr>
            <p:spPr bwMode="auto">
              <a:xfrm>
                <a:off x="2127676" y="2249679"/>
                <a:ext cx="1" cy="249216"/>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A435735E-1EAA-4B6D-AD7E-53AF4F7EC29A}"/>
                  </a:ext>
                </a:extLst>
              </p:cNvPr>
              <p:cNvCxnSpPr>
                <a:stCxn id="15" idx="4"/>
                <a:endCxn id="29" idx="0"/>
              </p:cNvCxnSpPr>
              <p:nvPr/>
            </p:nvCxnSpPr>
            <p:spPr bwMode="auto">
              <a:xfrm>
                <a:off x="1153589" y="2249679"/>
                <a:ext cx="1" cy="238454"/>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287A8D5-4816-400A-B6D1-A428CE4A5C1E}"/>
                  </a:ext>
                </a:extLst>
              </p:cNvPr>
              <p:cNvCxnSpPr>
                <a:endCxn id="15" idx="2"/>
              </p:cNvCxnSpPr>
              <p:nvPr/>
            </p:nvCxnSpPr>
            <p:spPr bwMode="auto">
              <a:xfrm>
                <a:off x="604128" y="1958232"/>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B17C7CBF-9A5F-449E-9F53-DF5E69679B2E}"/>
                  </a:ext>
                </a:extLst>
              </p:cNvPr>
              <p:cNvCxnSpPr/>
              <p:nvPr/>
            </p:nvCxnSpPr>
            <p:spPr bwMode="auto">
              <a:xfrm>
                <a:off x="2427294" y="1961768"/>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1" name="Group 10">
            <a:extLst>
              <a:ext uri="{FF2B5EF4-FFF2-40B4-BE49-F238E27FC236}">
                <a16:creationId xmlns:a16="http://schemas.microsoft.com/office/drawing/2014/main" id="{0CC81361-4B3F-4C30-ADA8-E96D19366312}"/>
              </a:ext>
            </a:extLst>
          </p:cNvPr>
          <p:cNvGrpSpPr/>
          <p:nvPr/>
        </p:nvGrpSpPr>
        <p:grpSpPr>
          <a:xfrm>
            <a:off x="5825622" y="1551191"/>
            <a:ext cx="2571257" cy="2365568"/>
            <a:chOff x="5825622" y="1551191"/>
            <a:chExt cx="2571257" cy="2365568"/>
          </a:xfrm>
        </p:grpSpPr>
        <p:pic>
          <p:nvPicPr>
            <p:cNvPr id="2" name="Picture 1">
              <a:extLst>
                <a:ext uri="{FF2B5EF4-FFF2-40B4-BE49-F238E27FC236}">
                  <a16:creationId xmlns:a16="http://schemas.microsoft.com/office/drawing/2014/main" id="{33BE47E7-B4F9-4F23-9F72-458F46763ECF}"/>
                </a:ext>
              </a:extLst>
            </p:cNvPr>
            <p:cNvPicPr>
              <a:picLocks noChangeAspect="1"/>
            </p:cNvPicPr>
            <p:nvPr/>
          </p:nvPicPr>
          <p:blipFill rotWithShape="1">
            <a:blip r:embed="rId3"/>
            <a:srcRect l="11834" t="13880" b="12764"/>
            <a:stretch/>
          </p:blipFill>
          <p:spPr>
            <a:xfrm>
              <a:off x="5999461" y="1551191"/>
              <a:ext cx="2223579" cy="1441386"/>
            </a:xfrm>
            <a:prstGeom prst="rect">
              <a:avLst/>
            </a:prstGeom>
          </p:spPr>
        </p:pic>
        <p:sp>
          <p:nvSpPr>
            <p:cNvPr id="18" name="TextBox 17">
              <a:extLst>
                <a:ext uri="{FF2B5EF4-FFF2-40B4-BE49-F238E27FC236}">
                  <a16:creationId xmlns:a16="http://schemas.microsoft.com/office/drawing/2014/main" id="{945F996B-8824-4696-A712-F864EEF63AF9}"/>
                </a:ext>
              </a:extLst>
            </p:cNvPr>
            <p:cNvSpPr txBox="1"/>
            <p:nvPr/>
          </p:nvSpPr>
          <p:spPr>
            <a:xfrm>
              <a:off x="5825622" y="3208873"/>
              <a:ext cx="2571257" cy="707886"/>
            </a:xfrm>
            <a:prstGeom prst="rect">
              <a:avLst/>
            </a:prstGeom>
            <a:noFill/>
          </p:spPr>
          <p:txBody>
            <a:bodyPr wrap="square" rtlCol="0">
              <a:spAutoFit/>
            </a:bodyPr>
            <a:lstStyle/>
            <a:p>
              <a:pPr algn="ctr"/>
              <a:r>
                <a:rPr lang="en-US" sz="2000" dirty="0">
                  <a:latin typeface="+mn-lt"/>
                </a:rPr>
                <a:t>Performance Factors Analysis (PFA)</a:t>
              </a:r>
            </a:p>
          </p:txBody>
        </p:sp>
      </p:grpSp>
      <p:grpSp>
        <p:nvGrpSpPr>
          <p:cNvPr id="9" name="Group 8">
            <a:extLst>
              <a:ext uri="{FF2B5EF4-FFF2-40B4-BE49-F238E27FC236}">
                <a16:creationId xmlns:a16="http://schemas.microsoft.com/office/drawing/2014/main" id="{7F98D1E8-DBAA-4005-BA04-E0F0F782E21E}"/>
              </a:ext>
            </a:extLst>
          </p:cNvPr>
          <p:cNvGrpSpPr/>
          <p:nvPr/>
        </p:nvGrpSpPr>
        <p:grpSpPr>
          <a:xfrm>
            <a:off x="3602038" y="1741751"/>
            <a:ext cx="2286001" cy="2175008"/>
            <a:chOff x="3602038" y="1741751"/>
            <a:chExt cx="2286001" cy="2175008"/>
          </a:xfrm>
        </p:grpSpPr>
        <p:sp>
          <p:nvSpPr>
            <p:cNvPr id="20" name="Textfeld 43">
              <a:extLst>
                <a:ext uri="{FF2B5EF4-FFF2-40B4-BE49-F238E27FC236}">
                  <a16:creationId xmlns:a16="http://schemas.microsoft.com/office/drawing/2014/main" id="{B9C98DDB-2C20-43E6-B27E-457959C725FB}"/>
                </a:ext>
              </a:extLst>
            </p:cNvPr>
            <p:cNvSpPr txBox="1"/>
            <p:nvPr/>
          </p:nvSpPr>
          <p:spPr>
            <a:xfrm>
              <a:off x="3602038" y="3208873"/>
              <a:ext cx="2286001" cy="707886"/>
            </a:xfrm>
            <a:prstGeom prst="rect">
              <a:avLst/>
            </a:prstGeom>
            <a:noFill/>
          </p:spPr>
          <p:txBody>
            <a:bodyPr wrap="square" rtlCol="0">
              <a:spAutoFit/>
            </a:bodyPr>
            <a:lstStyle/>
            <a:p>
              <a:pPr algn="ctr"/>
              <a:r>
                <a:rPr lang="de-CH" sz="2000" dirty="0">
                  <a:latin typeface="+mn-lt"/>
                </a:rPr>
                <a:t>Deep Knowledge Tracing (DKT)</a:t>
              </a:r>
            </a:p>
          </p:txBody>
        </p:sp>
        <p:pic>
          <p:nvPicPr>
            <p:cNvPr id="21" name="Picture 20">
              <a:extLst>
                <a:ext uri="{FF2B5EF4-FFF2-40B4-BE49-F238E27FC236}">
                  <a16:creationId xmlns:a16="http://schemas.microsoft.com/office/drawing/2014/main" id="{9EDC93CC-DCC0-4924-A022-0DFE9ACAA9D3}"/>
                </a:ext>
              </a:extLst>
            </p:cNvPr>
            <p:cNvPicPr>
              <a:picLocks noChangeAspect="1"/>
            </p:cNvPicPr>
            <p:nvPr/>
          </p:nvPicPr>
          <p:blipFill rotWithShape="1">
            <a:blip r:embed="rId4" cstate="print"/>
            <a:srcRect l="1" r="27067"/>
            <a:stretch/>
          </p:blipFill>
          <p:spPr>
            <a:xfrm>
              <a:off x="3754973" y="1741751"/>
              <a:ext cx="1946053" cy="1060266"/>
            </a:xfrm>
            <a:prstGeom prst="rect">
              <a:avLst/>
            </a:prstGeom>
          </p:spPr>
        </p:pic>
      </p:grpSp>
    </p:spTree>
    <p:extLst>
      <p:ext uri="{BB962C8B-B14F-4D97-AF65-F5344CB8AC3E}">
        <p14:creationId xmlns:p14="http://schemas.microsoft.com/office/powerpoint/2010/main" val="2474282982"/>
      </p:ext>
    </p:extLst>
  </p:cSld>
  <p:clrMapOvr>
    <a:masterClrMapping/>
  </p:clrMapOvr>
  <mc:AlternateContent xmlns:mc="http://schemas.openxmlformats.org/markup-compatibility/2006" xmlns:p14="http://schemas.microsoft.com/office/powerpoint/2010/main">
    <mc:Choice Requires="p14">
      <p:transition spd="slow" p14:dur="2000" advTm="20358"/>
    </mc:Choice>
    <mc:Fallback xmlns="">
      <p:transition spd="slow" advTm="20358"/>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8" name="Oval 7">
            <a:extLst>
              <a:ext uri="{FF2B5EF4-FFF2-40B4-BE49-F238E27FC236}">
                <a16:creationId xmlns:a16="http://schemas.microsoft.com/office/drawing/2014/main" id="{9BDEF372-AFF8-419C-85EE-C1FF844D88C1}"/>
              </a:ext>
            </a:extLst>
          </p:cNvPr>
          <p:cNvSpPr/>
          <p:nvPr/>
        </p:nvSpPr>
        <p:spPr bwMode="auto">
          <a:xfrm>
            <a:off x="4260738"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9" name="Oval 8">
            <a:extLst>
              <a:ext uri="{FF2B5EF4-FFF2-40B4-BE49-F238E27FC236}">
                <a16:creationId xmlns:a16="http://schemas.microsoft.com/office/drawing/2014/main" id="{59D3707D-BAF5-4906-876A-C2F9AF417BCE}"/>
              </a:ext>
            </a:extLst>
          </p:cNvPr>
          <p:cNvSpPr/>
          <p:nvPr/>
        </p:nvSpPr>
        <p:spPr bwMode="auto">
          <a:xfrm>
            <a:off x="5499816"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0" name="Oval 9">
            <a:extLst>
              <a:ext uri="{FF2B5EF4-FFF2-40B4-BE49-F238E27FC236}">
                <a16:creationId xmlns:a16="http://schemas.microsoft.com/office/drawing/2014/main" id="{5D5A4E00-2C83-4684-B9E5-8FD6E25CF2ED}"/>
              </a:ext>
            </a:extLst>
          </p:cNvPr>
          <p:cNvSpPr/>
          <p:nvPr/>
        </p:nvSpPr>
        <p:spPr bwMode="auto">
          <a:xfrm>
            <a:off x="6738895"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1" name="Oval 10">
            <a:extLst>
              <a:ext uri="{FF2B5EF4-FFF2-40B4-BE49-F238E27FC236}">
                <a16:creationId xmlns:a16="http://schemas.microsoft.com/office/drawing/2014/main" id="{88A7E56E-C0E5-4C7F-99AB-8425973B6B1B}"/>
              </a:ext>
            </a:extLst>
          </p:cNvPr>
          <p:cNvSpPr/>
          <p:nvPr/>
        </p:nvSpPr>
        <p:spPr bwMode="auto">
          <a:xfrm>
            <a:off x="7977974"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stCxn id="7" idx="6"/>
            <a:endCxn id="8" idx="2"/>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37513813-B149-477D-BC89-F608945BD8A7}"/>
              </a:ext>
            </a:extLst>
          </p:cNvPr>
          <p:cNvCxnSpPr>
            <a:stCxn id="8" idx="6"/>
            <a:endCxn id="9" idx="2"/>
          </p:cNvCxnSpPr>
          <p:nvPr/>
        </p:nvCxnSpPr>
        <p:spPr bwMode="auto">
          <a:xfrm>
            <a:off x="521788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D6EEFFB2-40E6-4FE3-BFD5-EDC8B3956FEC}"/>
              </a:ext>
            </a:extLst>
          </p:cNvPr>
          <p:cNvCxnSpPr>
            <a:stCxn id="9" idx="6"/>
            <a:endCxn id="10" idx="2"/>
          </p:cNvCxnSpPr>
          <p:nvPr/>
        </p:nvCxnSpPr>
        <p:spPr bwMode="auto">
          <a:xfrm>
            <a:off x="6456958"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4DC26F1E-A3DE-4295-9892-8552617E0CE1}"/>
              </a:ext>
            </a:extLst>
          </p:cNvPr>
          <p:cNvCxnSpPr>
            <a:stCxn id="10" idx="6"/>
            <a:endCxn id="11" idx="2"/>
          </p:cNvCxnSpPr>
          <p:nvPr/>
        </p:nvCxnSpPr>
        <p:spPr bwMode="auto">
          <a:xfrm>
            <a:off x="7696037"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B813B740-FCB2-4BFD-9CC2-87BDFC4545F0}"/>
              </a:ext>
            </a:extLst>
          </p:cNvPr>
          <p:cNvCxnSpPr>
            <a:cxnSpLocks/>
            <a:stCxn id="8" idx="4"/>
          </p:cNvCxnSpPr>
          <p:nvPr/>
        </p:nvCxnSpPr>
        <p:spPr bwMode="auto">
          <a:xfrm>
            <a:off x="4739309" y="2024328"/>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E58B1B00-7BFC-4E96-93C5-1564A9169073}"/>
              </a:ext>
            </a:extLst>
          </p:cNvPr>
          <p:cNvCxnSpPr>
            <a:cxnSpLocks/>
            <a:stCxn id="9" idx="4"/>
          </p:cNvCxnSpPr>
          <p:nvPr/>
        </p:nvCxnSpPr>
        <p:spPr bwMode="auto">
          <a:xfrm>
            <a:off x="5978387" y="2024328"/>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B516BF68-9FD8-47D9-816E-BA56C13A2AD5}"/>
              </a:ext>
            </a:extLst>
          </p:cNvPr>
          <p:cNvCxnSpPr>
            <a:cxnSpLocks/>
            <a:stCxn id="10" idx="4"/>
          </p:cNvCxnSpPr>
          <p:nvPr/>
        </p:nvCxnSpPr>
        <p:spPr bwMode="auto">
          <a:xfrm>
            <a:off x="7217466" y="2024328"/>
            <a:ext cx="0" cy="430635"/>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79B7EA46-7802-4A89-A7FC-96CBCA33840C}"/>
              </a:ext>
            </a:extLst>
          </p:cNvPr>
          <p:cNvCxnSpPr>
            <a:cxnSpLocks/>
            <a:stCxn id="11" idx="4"/>
          </p:cNvCxnSpPr>
          <p:nvPr/>
        </p:nvCxnSpPr>
        <p:spPr bwMode="auto">
          <a:xfrm>
            <a:off x="8456545" y="2024328"/>
            <a:ext cx="0" cy="430633"/>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6" name="Rectangle 25">
            <a:extLst>
              <a:ext uri="{FF2B5EF4-FFF2-40B4-BE49-F238E27FC236}">
                <a16:creationId xmlns:a16="http://schemas.microsoft.com/office/drawing/2014/main" id="{0B3FF8E2-52A7-4A43-AE20-A59EF1945924}"/>
              </a:ext>
            </a:extLst>
          </p:cNvPr>
          <p:cNvSpPr/>
          <p:nvPr/>
        </p:nvSpPr>
        <p:spPr bwMode="auto">
          <a:xfrm>
            <a:off x="6725479" y="2454963"/>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7" name="Rectangle 26">
            <a:extLst>
              <a:ext uri="{FF2B5EF4-FFF2-40B4-BE49-F238E27FC236}">
                <a16:creationId xmlns:a16="http://schemas.microsoft.com/office/drawing/2014/main" id="{82978B70-7C40-4DEB-A1D9-9B7865D96327}"/>
              </a:ext>
            </a:extLst>
          </p:cNvPr>
          <p:cNvSpPr/>
          <p:nvPr/>
        </p:nvSpPr>
        <p:spPr bwMode="auto">
          <a:xfrm>
            <a:off x="5486400" y="245496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8" name="Rectangle 27">
            <a:extLst>
              <a:ext uri="{FF2B5EF4-FFF2-40B4-BE49-F238E27FC236}">
                <a16:creationId xmlns:a16="http://schemas.microsoft.com/office/drawing/2014/main" id="{558D0B6E-24B7-4DF2-8C95-245961F3AD85}"/>
              </a:ext>
            </a:extLst>
          </p:cNvPr>
          <p:cNvSpPr/>
          <p:nvPr/>
        </p:nvSpPr>
        <p:spPr bwMode="auto">
          <a:xfrm>
            <a:off x="4247322" y="2454965"/>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130D145D-ED81-4327-A4C6-0D0ACE6EB0BD}"/>
              </a:ext>
            </a:extLst>
          </p:cNvPr>
          <p:cNvSpPr/>
          <p:nvPr/>
        </p:nvSpPr>
        <p:spPr bwMode="auto">
          <a:xfrm>
            <a:off x="7964558" y="245496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grpSp>
        <p:nvGrpSpPr>
          <p:cNvPr id="61" name="Group 60">
            <a:extLst>
              <a:ext uri="{FF2B5EF4-FFF2-40B4-BE49-F238E27FC236}">
                <a16:creationId xmlns:a16="http://schemas.microsoft.com/office/drawing/2014/main" id="{3D375787-55DA-4350-AC81-CAD83FB040D2}"/>
              </a:ext>
            </a:extLst>
          </p:cNvPr>
          <p:cNvGrpSpPr/>
          <p:nvPr/>
        </p:nvGrpSpPr>
        <p:grpSpPr>
          <a:xfrm>
            <a:off x="89451" y="3131416"/>
            <a:ext cx="8640420" cy="461665"/>
            <a:chOff x="89451" y="3210928"/>
            <a:chExt cx="8640420" cy="461665"/>
          </a:xfrm>
        </p:grpSpPr>
        <p:sp>
          <p:nvSpPr>
            <p:cNvPr id="36" name="TextBox 35">
              <a:extLst>
                <a:ext uri="{FF2B5EF4-FFF2-40B4-BE49-F238E27FC236}">
                  <a16:creationId xmlns:a16="http://schemas.microsoft.com/office/drawing/2014/main" id="{1B4CDD42-6F53-49D9-B615-9DC94F1BA82A}"/>
                </a:ext>
              </a:extLst>
            </p:cNvPr>
            <p:cNvSpPr txBox="1"/>
            <p:nvPr/>
          </p:nvSpPr>
          <p:spPr>
            <a:xfrm>
              <a:off x="89451" y="3210928"/>
              <a:ext cx="1500809" cy="461665"/>
            </a:xfrm>
            <a:prstGeom prst="rect">
              <a:avLst/>
            </a:prstGeom>
            <a:noFill/>
          </p:spPr>
          <p:txBody>
            <a:bodyPr wrap="square" rtlCol="0">
              <a:spAutoFit/>
            </a:bodyPr>
            <a:lstStyle/>
            <a:p>
              <a:r>
                <a:rPr lang="en-US" dirty="0">
                  <a:latin typeface="+mn-lt"/>
                </a:rPr>
                <a:t>Student A:</a:t>
              </a:r>
              <a:endParaRPr lang="en-CH" dirty="0" err="1">
                <a:latin typeface="+mn-lt"/>
              </a:endParaRPr>
            </a:p>
          </p:txBody>
        </p:sp>
        <p:sp>
          <p:nvSpPr>
            <p:cNvPr id="39" name="TextBox 38">
              <a:extLst>
                <a:ext uri="{FF2B5EF4-FFF2-40B4-BE49-F238E27FC236}">
                  <a16:creationId xmlns:a16="http://schemas.microsoft.com/office/drawing/2014/main" id="{2574C783-0070-45DA-BCC1-4AA9DCCDB715}"/>
                </a:ext>
              </a:extLst>
            </p:cNvPr>
            <p:cNvSpPr txBox="1"/>
            <p:nvPr/>
          </p:nvSpPr>
          <p:spPr>
            <a:xfrm>
              <a:off x="1987827" y="3210928"/>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40" name="TextBox 39">
              <a:extLst>
                <a:ext uri="{FF2B5EF4-FFF2-40B4-BE49-F238E27FC236}">
                  <a16:creationId xmlns:a16="http://schemas.microsoft.com/office/drawing/2014/main" id="{96C68A75-9998-4AC5-AC5A-E85D513A101D}"/>
                </a:ext>
              </a:extLst>
            </p:cNvPr>
            <p:cNvSpPr txBox="1"/>
            <p:nvPr/>
          </p:nvSpPr>
          <p:spPr>
            <a:xfrm>
              <a:off x="3226905" y="3210928"/>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41" name="TextBox 40">
              <a:extLst>
                <a:ext uri="{FF2B5EF4-FFF2-40B4-BE49-F238E27FC236}">
                  <a16:creationId xmlns:a16="http://schemas.microsoft.com/office/drawing/2014/main" id="{FCBDAAE1-C9D6-470A-998E-1C39CF83CB6E}"/>
                </a:ext>
              </a:extLst>
            </p:cNvPr>
            <p:cNvSpPr txBox="1"/>
            <p:nvPr/>
          </p:nvSpPr>
          <p:spPr>
            <a:xfrm>
              <a:off x="4461014" y="3210928"/>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42" name="TextBox 41">
              <a:extLst>
                <a:ext uri="{FF2B5EF4-FFF2-40B4-BE49-F238E27FC236}">
                  <a16:creationId xmlns:a16="http://schemas.microsoft.com/office/drawing/2014/main" id="{1F886494-E83E-4C8D-B192-1E5D20F5569D}"/>
                </a:ext>
              </a:extLst>
            </p:cNvPr>
            <p:cNvSpPr txBox="1"/>
            <p:nvPr/>
          </p:nvSpPr>
          <p:spPr>
            <a:xfrm>
              <a:off x="5695123" y="3210928"/>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43" name="TextBox 42">
              <a:extLst>
                <a:ext uri="{FF2B5EF4-FFF2-40B4-BE49-F238E27FC236}">
                  <a16:creationId xmlns:a16="http://schemas.microsoft.com/office/drawing/2014/main" id="{F1FB04E3-E503-4872-B4BC-6C8EE6DB07B8}"/>
                </a:ext>
              </a:extLst>
            </p:cNvPr>
            <p:cNvSpPr txBox="1"/>
            <p:nvPr/>
          </p:nvSpPr>
          <p:spPr>
            <a:xfrm>
              <a:off x="6944140" y="3210928"/>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44" name="TextBox 43">
              <a:extLst>
                <a:ext uri="{FF2B5EF4-FFF2-40B4-BE49-F238E27FC236}">
                  <a16:creationId xmlns:a16="http://schemas.microsoft.com/office/drawing/2014/main" id="{BF19AA18-40C0-4263-B6DA-24665C3F9A27}"/>
                </a:ext>
              </a:extLst>
            </p:cNvPr>
            <p:cNvSpPr txBox="1"/>
            <p:nvPr/>
          </p:nvSpPr>
          <p:spPr>
            <a:xfrm>
              <a:off x="8183219" y="3210928"/>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grpSp>
      <p:grpSp>
        <p:nvGrpSpPr>
          <p:cNvPr id="60" name="Group 59">
            <a:extLst>
              <a:ext uri="{FF2B5EF4-FFF2-40B4-BE49-F238E27FC236}">
                <a16:creationId xmlns:a16="http://schemas.microsoft.com/office/drawing/2014/main" id="{AABCC4CF-D82C-41CB-AB03-F41CDF186E42}"/>
              </a:ext>
            </a:extLst>
          </p:cNvPr>
          <p:cNvGrpSpPr/>
          <p:nvPr/>
        </p:nvGrpSpPr>
        <p:grpSpPr>
          <a:xfrm>
            <a:off x="89451" y="3681105"/>
            <a:ext cx="8640420" cy="461665"/>
            <a:chOff x="89451" y="3755940"/>
            <a:chExt cx="8640420" cy="461665"/>
          </a:xfrm>
        </p:grpSpPr>
        <p:sp>
          <p:nvSpPr>
            <p:cNvPr id="45" name="TextBox 44">
              <a:extLst>
                <a:ext uri="{FF2B5EF4-FFF2-40B4-BE49-F238E27FC236}">
                  <a16:creationId xmlns:a16="http://schemas.microsoft.com/office/drawing/2014/main" id="{02F8383C-D9EF-4B09-A6EB-DEBF6C6989B5}"/>
                </a:ext>
              </a:extLst>
            </p:cNvPr>
            <p:cNvSpPr txBox="1"/>
            <p:nvPr/>
          </p:nvSpPr>
          <p:spPr>
            <a:xfrm>
              <a:off x="89451" y="3755940"/>
              <a:ext cx="1500809" cy="461665"/>
            </a:xfrm>
            <a:prstGeom prst="rect">
              <a:avLst/>
            </a:prstGeom>
            <a:noFill/>
          </p:spPr>
          <p:txBody>
            <a:bodyPr wrap="square" rtlCol="0">
              <a:spAutoFit/>
            </a:bodyPr>
            <a:lstStyle/>
            <a:p>
              <a:r>
                <a:rPr lang="en-US" dirty="0">
                  <a:latin typeface="+mn-lt"/>
                </a:rPr>
                <a:t>Student B:</a:t>
              </a:r>
              <a:endParaRPr lang="en-CH" dirty="0" err="1">
                <a:latin typeface="+mn-lt"/>
              </a:endParaRPr>
            </a:p>
          </p:txBody>
        </p:sp>
        <p:sp>
          <p:nvSpPr>
            <p:cNvPr id="46" name="TextBox 45">
              <a:extLst>
                <a:ext uri="{FF2B5EF4-FFF2-40B4-BE49-F238E27FC236}">
                  <a16:creationId xmlns:a16="http://schemas.microsoft.com/office/drawing/2014/main" id="{E89DE852-3F0E-48A7-9783-795A0E3C7D2F}"/>
                </a:ext>
              </a:extLst>
            </p:cNvPr>
            <p:cNvSpPr txBox="1"/>
            <p:nvPr/>
          </p:nvSpPr>
          <p:spPr>
            <a:xfrm>
              <a:off x="1987827"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47" name="TextBox 46">
              <a:extLst>
                <a:ext uri="{FF2B5EF4-FFF2-40B4-BE49-F238E27FC236}">
                  <a16:creationId xmlns:a16="http://schemas.microsoft.com/office/drawing/2014/main" id="{50D189B9-FF68-4BB0-BDE3-EB1DE3ABFA92}"/>
                </a:ext>
              </a:extLst>
            </p:cNvPr>
            <p:cNvSpPr txBox="1"/>
            <p:nvPr/>
          </p:nvSpPr>
          <p:spPr>
            <a:xfrm>
              <a:off x="3226905"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48" name="TextBox 47">
              <a:extLst>
                <a:ext uri="{FF2B5EF4-FFF2-40B4-BE49-F238E27FC236}">
                  <a16:creationId xmlns:a16="http://schemas.microsoft.com/office/drawing/2014/main" id="{BFCBE0FA-6A65-4471-85DC-ED84DAB3680F}"/>
                </a:ext>
              </a:extLst>
            </p:cNvPr>
            <p:cNvSpPr txBox="1"/>
            <p:nvPr/>
          </p:nvSpPr>
          <p:spPr>
            <a:xfrm>
              <a:off x="4461014" y="3755940"/>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49" name="TextBox 48">
              <a:extLst>
                <a:ext uri="{FF2B5EF4-FFF2-40B4-BE49-F238E27FC236}">
                  <a16:creationId xmlns:a16="http://schemas.microsoft.com/office/drawing/2014/main" id="{1F4E3976-9EA2-4232-8481-EB3D23FF25F1}"/>
                </a:ext>
              </a:extLst>
            </p:cNvPr>
            <p:cNvSpPr txBox="1"/>
            <p:nvPr/>
          </p:nvSpPr>
          <p:spPr>
            <a:xfrm>
              <a:off x="5695123"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50" name="TextBox 49">
              <a:extLst>
                <a:ext uri="{FF2B5EF4-FFF2-40B4-BE49-F238E27FC236}">
                  <a16:creationId xmlns:a16="http://schemas.microsoft.com/office/drawing/2014/main" id="{C116DA42-558E-448D-977F-A0544C9DBC73}"/>
                </a:ext>
              </a:extLst>
            </p:cNvPr>
            <p:cNvSpPr txBox="1"/>
            <p:nvPr/>
          </p:nvSpPr>
          <p:spPr>
            <a:xfrm>
              <a:off x="6944140" y="3755940"/>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51" name="TextBox 50">
              <a:extLst>
                <a:ext uri="{FF2B5EF4-FFF2-40B4-BE49-F238E27FC236}">
                  <a16:creationId xmlns:a16="http://schemas.microsoft.com/office/drawing/2014/main" id="{CC5925E4-90C6-45E3-AE97-CF7A2913D357}"/>
                </a:ext>
              </a:extLst>
            </p:cNvPr>
            <p:cNvSpPr txBox="1"/>
            <p:nvPr/>
          </p:nvSpPr>
          <p:spPr>
            <a:xfrm>
              <a:off x="8183219"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p:grpSp>
        <p:nvGrpSpPr>
          <p:cNvPr id="59" name="Group 58">
            <a:extLst>
              <a:ext uri="{FF2B5EF4-FFF2-40B4-BE49-F238E27FC236}">
                <a16:creationId xmlns:a16="http://schemas.microsoft.com/office/drawing/2014/main" id="{03B55A0F-B03E-4703-A130-119484C6E931}"/>
              </a:ext>
            </a:extLst>
          </p:cNvPr>
          <p:cNvGrpSpPr/>
          <p:nvPr/>
        </p:nvGrpSpPr>
        <p:grpSpPr>
          <a:xfrm>
            <a:off x="89451" y="4230794"/>
            <a:ext cx="8640420" cy="461665"/>
            <a:chOff x="89451" y="4230794"/>
            <a:chExt cx="8640420" cy="461665"/>
          </a:xfrm>
        </p:grpSpPr>
        <p:sp>
          <p:nvSpPr>
            <p:cNvPr id="52" name="TextBox 51">
              <a:extLst>
                <a:ext uri="{FF2B5EF4-FFF2-40B4-BE49-F238E27FC236}">
                  <a16:creationId xmlns:a16="http://schemas.microsoft.com/office/drawing/2014/main" id="{902F8B25-CE72-419E-BD88-7FCF6DE49350}"/>
                </a:ext>
              </a:extLst>
            </p:cNvPr>
            <p:cNvSpPr txBox="1"/>
            <p:nvPr/>
          </p:nvSpPr>
          <p:spPr>
            <a:xfrm>
              <a:off x="89451" y="4230794"/>
              <a:ext cx="1500809" cy="461665"/>
            </a:xfrm>
            <a:prstGeom prst="rect">
              <a:avLst/>
            </a:prstGeom>
            <a:noFill/>
          </p:spPr>
          <p:txBody>
            <a:bodyPr wrap="square" rtlCol="0">
              <a:spAutoFit/>
            </a:bodyPr>
            <a:lstStyle/>
            <a:p>
              <a:r>
                <a:rPr lang="en-US" dirty="0">
                  <a:latin typeface="+mn-lt"/>
                </a:rPr>
                <a:t>Student C:</a:t>
              </a:r>
              <a:endParaRPr lang="en-CH" dirty="0" err="1">
                <a:latin typeface="+mn-lt"/>
              </a:endParaRPr>
            </a:p>
          </p:txBody>
        </p:sp>
        <p:sp>
          <p:nvSpPr>
            <p:cNvPr id="53" name="TextBox 52">
              <a:extLst>
                <a:ext uri="{FF2B5EF4-FFF2-40B4-BE49-F238E27FC236}">
                  <a16:creationId xmlns:a16="http://schemas.microsoft.com/office/drawing/2014/main" id="{F82FE88E-87EE-42C9-B69C-4EEDD2AFE8B7}"/>
                </a:ext>
              </a:extLst>
            </p:cNvPr>
            <p:cNvSpPr txBox="1"/>
            <p:nvPr/>
          </p:nvSpPr>
          <p:spPr>
            <a:xfrm>
              <a:off x="1987827" y="4230794"/>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54" name="TextBox 53">
              <a:extLst>
                <a:ext uri="{FF2B5EF4-FFF2-40B4-BE49-F238E27FC236}">
                  <a16:creationId xmlns:a16="http://schemas.microsoft.com/office/drawing/2014/main" id="{3571B5C3-2597-4459-B090-BF217597DE6D}"/>
                </a:ext>
              </a:extLst>
            </p:cNvPr>
            <p:cNvSpPr txBox="1"/>
            <p:nvPr/>
          </p:nvSpPr>
          <p:spPr>
            <a:xfrm>
              <a:off x="3226905" y="4230794"/>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55" name="TextBox 54">
              <a:extLst>
                <a:ext uri="{FF2B5EF4-FFF2-40B4-BE49-F238E27FC236}">
                  <a16:creationId xmlns:a16="http://schemas.microsoft.com/office/drawing/2014/main" id="{8E14349B-C6F8-484C-8F04-1398438DC3E7}"/>
                </a:ext>
              </a:extLst>
            </p:cNvPr>
            <p:cNvSpPr txBox="1"/>
            <p:nvPr/>
          </p:nvSpPr>
          <p:spPr>
            <a:xfrm>
              <a:off x="4461014" y="4230794"/>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56" name="TextBox 55">
              <a:extLst>
                <a:ext uri="{FF2B5EF4-FFF2-40B4-BE49-F238E27FC236}">
                  <a16:creationId xmlns:a16="http://schemas.microsoft.com/office/drawing/2014/main" id="{8622CBA1-188C-4A12-BC94-5D9020CF9973}"/>
                </a:ext>
              </a:extLst>
            </p:cNvPr>
            <p:cNvSpPr txBox="1"/>
            <p:nvPr/>
          </p:nvSpPr>
          <p:spPr>
            <a:xfrm>
              <a:off x="5695123" y="4230794"/>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57" name="TextBox 56">
              <a:extLst>
                <a:ext uri="{FF2B5EF4-FFF2-40B4-BE49-F238E27FC236}">
                  <a16:creationId xmlns:a16="http://schemas.microsoft.com/office/drawing/2014/main" id="{CB5AFE47-2CD2-41CC-8470-C9BEDCE9466E}"/>
                </a:ext>
              </a:extLst>
            </p:cNvPr>
            <p:cNvSpPr txBox="1"/>
            <p:nvPr/>
          </p:nvSpPr>
          <p:spPr>
            <a:xfrm>
              <a:off x="6944140" y="4230794"/>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58" name="TextBox 57">
              <a:extLst>
                <a:ext uri="{FF2B5EF4-FFF2-40B4-BE49-F238E27FC236}">
                  <a16:creationId xmlns:a16="http://schemas.microsoft.com/office/drawing/2014/main" id="{19FF06BC-2FAB-4C75-93DA-4EF0722C805F}"/>
                </a:ext>
              </a:extLst>
            </p:cNvPr>
            <p:cNvSpPr txBox="1"/>
            <p:nvPr/>
          </p:nvSpPr>
          <p:spPr>
            <a:xfrm>
              <a:off x="8183219" y="4230794"/>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9ACA504-138F-4B2E-BF3F-B9A52A11F857}"/>
                  </a:ext>
                </a:extLst>
              </p:cNvPr>
              <p:cNvSpPr txBox="1"/>
              <p:nvPr/>
            </p:nvSpPr>
            <p:spPr>
              <a:xfrm>
                <a:off x="3371308" y="1305082"/>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63" name="TextBox 62">
                <a:extLst>
                  <a:ext uri="{FF2B5EF4-FFF2-40B4-BE49-F238E27FC236}">
                    <a16:creationId xmlns:a16="http://schemas.microsoft.com/office/drawing/2014/main" id="{69ACA504-138F-4B2E-BF3F-B9A52A11F857}"/>
                  </a:ext>
                </a:extLst>
              </p:cNvPr>
              <p:cNvSpPr txBox="1">
                <a:spLocks noRot="1" noChangeAspect="1" noMove="1" noResize="1" noEditPoints="1" noAdjustHandles="1" noChangeArrowheads="1" noChangeShapeType="1" noTextEdit="1"/>
              </p:cNvSpPr>
              <p:nvPr/>
            </p:nvSpPr>
            <p:spPr>
              <a:xfrm>
                <a:off x="3371308" y="1305082"/>
                <a:ext cx="2401385" cy="458794"/>
              </a:xfrm>
              <a:prstGeom prst="rect">
                <a:avLst/>
              </a:prstGeom>
              <a:blipFill>
                <a:blip r:embed="rId3"/>
                <a:stretch>
                  <a:fillRect/>
                </a:stretch>
              </a:blipFill>
              <a:ln w="38100">
                <a:solidFill>
                  <a:srgbClr val="C00000"/>
                </a:solidFill>
              </a:ln>
            </p:spPr>
            <p:txBody>
              <a:bodyPr/>
              <a:lstStyle/>
              <a:p>
                <a:r>
                  <a:rPr lang="en-CH">
                    <a:noFill/>
                  </a:rPr>
                  <a:t> </a:t>
                </a:r>
              </a:p>
            </p:txBody>
          </p:sp>
        </mc:Fallback>
      </mc:AlternateContent>
    </p:spTree>
    <p:extLst>
      <p:ext uri="{BB962C8B-B14F-4D97-AF65-F5344CB8AC3E}">
        <p14:creationId xmlns:p14="http://schemas.microsoft.com/office/powerpoint/2010/main" val="311928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cxnSpLocks/>
            <a:stCxn id="7" idx="6"/>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6" name="TextBox 35">
            <a:extLst>
              <a:ext uri="{FF2B5EF4-FFF2-40B4-BE49-F238E27FC236}">
                <a16:creationId xmlns:a16="http://schemas.microsoft.com/office/drawing/2014/main" id="{1B4CDD42-6F53-49D9-B615-9DC94F1BA82A}"/>
              </a:ext>
            </a:extLst>
          </p:cNvPr>
          <p:cNvSpPr txBox="1"/>
          <p:nvPr/>
        </p:nvSpPr>
        <p:spPr>
          <a:xfrm>
            <a:off x="140805" y="2482548"/>
            <a:ext cx="1500809" cy="461665"/>
          </a:xfrm>
          <a:prstGeom prst="rect">
            <a:avLst/>
          </a:prstGeom>
          <a:noFill/>
        </p:spPr>
        <p:txBody>
          <a:bodyPr wrap="square" rtlCol="0">
            <a:spAutoFit/>
          </a:bodyPr>
          <a:lstStyle/>
          <a:p>
            <a:r>
              <a:rPr lang="en-US" dirty="0">
                <a:latin typeface="+mn-lt"/>
              </a:rPr>
              <a:t>Student A:</a:t>
            </a:r>
            <a:endParaRPr lang="en-CH" dirty="0" err="1">
              <a:latin typeface="+mn-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29DD5E-A42C-4C4D-BB06-5FE043C108D1}"/>
                  </a:ext>
                </a:extLst>
              </p:cNvPr>
              <p:cNvSpPr txBox="1"/>
              <p:nvPr/>
            </p:nvSpPr>
            <p:spPr>
              <a:xfrm>
                <a:off x="-44617" y="3280060"/>
                <a:ext cx="9233233"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𝐨</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e>
                      </m:d>
                      <m:r>
                        <a:rPr lang="en-US" sz="2000" b="0" i="1" smtClean="0">
                          <a:latin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=0</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𝑜</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=0</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2" name="TextBox 1">
                <a:extLst>
                  <a:ext uri="{FF2B5EF4-FFF2-40B4-BE49-F238E27FC236}">
                    <a16:creationId xmlns:a16="http://schemas.microsoft.com/office/drawing/2014/main" id="{2C29DD5E-A42C-4C4D-BB06-5FE043C108D1}"/>
                  </a:ext>
                </a:extLst>
              </p:cNvPr>
              <p:cNvSpPr txBox="1">
                <a:spLocks noRot="1" noChangeAspect="1" noMove="1" noResize="1" noEditPoints="1" noAdjustHandles="1" noChangeArrowheads="1" noChangeShapeType="1" noTextEdit="1"/>
              </p:cNvSpPr>
              <p:nvPr/>
            </p:nvSpPr>
            <p:spPr>
              <a:xfrm>
                <a:off x="-44617" y="3280060"/>
                <a:ext cx="9233233" cy="307841"/>
              </a:xfrm>
              <a:prstGeom prst="rect">
                <a:avLst/>
              </a:prstGeom>
              <a:blipFill>
                <a:blip r:embed="rId3"/>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03A73BB-9B69-4AB7-B241-9BD4389D67E4}"/>
                  </a:ext>
                </a:extLst>
              </p:cNvPr>
              <p:cNvSpPr txBox="1"/>
              <p:nvPr/>
            </p:nvSpPr>
            <p:spPr>
              <a:xfrm>
                <a:off x="1184916" y="3611166"/>
                <a:ext cx="8188075"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𝑜</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2" name="TextBox 61">
                <a:extLst>
                  <a:ext uri="{FF2B5EF4-FFF2-40B4-BE49-F238E27FC236}">
                    <a16:creationId xmlns:a16="http://schemas.microsoft.com/office/drawing/2014/main" id="{803A73BB-9B69-4AB7-B241-9BD4389D67E4}"/>
                  </a:ext>
                </a:extLst>
              </p:cNvPr>
              <p:cNvSpPr txBox="1">
                <a:spLocks noRot="1" noChangeAspect="1" noMove="1" noResize="1" noEditPoints="1" noAdjustHandles="1" noChangeArrowheads="1" noChangeShapeType="1" noTextEdit="1"/>
              </p:cNvSpPr>
              <p:nvPr/>
            </p:nvSpPr>
            <p:spPr>
              <a:xfrm>
                <a:off x="1184916" y="3611166"/>
                <a:ext cx="8188075" cy="307841"/>
              </a:xfrm>
              <a:prstGeom prst="rect">
                <a:avLst/>
              </a:prstGeom>
              <a:blipFill>
                <a:blip r:embed="rId4"/>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98E52DF-C280-45C4-B5B6-15A0E86D2DE5}"/>
                  </a:ext>
                </a:extLst>
              </p:cNvPr>
              <p:cNvSpPr txBox="1"/>
              <p:nvPr/>
            </p:nvSpPr>
            <p:spPr>
              <a:xfrm>
                <a:off x="1184916" y="3944943"/>
                <a:ext cx="8188075"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=0</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𝑜</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=0</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4" name="TextBox 63">
                <a:extLst>
                  <a:ext uri="{FF2B5EF4-FFF2-40B4-BE49-F238E27FC236}">
                    <a16:creationId xmlns:a16="http://schemas.microsoft.com/office/drawing/2014/main" id="{298E52DF-C280-45C4-B5B6-15A0E86D2DE5}"/>
                  </a:ext>
                </a:extLst>
              </p:cNvPr>
              <p:cNvSpPr txBox="1">
                <a:spLocks noRot="1" noChangeAspect="1" noMove="1" noResize="1" noEditPoints="1" noAdjustHandles="1" noChangeArrowheads="1" noChangeShapeType="1" noTextEdit="1"/>
              </p:cNvSpPr>
              <p:nvPr/>
            </p:nvSpPr>
            <p:spPr>
              <a:xfrm>
                <a:off x="1184916" y="3944943"/>
                <a:ext cx="8188075" cy="307841"/>
              </a:xfrm>
              <a:prstGeom prst="rect">
                <a:avLst/>
              </a:prstGeom>
              <a:blipFill>
                <a:blip r:embed="rId5"/>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948FC66-BF1E-4A28-82ED-7FBBC139B10F}"/>
                  </a:ext>
                </a:extLst>
              </p:cNvPr>
              <p:cNvSpPr txBox="1"/>
              <p:nvPr/>
            </p:nvSpPr>
            <p:spPr>
              <a:xfrm>
                <a:off x="1184916" y="4279338"/>
                <a:ext cx="8188075"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𝑜</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5" name="TextBox 64">
                <a:extLst>
                  <a:ext uri="{FF2B5EF4-FFF2-40B4-BE49-F238E27FC236}">
                    <a16:creationId xmlns:a16="http://schemas.microsoft.com/office/drawing/2014/main" id="{2948FC66-BF1E-4A28-82ED-7FBBC139B10F}"/>
                  </a:ext>
                </a:extLst>
              </p:cNvPr>
              <p:cNvSpPr txBox="1">
                <a:spLocks noRot="1" noChangeAspect="1" noMove="1" noResize="1" noEditPoints="1" noAdjustHandles="1" noChangeArrowheads="1" noChangeShapeType="1" noTextEdit="1"/>
              </p:cNvSpPr>
              <p:nvPr/>
            </p:nvSpPr>
            <p:spPr>
              <a:xfrm>
                <a:off x="1184916" y="4279338"/>
                <a:ext cx="8188075" cy="307841"/>
              </a:xfrm>
              <a:prstGeom prst="rect">
                <a:avLst/>
              </a:prstGeom>
              <a:blipFill>
                <a:blip r:embed="rId6"/>
                <a:stretch>
                  <a:fillRect b="-3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6037E8-4363-42CC-9946-E12CB229F773}"/>
                  </a:ext>
                </a:extLst>
              </p:cNvPr>
              <p:cNvSpPr txBox="1"/>
              <p:nvPr/>
            </p:nvSpPr>
            <p:spPr>
              <a:xfrm>
                <a:off x="2094107" y="133547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C96037E8-4363-42CC-9946-E12CB229F773}"/>
                  </a:ext>
                </a:extLst>
              </p:cNvPr>
              <p:cNvSpPr txBox="1">
                <a:spLocks noRot="1" noChangeAspect="1" noMove="1" noResize="1" noEditPoints="1" noAdjustHandles="1" noChangeArrowheads="1" noChangeShapeType="1" noTextEdit="1"/>
              </p:cNvSpPr>
              <p:nvPr/>
            </p:nvSpPr>
            <p:spPr>
              <a:xfrm>
                <a:off x="2094107" y="1335473"/>
                <a:ext cx="375937" cy="369332"/>
              </a:xfrm>
              <a:prstGeom prst="rect">
                <a:avLst/>
              </a:prstGeom>
              <a:blipFill>
                <a:blip r:embed="rId7"/>
                <a:stretch>
                  <a:fillRect l="-19672" r="-8197"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42B751B-CA40-4AE1-9C2B-FE02D0A5D35E}"/>
                  </a:ext>
                </a:extLst>
              </p:cNvPr>
              <p:cNvSpPr txBox="1"/>
              <p:nvPr/>
            </p:nvSpPr>
            <p:spPr>
              <a:xfrm>
                <a:off x="3333185" y="1316684"/>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6" name="TextBox 65">
                <a:extLst>
                  <a:ext uri="{FF2B5EF4-FFF2-40B4-BE49-F238E27FC236}">
                    <a16:creationId xmlns:a16="http://schemas.microsoft.com/office/drawing/2014/main" id="{442B751B-CA40-4AE1-9C2B-FE02D0A5D35E}"/>
                  </a:ext>
                </a:extLst>
              </p:cNvPr>
              <p:cNvSpPr txBox="1">
                <a:spLocks noRot="1" noChangeAspect="1" noMove="1" noResize="1" noEditPoints="1" noAdjustHandles="1" noChangeArrowheads="1" noChangeShapeType="1" noTextEdit="1"/>
              </p:cNvSpPr>
              <p:nvPr/>
            </p:nvSpPr>
            <p:spPr>
              <a:xfrm>
                <a:off x="3333185" y="1316684"/>
                <a:ext cx="383054" cy="369332"/>
              </a:xfrm>
              <a:prstGeom prst="rect">
                <a:avLst/>
              </a:prstGeom>
              <a:blipFill>
                <a:blip r:embed="rId8"/>
                <a:stretch>
                  <a:fillRect l="-19048" r="-6349"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474371A-AB6A-4B5D-B368-23A73F1259ED}"/>
                  </a:ext>
                </a:extLst>
              </p:cNvPr>
              <p:cNvSpPr txBox="1"/>
              <p:nvPr/>
            </p:nvSpPr>
            <p:spPr>
              <a:xfrm>
                <a:off x="1797019" y="2528715"/>
                <a:ext cx="9282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m:oMathPara>
                </a14:m>
                <a:endParaRPr lang="en-CH" dirty="0" err="1">
                  <a:latin typeface="+mn-lt"/>
                </a:endParaRPr>
              </a:p>
            </p:txBody>
          </p:sp>
        </mc:Choice>
        <mc:Fallback xmlns="">
          <p:sp>
            <p:nvSpPr>
              <p:cNvPr id="67" name="TextBox 66">
                <a:extLst>
                  <a:ext uri="{FF2B5EF4-FFF2-40B4-BE49-F238E27FC236}">
                    <a16:creationId xmlns:a16="http://schemas.microsoft.com/office/drawing/2014/main" id="{9474371A-AB6A-4B5D-B368-23A73F1259ED}"/>
                  </a:ext>
                </a:extLst>
              </p:cNvPr>
              <p:cNvSpPr txBox="1">
                <a:spLocks noRot="1" noChangeAspect="1" noMove="1" noResize="1" noEditPoints="1" noAdjustHandles="1" noChangeArrowheads="1" noChangeShapeType="1" noTextEdit="1"/>
              </p:cNvSpPr>
              <p:nvPr/>
            </p:nvSpPr>
            <p:spPr>
              <a:xfrm>
                <a:off x="1797019" y="2528715"/>
                <a:ext cx="928267" cy="369332"/>
              </a:xfrm>
              <a:prstGeom prst="rect">
                <a:avLst/>
              </a:prstGeom>
              <a:blipFill>
                <a:blip r:embed="rId9"/>
                <a:stretch>
                  <a:fillRect l="-4605" r="-7237"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D74BC50-02E1-4569-A3DC-6EE0BE9723B9}"/>
                  </a:ext>
                </a:extLst>
              </p:cNvPr>
              <p:cNvSpPr txBox="1"/>
              <p:nvPr/>
            </p:nvSpPr>
            <p:spPr>
              <a:xfrm>
                <a:off x="3021660" y="2528715"/>
                <a:ext cx="9353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CH" dirty="0" err="1">
                  <a:latin typeface="+mn-lt"/>
                </a:endParaRPr>
              </a:p>
            </p:txBody>
          </p:sp>
        </mc:Choice>
        <mc:Fallback xmlns="">
          <p:sp>
            <p:nvSpPr>
              <p:cNvPr id="68" name="TextBox 67">
                <a:extLst>
                  <a:ext uri="{FF2B5EF4-FFF2-40B4-BE49-F238E27FC236}">
                    <a16:creationId xmlns:a16="http://schemas.microsoft.com/office/drawing/2014/main" id="{2D74BC50-02E1-4569-A3DC-6EE0BE9723B9}"/>
                  </a:ext>
                </a:extLst>
              </p:cNvPr>
              <p:cNvSpPr txBox="1">
                <a:spLocks noRot="1" noChangeAspect="1" noMove="1" noResize="1" noEditPoints="1" noAdjustHandles="1" noChangeArrowheads="1" noChangeShapeType="1" noTextEdit="1"/>
              </p:cNvSpPr>
              <p:nvPr/>
            </p:nvSpPr>
            <p:spPr>
              <a:xfrm>
                <a:off x="3021660" y="2528715"/>
                <a:ext cx="935384" cy="369332"/>
              </a:xfrm>
              <a:prstGeom prst="rect">
                <a:avLst/>
              </a:prstGeom>
              <a:blipFill>
                <a:blip r:embed="rId10"/>
                <a:stretch>
                  <a:fillRect l="-4575" r="-7190"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3479251-1E70-48A5-89B5-0A2FFE4700E0}"/>
                  </a:ext>
                </a:extLst>
              </p:cNvPr>
              <p:cNvSpPr txBox="1"/>
              <p:nvPr/>
            </p:nvSpPr>
            <p:spPr>
              <a:xfrm>
                <a:off x="4739309" y="1806494"/>
                <a:ext cx="3359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m:oMathPara>
                </a14:m>
                <a:endParaRPr lang="en-US" b="0" dirty="0">
                  <a:latin typeface="+mn-lt"/>
                </a:endParaRPr>
              </a:p>
            </p:txBody>
          </p:sp>
        </mc:Choice>
        <mc:Fallback xmlns="">
          <p:sp>
            <p:nvSpPr>
              <p:cNvPr id="30" name="TextBox 29">
                <a:extLst>
                  <a:ext uri="{FF2B5EF4-FFF2-40B4-BE49-F238E27FC236}">
                    <a16:creationId xmlns:a16="http://schemas.microsoft.com/office/drawing/2014/main" id="{13479251-1E70-48A5-89B5-0A2FFE4700E0}"/>
                  </a:ext>
                </a:extLst>
              </p:cNvPr>
              <p:cNvSpPr txBox="1">
                <a:spLocks noRot="1" noChangeAspect="1" noMove="1" noResize="1" noEditPoints="1" noAdjustHandles="1" noChangeArrowheads="1" noChangeShapeType="1" noTextEdit="1"/>
              </p:cNvSpPr>
              <p:nvPr/>
            </p:nvSpPr>
            <p:spPr>
              <a:xfrm>
                <a:off x="4739309" y="1806494"/>
                <a:ext cx="3359253" cy="369332"/>
              </a:xfrm>
              <a:prstGeom prst="rect">
                <a:avLst/>
              </a:prstGeom>
              <a:blipFill>
                <a:blip r:embed="rId11"/>
                <a:stretch>
                  <a:fillRect l="-1812" b="-2459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E8D97C81-485B-49B1-99BF-08255406B1FC}"/>
                  </a:ext>
                </a:extLst>
              </p:cNvPr>
              <p:cNvSpPr txBox="1"/>
              <p:nvPr/>
            </p:nvSpPr>
            <p:spPr>
              <a:xfrm>
                <a:off x="4729993" y="1067186"/>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69" name="TextBox 68">
                <a:extLst>
                  <a:ext uri="{FF2B5EF4-FFF2-40B4-BE49-F238E27FC236}">
                    <a16:creationId xmlns:a16="http://schemas.microsoft.com/office/drawing/2014/main" id="{E8D97C81-485B-49B1-99BF-08255406B1FC}"/>
                  </a:ext>
                </a:extLst>
              </p:cNvPr>
              <p:cNvSpPr txBox="1">
                <a:spLocks noRot="1" noChangeAspect="1" noMove="1" noResize="1" noEditPoints="1" noAdjustHandles="1" noChangeArrowheads="1" noChangeShapeType="1" noTextEdit="1"/>
              </p:cNvSpPr>
              <p:nvPr/>
            </p:nvSpPr>
            <p:spPr>
              <a:xfrm>
                <a:off x="4729993" y="1067186"/>
                <a:ext cx="2401385" cy="458794"/>
              </a:xfrm>
              <a:prstGeom prst="rect">
                <a:avLst/>
              </a:prstGeom>
              <a:blipFill>
                <a:blip r:embed="rId12"/>
                <a:stretch>
                  <a:fillRect/>
                </a:stretch>
              </a:blipFill>
              <a:ln w="38100">
                <a:solidFill>
                  <a:srgbClr val="C00000"/>
                </a:solidFill>
              </a:ln>
            </p:spPr>
            <p:txBody>
              <a:bodyPr/>
              <a:lstStyle/>
              <a:p>
                <a:r>
                  <a:rPr lang="en-CH">
                    <a:noFill/>
                  </a:rPr>
                  <a:t> </a:t>
                </a:r>
              </a:p>
            </p:txBody>
          </p:sp>
        </mc:Fallback>
      </mc:AlternateContent>
    </p:spTree>
    <p:extLst>
      <p:ext uri="{BB962C8B-B14F-4D97-AF65-F5344CB8AC3E}">
        <p14:creationId xmlns:p14="http://schemas.microsoft.com/office/powerpoint/2010/main" val="1047149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cxnSpLocks/>
            <a:stCxn id="7" idx="6"/>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6" name="TextBox 35">
            <a:extLst>
              <a:ext uri="{FF2B5EF4-FFF2-40B4-BE49-F238E27FC236}">
                <a16:creationId xmlns:a16="http://schemas.microsoft.com/office/drawing/2014/main" id="{1B4CDD42-6F53-49D9-B615-9DC94F1BA82A}"/>
              </a:ext>
            </a:extLst>
          </p:cNvPr>
          <p:cNvSpPr txBox="1"/>
          <p:nvPr/>
        </p:nvSpPr>
        <p:spPr>
          <a:xfrm>
            <a:off x="140805" y="2482548"/>
            <a:ext cx="1500809" cy="461665"/>
          </a:xfrm>
          <a:prstGeom prst="rect">
            <a:avLst/>
          </a:prstGeom>
          <a:noFill/>
        </p:spPr>
        <p:txBody>
          <a:bodyPr wrap="square" rtlCol="0">
            <a:spAutoFit/>
          </a:bodyPr>
          <a:lstStyle/>
          <a:p>
            <a:r>
              <a:rPr lang="en-US" dirty="0">
                <a:latin typeface="+mn-lt"/>
              </a:rPr>
              <a:t>Student A:</a:t>
            </a:r>
            <a:endParaRPr lang="en-CH" dirty="0" err="1">
              <a:latin typeface="+mn-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29DD5E-A42C-4C4D-BB06-5FE043C108D1}"/>
                  </a:ext>
                </a:extLst>
              </p:cNvPr>
              <p:cNvSpPr txBox="1"/>
              <p:nvPr/>
            </p:nvSpPr>
            <p:spPr>
              <a:xfrm>
                <a:off x="-44617" y="3280060"/>
                <a:ext cx="5621860"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𝐨</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e>
                      </m:d>
                      <m:r>
                        <a:rPr lang="en-US" sz="2000" b="0" i="1" smtClean="0">
                          <a:latin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a:latin typeface="Cambria Math" panose="02040503050406030204" pitchFamily="18" charset="0"/>
                            </a:rPr>
                            <m:t>𝐨</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e>
                        <m:e>
                          <m:r>
                            <a:rPr lang="en-US" sz="2000" i="1">
                              <a:latin typeface="Cambria Math" panose="02040503050406030204" pitchFamily="18" charset="0"/>
                              <a:ea typeface="Cambria Math" panose="02040503050406030204" pitchFamily="18" charset="0"/>
                            </a:rPr>
                            <m:t>𝜃</m:t>
                          </m:r>
                        </m:e>
                      </m:d>
                      <m:r>
                        <a:rPr lang="en-US" sz="2000" b="0" i="1" smtClean="0">
                          <a:latin typeface="Cambria Math" panose="02040503050406030204" pitchFamily="18" charset="0"/>
                        </a:rPr>
                        <m:t>         </m:t>
                      </m:r>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2" name="TextBox 1">
                <a:extLst>
                  <a:ext uri="{FF2B5EF4-FFF2-40B4-BE49-F238E27FC236}">
                    <a16:creationId xmlns:a16="http://schemas.microsoft.com/office/drawing/2014/main" id="{2C29DD5E-A42C-4C4D-BB06-5FE043C108D1}"/>
                  </a:ext>
                </a:extLst>
              </p:cNvPr>
              <p:cNvSpPr txBox="1">
                <a:spLocks noRot="1" noChangeAspect="1" noMove="1" noResize="1" noEditPoints="1" noAdjustHandles="1" noChangeArrowheads="1" noChangeShapeType="1" noTextEdit="1"/>
              </p:cNvSpPr>
              <p:nvPr/>
            </p:nvSpPr>
            <p:spPr>
              <a:xfrm>
                <a:off x="-44617" y="3280060"/>
                <a:ext cx="5621860" cy="307841"/>
              </a:xfrm>
              <a:prstGeom prst="rect">
                <a:avLst/>
              </a:prstGeom>
              <a:blipFill>
                <a:blip r:embed="rId3"/>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03A73BB-9B69-4AB7-B241-9BD4389D67E4}"/>
                  </a:ext>
                </a:extLst>
              </p:cNvPr>
              <p:cNvSpPr txBox="1"/>
              <p:nvPr/>
            </p:nvSpPr>
            <p:spPr>
              <a:xfrm>
                <a:off x="1184916" y="3611166"/>
                <a:ext cx="8188075"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𝑜</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2" name="TextBox 61">
                <a:extLst>
                  <a:ext uri="{FF2B5EF4-FFF2-40B4-BE49-F238E27FC236}">
                    <a16:creationId xmlns:a16="http://schemas.microsoft.com/office/drawing/2014/main" id="{803A73BB-9B69-4AB7-B241-9BD4389D67E4}"/>
                  </a:ext>
                </a:extLst>
              </p:cNvPr>
              <p:cNvSpPr txBox="1">
                <a:spLocks noRot="1" noChangeAspect="1" noMove="1" noResize="1" noEditPoints="1" noAdjustHandles="1" noChangeArrowheads="1" noChangeShapeType="1" noTextEdit="1"/>
              </p:cNvSpPr>
              <p:nvPr/>
            </p:nvSpPr>
            <p:spPr>
              <a:xfrm>
                <a:off x="1184916" y="3611166"/>
                <a:ext cx="8188075" cy="307841"/>
              </a:xfrm>
              <a:prstGeom prst="rect">
                <a:avLst/>
              </a:prstGeom>
              <a:blipFill>
                <a:blip r:embed="rId4"/>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98E52DF-C280-45C4-B5B6-15A0E86D2DE5}"/>
                  </a:ext>
                </a:extLst>
              </p:cNvPr>
              <p:cNvSpPr txBox="1"/>
              <p:nvPr/>
            </p:nvSpPr>
            <p:spPr>
              <a:xfrm>
                <a:off x="1184916" y="3944943"/>
                <a:ext cx="8188075"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=0</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𝑜</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=0</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4" name="TextBox 63">
                <a:extLst>
                  <a:ext uri="{FF2B5EF4-FFF2-40B4-BE49-F238E27FC236}">
                    <a16:creationId xmlns:a16="http://schemas.microsoft.com/office/drawing/2014/main" id="{298E52DF-C280-45C4-B5B6-15A0E86D2DE5}"/>
                  </a:ext>
                </a:extLst>
              </p:cNvPr>
              <p:cNvSpPr txBox="1">
                <a:spLocks noRot="1" noChangeAspect="1" noMove="1" noResize="1" noEditPoints="1" noAdjustHandles="1" noChangeArrowheads="1" noChangeShapeType="1" noTextEdit="1"/>
              </p:cNvSpPr>
              <p:nvPr/>
            </p:nvSpPr>
            <p:spPr>
              <a:xfrm>
                <a:off x="1184916" y="3944943"/>
                <a:ext cx="8188075" cy="307841"/>
              </a:xfrm>
              <a:prstGeom prst="rect">
                <a:avLst/>
              </a:prstGeom>
              <a:blipFill>
                <a:blip r:embed="rId5"/>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948FC66-BF1E-4A28-82ED-7FBBC139B10F}"/>
                  </a:ext>
                </a:extLst>
              </p:cNvPr>
              <p:cNvSpPr txBox="1"/>
              <p:nvPr/>
            </p:nvSpPr>
            <p:spPr>
              <a:xfrm>
                <a:off x="1184916" y="4279338"/>
                <a:ext cx="8188075"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𝑜</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=1</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5" name="TextBox 64">
                <a:extLst>
                  <a:ext uri="{FF2B5EF4-FFF2-40B4-BE49-F238E27FC236}">
                    <a16:creationId xmlns:a16="http://schemas.microsoft.com/office/drawing/2014/main" id="{2948FC66-BF1E-4A28-82ED-7FBBC139B10F}"/>
                  </a:ext>
                </a:extLst>
              </p:cNvPr>
              <p:cNvSpPr txBox="1">
                <a:spLocks noRot="1" noChangeAspect="1" noMove="1" noResize="1" noEditPoints="1" noAdjustHandles="1" noChangeArrowheads="1" noChangeShapeType="1" noTextEdit="1"/>
              </p:cNvSpPr>
              <p:nvPr/>
            </p:nvSpPr>
            <p:spPr>
              <a:xfrm>
                <a:off x="1184916" y="4279338"/>
                <a:ext cx="8188075" cy="307841"/>
              </a:xfrm>
              <a:prstGeom prst="rect">
                <a:avLst/>
              </a:prstGeom>
              <a:blipFill>
                <a:blip r:embed="rId6"/>
                <a:stretch>
                  <a:fillRect b="-3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6037E8-4363-42CC-9946-E12CB229F773}"/>
                  </a:ext>
                </a:extLst>
              </p:cNvPr>
              <p:cNvSpPr txBox="1"/>
              <p:nvPr/>
            </p:nvSpPr>
            <p:spPr>
              <a:xfrm>
                <a:off x="2094107" y="133547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C96037E8-4363-42CC-9946-E12CB229F773}"/>
                  </a:ext>
                </a:extLst>
              </p:cNvPr>
              <p:cNvSpPr txBox="1">
                <a:spLocks noRot="1" noChangeAspect="1" noMove="1" noResize="1" noEditPoints="1" noAdjustHandles="1" noChangeArrowheads="1" noChangeShapeType="1" noTextEdit="1"/>
              </p:cNvSpPr>
              <p:nvPr/>
            </p:nvSpPr>
            <p:spPr>
              <a:xfrm>
                <a:off x="2094107" y="1335473"/>
                <a:ext cx="375937" cy="369332"/>
              </a:xfrm>
              <a:prstGeom prst="rect">
                <a:avLst/>
              </a:prstGeom>
              <a:blipFill>
                <a:blip r:embed="rId7"/>
                <a:stretch>
                  <a:fillRect l="-19672" r="-8197"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42B751B-CA40-4AE1-9C2B-FE02D0A5D35E}"/>
                  </a:ext>
                </a:extLst>
              </p:cNvPr>
              <p:cNvSpPr txBox="1"/>
              <p:nvPr/>
            </p:nvSpPr>
            <p:spPr>
              <a:xfrm>
                <a:off x="3333185" y="1316684"/>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6" name="TextBox 65">
                <a:extLst>
                  <a:ext uri="{FF2B5EF4-FFF2-40B4-BE49-F238E27FC236}">
                    <a16:creationId xmlns:a16="http://schemas.microsoft.com/office/drawing/2014/main" id="{442B751B-CA40-4AE1-9C2B-FE02D0A5D35E}"/>
                  </a:ext>
                </a:extLst>
              </p:cNvPr>
              <p:cNvSpPr txBox="1">
                <a:spLocks noRot="1" noChangeAspect="1" noMove="1" noResize="1" noEditPoints="1" noAdjustHandles="1" noChangeArrowheads="1" noChangeShapeType="1" noTextEdit="1"/>
              </p:cNvSpPr>
              <p:nvPr/>
            </p:nvSpPr>
            <p:spPr>
              <a:xfrm>
                <a:off x="3333185" y="1316684"/>
                <a:ext cx="383054" cy="369332"/>
              </a:xfrm>
              <a:prstGeom prst="rect">
                <a:avLst/>
              </a:prstGeom>
              <a:blipFill>
                <a:blip r:embed="rId8"/>
                <a:stretch>
                  <a:fillRect l="-19048" r="-6349"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474371A-AB6A-4B5D-B368-23A73F1259ED}"/>
                  </a:ext>
                </a:extLst>
              </p:cNvPr>
              <p:cNvSpPr txBox="1"/>
              <p:nvPr/>
            </p:nvSpPr>
            <p:spPr>
              <a:xfrm>
                <a:off x="1797019" y="2528715"/>
                <a:ext cx="9282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m:oMathPara>
                </a14:m>
                <a:endParaRPr lang="en-CH" dirty="0" err="1">
                  <a:latin typeface="+mn-lt"/>
                </a:endParaRPr>
              </a:p>
            </p:txBody>
          </p:sp>
        </mc:Choice>
        <mc:Fallback xmlns="">
          <p:sp>
            <p:nvSpPr>
              <p:cNvPr id="67" name="TextBox 66">
                <a:extLst>
                  <a:ext uri="{FF2B5EF4-FFF2-40B4-BE49-F238E27FC236}">
                    <a16:creationId xmlns:a16="http://schemas.microsoft.com/office/drawing/2014/main" id="{9474371A-AB6A-4B5D-B368-23A73F1259ED}"/>
                  </a:ext>
                </a:extLst>
              </p:cNvPr>
              <p:cNvSpPr txBox="1">
                <a:spLocks noRot="1" noChangeAspect="1" noMove="1" noResize="1" noEditPoints="1" noAdjustHandles="1" noChangeArrowheads="1" noChangeShapeType="1" noTextEdit="1"/>
              </p:cNvSpPr>
              <p:nvPr/>
            </p:nvSpPr>
            <p:spPr>
              <a:xfrm>
                <a:off x="1797019" y="2528715"/>
                <a:ext cx="928267" cy="369332"/>
              </a:xfrm>
              <a:prstGeom prst="rect">
                <a:avLst/>
              </a:prstGeom>
              <a:blipFill>
                <a:blip r:embed="rId9"/>
                <a:stretch>
                  <a:fillRect l="-4605" r="-7237"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D74BC50-02E1-4569-A3DC-6EE0BE9723B9}"/>
                  </a:ext>
                </a:extLst>
              </p:cNvPr>
              <p:cNvSpPr txBox="1"/>
              <p:nvPr/>
            </p:nvSpPr>
            <p:spPr>
              <a:xfrm>
                <a:off x="3021660" y="2528715"/>
                <a:ext cx="9353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CH" dirty="0" err="1">
                  <a:latin typeface="+mn-lt"/>
                </a:endParaRPr>
              </a:p>
            </p:txBody>
          </p:sp>
        </mc:Choice>
        <mc:Fallback xmlns="">
          <p:sp>
            <p:nvSpPr>
              <p:cNvPr id="68" name="TextBox 67">
                <a:extLst>
                  <a:ext uri="{FF2B5EF4-FFF2-40B4-BE49-F238E27FC236}">
                    <a16:creationId xmlns:a16="http://schemas.microsoft.com/office/drawing/2014/main" id="{2D74BC50-02E1-4569-A3DC-6EE0BE9723B9}"/>
                  </a:ext>
                </a:extLst>
              </p:cNvPr>
              <p:cNvSpPr txBox="1">
                <a:spLocks noRot="1" noChangeAspect="1" noMove="1" noResize="1" noEditPoints="1" noAdjustHandles="1" noChangeArrowheads="1" noChangeShapeType="1" noTextEdit="1"/>
              </p:cNvSpPr>
              <p:nvPr/>
            </p:nvSpPr>
            <p:spPr>
              <a:xfrm>
                <a:off x="3021660" y="2528715"/>
                <a:ext cx="935384" cy="369332"/>
              </a:xfrm>
              <a:prstGeom prst="rect">
                <a:avLst/>
              </a:prstGeom>
              <a:blipFill>
                <a:blip r:embed="rId10"/>
                <a:stretch>
                  <a:fillRect l="-4575" r="-7190"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9EE1EE-27F2-4872-9F30-CC42C5EA3B3A}"/>
                  </a:ext>
                </a:extLst>
              </p:cNvPr>
              <p:cNvSpPr txBox="1"/>
              <p:nvPr/>
            </p:nvSpPr>
            <p:spPr>
              <a:xfrm>
                <a:off x="4739309" y="1806494"/>
                <a:ext cx="3359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m:oMathPara>
                </a14:m>
                <a:endParaRPr lang="en-US" b="0" dirty="0">
                  <a:latin typeface="+mn-lt"/>
                </a:endParaRPr>
              </a:p>
            </p:txBody>
          </p:sp>
        </mc:Choice>
        <mc:Fallback xmlns="">
          <p:sp>
            <p:nvSpPr>
              <p:cNvPr id="22" name="TextBox 21">
                <a:extLst>
                  <a:ext uri="{FF2B5EF4-FFF2-40B4-BE49-F238E27FC236}">
                    <a16:creationId xmlns:a16="http://schemas.microsoft.com/office/drawing/2014/main" id="{789EE1EE-27F2-4872-9F30-CC42C5EA3B3A}"/>
                  </a:ext>
                </a:extLst>
              </p:cNvPr>
              <p:cNvSpPr txBox="1">
                <a:spLocks noRot="1" noChangeAspect="1" noMove="1" noResize="1" noEditPoints="1" noAdjustHandles="1" noChangeArrowheads="1" noChangeShapeType="1" noTextEdit="1"/>
              </p:cNvSpPr>
              <p:nvPr/>
            </p:nvSpPr>
            <p:spPr>
              <a:xfrm>
                <a:off x="4739309" y="1806494"/>
                <a:ext cx="3359253" cy="369332"/>
              </a:xfrm>
              <a:prstGeom prst="rect">
                <a:avLst/>
              </a:prstGeom>
              <a:blipFill>
                <a:blip r:embed="rId11"/>
                <a:stretch>
                  <a:fillRect l="-1812" b="-2459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D93275-80A0-4F56-93CB-A64F0DFA7C32}"/>
                  </a:ext>
                </a:extLst>
              </p:cNvPr>
              <p:cNvSpPr txBox="1"/>
              <p:nvPr/>
            </p:nvSpPr>
            <p:spPr>
              <a:xfrm>
                <a:off x="4729993" y="1067186"/>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26" name="TextBox 25">
                <a:extLst>
                  <a:ext uri="{FF2B5EF4-FFF2-40B4-BE49-F238E27FC236}">
                    <a16:creationId xmlns:a16="http://schemas.microsoft.com/office/drawing/2014/main" id="{5CD93275-80A0-4F56-93CB-A64F0DFA7C32}"/>
                  </a:ext>
                </a:extLst>
              </p:cNvPr>
              <p:cNvSpPr txBox="1">
                <a:spLocks noRot="1" noChangeAspect="1" noMove="1" noResize="1" noEditPoints="1" noAdjustHandles="1" noChangeArrowheads="1" noChangeShapeType="1" noTextEdit="1"/>
              </p:cNvSpPr>
              <p:nvPr/>
            </p:nvSpPr>
            <p:spPr>
              <a:xfrm>
                <a:off x="4729993" y="1067186"/>
                <a:ext cx="2401385" cy="458794"/>
              </a:xfrm>
              <a:prstGeom prst="rect">
                <a:avLst/>
              </a:prstGeom>
              <a:blipFill>
                <a:blip r:embed="rId12"/>
                <a:stretch>
                  <a:fillRect/>
                </a:stretch>
              </a:blipFill>
              <a:ln w="38100">
                <a:solidFill>
                  <a:srgbClr val="C00000"/>
                </a:solidFill>
              </a:ln>
            </p:spPr>
            <p:txBody>
              <a:bodyPr/>
              <a:lstStyle/>
              <a:p>
                <a:r>
                  <a:rPr lang="en-CH">
                    <a:noFill/>
                  </a:rPr>
                  <a:t> </a:t>
                </a:r>
              </a:p>
            </p:txBody>
          </p:sp>
        </mc:Fallback>
      </mc:AlternateContent>
    </p:spTree>
    <p:extLst>
      <p:ext uri="{BB962C8B-B14F-4D97-AF65-F5344CB8AC3E}">
        <p14:creationId xmlns:p14="http://schemas.microsoft.com/office/powerpoint/2010/main" val="3369192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cxnSpLocks/>
            <a:stCxn id="7" idx="6"/>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6" name="TextBox 35">
            <a:extLst>
              <a:ext uri="{FF2B5EF4-FFF2-40B4-BE49-F238E27FC236}">
                <a16:creationId xmlns:a16="http://schemas.microsoft.com/office/drawing/2014/main" id="{1B4CDD42-6F53-49D9-B615-9DC94F1BA82A}"/>
              </a:ext>
            </a:extLst>
          </p:cNvPr>
          <p:cNvSpPr txBox="1"/>
          <p:nvPr/>
        </p:nvSpPr>
        <p:spPr>
          <a:xfrm>
            <a:off x="140805" y="2482548"/>
            <a:ext cx="1500809" cy="461665"/>
          </a:xfrm>
          <a:prstGeom prst="rect">
            <a:avLst/>
          </a:prstGeom>
          <a:noFill/>
        </p:spPr>
        <p:txBody>
          <a:bodyPr wrap="square" rtlCol="0">
            <a:spAutoFit/>
          </a:bodyPr>
          <a:lstStyle/>
          <a:p>
            <a:r>
              <a:rPr lang="en-US" dirty="0">
                <a:latin typeface="+mn-lt"/>
              </a:rPr>
              <a:t>Student A:</a:t>
            </a:r>
            <a:endParaRPr lang="en-CH" dirty="0" err="1">
              <a:latin typeface="+mn-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29DD5E-A42C-4C4D-BB06-5FE043C108D1}"/>
                  </a:ext>
                </a:extLst>
              </p:cNvPr>
              <p:cNvSpPr txBox="1"/>
              <p:nvPr/>
            </p:nvSpPr>
            <p:spPr>
              <a:xfrm>
                <a:off x="-44617" y="3280060"/>
                <a:ext cx="5621860"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𝐨</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e>
                      </m:d>
                      <m:r>
                        <a:rPr lang="en-US" sz="2000" b="0" i="1" smtClean="0">
                          <a:latin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a:latin typeface="Cambria Math" panose="02040503050406030204" pitchFamily="18" charset="0"/>
                            </a:rPr>
                            <m:t>𝐨</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e>
                        <m:e>
                          <m:r>
                            <a:rPr lang="en-US" sz="2000" i="1">
                              <a:latin typeface="Cambria Math" panose="02040503050406030204" pitchFamily="18" charset="0"/>
                              <a:ea typeface="Cambria Math" panose="02040503050406030204" pitchFamily="18" charset="0"/>
                            </a:rPr>
                            <m:t>𝜃</m:t>
                          </m:r>
                        </m:e>
                      </m:d>
                      <m:r>
                        <a:rPr lang="en-US" sz="2000" b="0" i="1" smtClean="0">
                          <a:latin typeface="Cambria Math" panose="02040503050406030204" pitchFamily="18" charset="0"/>
                        </a:rPr>
                        <m:t>         </m:t>
                      </m:r>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2" name="TextBox 1">
                <a:extLst>
                  <a:ext uri="{FF2B5EF4-FFF2-40B4-BE49-F238E27FC236}">
                    <a16:creationId xmlns:a16="http://schemas.microsoft.com/office/drawing/2014/main" id="{2C29DD5E-A42C-4C4D-BB06-5FE043C108D1}"/>
                  </a:ext>
                </a:extLst>
              </p:cNvPr>
              <p:cNvSpPr txBox="1">
                <a:spLocks noRot="1" noChangeAspect="1" noMove="1" noResize="1" noEditPoints="1" noAdjustHandles="1" noChangeArrowheads="1" noChangeShapeType="1" noTextEdit="1"/>
              </p:cNvSpPr>
              <p:nvPr/>
            </p:nvSpPr>
            <p:spPr>
              <a:xfrm>
                <a:off x="-44617" y="3280060"/>
                <a:ext cx="5621860" cy="307841"/>
              </a:xfrm>
              <a:prstGeom prst="rect">
                <a:avLst/>
              </a:prstGeom>
              <a:blipFill>
                <a:blip r:embed="rId3"/>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03A73BB-9B69-4AB7-B241-9BD4389D67E4}"/>
                  </a:ext>
                </a:extLst>
              </p:cNvPr>
              <p:cNvSpPr txBox="1"/>
              <p:nvPr/>
            </p:nvSpPr>
            <p:spPr>
              <a:xfrm>
                <a:off x="1262406" y="3611166"/>
                <a:ext cx="3948710"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i="1">
                              <a:latin typeface="Cambria Math" panose="02040503050406030204" pitchFamily="18" charset="0"/>
                            </a:rPr>
                          </m:ctrlPr>
                        </m:dPr>
                        <m:e>
                          <m:r>
                            <a:rPr lang="en-US" sz="2000" b="1">
                              <a:latin typeface="Cambria Math" panose="02040503050406030204" pitchFamily="18" charset="0"/>
                            </a:rPr>
                            <m:t>𝐨</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=0,</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1</m:t>
                          </m:r>
                        </m:e>
                        <m:e>
                          <m:r>
                            <a:rPr lang="en-US" sz="2000" i="1">
                              <a:latin typeface="Cambria Math" panose="02040503050406030204" pitchFamily="18" charset="0"/>
                              <a:ea typeface="Cambria Math" panose="02040503050406030204" pitchFamily="18" charset="0"/>
                            </a:rPr>
                            <m:t>𝜃</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2" name="TextBox 61">
                <a:extLst>
                  <a:ext uri="{FF2B5EF4-FFF2-40B4-BE49-F238E27FC236}">
                    <a16:creationId xmlns:a16="http://schemas.microsoft.com/office/drawing/2014/main" id="{803A73BB-9B69-4AB7-B241-9BD4389D67E4}"/>
                  </a:ext>
                </a:extLst>
              </p:cNvPr>
              <p:cNvSpPr txBox="1">
                <a:spLocks noRot="1" noChangeAspect="1" noMove="1" noResize="1" noEditPoints="1" noAdjustHandles="1" noChangeArrowheads="1" noChangeShapeType="1" noTextEdit="1"/>
              </p:cNvSpPr>
              <p:nvPr/>
            </p:nvSpPr>
            <p:spPr>
              <a:xfrm>
                <a:off x="1262406" y="3611166"/>
                <a:ext cx="3948710" cy="307841"/>
              </a:xfrm>
              <a:prstGeom prst="rect">
                <a:avLst/>
              </a:prstGeom>
              <a:blipFill>
                <a:blip r:embed="rId4"/>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98E52DF-C280-45C4-B5B6-15A0E86D2DE5}"/>
                  </a:ext>
                </a:extLst>
              </p:cNvPr>
              <p:cNvSpPr txBox="1"/>
              <p:nvPr/>
            </p:nvSpPr>
            <p:spPr>
              <a:xfrm>
                <a:off x="1262406" y="3944943"/>
                <a:ext cx="3948710"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i="1">
                              <a:latin typeface="Cambria Math" panose="02040503050406030204" pitchFamily="18" charset="0"/>
                            </a:rPr>
                          </m:ctrlPr>
                        </m:dPr>
                        <m:e>
                          <m:r>
                            <a:rPr lang="en-US" sz="2000" b="1">
                              <a:latin typeface="Cambria Math" panose="02040503050406030204" pitchFamily="18" charset="0"/>
                            </a:rPr>
                            <m:t>𝐨</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r>
                            <a:rPr lang="en-US" sz="2000" i="1">
                              <a:latin typeface="Cambria Math" panose="02040503050406030204" pitchFamily="18" charset="0"/>
                            </a:rPr>
                            <m:t>=0</m:t>
                          </m:r>
                        </m:e>
                        <m:e>
                          <m:r>
                            <a:rPr lang="en-US" sz="2000" i="1">
                              <a:latin typeface="Cambria Math" panose="02040503050406030204" pitchFamily="18" charset="0"/>
                              <a:ea typeface="Cambria Math" panose="02040503050406030204" pitchFamily="18" charset="0"/>
                            </a:rPr>
                            <m:t>𝜃</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4" name="TextBox 63">
                <a:extLst>
                  <a:ext uri="{FF2B5EF4-FFF2-40B4-BE49-F238E27FC236}">
                    <a16:creationId xmlns:a16="http://schemas.microsoft.com/office/drawing/2014/main" id="{298E52DF-C280-45C4-B5B6-15A0E86D2DE5}"/>
                  </a:ext>
                </a:extLst>
              </p:cNvPr>
              <p:cNvSpPr txBox="1">
                <a:spLocks noRot="1" noChangeAspect="1" noMove="1" noResize="1" noEditPoints="1" noAdjustHandles="1" noChangeArrowheads="1" noChangeShapeType="1" noTextEdit="1"/>
              </p:cNvSpPr>
              <p:nvPr/>
            </p:nvSpPr>
            <p:spPr>
              <a:xfrm>
                <a:off x="1262406" y="3944943"/>
                <a:ext cx="3948710" cy="307841"/>
              </a:xfrm>
              <a:prstGeom prst="rect">
                <a:avLst/>
              </a:prstGeom>
              <a:blipFill>
                <a:blip r:embed="rId5"/>
                <a:stretch>
                  <a:fillRect b="-274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948FC66-BF1E-4A28-82ED-7FBBC139B10F}"/>
                  </a:ext>
                </a:extLst>
              </p:cNvPr>
              <p:cNvSpPr txBox="1"/>
              <p:nvPr/>
            </p:nvSpPr>
            <p:spPr>
              <a:xfrm>
                <a:off x="1262406" y="4279338"/>
                <a:ext cx="3948710"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i="1">
                              <a:latin typeface="Cambria Math" panose="02040503050406030204" pitchFamily="18" charset="0"/>
                            </a:rPr>
                          </m:ctrlPr>
                        </m:dPr>
                        <m:e>
                          <m:r>
                            <a:rPr lang="en-US" sz="2000" b="1">
                              <a:latin typeface="Cambria Math" panose="02040503050406030204" pitchFamily="18" charset="0"/>
                            </a:rPr>
                            <m:t>𝐨</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1</m:t>
                          </m:r>
                        </m:e>
                        <m:e>
                          <m:r>
                            <a:rPr lang="en-US" sz="2000" i="1">
                              <a:latin typeface="Cambria Math" panose="02040503050406030204" pitchFamily="18" charset="0"/>
                              <a:ea typeface="Cambria Math" panose="02040503050406030204" pitchFamily="18" charset="0"/>
                            </a:rPr>
                            <m:t>𝜃</m:t>
                          </m:r>
                        </m:e>
                      </m:d>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65" name="TextBox 64">
                <a:extLst>
                  <a:ext uri="{FF2B5EF4-FFF2-40B4-BE49-F238E27FC236}">
                    <a16:creationId xmlns:a16="http://schemas.microsoft.com/office/drawing/2014/main" id="{2948FC66-BF1E-4A28-82ED-7FBBC139B10F}"/>
                  </a:ext>
                </a:extLst>
              </p:cNvPr>
              <p:cNvSpPr txBox="1">
                <a:spLocks noRot="1" noChangeAspect="1" noMove="1" noResize="1" noEditPoints="1" noAdjustHandles="1" noChangeArrowheads="1" noChangeShapeType="1" noTextEdit="1"/>
              </p:cNvSpPr>
              <p:nvPr/>
            </p:nvSpPr>
            <p:spPr>
              <a:xfrm>
                <a:off x="1262406" y="4279338"/>
                <a:ext cx="3948710" cy="307841"/>
              </a:xfrm>
              <a:prstGeom prst="rect">
                <a:avLst/>
              </a:prstGeom>
              <a:blipFill>
                <a:blip r:embed="rId6"/>
                <a:stretch>
                  <a:fillRect b="-3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6037E8-4363-42CC-9946-E12CB229F773}"/>
                  </a:ext>
                </a:extLst>
              </p:cNvPr>
              <p:cNvSpPr txBox="1"/>
              <p:nvPr/>
            </p:nvSpPr>
            <p:spPr>
              <a:xfrm>
                <a:off x="2094107" y="133547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C96037E8-4363-42CC-9946-E12CB229F773}"/>
                  </a:ext>
                </a:extLst>
              </p:cNvPr>
              <p:cNvSpPr txBox="1">
                <a:spLocks noRot="1" noChangeAspect="1" noMove="1" noResize="1" noEditPoints="1" noAdjustHandles="1" noChangeArrowheads="1" noChangeShapeType="1" noTextEdit="1"/>
              </p:cNvSpPr>
              <p:nvPr/>
            </p:nvSpPr>
            <p:spPr>
              <a:xfrm>
                <a:off x="2094107" y="1335473"/>
                <a:ext cx="375937" cy="369332"/>
              </a:xfrm>
              <a:prstGeom prst="rect">
                <a:avLst/>
              </a:prstGeom>
              <a:blipFill>
                <a:blip r:embed="rId7"/>
                <a:stretch>
                  <a:fillRect l="-19672" r="-8197"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42B751B-CA40-4AE1-9C2B-FE02D0A5D35E}"/>
                  </a:ext>
                </a:extLst>
              </p:cNvPr>
              <p:cNvSpPr txBox="1"/>
              <p:nvPr/>
            </p:nvSpPr>
            <p:spPr>
              <a:xfrm>
                <a:off x="3333185" y="1316684"/>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6" name="TextBox 65">
                <a:extLst>
                  <a:ext uri="{FF2B5EF4-FFF2-40B4-BE49-F238E27FC236}">
                    <a16:creationId xmlns:a16="http://schemas.microsoft.com/office/drawing/2014/main" id="{442B751B-CA40-4AE1-9C2B-FE02D0A5D35E}"/>
                  </a:ext>
                </a:extLst>
              </p:cNvPr>
              <p:cNvSpPr txBox="1">
                <a:spLocks noRot="1" noChangeAspect="1" noMove="1" noResize="1" noEditPoints="1" noAdjustHandles="1" noChangeArrowheads="1" noChangeShapeType="1" noTextEdit="1"/>
              </p:cNvSpPr>
              <p:nvPr/>
            </p:nvSpPr>
            <p:spPr>
              <a:xfrm>
                <a:off x="3333185" y="1316684"/>
                <a:ext cx="383054" cy="369332"/>
              </a:xfrm>
              <a:prstGeom prst="rect">
                <a:avLst/>
              </a:prstGeom>
              <a:blipFill>
                <a:blip r:embed="rId8"/>
                <a:stretch>
                  <a:fillRect l="-19048" r="-6349"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474371A-AB6A-4B5D-B368-23A73F1259ED}"/>
                  </a:ext>
                </a:extLst>
              </p:cNvPr>
              <p:cNvSpPr txBox="1"/>
              <p:nvPr/>
            </p:nvSpPr>
            <p:spPr>
              <a:xfrm>
                <a:off x="1797019" y="2528715"/>
                <a:ext cx="9282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m:oMathPara>
                </a14:m>
                <a:endParaRPr lang="en-CH" dirty="0" err="1">
                  <a:latin typeface="+mn-lt"/>
                </a:endParaRPr>
              </a:p>
            </p:txBody>
          </p:sp>
        </mc:Choice>
        <mc:Fallback xmlns="">
          <p:sp>
            <p:nvSpPr>
              <p:cNvPr id="67" name="TextBox 66">
                <a:extLst>
                  <a:ext uri="{FF2B5EF4-FFF2-40B4-BE49-F238E27FC236}">
                    <a16:creationId xmlns:a16="http://schemas.microsoft.com/office/drawing/2014/main" id="{9474371A-AB6A-4B5D-B368-23A73F1259ED}"/>
                  </a:ext>
                </a:extLst>
              </p:cNvPr>
              <p:cNvSpPr txBox="1">
                <a:spLocks noRot="1" noChangeAspect="1" noMove="1" noResize="1" noEditPoints="1" noAdjustHandles="1" noChangeArrowheads="1" noChangeShapeType="1" noTextEdit="1"/>
              </p:cNvSpPr>
              <p:nvPr/>
            </p:nvSpPr>
            <p:spPr>
              <a:xfrm>
                <a:off x="1797019" y="2528715"/>
                <a:ext cx="928267" cy="369332"/>
              </a:xfrm>
              <a:prstGeom prst="rect">
                <a:avLst/>
              </a:prstGeom>
              <a:blipFill>
                <a:blip r:embed="rId9"/>
                <a:stretch>
                  <a:fillRect l="-4605" r="-7237"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D74BC50-02E1-4569-A3DC-6EE0BE9723B9}"/>
                  </a:ext>
                </a:extLst>
              </p:cNvPr>
              <p:cNvSpPr txBox="1"/>
              <p:nvPr/>
            </p:nvSpPr>
            <p:spPr>
              <a:xfrm>
                <a:off x="3021660" y="2528715"/>
                <a:ext cx="9353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CH" dirty="0" err="1">
                  <a:latin typeface="+mn-lt"/>
                </a:endParaRPr>
              </a:p>
            </p:txBody>
          </p:sp>
        </mc:Choice>
        <mc:Fallback xmlns="">
          <p:sp>
            <p:nvSpPr>
              <p:cNvPr id="68" name="TextBox 67">
                <a:extLst>
                  <a:ext uri="{FF2B5EF4-FFF2-40B4-BE49-F238E27FC236}">
                    <a16:creationId xmlns:a16="http://schemas.microsoft.com/office/drawing/2014/main" id="{2D74BC50-02E1-4569-A3DC-6EE0BE9723B9}"/>
                  </a:ext>
                </a:extLst>
              </p:cNvPr>
              <p:cNvSpPr txBox="1">
                <a:spLocks noRot="1" noChangeAspect="1" noMove="1" noResize="1" noEditPoints="1" noAdjustHandles="1" noChangeArrowheads="1" noChangeShapeType="1" noTextEdit="1"/>
              </p:cNvSpPr>
              <p:nvPr/>
            </p:nvSpPr>
            <p:spPr>
              <a:xfrm>
                <a:off x="3021660" y="2528715"/>
                <a:ext cx="935384" cy="369332"/>
              </a:xfrm>
              <a:prstGeom prst="rect">
                <a:avLst/>
              </a:prstGeom>
              <a:blipFill>
                <a:blip r:embed="rId10"/>
                <a:stretch>
                  <a:fillRect l="-4575" r="-7190"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9EE1EE-27F2-4872-9F30-CC42C5EA3B3A}"/>
                  </a:ext>
                </a:extLst>
              </p:cNvPr>
              <p:cNvSpPr txBox="1"/>
              <p:nvPr/>
            </p:nvSpPr>
            <p:spPr>
              <a:xfrm>
                <a:off x="4739309" y="1806494"/>
                <a:ext cx="3359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m:oMathPara>
                </a14:m>
                <a:endParaRPr lang="en-US" b="0" dirty="0">
                  <a:latin typeface="+mn-lt"/>
                </a:endParaRPr>
              </a:p>
            </p:txBody>
          </p:sp>
        </mc:Choice>
        <mc:Fallback xmlns="">
          <p:sp>
            <p:nvSpPr>
              <p:cNvPr id="22" name="TextBox 21">
                <a:extLst>
                  <a:ext uri="{FF2B5EF4-FFF2-40B4-BE49-F238E27FC236}">
                    <a16:creationId xmlns:a16="http://schemas.microsoft.com/office/drawing/2014/main" id="{789EE1EE-27F2-4872-9F30-CC42C5EA3B3A}"/>
                  </a:ext>
                </a:extLst>
              </p:cNvPr>
              <p:cNvSpPr txBox="1">
                <a:spLocks noRot="1" noChangeAspect="1" noMove="1" noResize="1" noEditPoints="1" noAdjustHandles="1" noChangeArrowheads="1" noChangeShapeType="1" noTextEdit="1"/>
              </p:cNvSpPr>
              <p:nvPr/>
            </p:nvSpPr>
            <p:spPr>
              <a:xfrm>
                <a:off x="4739309" y="1806494"/>
                <a:ext cx="3359253" cy="369332"/>
              </a:xfrm>
              <a:prstGeom prst="rect">
                <a:avLst/>
              </a:prstGeom>
              <a:blipFill>
                <a:blip r:embed="rId11"/>
                <a:stretch>
                  <a:fillRect l="-1812" b="-2459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D93275-80A0-4F56-93CB-A64F0DFA7C32}"/>
                  </a:ext>
                </a:extLst>
              </p:cNvPr>
              <p:cNvSpPr txBox="1"/>
              <p:nvPr/>
            </p:nvSpPr>
            <p:spPr>
              <a:xfrm>
                <a:off x="4729993" y="1067186"/>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26" name="TextBox 25">
                <a:extLst>
                  <a:ext uri="{FF2B5EF4-FFF2-40B4-BE49-F238E27FC236}">
                    <a16:creationId xmlns:a16="http://schemas.microsoft.com/office/drawing/2014/main" id="{5CD93275-80A0-4F56-93CB-A64F0DFA7C32}"/>
                  </a:ext>
                </a:extLst>
              </p:cNvPr>
              <p:cNvSpPr txBox="1">
                <a:spLocks noRot="1" noChangeAspect="1" noMove="1" noResize="1" noEditPoints="1" noAdjustHandles="1" noChangeArrowheads="1" noChangeShapeType="1" noTextEdit="1"/>
              </p:cNvSpPr>
              <p:nvPr/>
            </p:nvSpPr>
            <p:spPr>
              <a:xfrm>
                <a:off x="4729993" y="1067186"/>
                <a:ext cx="2401385" cy="458794"/>
              </a:xfrm>
              <a:prstGeom prst="rect">
                <a:avLst/>
              </a:prstGeom>
              <a:blipFill>
                <a:blip r:embed="rId12"/>
                <a:stretch>
                  <a:fillRect/>
                </a:stretch>
              </a:blipFill>
              <a:ln w="38100">
                <a:solidFill>
                  <a:srgbClr val="C00000"/>
                </a:solidFill>
              </a:ln>
            </p:spPr>
            <p:txBody>
              <a:bodyPr/>
              <a:lstStyle/>
              <a:p>
                <a:r>
                  <a:rPr lang="en-CH">
                    <a:noFill/>
                  </a:rPr>
                  <a:t> </a:t>
                </a:r>
              </a:p>
            </p:txBody>
          </p:sp>
        </mc:Fallback>
      </mc:AlternateContent>
    </p:spTree>
    <p:extLst>
      <p:ext uri="{BB962C8B-B14F-4D97-AF65-F5344CB8AC3E}">
        <p14:creationId xmlns:p14="http://schemas.microsoft.com/office/powerpoint/2010/main" val="390237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cxnSpLocks/>
            <a:stCxn id="7" idx="6"/>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6" name="TextBox 35">
            <a:extLst>
              <a:ext uri="{FF2B5EF4-FFF2-40B4-BE49-F238E27FC236}">
                <a16:creationId xmlns:a16="http://schemas.microsoft.com/office/drawing/2014/main" id="{1B4CDD42-6F53-49D9-B615-9DC94F1BA82A}"/>
              </a:ext>
            </a:extLst>
          </p:cNvPr>
          <p:cNvSpPr txBox="1"/>
          <p:nvPr/>
        </p:nvSpPr>
        <p:spPr>
          <a:xfrm>
            <a:off x="140805" y="2482548"/>
            <a:ext cx="1500809" cy="461665"/>
          </a:xfrm>
          <a:prstGeom prst="rect">
            <a:avLst/>
          </a:prstGeom>
          <a:noFill/>
        </p:spPr>
        <p:txBody>
          <a:bodyPr wrap="square" rtlCol="0">
            <a:spAutoFit/>
          </a:bodyPr>
          <a:lstStyle/>
          <a:p>
            <a:r>
              <a:rPr lang="en-US" dirty="0">
                <a:latin typeface="+mn-lt"/>
              </a:rPr>
              <a:t>Student A:</a:t>
            </a:r>
            <a:endParaRPr lang="en-CH" dirty="0" err="1">
              <a:latin typeface="+mn-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29DD5E-A42C-4C4D-BB06-5FE043C108D1}"/>
                  </a:ext>
                </a:extLst>
              </p:cNvPr>
              <p:cNvSpPr txBox="1"/>
              <p:nvPr/>
            </p:nvSpPr>
            <p:spPr>
              <a:xfrm>
                <a:off x="-127676" y="3115292"/>
                <a:ext cx="4323043" cy="74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𝐨</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e>
                      </m:d>
                      <m:r>
                        <a:rPr lang="en-US" sz="2000" i="1">
                          <a:latin typeface="Cambria Math" panose="02040503050406030204" pitchFamily="18" charset="0"/>
                        </a:rPr>
                        <m:t>= </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h</m:t>
                          </m:r>
                        </m:sub>
                        <m:sup/>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b="1">
                                  <a:latin typeface="Cambria Math" panose="02040503050406030204" pitchFamily="18" charset="0"/>
                                </a:rPr>
                                <m:t>𝐨</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r>
                                <a:rPr lang="en-US" sz="2000" i="1">
                                  <a:latin typeface="Cambria Math" panose="02040503050406030204" pitchFamily="18" charset="0"/>
                                </a:rPr>
                                <m:t>, </m:t>
                              </m:r>
                              <m:r>
                                <a:rPr lang="en-US" sz="2000" i="1">
                                  <a:latin typeface="Cambria Math" panose="02040503050406030204" pitchFamily="18" charset="0"/>
                                </a:rPr>
                                <m:t>h</m:t>
                              </m:r>
                            </m:e>
                            <m:e>
                              <m:r>
                                <a:rPr lang="en-US" sz="2000" i="1">
                                  <a:latin typeface="Cambria Math" panose="02040503050406030204" pitchFamily="18" charset="0"/>
                                  <a:ea typeface="Cambria Math" panose="02040503050406030204" pitchFamily="18" charset="0"/>
                                </a:rPr>
                                <m:t>𝜃</m:t>
                              </m:r>
                            </m:e>
                          </m:d>
                        </m:e>
                      </m:nary>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2" name="TextBox 1">
                <a:extLst>
                  <a:ext uri="{FF2B5EF4-FFF2-40B4-BE49-F238E27FC236}">
                    <a16:creationId xmlns:a16="http://schemas.microsoft.com/office/drawing/2014/main" id="{2C29DD5E-A42C-4C4D-BB06-5FE043C108D1}"/>
                  </a:ext>
                </a:extLst>
              </p:cNvPr>
              <p:cNvSpPr txBox="1">
                <a:spLocks noRot="1" noChangeAspect="1" noMove="1" noResize="1" noEditPoints="1" noAdjustHandles="1" noChangeArrowheads="1" noChangeShapeType="1" noTextEdit="1"/>
              </p:cNvSpPr>
              <p:nvPr/>
            </p:nvSpPr>
            <p:spPr>
              <a:xfrm>
                <a:off x="-127676" y="3115292"/>
                <a:ext cx="4323043" cy="746999"/>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6037E8-4363-42CC-9946-E12CB229F773}"/>
                  </a:ext>
                </a:extLst>
              </p:cNvPr>
              <p:cNvSpPr txBox="1"/>
              <p:nvPr/>
            </p:nvSpPr>
            <p:spPr>
              <a:xfrm>
                <a:off x="2094107" y="133547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C96037E8-4363-42CC-9946-E12CB229F773}"/>
                  </a:ext>
                </a:extLst>
              </p:cNvPr>
              <p:cNvSpPr txBox="1">
                <a:spLocks noRot="1" noChangeAspect="1" noMove="1" noResize="1" noEditPoints="1" noAdjustHandles="1" noChangeArrowheads="1" noChangeShapeType="1" noTextEdit="1"/>
              </p:cNvSpPr>
              <p:nvPr/>
            </p:nvSpPr>
            <p:spPr>
              <a:xfrm>
                <a:off x="2094107" y="1335473"/>
                <a:ext cx="375937" cy="369332"/>
              </a:xfrm>
              <a:prstGeom prst="rect">
                <a:avLst/>
              </a:prstGeom>
              <a:blipFill>
                <a:blip r:embed="rId4"/>
                <a:stretch>
                  <a:fillRect l="-19672" r="-8197"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42B751B-CA40-4AE1-9C2B-FE02D0A5D35E}"/>
                  </a:ext>
                </a:extLst>
              </p:cNvPr>
              <p:cNvSpPr txBox="1"/>
              <p:nvPr/>
            </p:nvSpPr>
            <p:spPr>
              <a:xfrm>
                <a:off x="3333185" y="1316684"/>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6" name="TextBox 65">
                <a:extLst>
                  <a:ext uri="{FF2B5EF4-FFF2-40B4-BE49-F238E27FC236}">
                    <a16:creationId xmlns:a16="http://schemas.microsoft.com/office/drawing/2014/main" id="{442B751B-CA40-4AE1-9C2B-FE02D0A5D35E}"/>
                  </a:ext>
                </a:extLst>
              </p:cNvPr>
              <p:cNvSpPr txBox="1">
                <a:spLocks noRot="1" noChangeAspect="1" noMove="1" noResize="1" noEditPoints="1" noAdjustHandles="1" noChangeArrowheads="1" noChangeShapeType="1" noTextEdit="1"/>
              </p:cNvSpPr>
              <p:nvPr/>
            </p:nvSpPr>
            <p:spPr>
              <a:xfrm>
                <a:off x="3333185" y="1316684"/>
                <a:ext cx="383054" cy="369332"/>
              </a:xfrm>
              <a:prstGeom prst="rect">
                <a:avLst/>
              </a:prstGeom>
              <a:blipFill>
                <a:blip r:embed="rId5"/>
                <a:stretch>
                  <a:fillRect l="-19048" r="-6349"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474371A-AB6A-4B5D-B368-23A73F1259ED}"/>
                  </a:ext>
                </a:extLst>
              </p:cNvPr>
              <p:cNvSpPr txBox="1"/>
              <p:nvPr/>
            </p:nvSpPr>
            <p:spPr>
              <a:xfrm>
                <a:off x="1797019" y="2528715"/>
                <a:ext cx="9282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m:oMathPara>
                </a14:m>
                <a:endParaRPr lang="en-CH" dirty="0" err="1">
                  <a:latin typeface="+mn-lt"/>
                </a:endParaRPr>
              </a:p>
            </p:txBody>
          </p:sp>
        </mc:Choice>
        <mc:Fallback xmlns="">
          <p:sp>
            <p:nvSpPr>
              <p:cNvPr id="67" name="TextBox 66">
                <a:extLst>
                  <a:ext uri="{FF2B5EF4-FFF2-40B4-BE49-F238E27FC236}">
                    <a16:creationId xmlns:a16="http://schemas.microsoft.com/office/drawing/2014/main" id="{9474371A-AB6A-4B5D-B368-23A73F1259ED}"/>
                  </a:ext>
                </a:extLst>
              </p:cNvPr>
              <p:cNvSpPr txBox="1">
                <a:spLocks noRot="1" noChangeAspect="1" noMove="1" noResize="1" noEditPoints="1" noAdjustHandles="1" noChangeArrowheads="1" noChangeShapeType="1" noTextEdit="1"/>
              </p:cNvSpPr>
              <p:nvPr/>
            </p:nvSpPr>
            <p:spPr>
              <a:xfrm>
                <a:off x="1797019" y="2528715"/>
                <a:ext cx="928267" cy="369332"/>
              </a:xfrm>
              <a:prstGeom prst="rect">
                <a:avLst/>
              </a:prstGeom>
              <a:blipFill>
                <a:blip r:embed="rId6"/>
                <a:stretch>
                  <a:fillRect l="-4605" r="-7237"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D74BC50-02E1-4569-A3DC-6EE0BE9723B9}"/>
                  </a:ext>
                </a:extLst>
              </p:cNvPr>
              <p:cNvSpPr txBox="1"/>
              <p:nvPr/>
            </p:nvSpPr>
            <p:spPr>
              <a:xfrm>
                <a:off x="3021660" y="2528715"/>
                <a:ext cx="9353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CH" dirty="0" err="1">
                  <a:latin typeface="+mn-lt"/>
                </a:endParaRPr>
              </a:p>
            </p:txBody>
          </p:sp>
        </mc:Choice>
        <mc:Fallback xmlns="">
          <p:sp>
            <p:nvSpPr>
              <p:cNvPr id="68" name="TextBox 67">
                <a:extLst>
                  <a:ext uri="{FF2B5EF4-FFF2-40B4-BE49-F238E27FC236}">
                    <a16:creationId xmlns:a16="http://schemas.microsoft.com/office/drawing/2014/main" id="{2D74BC50-02E1-4569-A3DC-6EE0BE9723B9}"/>
                  </a:ext>
                </a:extLst>
              </p:cNvPr>
              <p:cNvSpPr txBox="1">
                <a:spLocks noRot="1" noChangeAspect="1" noMove="1" noResize="1" noEditPoints="1" noAdjustHandles="1" noChangeArrowheads="1" noChangeShapeType="1" noTextEdit="1"/>
              </p:cNvSpPr>
              <p:nvPr/>
            </p:nvSpPr>
            <p:spPr>
              <a:xfrm>
                <a:off x="3021660" y="2528715"/>
                <a:ext cx="935384" cy="369332"/>
              </a:xfrm>
              <a:prstGeom prst="rect">
                <a:avLst/>
              </a:prstGeom>
              <a:blipFill>
                <a:blip r:embed="rId7"/>
                <a:stretch>
                  <a:fillRect l="-4575" r="-7190"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9EE1EE-27F2-4872-9F30-CC42C5EA3B3A}"/>
                  </a:ext>
                </a:extLst>
              </p:cNvPr>
              <p:cNvSpPr txBox="1"/>
              <p:nvPr/>
            </p:nvSpPr>
            <p:spPr>
              <a:xfrm>
                <a:off x="4739309" y="1806494"/>
                <a:ext cx="3359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m:oMathPara>
                </a14:m>
                <a:endParaRPr lang="en-US" b="0" dirty="0">
                  <a:latin typeface="+mn-lt"/>
                </a:endParaRPr>
              </a:p>
            </p:txBody>
          </p:sp>
        </mc:Choice>
        <mc:Fallback xmlns="">
          <p:sp>
            <p:nvSpPr>
              <p:cNvPr id="22" name="TextBox 21">
                <a:extLst>
                  <a:ext uri="{FF2B5EF4-FFF2-40B4-BE49-F238E27FC236}">
                    <a16:creationId xmlns:a16="http://schemas.microsoft.com/office/drawing/2014/main" id="{789EE1EE-27F2-4872-9F30-CC42C5EA3B3A}"/>
                  </a:ext>
                </a:extLst>
              </p:cNvPr>
              <p:cNvSpPr txBox="1">
                <a:spLocks noRot="1" noChangeAspect="1" noMove="1" noResize="1" noEditPoints="1" noAdjustHandles="1" noChangeArrowheads="1" noChangeShapeType="1" noTextEdit="1"/>
              </p:cNvSpPr>
              <p:nvPr/>
            </p:nvSpPr>
            <p:spPr>
              <a:xfrm>
                <a:off x="4739309" y="1806494"/>
                <a:ext cx="3359253" cy="369332"/>
              </a:xfrm>
              <a:prstGeom prst="rect">
                <a:avLst/>
              </a:prstGeom>
              <a:blipFill>
                <a:blip r:embed="rId8"/>
                <a:stretch>
                  <a:fillRect l="-1812" b="-2459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D93275-80A0-4F56-93CB-A64F0DFA7C32}"/>
                  </a:ext>
                </a:extLst>
              </p:cNvPr>
              <p:cNvSpPr txBox="1"/>
              <p:nvPr/>
            </p:nvSpPr>
            <p:spPr>
              <a:xfrm>
                <a:off x="4729993" y="1067186"/>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26" name="TextBox 25">
                <a:extLst>
                  <a:ext uri="{FF2B5EF4-FFF2-40B4-BE49-F238E27FC236}">
                    <a16:creationId xmlns:a16="http://schemas.microsoft.com/office/drawing/2014/main" id="{5CD93275-80A0-4F56-93CB-A64F0DFA7C32}"/>
                  </a:ext>
                </a:extLst>
              </p:cNvPr>
              <p:cNvSpPr txBox="1">
                <a:spLocks noRot="1" noChangeAspect="1" noMove="1" noResize="1" noEditPoints="1" noAdjustHandles="1" noChangeArrowheads="1" noChangeShapeType="1" noTextEdit="1"/>
              </p:cNvSpPr>
              <p:nvPr/>
            </p:nvSpPr>
            <p:spPr>
              <a:xfrm>
                <a:off x="4729993" y="1067186"/>
                <a:ext cx="2401385" cy="458794"/>
              </a:xfrm>
              <a:prstGeom prst="rect">
                <a:avLst/>
              </a:prstGeom>
              <a:blipFill>
                <a:blip r:embed="rId9"/>
                <a:stretch>
                  <a:fillRect/>
                </a:stretch>
              </a:blipFill>
              <a:ln w="38100">
                <a:solidFill>
                  <a:srgbClr val="C00000"/>
                </a:solidFill>
              </a:ln>
            </p:spPr>
            <p:txBody>
              <a:bodyPr/>
              <a:lstStyle/>
              <a:p>
                <a:r>
                  <a:rPr lang="en-CH">
                    <a:noFill/>
                  </a:rPr>
                  <a:t> </a:t>
                </a:r>
              </a:p>
            </p:txBody>
          </p:sp>
        </mc:Fallback>
      </mc:AlternateContent>
    </p:spTree>
    <p:extLst>
      <p:ext uri="{BB962C8B-B14F-4D97-AF65-F5344CB8AC3E}">
        <p14:creationId xmlns:p14="http://schemas.microsoft.com/office/powerpoint/2010/main" val="3409977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cxnSpLocks/>
            <a:stCxn id="7" idx="6"/>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29DD5E-A42C-4C4D-BB06-5FE043C108D1}"/>
                  </a:ext>
                </a:extLst>
              </p:cNvPr>
              <p:cNvSpPr txBox="1"/>
              <p:nvPr/>
            </p:nvSpPr>
            <p:spPr>
              <a:xfrm>
                <a:off x="4260738" y="3083569"/>
                <a:ext cx="3697294" cy="597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rPr>
                        <m:t>𝑝</m:t>
                      </m:r>
                      <m:d>
                        <m:dPr>
                          <m:ctrlPr>
                            <a:rPr lang="en-US" sz="1600" b="0" i="1" smtClean="0">
                              <a:latin typeface="Cambria Math" panose="02040503050406030204" pitchFamily="18" charset="0"/>
                            </a:rPr>
                          </m:ctrlPr>
                        </m:dPr>
                        <m:e>
                          <m:r>
                            <a:rPr lang="en-US" sz="1600" b="1" i="0" smtClean="0">
                              <a:latin typeface="Cambria Math" panose="02040503050406030204" pitchFamily="18" charset="0"/>
                            </a:rPr>
                            <m:t>𝐨</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0,1</m:t>
                              </m:r>
                            </m:e>
                          </m:d>
                        </m:e>
                      </m:d>
                      <m:r>
                        <a:rPr lang="en-US" sz="1600" i="1">
                          <a:latin typeface="Cambria Math" panose="02040503050406030204" pitchFamily="18" charset="0"/>
                        </a:rPr>
                        <m:t>= </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h</m:t>
                          </m:r>
                        </m:sub>
                        <m:sup/>
                        <m:e>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1">
                                  <a:latin typeface="Cambria Math" panose="02040503050406030204" pitchFamily="18" charset="0"/>
                                </a:rPr>
                                <m:t>𝐨</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r>
                                <a:rPr lang="en-US" sz="1600" i="1">
                                  <a:latin typeface="Cambria Math" panose="02040503050406030204" pitchFamily="18" charset="0"/>
                                </a:rPr>
                                <m:t>, </m:t>
                              </m:r>
                              <m:r>
                                <a:rPr lang="en-US" sz="1600" i="1">
                                  <a:latin typeface="Cambria Math" panose="02040503050406030204" pitchFamily="18" charset="0"/>
                                </a:rPr>
                                <m:t>h</m:t>
                              </m:r>
                            </m:e>
                            <m:e>
                              <m:r>
                                <a:rPr lang="en-US" sz="1600" i="1">
                                  <a:latin typeface="Cambria Math" panose="02040503050406030204" pitchFamily="18" charset="0"/>
                                  <a:ea typeface="Cambria Math" panose="02040503050406030204" pitchFamily="18" charset="0"/>
                                </a:rPr>
                                <m:t>𝜃</m:t>
                              </m:r>
                            </m:e>
                          </m:d>
                        </m:e>
                      </m:nary>
                    </m:oMath>
                  </m:oMathPara>
                </a14:m>
                <a:br>
                  <a:rPr lang="en-US" sz="1600" b="0" i="1" dirty="0">
                    <a:latin typeface="Cambria Math" panose="02040503050406030204" pitchFamily="18" charset="0"/>
                    <a:ea typeface="Cambria Math" panose="02040503050406030204" pitchFamily="18" charset="0"/>
                  </a:rPr>
                </a:br>
                <a:endParaRPr lang="en-CH" sz="1600" dirty="0" err="1">
                  <a:latin typeface="+mn-lt"/>
                </a:endParaRPr>
              </a:p>
            </p:txBody>
          </p:sp>
        </mc:Choice>
        <mc:Fallback xmlns="">
          <p:sp>
            <p:nvSpPr>
              <p:cNvPr id="2" name="TextBox 1">
                <a:extLst>
                  <a:ext uri="{FF2B5EF4-FFF2-40B4-BE49-F238E27FC236}">
                    <a16:creationId xmlns:a16="http://schemas.microsoft.com/office/drawing/2014/main" id="{2C29DD5E-A42C-4C4D-BB06-5FE043C108D1}"/>
                  </a:ext>
                </a:extLst>
              </p:cNvPr>
              <p:cNvSpPr txBox="1">
                <a:spLocks noRot="1" noChangeAspect="1" noMove="1" noResize="1" noEditPoints="1" noAdjustHandles="1" noChangeArrowheads="1" noChangeShapeType="1" noTextEdit="1"/>
              </p:cNvSpPr>
              <p:nvPr/>
            </p:nvSpPr>
            <p:spPr>
              <a:xfrm>
                <a:off x="4260738" y="3083569"/>
                <a:ext cx="3697294" cy="597536"/>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6037E8-4363-42CC-9946-E12CB229F773}"/>
                  </a:ext>
                </a:extLst>
              </p:cNvPr>
              <p:cNvSpPr txBox="1"/>
              <p:nvPr/>
            </p:nvSpPr>
            <p:spPr>
              <a:xfrm>
                <a:off x="2094107" y="133547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C96037E8-4363-42CC-9946-E12CB229F773}"/>
                  </a:ext>
                </a:extLst>
              </p:cNvPr>
              <p:cNvSpPr txBox="1">
                <a:spLocks noRot="1" noChangeAspect="1" noMove="1" noResize="1" noEditPoints="1" noAdjustHandles="1" noChangeArrowheads="1" noChangeShapeType="1" noTextEdit="1"/>
              </p:cNvSpPr>
              <p:nvPr/>
            </p:nvSpPr>
            <p:spPr>
              <a:xfrm>
                <a:off x="2094107" y="1335473"/>
                <a:ext cx="375937" cy="369332"/>
              </a:xfrm>
              <a:prstGeom prst="rect">
                <a:avLst/>
              </a:prstGeom>
              <a:blipFill>
                <a:blip r:embed="rId4"/>
                <a:stretch>
                  <a:fillRect l="-19672" r="-8197"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42B751B-CA40-4AE1-9C2B-FE02D0A5D35E}"/>
                  </a:ext>
                </a:extLst>
              </p:cNvPr>
              <p:cNvSpPr txBox="1"/>
              <p:nvPr/>
            </p:nvSpPr>
            <p:spPr>
              <a:xfrm>
                <a:off x="3333185" y="1316684"/>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6" name="TextBox 65">
                <a:extLst>
                  <a:ext uri="{FF2B5EF4-FFF2-40B4-BE49-F238E27FC236}">
                    <a16:creationId xmlns:a16="http://schemas.microsoft.com/office/drawing/2014/main" id="{442B751B-CA40-4AE1-9C2B-FE02D0A5D35E}"/>
                  </a:ext>
                </a:extLst>
              </p:cNvPr>
              <p:cNvSpPr txBox="1">
                <a:spLocks noRot="1" noChangeAspect="1" noMove="1" noResize="1" noEditPoints="1" noAdjustHandles="1" noChangeArrowheads="1" noChangeShapeType="1" noTextEdit="1"/>
              </p:cNvSpPr>
              <p:nvPr/>
            </p:nvSpPr>
            <p:spPr>
              <a:xfrm>
                <a:off x="3333185" y="1316684"/>
                <a:ext cx="383054" cy="369332"/>
              </a:xfrm>
              <a:prstGeom prst="rect">
                <a:avLst/>
              </a:prstGeom>
              <a:blipFill>
                <a:blip r:embed="rId5"/>
                <a:stretch>
                  <a:fillRect l="-19048" r="-6349"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474371A-AB6A-4B5D-B368-23A73F1259ED}"/>
                  </a:ext>
                </a:extLst>
              </p:cNvPr>
              <p:cNvSpPr txBox="1"/>
              <p:nvPr/>
            </p:nvSpPr>
            <p:spPr>
              <a:xfrm>
                <a:off x="1782583" y="2528715"/>
                <a:ext cx="9705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67" name="TextBox 66">
                <a:extLst>
                  <a:ext uri="{FF2B5EF4-FFF2-40B4-BE49-F238E27FC236}">
                    <a16:creationId xmlns:a16="http://schemas.microsoft.com/office/drawing/2014/main" id="{9474371A-AB6A-4B5D-B368-23A73F1259ED}"/>
                  </a:ext>
                </a:extLst>
              </p:cNvPr>
              <p:cNvSpPr txBox="1">
                <a:spLocks noRot="1" noChangeAspect="1" noMove="1" noResize="1" noEditPoints="1" noAdjustHandles="1" noChangeArrowheads="1" noChangeShapeType="1" noTextEdit="1"/>
              </p:cNvSpPr>
              <p:nvPr/>
            </p:nvSpPr>
            <p:spPr>
              <a:xfrm>
                <a:off x="1782583" y="2528715"/>
                <a:ext cx="970558" cy="369332"/>
              </a:xfrm>
              <a:prstGeom prst="rect">
                <a:avLst/>
              </a:prstGeom>
              <a:blipFill>
                <a:blip r:embed="rId6"/>
                <a:stretch>
                  <a:fillRect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D74BC50-02E1-4569-A3DC-6EE0BE9723B9}"/>
                  </a:ext>
                </a:extLst>
              </p:cNvPr>
              <p:cNvSpPr txBox="1"/>
              <p:nvPr/>
            </p:nvSpPr>
            <p:spPr>
              <a:xfrm>
                <a:off x="3021660" y="2528715"/>
                <a:ext cx="95714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8" name="TextBox 67">
                <a:extLst>
                  <a:ext uri="{FF2B5EF4-FFF2-40B4-BE49-F238E27FC236}">
                    <a16:creationId xmlns:a16="http://schemas.microsoft.com/office/drawing/2014/main" id="{2D74BC50-02E1-4569-A3DC-6EE0BE9723B9}"/>
                  </a:ext>
                </a:extLst>
              </p:cNvPr>
              <p:cNvSpPr txBox="1">
                <a:spLocks noRot="1" noChangeAspect="1" noMove="1" noResize="1" noEditPoints="1" noAdjustHandles="1" noChangeArrowheads="1" noChangeShapeType="1" noTextEdit="1"/>
              </p:cNvSpPr>
              <p:nvPr/>
            </p:nvSpPr>
            <p:spPr>
              <a:xfrm>
                <a:off x="3021660" y="2528715"/>
                <a:ext cx="957142" cy="369332"/>
              </a:xfrm>
              <a:prstGeom prst="rect">
                <a:avLst/>
              </a:prstGeom>
              <a:blipFill>
                <a:blip r:embed="rId7"/>
                <a:stretch>
                  <a:fillRect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9EE1EE-27F2-4872-9F30-CC42C5EA3B3A}"/>
                  </a:ext>
                </a:extLst>
              </p:cNvPr>
              <p:cNvSpPr txBox="1"/>
              <p:nvPr/>
            </p:nvSpPr>
            <p:spPr>
              <a:xfrm>
                <a:off x="4739309" y="1806494"/>
                <a:ext cx="3359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m:oMathPara>
                </a14:m>
                <a:endParaRPr lang="en-US" b="0" dirty="0">
                  <a:latin typeface="+mn-lt"/>
                </a:endParaRPr>
              </a:p>
            </p:txBody>
          </p:sp>
        </mc:Choice>
        <mc:Fallback xmlns="">
          <p:sp>
            <p:nvSpPr>
              <p:cNvPr id="22" name="TextBox 21">
                <a:extLst>
                  <a:ext uri="{FF2B5EF4-FFF2-40B4-BE49-F238E27FC236}">
                    <a16:creationId xmlns:a16="http://schemas.microsoft.com/office/drawing/2014/main" id="{789EE1EE-27F2-4872-9F30-CC42C5EA3B3A}"/>
                  </a:ext>
                </a:extLst>
              </p:cNvPr>
              <p:cNvSpPr txBox="1">
                <a:spLocks noRot="1" noChangeAspect="1" noMove="1" noResize="1" noEditPoints="1" noAdjustHandles="1" noChangeArrowheads="1" noChangeShapeType="1" noTextEdit="1"/>
              </p:cNvSpPr>
              <p:nvPr/>
            </p:nvSpPr>
            <p:spPr>
              <a:xfrm>
                <a:off x="4739309" y="1806494"/>
                <a:ext cx="3359253" cy="369332"/>
              </a:xfrm>
              <a:prstGeom prst="rect">
                <a:avLst/>
              </a:prstGeom>
              <a:blipFill>
                <a:blip r:embed="rId8"/>
                <a:stretch>
                  <a:fillRect l="-1812" b="-2459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D93275-80A0-4F56-93CB-A64F0DFA7C32}"/>
                  </a:ext>
                </a:extLst>
              </p:cNvPr>
              <p:cNvSpPr txBox="1"/>
              <p:nvPr/>
            </p:nvSpPr>
            <p:spPr>
              <a:xfrm>
                <a:off x="4729993" y="1067186"/>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26" name="TextBox 25">
                <a:extLst>
                  <a:ext uri="{FF2B5EF4-FFF2-40B4-BE49-F238E27FC236}">
                    <a16:creationId xmlns:a16="http://schemas.microsoft.com/office/drawing/2014/main" id="{5CD93275-80A0-4F56-93CB-A64F0DFA7C32}"/>
                  </a:ext>
                </a:extLst>
              </p:cNvPr>
              <p:cNvSpPr txBox="1">
                <a:spLocks noRot="1" noChangeAspect="1" noMove="1" noResize="1" noEditPoints="1" noAdjustHandles="1" noChangeArrowheads="1" noChangeShapeType="1" noTextEdit="1"/>
              </p:cNvSpPr>
              <p:nvPr/>
            </p:nvSpPr>
            <p:spPr>
              <a:xfrm>
                <a:off x="4729993" y="1067186"/>
                <a:ext cx="2401385" cy="458794"/>
              </a:xfrm>
              <a:prstGeom prst="rect">
                <a:avLst/>
              </a:prstGeom>
              <a:blipFill>
                <a:blip r:embed="rId9"/>
                <a:stretch>
                  <a:fillRect/>
                </a:stretch>
              </a:blipFill>
              <a:ln w="38100">
                <a:solidFill>
                  <a:srgbClr val="C00000"/>
                </a:solidFill>
              </a:ln>
            </p:spPr>
            <p:txBody>
              <a:bodyPr/>
              <a:lstStyle/>
              <a:p>
                <a:r>
                  <a:rPr lang="en-CH">
                    <a:noFill/>
                  </a:rPr>
                  <a:t> </a:t>
                </a:r>
              </a:p>
            </p:txBody>
          </p:sp>
        </mc:Fallback>
      </mc:AlternateContent>
      <p:grpSp>
        <p:nvGrpSpPr>
          <p:cNvPr id="20" name="Group 19">
            <a:extLst>
              <a:ext uri="{FF2B5EF4-FFF2-40B4-BE49-F238E27FC236}">
                <a16:creationId xmlns:a16="http://schemas.microsoft.com/office/drawing/2014/main" id="{9538FAC2-8FB7-4F85-8C06-176FEEF09EAC}"/>
              </a:ext>
            </a:extLst>
          </p:cNvPr>
          <p:cNvGrpSpPr/>
          <p:nvPr/>
        </p:nvGrpSpPr>
        <p:grpSpPr>
          <a:xfrm>
            <a:off x="89451" y="3131416"/>
            <a:ext cx="3684106" cy="461665"/>
            <a:chOff x="89451" y="3210928"/>
            <a:chExt cx="3684106" cy="461665"/>
          </a:xfrm>
        </p:grpSpPr>
        <p:sp>
          <p:nvSpPr>
            <p:cNvPr id="21" name="TextBox 20">
              <a:extLst>
                <a:ext uri="{FF2B5EF4-FFF2-40B4-BE49-F238E27FC236}">
                  <a16:creationId xmlns:a16="http://schemas.microsoft.com/office/drawing/2014/main" id="{52D91526-72F0-4B13-B7FE-6A684B94A448}"/>
                </a:ext>
              </a:extLst>
            </p:cNvPr>
            <p:cNvSpPr txBox="1"/>
            <p:nvPr/>
          </p:nvSpPr>
          <p:spPr>
            <a:xfrm>
              <a:off x="89451" y="3210928"/>
              <a:ext cx="1500809" cy="461665"/>
            </a:xfrm>
            <a:prstGeom prst="rect">
              <a:avLst/>
            </a:prstGeom>
            <a:noFill/>
          </p:spPr>
          <p:txBody>
            <a:bodyPr wrap="square" rtlCol="0">
              <a:spAutoFit/>
            </a:bodyPr>
            <a:lstStyle/>
            <a:p>
              <a:r>
                <a:rPr lang="en-US" dirty="0">
                  <a:latin typeface="+mn-lt"/>
                </a:rPr>
                <a:t>Student A:</a:t>
              </a:r>
              <a:endParaRPr lang="en-CH" dirty="0" err="1">
                <a:latin typeface="+mn-lt"/>
              </a:endParaRPr>
            </a:p>
          </p:txBody>
        </p:sp>
        <p:sp>
          <p:nvSpPr>
            <p:cNvPr id="27" name="TextBox 26">
              <a:extLst>
                <a:ext uri="{FF2B5EF4-FFF2-40B4-BE49-F238E27FC236}">
                  <a16:creationId xmlns:a16="http://schemas.microsoft.com/office/drawing/2014/main" id="{FAADF0B3-509C-4254-923F-A7DB8F329764}"/>
                </a:ext>
              </a:extLst>
            </p:cNvPr>
            <p:cNvSpPr txBox="1"/>
            <p:nvPr/>
          </p:nvSpPr>
          <p:spPr>
            <a:xfrm>
              <a:off x="1987827" y="3210928"/>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28" name="TextBox 27">
              <a:extLst>
                <a:ext uri="{FF2B5EF4-FFF2-40B4-BE49-F238E27FC236}">
                  <a16:creationId xmlns:a16="http://schemas.microsoft.com/office/drawing/2014/main" id="{826D60A4-5838-4CE3-8646-00EF2C40C99D}"/>
                </a:ext>
              </a:extLst>
            </p:cNvPr>
            <p:cNvSpPr txBox="1"/>
            <p:nvPr/>
          </p:nvSpPr>
          <p:spPr>
            <a:xfrm>
              <a:off x="3226905" y="3210928"/>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p:grpSp>
        <p:nvGrpSpPr>
          <p:cNvPr id="33" name="Group 32">
            <a:extLst>
              <a:ext uri="{FF2B5EF4-FFF2-40B4-BE49-F238E27FC236}">
                <a16:creationId xmlns:a16="http://schemas.microsoft.com/office/drawing/2014/main" id="{D2B2D89A-6D84-48CA-A2E0-0519537B6738}"/>
              </a:ext>
            </a:extLst>
          </p:cNvPr>
          <p:cNvGrpSpPr/>
          <p:nvPr/>
        </p:nvGrpSpPr>
        <p:grpSpPr>
          <a:xfrm>
            <a:off x="89451" y="3681105"/>
            <a:ext cx="3684106" cy="461665"/>
            <a:chOff x="89451" y="3755940"/>
            <a:chExt cx="3684106" cy="461665"/>
          </a:xfrm>
        </p:grpSpPr>
        <p:sp>
          <p:nvSpPr>
            <p:cNvPr id="34" name="TextBox 33">
              <a:extLst>
                <a:ext uri="{FF2B5EF4-FFF2-40B4-BE49-F238E27FC236}">
                  <a16:creationId xmlns:a16="http://schemas.microsoft.com/office/drawing/2014/main" id="{7C9F1AEC-A7EF-497E-BA23-A972BF1C4F79}"/>
                </a:ext>
              </a:extLst>
            </p:cNvPr>
            <p:cNvSpPr txBox="1"/>
            <p:nvPr/>
          </p:nvSpPr>
          <p:spPr>
            <a:xfrm>
              <a:off x="89451" y="3755940"/>
              <a:ext cx="1500809" cy="461665"/>
            </a:xfrm>
            <a:prstGeom prst="rect">
              <a:avLst/>
            </a:prstGeom>
            <a:noFill/>
          </p:spPr>
          <p:txBody>
            <a:bodyPr wrap="square" rtlCol="0">
              <a:spAutoFit/>
            </a:bodyPr>
            <a:lstStyle/>
            <a:p>
              <a:r>
                <a:rPr lang="en-US" dirty="0">
                  <a:latin typeface="+mn-lt"/>
                </a:rPr>
                <a:t>Student B:</a:t>
              </a:r>
              <a:endParaRPr lang="en-CH" dirty="0" err="1">
                <a:latin typeface="+mn-lt"/>
              </a:endParaRPr>
            </a:p>
          </p:txBody>
        </p:sp>
        <p:sp>
          <p:nvSpPr>
            <p:cNvPr id="35" name="TextBox 34">
              <a:extLst>
                <a:ext uri="{FF2B5EF4-FFF2-40B4-BE49-F238E27FC236}">
                  <a16:creationId xmlns:a16="http://schemas.microsoft.com/office/drawing/2014/main" id="{9E3A9527-3022-4CE3-B1EF-DF488274E645}"/>
                </a:ext>
              </a:extLst>
            </p:cNvPr>
            <p:cNvSpPr txBox="1"/>
            <p:nvPr/>
          </p:nvSpPr>
          <p:spPr>
            <a:xfrm>
              <a:off x="1987827"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37" name="TextBox 36">
              <a:extLst>
                <a:ext uri="{FF2B5EF4-FFF2-40B4-BE49-F238E27FC236}">
                  <a16:creationId xmlns:a16="http://schemas.microsoft.com/office/drawing/2014/main" id="{EB20A93E-CE1E-4BE0-B7FC-73788999B69B}"/>
                </a:ext>
              </a:extLst>
            </p:cNvPr>
            <p:cNvSpPr txBox="1"/>
            <p:nvPr/>
          </p:nvSpPr>
          <p:spPr>
            <a:xfrm>
              <a:off x="3226905"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p:grpSp>
        <p:nvGrpSpPr>
          <p:cNvPr id="42" name="Group 41">
            <a:extLst>
              <a:ext uri="{FF2B5EF4-FFF2-40B4-BE49-F238E27FC236}">
                <a16:creationId xmlns:a16="http://schemas.microsoft.com/office/drawing/2014/main" id="{181C6ECA-6772-4DA5-8BE1-2B5A02DC819A}"/>
              </a:ext>
            </a:extLst>
          </p:cNvPr>
          <p:cNvGrpSpPr/>
          <p:nvPr/>
        </p:nvGrpSpPr>
        <p:grpSpPr>
          <a:xfrm>
            <a:off x="89451" y="4204964"/>
            <a:ext cx="3684106" cy="461665"/>
            <a:chOff x="89451" y="4230794"/>
            <a:chExt cx="3684106" cy="461665"/>
          </a:xfrm>
        </p:grpSpPr>
        <p:sp>
          <p:nvSpPr>
            <p:cNvPr id="43" name="TextBox 42">
              <a:extLst>
                <a:ext uri="{FF2B5EF4-FFF2-40B4-BE49-F238E27FC236}">
                  <a16:creationId xmlns:a16="http://schemas.microsoft.com/office/drawing/2014/main" id="{04E855CE-D3E9-40D8-9B26-812D1A5394B9}"/>
                </a:ext>
              </a:extLst>
            </p:cNvPr>
            <p:cNvSpPr txBox="1"/>
            <p:nvPr/>
          </p:nvSpPr>
          <p:spPr>
            <a:xfrm>
              <a:off x="89451" y="4230794"/>
              <a:ext cx="1500809" cy="461665"/>
            </a:xfrm>
            <a:prstGeom prst="rect">
              <a:avLst/>
            </a:prstGeom>
            <a:noFill/>
          </p:spPr>
          <p:txBody>
            <a:bodyPr wrap="square" rtlCol="0">
              <a:spAutoFit/>
            </a:bodyPr>
            <a:lstStyle/>
            <a:p>
              <a:r>
                <a:rPr lang="en-US" dirty="0">
                  <a:latin typeface="+mn-lt"/>
                </a:rPr>
                <a:t>Student C:</a:t>
              </a:r>
              <a:endParaRPr lang="en-CH" dirty="0" err="1">
                <a:latin typeface="+mn-lt"/>
              </a:endParaRPr>
            </a:p>
          </p:txBody>
        </p:sp>
        <p:sp>
          <p:nvSpPr>
            <p:cNvPr id="44" name="TextBox 43">
              <a:extLst>
                <a:ext uri="{FF2B5EF4-FFF2-40B4-BE49-F238E27FC236}">
                  <a16:creationId xmlns:a16="http://schemas.microsoft.com/office/drawing/2014/main" id="{17ADF4BD-DE53-47EA-9688-D6F274C70DA5}"/>
                </a:ext>
              </a:extLst>
            </p:cNvPr>
            <p:cNvSpPr txBox="1"/>
            <p:nvPr/>
          </p:nvSpPr>
          <p:spPr>
            <a:xfrm>
              <a:off x="1987827" y="4230794"/>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45" name="TextBox 44">
              <a:extLst>
                <a:ext uri="{FF2B5EF4-FFF2-40B4-BE49-F238E27FC236}">
                  <a16:creationId xmlns:a16="http://schemas.microsoft.com/office/drawing/2014/main" id="{396C40D1-218C-4C3B-9CD4-39E4F49C5B24}"/>
                </a:ext>
              </a:extLst>
            </p:cNvPr>
            <p:cNvSpPr txBox="1"/>
            <p:nvPr/>
          </p:nvSpPr>
          <p:spPr>
            <a:xfrm>
              <a:off x="3226905" y="4230794"/>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F1981E3-F30E-4CDA-95C2-B596E5FEB41D}"/>
                  </a:ext>
                </a:extLst>
              </p:cNvPr>
              <p:cNvSpPr txBox="1"/>
              <p:nvPr/>
            </p:nvSpPr>
            <p:spPr>
              <a:xfrm>
                <a:off x="4260738" y="3608521"/>
                <a:ext cx="3520964" cy="597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rPr>
                        <m:t>𝑝</m:t>
                      </m:r>
                      <m:d>
                        <m:dPr>
                          <m:ctrlPr>
                            <a:rPr lang="en-US" sz="1600" b="0" i="1" smtClean="0">
                              <a:latin typeface="Cambria Math" panose="02040503050406030204" pitchFamily="18" charset="0"/>
                            </a:rPr>
                          </m:ctrlPr>
                        </m:dPr>
                        <m:e>
                          <m:r>
                            <a:rPr lang="en-US" sz="1600" b="1" i="0" smtClean="0">
                              <a:latin typeface="Cambria Math" panose="02040503050406030204" pitchFamily="18" charset="0"/>
                            </a:rPr>
                            <m:t>𝐨</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1,1</m:t>
                              </m:r>
                            </m:e>
                          </m:d>
                        </m:e>
                      </m:d>
                      <m:r>
                        <a:rPr lang="en-US" sz="1600" i="1">
                          <a:latin typeface="Cambria Math" panose="02040503050406030204" pitchFamily="18" charset="0"/>
                        </a:rPr>
                        <m:t>= </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h</m:t>
                          </m:r>
                        </m:sub>
                        <m:sup/>
                        <m:e>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1">
                                  <a:latin typeface="Cambria Math" panose="02040503050406030204" pitchFamily="18" charset="0"/>
                                </a:rPr>
                                <m:t>𝐨</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i="1">
                                      <a:latin typeface="Cambria Math" panose="02040503050406030204" pitchFamily="18" charset="0"/>
                                    </a:rPr>
                                    <m:t>,1</m:t>
                                  </m:r>
                                </m:e>
                              </m:d>
                              <m:r>
                                <a:rPr lang="en-US" sz="1600" i="1">
                                  <a:latin typeface="Cambria Math" panose="02040503050406030204" pitchFamily="18" charset="0"/>
                                </a:rPr>
                                <m:t>, </m:t>
                              </m:r>
                              <m:r>
                                <a:rPr lang="en-US" sz="1600" i="1">
                                  <a:latin typeface="Cambria Math" panose="02040503050406030204" pitchFamily="18" charset="0"/>
                                </a:rPr>
                                <m:t>h</m:t>
                              </m:r>
                            </m:e>
                            <m:e>
                              <m:r>
                                <a:rPr lang="en-US" sz="1600" i="1">
                                  <a:latin typeface="Cambria Math" panose="02040503050406030204" pitchFamily="18" charset="0"/>
                                  <a:ea typeface="Cambria Math" panose="02040503050406030204" pitchFamily="18" charset="0"/>
                                </a:rPr>
                                <m:t>𝜃</m:t>
                              </m:r>
                            </m:e>
                          </m:d>
                        </m:e>
                      </m:nary>
                    </m:oMath>
                  </m:oMathPara>
                </a14:m>
                <a:br>
                  <a:rPr lang="en-US" sz="1600" b="0" i="1" dirty="0">
                    <a:latin typeface="Cambria Math" panose="02040503050406030204" pitchFamily="18" charset="0"/>
                    <a:ea typeface="Cambria Math" panose="02040503050406030204" pitchFamily="18" charset="0"/>
                  </a:rPr>
                </a:br>
                <a:endParaRPr lang="en-CH" sz="1600" dirty="0" err="1">
                  <a:latin typeface="+mn-lt"/>
                </a:endParaRPr>
              </a:p>
            </p:txBody>
          </p:sp>
        </mc:Choice>
        <mc:Fallback xmlns="">
          <p:sp>
            <p:nvSpPr>
              <p:cNvPr id="50" name="TextBox 49">
                <a:extLst>
                  <a:ext uri="{FF2B5EF4-FFF2-40B4-BE49-F238E27FC236}">
                    <a16:creationId xmlns:a16="http://schemas.microsoft.com/office/drawing/2014/main" id="{7F1981E3-F30E-4CDA-95C2-B596E5FEB41D}"/>
                  </a:ext>
                </a:extLst>
              </p:cNvPr>
              <p:cNvSpPr txBox="1">
                <a:spLocks noRot="1" noChangeAspect="1" noMove="1" noResize="1" noEditPoints="1" noAdjustHandles="1" noChangeArrowheads="1" noChangeShapeType="1" noTextEdit="1"/>
              </p:cNvSpPr>
              <p:nvPr/>
            </p:nvSpPr>
            <p:spPr>
              <a:xfrm>
                <a:off x="4260738" y="3608521"/>
                <a:ext cx="3520964" cy="597536"/>
              </a:xfrm>
              <a:prstGeom prst="rect">
                <a:avLst/>
              </a:prstGeom>
              <a:blipFill>
                <a:blip r:embed="rId10"/>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B3C0AC7-4386-42E7-BC9A-7AAC965EAF1B}"/>
                  </a:ext>
                </a:extLst>
              </p:cNvPr>
              <p:cNvSpPr txBox="1"/>
              <p:nvPr/>
            </p:nvSpPr>
            <p:spPr>
              <a:xfrm>
                <a:off x="4260738" y="4137028"/>
                <a:ext cx="3697294" cy="597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rPr>
                        <m:t>𝑝</m:t>
                      </m:r>
                      <m:d>
                        <m:dPr>
                          <m:ctrlPr>
                            <a:rPr lang="en-US" sz="1600" b="0" i="1" smtClean="0">
                              <a:latin typeface="Cambria Math" panose="02040503050406030204" pitchFamily="18" charset="0"/>
                            </a:rPr>
                          </m:ctrlPr>
                        </m:dPr>
                        <m:e>
                          <m:r>
                            <a:rPr lang="en-US" sz="1600" b="1" i="0" smtClean="0">
                              <a:latin typeface="Cambria Math" panose="02040503050406030204" pitchFamily="18" charset="0"/>
                            </a:rPr>
                            <m:t>𝐨</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0,1</m:t>
                              </m:r>
                            </m:e>
                          </m:d>
                        </m:e>
                      </m:d>
                      <m:r>
                        <a:rPr lang="en-US" sz="1600" i="1">
                          <a:latin typeface="Cambria Math" panose="02040503050406030204" pitchFamily="18" charset="0"/>
                        </a:rPr>
                        <m:t>= </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h</m:t>
                          </m:r>
                        </m:sub>
                        <m:sup/>
                        <m:e>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1">
                                  <a:latin typeface="Cambria Math" panose="02040503050406030204" pitchFamily="18" charset="0"/>
                                </a:rPr>
                                <m:t>𝐨</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r>
                                <a:rPr lang="en-US" sz="1600" i="1">
                                  <a:latin typeface="Cambria Math" panose="02040503050406030204" pitchFamily="18" charset="0"/>
                                </a:rPr>
                                <m:t>, </m:t>
                              </m:r>
                              <m:r>
                                <a:rPr lang="en-US" sz="1600" i="1">
                                  <a:latin typeface="Cambria Math" panose="02040503050406030204" pitchFamily="18" charset="0"/>
                                </a:rPr>
                                <m:t>h</m:t>
                              </m:r>
                            </m:e>
                            <m:e>
                              <m:r>
                                <a:rPr lang="en-US" sz="1600" i="1">
                                  <a:latin typeface="Cambria Math" panose="02040503050406030204" pitchFamily="18" charset="0"/>
                                  <a:ea typeface="Cambria Math" panose="02040503050406030204" pitchFamily="18" charset="0"/>
                                </a:rPr>
                                <m:t>𝜃</m:t>
                              </m:r>
                            </m:e>
                          </m:d>
                        </m:e>
                      </m:nary>
                    </m:oMath>
                  </m:oMathPara>
                </a14:m>
                <a:br>
                  <a:rPr lang="en-US" sz="1600" b="0" i="1" dirty="0">
                    <a:latin typeface="Cambria Math" panose="02040503050406030204" pitchFamily="18" charset="0"/>
                    <a:ea typeface="Cambria Math" panose="02040503050406030204" pitchFamily="18" charset="0"/>
                  </a:rPr>
                </a:br>
                <a:endParaRPr lang="en-CH" sz="1600" dirty="0" err="1">
                  <a:latin typeface="+mn-lt"/>
                </a:endParaRPr>
              </a:p>
            </p:txBody>
          </p:sp>
        </mc:Choice>
        <mc:Fallback xmlns="">
          <p:sp>
            <p:nvSpPr>
              <p:cNvPr id="51" name="TextBox 50">
                <a:extLst>
                  <a:ext uri="{FF2B5EF4-FFF2-40B4-BE49-F238E27FC236}">
                    <a16:creationId xmlns:a16="http://schemas.microsoft.com/office/drawing/2014/main" id="{EB3C0AC7-4386-42E7-BC9A-7AAC965EAF1B}"/>
                  </a:ext>
                </a:extLst>
              </p:cNvPr>
              <p:cNvSpPr txBox="1">
                <a:spLocks noRot="1" noChangeAspect="1" noMove="1" noResize="1" noEditPoints="1" noAdjustHandles="1" noChangeArrowheads="1" noChangeShapeType="1" noTextEdit="1"/>
              </p:cNvSpPr>
              <p:nvPr/>
            </p:nvSpPr>
            <p:spPr>
              <a:xfrm>
                <a:off x="4260738" y="4137028"/>
                <a:ext cx="3697294" cy="597536"/>
              </a:xfrm>
              <a:prstGeom prst="rect">
                <a:avLst/>
              </a:prstGeom>
              <a:blipFill>
                <a:blip r:embed="rId11"/>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3847039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cxnSpLocks/>
            <a:stCxn id="7" idx="6"/>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6037E8-4363-42CC-9946-E12CB229F773}"/>
                  </a:ext>
                </a:extLst>
              </p:cNvPr>
              <p:cNvSpPr txBox="1"/>
              <p:nvPr/>
            </p:nvSpPr>
            <p:spPr>
              <a:xfrm>
                <a:off x="2094107" y="133547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C96037E8-4363-42CC-9946-E12CB229F773}"/>
                  </a:ext>
                </a:extLst>
              </p:cNvPr>
              <p:cNvSpPr txBox="1">
                <a:spLocks noRot="1" noChangeAspect="1" noMove="1" noResize="1" noEditPoints="1" noAdjustHandles="1" noChangeArrowheads="1" noChangeShapeType="1" noTextEdit="1"/>
              </p:cNvSpPr>
              <p:nvPr/>
            </p:nvSpPr>
            <p:spPr>
              <a:xfrm>
                <a:off x="2094107" y="1335473"/>
                <a:ext cx="375937" cy="369332"/>
              </a:xfrm>
              <a:prstGeom prst="rect">
                <a:avLst/>
              </a:prstGeom>
              <a:blipFill>
                <a:blip r:embed="rId3"/>
                <a:stretch>
                  <a:fillRect l="-19672" r="-8197"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42B751B-CA40-4AE1-9C2B-FE02D0A5D35E}"/>
                  </a:ext>
                </a:extLst>
              </p:cNvPr>
              <p:cNvSpPr txBox="1"/>
              <p:nvPr/>
            </p:nvSpPr>
            <p:spPr>
              <a:xfrm>
                <a:off x="3333185" y="1316684"/>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6" name="TextBox 65">
                <a:extLst>
                  <a:ext uri="{FF2B5EF4-FFF2-40B4-BE49-F238E27FC236}">
                    <a16:creationId xmlns:a16="http://schemas.microsoft.com/office/drawing/2014/main" id="{442B751B-CA40-4AE1-9C2B-FE02D0A5D35E}"/>
                  </a:ext>
                </a:extLst>
              </p:cNvPr>
              <p:cNvSpPr txBox="1">
                <a:spLocks noRot="1" noChangeAspect="1" noMove="1" noResize="1" noEditPoints="1" noAdjustHandles="1" noChangeArrowheads="1" noChangeShapeType="1" noTextEdit="1"/>
              </p:cNvSpPr>
              <p:nvPr/>
            </p:nvSpPr>
            <p:spPr>
              <a:xfrm>
                <a:off x="3333185" y="1316684"/>
                <a:ext cx="383054" cy="369332"/>
              </a:xfrm>
              <a:prstGeom prst="rect">
                <a:avLst/>
              </a:prstGeom>
              <a:blipFill>
                <a:blip r:embed="rId4"/>
                <a:stretch>
                  <a:fillRect l="-19048" r="-6349"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474371A-AB6A-4B5D-B368-23A73F1259ED}"/>
                  </a:ext>
                </a:extLst>
              </p:cNvPr>
              <p:cNvSpPr txBox="1"/>
              <p:nvPr/>
            </p:nvSpPr>
            <p:spPr>
              <a:xfrm>
                <a:off x="1782583" y="2528715"/>
                <a:ext cx="9705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m:oMathPara>
                </a14:m>
                <a:endParaRPr lang="en-CH" dirty="0" err="1">
                  <a:latin typeface="+mn-lt"/>
                </a:endParaRPr>
              </a:p>
            </p:txBody>
          </p:sp>
        </mc:Choice>
        <mc:Fallback xmlns="">
          <p:sp>
            <p:nvSpPr>
              <p:cNvPr id="67" name="TextBox 66">
                <a:extLst>
                  <a:ext uri="{FF2B5EF4-FFF2-40B4-BE49-F238E27FC236}">
                    <a16:creationId xmlns:a16="http://schemas.microsoft.com/office/drawing/2014/main" id="{9474371A-AB6A-4B5D-B368-23A73F1259ED}"/>
                  </a:ext>
                </a:extLst>
              </p:cNvPr>
              <p:cNvSpPr txBox="1">
                <a:spLocks noRot="1" noChangeAspect="1" noMove="1" noResize="1" noEditPoints="1" noAdjustHandles="1" noChangeArrowheads="1" noChangeShapeType="1" noTextEdit="1"/>
              </p:cNvSpPr>
              <p:nvPr/>
            </p:nvSpPr>
            <p:spPr>
              <a:xfrm>
                <a:off x="1782583" y="2528715"/>
                <a:ext cx="970558" cy="369332"/>
              </a:xfrm>
              <a:prstGeom prst="rect">
                <a:avLst/>
              </a:prstGeom>
              <a:blipFill>
                <a:blip r:embed="rId5"/>
                <a:stretch>
                  <a:fillRect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D74BC50-02E1-4569-A3DC-6EE0BE9723B9}"/>
                  </a:ext>
                </a:extLst>
              </p:cNvPr>
              <p:cNvSpPr txBox="1"/>
              <p:nvPr/>
            </p:nvSpPr>
            <p:spPr>
              <a:xfrm>
                <a:off x="3021660" y="2528715"/>
                <a:ext cx="95714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oMath>
                  </m:oMathPara>
                </a14:m>
                <a:endParaRPr lang="en-CH" dirty="0" err="1">
                  <a:latin typeface="+mn-lt"/>
                </a:endParaRPr>
              </a:p>
            </p:txBody>
          </p:sp>
        </mc:Choice>
        <mc:Fallback xmlns="">
          <p:sp>
            <p:nvSpPr>
              <p:cNvPr id="68" name="TextBox 67">
                <a:extLst>
                  <a:ext uri="{FF2B5EF4-FFF2-40B4-BE49-F238E27FC236}">
                    <a16:creationId xmlns:a16="http://schemas.microsoft.com/office/drawing/2014/main" id="{2D74BC50-02E1-4569-A3DC-6EE0BE9723B9}"/>
                  </a:ext>
                </a:extLst>
              </p:cNvPr>
              <p:cNvSpPr txBox="1">
                <a:spLocks noRot="1" noChangeAspect="1" noMove="1" noResize="1" noEditPoints="1" noAdjustHandles="1" noChangeArrowheads="1" noChangeShapeType="1" noTextEdit="1"/>
              </p:cNvSpPr>
              <p:nvPr/>
            </p:nvSpPr>
            <p:spPr>
              <a:xfrm>
                <a:off x="3021660" y="2528715"/>
                <a:ext cx="957142" cy="369332"/>
              </a:xfrm>
              <a:prstGeom prst="rect">
                <a:avLst/>
              </a:prstGeom>
              <a:blipFill>
                <a:blip r:embed="rId6"/>
                <a:stretch>
                  <a:fillRect b="-15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9EE1EE-27F2-4872-9F30-CC42C5EA3B3A}"/>
                  </a:ext>
                </a:extLst>
              </p:cNvPr>
              <p:cNvSpPr txBox="1"/>
              <p:nvPr/>
            </p:nvSpPr>
            <p:spPr>
              <a:xfrm>
                <a:off x="4739309" y="1806494"/>
                <a:ext cx="32165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m:oMathPara>
                </a14:m>
                <a:endParaRPr lang="en-US" b="0" dirty="0">
                  <a:latin typeface="+mn-lt"/>
                </a:endParaRPr>
              </a:p>
            </p:txBody>
          </p:sp>
        </mc:Choice>
        <mc:Fallback xmlns="">
          <p:sp>
            <p:nvSpPr>
              <p:cNvPr id="22" name="TextBox 21">
                <a:extLst>
                  <a:ext uri="{FF2B5EF4-FFF2-40B4-BE49-F238E27FC236}">
                    <a16:creationId xmlns:a16="http://schemas.microsoft.com/office/drawing/2014/main" id="{789EE1EE-27F2-4872-9F30-CC42C5EA3B3A}"/>
                  </a:ext>
                </a:extLst>
              </p:cNvPr>
              <p:cNvSpPr txBox="1">
                <a:spLocks noRot="1" noChangeAspect="1" noMove="1" noResize="1" noEditPoints="1" noAdjustHandles="1" noChangeArrowheads="1" noChangeShapeType="1" noTextEdit="1"/>
              </p:cNvSpPr>
              <p:nvPr/>
            </p:nvSpPr>
            <p:spPr>
              <a:xfrm>
                <a:off x="4739309" y="1806494"/>
                <a:ext cx="3216585" cy="369332"/>
              </a:xfrm>
              <a:prstGeom prst="rect">
                <a:avLst/>
              </a:prstGeom>
              <a:blipFill>
                <a:blip r:embed="rId7"/>
                <a:stretch>
                  <a:fillRect l="-1894" b="-2459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D93275-80A0-4F56-93CB-A64F0DFA7C32}"/>
                  </a:ext>
                </a:extLst>
              </p:cNvPr>
              <p:cNvSpPr txBox="1"/>
              <p:nvPr/>
            </p:nvSpPr>
            <p:spPr>
              <a:xfrm>
                <a:off x="4729993" y="1067186"/>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26" name="TextBox 25">
                <a:extLst>
                  <a:ext uri="{FF2B5EF4-FFF2-40B4-BE49-F238E27FC236}">
                    <a16:creationId xmlns:a16="http://schemas.microsoft.com/office/drawing/2014/main" id="{5CD93275-80A0-4F56-93CB-A64F0DFA7C32}"/>
                  </a:ext>
                </a:extLst>
              </p:cNvPr>
              <p:cNvSpPr txBox="1">
                <a:spLocks noRot="1" noChangeAspect="1" noMove="1" noResize="1" noEditPoints="1" noAdjustHandles="1" noChangeArrowheads="1" noChangeShapeType="1" noTextEdit="1"/>
              </p:cNvSpPr>
              <p:nvPr/>
            </p:nvSpPr>
            <p:spPr>
              <a:xfrm>
                <a:off x="4729993" y="1067186"/>
                <a:ext cx="2401385" cy="458794"/>
              </a:xfrm>
              <a:prstGeom prst="rect">
                <a:avLst/>
              </a:prstGeom>
              <a:blipFill>
                <a:blip r:embed="rId8"/>
                <a:stretch>
                  <a:fillRect/>
                </a:stretch>
              </a:blipFill>
              <a:ln w="38100">
                <a:solidFill>
                  <a:srgbClr val="C00000"/>
                </a:solidFill>
              </a:ln>
            </p:spPr>
            <p:txBody>
              <a:bodyPr/>
              <a:lstStyle/>
              <a:p>
                <a:r>
                  <a:rPr lang="en-CH">
                    <a:noFill/>
                  </a:rPr>
                  <a:t> </a:t>
                </a:r>
              </a:p>
            </p:txBody>
          </p:sp>
        </mc:Fallback>
      </mc:AlternateContent>
      <p:grpSp>
        <p:nvGrpSpPr>
          <p:cNvPr id="20" name="Group 19">
            <a:extLst>
              <a:ext uri="{FF2B5EF4-FFF2-40B4-BE49-F238E27FC236}">
                <a16:creationId xmlns:a16="http://schemas.microsoft.com/office/drawing/2014/main" id="{9538FAC2-8FB7-4F85-8C06-176FEEF09EAC}"/>
              </a:ext>
            </a:extLst>
          </p:cNvPr>
          <p:cNvGrpSpPr/>
          <p:nvPr/>
        </p:nvGrpSpPr>
        <p:grpSpPr>
          <a:xfrm>
            <a:off x="89451" y="3131416"/>
            <a:ext cx="3684106" cy="461665"/>
            <a:chOff x="89451" y="3210928"/>
            <a:chExt cx="3684106" cy="461665"/>
          </a:xfrm>
        </p:grpSpPr>
        <p:sp>
          <p:nvSpPr>
            <p:cNvPr id="21" name="TextBox 20">
              <a:extLst>
                <a:ext uri="{FF2B5EF4-FFF2-40B4-BE49-F238E27FC236}">
                  <a16:creationId xmlns:a16="http://schemas.microsoft.com/office/drawing/2014/main" id="{52D91526-72F0-4B13-B7FE-6A684B94A448}"/>
                </a:ext>
              </a:extLst>
            </p:cNvPr>
            <p:cNvSpPr txBox="1"/>
            <p:nvPr/>
          </p:nvSpPr>
          <p:spPr>
            <a:xfrm>
              <a:off x="89451" y="3210928"/>
              <a:ext cx="1500809" cy="461665"/>
            </a:xfrm>
            <a:prstGeom prst="rect">
              <a:avLst/>
            </a:prstGeom>
            <a:noFill/>
          </p:spPr>
          <p:txBody>
            <a:bodyPr wrap="square" rtlCol="0">
              <a:spAutoFit/>
            </a:bodyPr>
            <a:lstStyle/>
            <a:p>
              <a:r>
                <a:rPr lang="en-US" dirty="0">
                  <a:latin typeface="+mn-lt"/>
                </a:rPr>
                <a:t>Student A:</a:t>
              </a:r>
              <a:endParaRPr lang="en-CH" dirty="0" err="1">
                <a:latin typeface="+mn-lt"/>
              </a:endParaRPr>
            </a:p>
          </p:txBody>
        </p:sp>
        <p:sp>
          <p:nvSpPr>
            <p:cNvPr id="27" name="TextBox 26">
              <a:extLst>
                <a:ext uri="{FF2B5EF4-FFF2-40B4-BE49-F238E27FC236}">
                  <a16:creationId xmlns:a16="http://schemas.microsoft.com/office/drawing/2014/main" id="{FAADF0B3-509C-4254-923F-A7DB8F329764}"/>
                </a:ext>
              </a:extLst>
            </p:cNvPr>
            <p:cNvSpPr txBox="1"/>
            <p:nvPr/>
          </p:nvSpPr>
          <p:spPr>
            <a:xfrm>
              <a:off x="1987827" y="3210928"/>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28" name="TextBox 27">
              <a:extLst>
                <a:ext uri="{FF2B5EF4-FFF2-40B4-BE49-F238E27FC236}">
                  <a16:creationId xmlns:a16="http://schemas.microsoft.com/office/drawing/2014/main" id="{826D60A4-5838-4CE3-8646-00EF2C40C99D}"/>
                </a:ext>
              </a:extLst>
            </p:cNvPr>
            <p:cNvSpPr txBox="1"/>
            <p:nvPr/>
          </p:nvSpPr>
          <p:spPr>
            <a:xfrm>
              <a:off x="3226905" y="3210928"/>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p:grpSp>
        <p:nvGrpSpPr>
          <p:cNvPr id="33" name="Group 32">
            <a:extLst>
              <a:ext uri="{FF2B5EF4-FFF2-40B4-BE49-F238E27FC236}">
                <a16:creationId xmlns:a16="http://schemas.microsoft.com/office/drawing/2014/main" id="{D2B2D89A-6D84-48CA-A2E0-0519537B6738}"/>
              </a:ext>
            </a:extLst>
          </p:cNvPr>
          <p:cNvGrpSpPr/>
          <p:nvPr/>
        </p:nvGrpSpPr>
        <p:grpSpPr>
          <a:xfrm>
            <a:off x="89451" y="3681105"/>
            <a:ext cx="3684106" cy="461665"/>
            <a:chOff x="89451" y="3755940"/>
            <a:chExt cx="3684106" cy="461665"/>
          </a:xfrm>
        </p:grpSpPr>
        <p:sp>
          <p:nvSpPr>
            <p:cNvPr id="34" name="TextBox 33">
              <a:extLst>
                <a:ext uri="{FF2B5EF4-FFF2-40B4-BE49-F238E27FC236}">
                  <a16:creationId xmlns:a16="http://schemas.microsoft.com/office/drawing/2014/main" id="{7C9F1AEC-A7EF-497E-BA23-A972BF1C4F79}"/>
                </a:ext>
              </a:extLst>
            </p:cNvPr>
            <p:cNvSpPr txBox="1"/>
            <p:nvPr/>
          </p:nvSpPr>
          <p:spPr>
            <a:xfrm>
              <a:off x="89451" y="3755940"/>
              <a:ext cx="1500809" cy="461665"/>
            </a:xfrm>
            <a:prstGeom prst="rect">
              <a:avLst/>
            </a:prstGeom>
            <a:noFill/>
          </p:spPr>
          <p:txBody>
            <a:bodyPr wrap="square" rtlCol="0">
              <a:spAutoFit/>
            </a:bodyPr>
            <a:lstStyle/>
            <a:p>
              <a:r>
                <a:rPr lang="en-US" dirty="0">
                  <a:latin typeface="+mn-lt"/>
                </a:rPr>
                <a:t>Student B:</a:t>
              </a:r>
              <a:endParaRPr lang="en-CH" dirty="0" err="1">
                <a:latin typeface="+mn-lt"/>
              </a:endParaRPr>
            </a:p>
          </p:txBody>
        </p:sp>
        <p:sp>
          <p:nvSpPr>
            <p:cNvPr id="35" name="TextBox 34">
              <a:extLst>
                <a:ext uri="{FF2B5EF4-FFF2-40B4-BE49-F238E27FC236}">
                  <a16:creationId xmlns:a16="http://schemas.microsoft.com/office/drawing/2014/main" id="{9E3A9527-3022-4CE3-B1EF-DF488274E645}"/>
                </a:ext>
              </a:extLst>
            </p:cNvPr>
            <p:cNvSpPr txBox="1"/>
            <p:nvPr/>
          </p:nvSpPr>
          <p:spPr>
            <a:xfrm>
              <a:off x="1987827"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sp>
          <p:nvSpPr>
            <p:cNvPr id="37" name="TextBox 36">
              <a:extLst>
                <a:ext uri="{FF2B5EF4-FFF2-40B4-BE49-F238E27FC236}">
                  <a16:creationId xmlns:a16="http://schemas.microsoft.com/office/drawing/2014/main" id="{EB20A93E-CE1E-4BE0-B7FC-73788999B69B}"/>
                </a:ext>
              </a:extLst>
            </p:cNvPr>
            <p:cNvSpPr txBox="1"/>
            <p:nvPr/>
          </p:nvSpPr>
          <p:spPr>
            <a:xfrm>
              <a:off x="3226905" y="3755940"/>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p:grpSp>
        <p:nvGrpSpPr>
          <p:cNvPr id="42" name="Group 41">
            <a:extLst>
              <a:ext uri="{FF2B5EF4-FFF2-40B4-BE49-F238E27FC236}">
                <a16:creationId xmlns:a16="http://schemas.microsoft.com/office/drawing/2014/main" id="{181C6ECA-6772-4DA5-8BE1-2B5A02DC819A}"/>
              </a:ext>
            </a:extLst>
          </p:cNvPr>
          <p:cNvGrpSpPr/>
          <p:nvPr/>
        </p:nvGrpSpPr>
        <p:grpSpPr>
          <a:xfrm>
            <a:off x="89451" y="4204964"/>
            <a:ext cx="3684106" cy="461665"/>
            <a:chOff x="89451" y="4230794"/>
            <a:chExt cx="3684106" cy="461665"/>
          </a:xfrm>
        </p:grpSpPr>
        <p:sp>
          <p:nvSpPr>
            <p:cNvPr id="43" name="TextBox 42">
              <a:extLst>
                <a:ext uri="{FF2B5EF4-FFF2-40B4-BE49-F238E27FC236}">
                  <a16:creationId xmlns:a16="http://schemas.microsoft.com/office/drawing/2014/main" id="{04E855CE-D3E9-40D8-9B26-812D1A5394B9}"/>
                </a:ext>
              </a:extLst>
            </p:cNvPr>
            <p:cNvSpPr txBox="1"/>
            <p:nvPr/>
          </p:nvSpPr>
          <p:spPr>
            <a:xfrm>
              <a:off x="89451" y="4230794"/>
              <a:ext cx="1500809" cy="461665"/>
            </a:xfrm>
            <a:prstGeom prst="rect">
              <a:avLst/>
            </a:prstGeom>
            <a:noFill/>
          </p:spPr>
          <p:txBody>
            <a:bodyPr wrap="square" rtlCol="0">
              <a:spAutoFit/>
            </a:bodyPr>
            <a:lstStyle/>
            <a:p>
              <a:r>
                <a:rPr lang="en-US" dirty="0">
                  <a:latin typeface="+mn-lt"/>
                </a:rPr>
                <a:t>Student C:</a:t>
              </a:r>
              <a:endParaRPr lang="en-CH" dirty="0" err="1">
                <a:latin typeface="+mn-lt"/>
              </a:endParaRPr>
            </a:p>
          </p:txBody>
        </p:sp>
        <p:sp>
          <p:nvSpPr>
            <p:cNvPr id="44" name="TextBox 43">
              <a:extLst>
                <a:ext uri="{FF2B5EF4-FFF2-40B4-BE49-F238E27FC236}">
                  <a16:creationId xmlns:a16="http://schemas.microsoft.com/office/drawing/2014/main" id="{17ADF4BD-DE53-47EA-9688-D6F274C70DA5}"/>
                </a:ext>
              </a:extLst>
            </p:cNvPr>
            <p:cNvSpPr txBox="1"/>
            <p:nvPr/>
          </p:nvSpPr>
          <p:spPr>
            <a:xfrm>
              <a:off x="1987827" y="4230794"/>
              <a:ext cx="546652" cy="461665"/>
            </a:xfrm>
            <a:prstGeom prst="rect">
              <a:avLst/>
            </a:prstGeom>
            <a:noFill/>
          </p:spPr>
          <p:txBody>
            <a:bodyPr wrap="square" rtlCol="0">
              <a:spAutoFit/>
            </a:bodyPr>
            <a:lstStyle/>
            <a:p>
              <a:pPr algn="ctr"/>
              <a:r>
                <a:rPr lang="en-US" dirty="0">
                  <a:latin typeface="+mn-lt"/>
                </a:rPr>
                <a:t>0</a:t>
              </a:r>
              <a:endParaRPr lang="en-CH" dirty="0" err="1">
                <a:latin typeface="+mn-lt"/>
              </a:endParaRPr>
            </a:p>
          </p:txBody>
        </p:sp>
        <p:sp>
          <p:nvSpPr>
            <p:cNvPr id="45" name="TextBox 44">
              <a:extLst>
                <a:ext uri="{FF2B5EF4-FFF2-40B4-BE49-F238E27FC236}">
                  <a16:creationId xmlns:a16="http://schemas.microsoft.com/office/drawing/2014/main" id="{396C40D1-218C-4C3B-9CD4-39E4F49C5B24}"/>
                </a:ext>
              </a:extLst>
            </p:cNvPr>
            <p:cNvSpPr txBox="1"/>
            <p:nvPr/>
          </p:nvSpPr>
          <p:spPr>
            <a:xfrm>
              <a:off x="3226905" y="4230794"/>
              <a:ext cx="546652" cy="461665"/>
            </a:xfrm>
            <a:prstGeom prst="rect">
              <a:avLst/>
            </a:prstGeom>
            <a:noFill/>
          </p:spPr>
          <p:txBody>
            <a:bodyPr wrap="square" rtlCol="0">
              <a:spAutoFit/>
            </a:bodyPr>
            <a:lstStyle/>
            <a:p>
              <a:pPr algn="ctr"/>
              <a:r>
                <a:rPr lang="en-US" dirty="0">
                  <a:latin typeface="+mn-lt"/>
                </a:rPr>
                <a:t>1</a:t>
              </a:r>
              <a:endParaRPr lang="en-CH" dirty="0" err="1">
                <a:latin typeface="+mn-lt"/>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B3C0AC7-4386-42E7-BC9A-7AAC965EAF1B}"/>
                  </a:ext>
                </a:extLst>
              </p:cNvPr>
              <p:cNvSpPr txBox="1"/>
              <p:nvPr/>
            </p:nvSpPr>
            <p:spPr>
              <a:xfrm>
                <a:off x="4260738" y="3316641"/>
                <a:ext cx="4473148" cy="988898"/>
              </a:xfrm>
              <a:prstGeom prst="rect">
                <a:avLst/>
              </a:prstGeom>
              <a:noFill/>
              <a:ln w="38100">
                <a:solidFill>
                  <a:srgbClr val="005EA4"/>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𝐶</m:t>
                              </m:r>
                            </m:sub>
                          </m:sSub>
                        </m:e>
                      </m:d>
                      <m:r>
                        <a:rPr lang="en-US" sz="2000" i="1">
                          <a:latin typeface="Cambria Math" panose="02040503050406030204" pitchFamily="18" charset="0"/>
                        </a:rPr>
                        <m:t>= </m:t>
                      </m:r>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m:t>
                          </m:r>
                        </m:sub>
                        <m:sup/>
                        <m:e>
                          <m:nary>
                            <m:naryPr>
                              <m:chr m:val="∑"/>
                              <m:supHide m:val="on"/>
                              <m:ctrlPr>
                                <a:rPr lang="en-US" sz="2000" i="1">
                                  <a:latin typeface="Cambria Math" panose="02040503050406030204" pitchFamily="18" charset="0"/>
                                </a:rPr>
                              </m:ctrlPr>
                            </m:naryPr>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𝑛</m:t>
                                  </m:r>
                                </m:sub>
                              </m:sSub>
                            </m:sub>
                            <m:sup/>
                            <m:e>
                              <m:r>
                                <a:rPr lang="en-US" sz="2000" i="1">
                                  <a:latin typeface="Cambria Math" panose="02040503050406030204" pitchFamily="18" charset="0"/>
                                </a:rPr>
                                <m:t>𝑝</m:t>
                              </m:r>
                              <m:d>
                                <m:dPr>
                                  <m:ctrlPr>
                                    <a:rPr lang="en-US" sz="2000" i="1">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𝑜</m:t>
                                      </m:r>
                                    </m:e>
                                    <m:sub>
                                      <m:r>
                                        <a:rPr lang="en-US" sz="2000" b="0" i="1" smtClean="0">
                                          <a:latin typeface="Cambria Math" panose="02040503050406030204" pitchFamily="18" charset="0"/>
                                        </a:rPr>
                                        <m:t>𝑛</m:t>
                                      </m:r>
                                    </m:sub>
                                  </m:sSub>
                                  <m:r>
                                    <a:rPr lang="en-US" sz="2000" i="1">
                                      <a:latin typeface="Cambria Math" panose="02040503050406030204" pitchFamily="18" charset="0"/>
                                    </a:rPr>
                                    <m:t>,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𝑛</m:t>
                                      </m:r>
                                    </m:sub>
                                  </m:sSub>
                                </m:e>
                                <m:e>
                                  <m:r>
                                    <a:rPr lang="en-US" sz="2000" i="1">
                                      <a:latin typeface="Cambria Math" panose="02040503050406030204" pitchFamily="18" charset="0"/>
                                      <a:ea typeface="Cambria Math" panose="02040503050406030204" pitchFamily="18" charset="0"/>
                                    </a:rPr>
                                    <m:t>𝜃</m:t>
                                  </m:r>
                                </m:e>
                              </m:d>
                            </m:e>
                          </m:nary>
                        </m:e>
                      </m:nary>
                    </m:oMath>
                  </m:oMathPara>
                </a14:m>
                <a:br>
                  <a:rPr lang="en-US" sz="2000" b="0" i="1" dirty="0">
                    <a:latin typeface="Cambria Math" panose="02040503050406030204" pitchFamily="18" charset="0"/>
                    <a:ea typeface="Cambria Math" panose="02040503050406030204" pitchFamily="18" charset="0"/>
                  </a:rPr>
                </a:br>
                <a:endParaRPr lang="en-CH" sz="2000" dirty="0" err="1">
                  <a:latin typeface="+mn-lt"/>
                </a:endParaRPr>
              </a:p>
            </p:txBody>
          </p:sp>
        </mc:Choice>
        <mc:Fallback xmlns="">
          <p:sp>
            <p:nvSpPr>
              <p:cNvPr id="51" name="TextBox 50">
                <a:extLst>
                  <a:ext uri="{FF2B5EF4-FFF2-40B4-BE49-F238E27FC236}">
                    <a16:creationId xmlns:a16="http://schemas.microsoft.com/office/drawing/2014/main" id="{EB3C0AC7-4386-42E7-BC9A-7AAC965EAF1B}"/>
                  </a:ext>
                </a:extLst>
              </p:cNvPr>
              <p:cNvSpPr txBox="1">
                <a:spLocks noRot="1" noChangeAspect="1" noMove="1" noResize="1" noEditPoints="1" noAdjustHandles="1" noChangeArrowheads="1" noChangeShapeType="1" noTextEdit="1"/>
              </p:cNvSpPr>
              <p:nvPr/>
            </p:nvSpPr>
            <p:spPr>
              <a:xfrm>
                <a:off x="4260738" y="3316641"/>
                <a:ext cx="4473148" cy="988898"/>
              </a:xfrm>
              <a:prstGeom prst="rect">
                <a:avLst/>
              </a:prstGeom>
              <a:blipFill>
                <a:blip r:embed="rId9"/>
                <a:stretch>
                  <a:fillRect/>
                </a:stretch>
              </a:blipFill>
              <a:ln w="38100">
                <a:solidFill>
                  <a:srgbClr val="005EA4"/>
                </a:solidFill>
              </a:ln>
            </p:spPr>
            <p:txBody>
              <a:bodyPr/>
              <a:lstStyle/>
              <a:p>
                <a:r>
                  <a:rPr lang="en-CH">
                    <a:noFill/>
                  </a:rPr>
                  <a:t> </a:t>
                </a:r>
              </a:p>
            </p:txBody>
          </p:sp>
        </mc:Fallback>
      </mc:AlternateContent>
    </p:spTree>
    <p:extLst>
      <p:ext uri="{BB962C8B-B14F-4D97-AF65-F5344CB8AC3E}">
        <p14:creationId xmlns:p14="http://schemas.microsoft.com/office/powerpoint/2010/main" val="581078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8" name="Oval 7">
            <a:extLst>
              <a:ext uri="{FF2B5EF4-FFF2-40B4-BE49-F238E27FC236}">
                <a16:creationId xmlns:a16="http://schemas.microsoft.com/office/drawing/2014/main" id="{9BDEF372-AFF8-419C-85EE-C1FF844D88C1}"/>
              </a:ext>
            </a:extLst>
          </p:cNvPr>
          <p:cNvSpPr/>
          <p:nvPr/>
        </p:nvSpPr>
        <p:spPr bwMode="auto">
          <a:xfrm>
            <a:off x="4260738"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9" name="Oval 8">
            <a:extLst>
              <a:ext uri="{FF2B5EF4-FFF2-40B4-BE49-F238E27FC236}">
                <a16:creationId xmlns:a16="http://schemas.microsoft.com/office/drawing/2014/main" id="{59D3707D-BAF5-4906-876A-C2F9AF417BCE}"/>
              </a:ext>
            </a:extLst>
          </p:cNvPr>
          <p:cNvSpPr/>
          <p:nvPr/>
        </p:nvSpPr>
        <p:spPr bwMode="auto">
          <a:xfrm>
            <a:off x="5499816"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0" name="Oval 9">
            <a:extLst>
              <a:ext uri="{FF2B5EF4-FFF2-40B4-BE49-F238E27FC236}">
                <a16:creationId xmlns:a16="http://schemas.microsoft.com/office/drawing/2014/main" id="{5D5A4E00-2C83-4684-B9E5-8FD6E25CF2ED}"/>
              </a:ext>
            </a:extLst>
          </p:cNvPr>
          <p:cNvSpPr/>
          <p:nvPr/>
        </p:nvSpPr>
        <p:spPr bwMode="auto">
          <a:xfrm>
            <a:off x="6738895"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1" name="Oval 10">
            <a:extLst>
              <a:ext uri="{FF2B5EF4-FFF2-40B4-BE49-F238E27FC236}">
                <a16:creationId xmlns:a16="http://schemas.microsoft.com/office/drawing/2014/main" id="{88A7E56E-C0E5-4C7F-99AB-8425973B6B1B}"/>
              </a:ext>
            </a:extLst>
          </p:cNvPr>
          <p:cNvSpPr/>
          <p:nvPr/>
        </p:nvSpPr>
        <p:spPr bwMode="auto">
          <a:xfrm>
            <a:off x="7977974"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stCxn id="7" idx="6"/>
            <a:endCxn id="8" idx="2"/>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37513813-B149-477D-BC89-F608945BD8A7}"/>
              </a:ext>
            </a:extLst>
          </p:cNvPr>
          <p:cNvCxnSpPr>
            <a:stCxn id="8" idx="6"/>
            <a:endCxn id="9" idx="2"/>
          </p:cNvCxnSpPr>
          <p:nvPr/>
        </p:nvCxnSpPr>
        <p:spPr bwMode="auto">
          <a:xfrm>
            <a:off x="521788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D6EEFFB2-40E6-4FE3-BFD5-EDC8B3956FEC}"/>
              </a:ext>
            </a:extLst>
          </p:cNvPr>
          <p:cNvCxnSpPr>
            <a:stCxn id="9" idx="6"/>
            <a:endCxn id="10" idx="2"/>
          </p:cNvCxnSpPr>
          <p:nvPr/>
        </p:nvCxnSpPr>
        <p:spPr bwMode="auto">
          <a:xfrm>
            <a:off x="6456958"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4DC26F1E-A3DE-4295-9892-8552617E0CE1}"/>
              </a:ext>
            </a:extLst>
          </p:cNvPr>
          <p:cNvCxnSpPr>
            <a:stCxn id="10" idx="6"/>
            <a:endCxn id="11" idx="2"/>
          </p:cNvCxnSpPr>
          <p:nvPr/>
        </p:nvCxnSpPr>
        <p:spPr bwMode="auto">
          <a:xfrm>
            <a:off x="7696037"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B813B740-FCB2-4BFD-9CC2-87BDFC4545F0}"/>
              </a:ext>
            </a:extLst>
          </p:cNvPr>
          <p:cNvCxnSpPr>
            <a:cxnSpLocks/>
            <a:stCxn id="8" idx="4"/>
          </p:cNvCxnSpPr>
          <p:nvPr/>
        </p:nvCxnSpPr>
        <p:spPr bwMode="auto">
          <a:xfrm>
            <a:off x="4739309" y="2024328"/>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E58B1B00-7BFC-4E96-93C5-1564A9169073}"/>
              </a:ext>
            </a:extLst>
          </p:cNvPr>
          <p:cNvCxnSpPr>
            <a:cxnSpLocks/>
            <a:stCxn id="9" idx="4"/>
          </p:cNvCxnSpPr>
          <p:nvPr/>
        </p:nvCxnSpPr>
        <p:spPr bwMode="auto">
          <a:xfrm>
            <a:off x="5978387" y="2024328"/>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B516BF68-9FD8-47D9-816E-BA56C13A2AD5}"/>
              </a:ext>
            </a:extLst>
          </p:cNvPr>
          <p:cNvCxnSpPr>
            <a:cxnSpLocks/>
            <a:stCxn id="10" idx="4"/>
          </p:cNvCxnSpPr>
          <p:nvPr/>
        </p:nvCxnSpPr>
        <p:spPr bwMode="auto">
          <a:xfrm>
            <a:off x="7217466" y="2024328"/>
            <a:ext cx="0" cy="430635"/>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79B7EA46-7802-4A89-A7FC-96CBCA33840C}"/>
              </a:ext>
            </a:extLst>
          </p:cNvPr>
          <p:cNvCxnSpPr>
            <a:cxnSpLocks/>
            <a:stCxn id="11" idx="4"/>
          </p:cNvCxnSpPr>
          <p:nvPr/>
        </p:nvCxnSpPr>
        <p:spPr bwMode="auto">
          <a:xfrm>
            <a:off x="8456545" y="2024328"/>
            <a:ext cx="0" cy="430633"/>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6" name="Rectangle 25">
            <a:extLst>
              <a:ext uri="{FF2B5EF4-FFF2-40B4-BE49-F238E27FC236}">
                <a16:creationId xmlns:a16="http://schemas.microsoft.com/office/drawing/2014/main" id="{0B3FF8E2-52A7-4A43-AE20-A59EF1945924}"/>
              </a:ext>
            </a:extLst>
          </p:cNvPr>
          <p:cNvSpPr/>
          <p:nvPr/>
        </p:nvSpPr>
        <p:spPr bwMode="auto">
          <a:xfrm>
            <a:off x="6725479" y="2454963"/>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7" name="Rectangle 26">
            <a:extLst>
              <a:ext uri="{FF2B5EF4-FFF2-40B4-BE49-F238E27FC236}">
                <a16:creationId xmlns:a16="http://schemas.microsoft.com/office/drawing/2014/main" id="{82978B70-7C40-4DEB-A1D9-9B7865D96327}"/>
              </a:ext>
            </a:extLst>
          </p:cNvPr>
          <p:cNvSpPr/>
          <p:nvPr/>
        </p:nvSpPr>
        <p:spPr bwMode="auto">
          <a:xfrm>
            <a:off x="5486400" y="245496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8" name="Rectangle 27">
            <a:extLst>
              <a:ext uri="{FF2B5EF4-FFF2-40B4-BE49-F238E27FC236}">
                <a16:creationId xmlns:a16="http://schemas.microsoft.com/office/drawing/2014/main" id="{558D0B6E-24B7-4DF2-8C95-245961F3AD85}"/>
              </a:ext>
            </a:extLst>
          </p:cNvPr>
          <p:cNvSpPr/>
          <p:nvPr/>
        </p:nvSpPr>
        <p:spPr bwMode="auto">
          <a:xfrm>
            <a:off x="4247322" y="2454965"/>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130D145D-ED81-4327-A4C6-0D0ACE6EB0BD}"/>
              </a:ext>
            </a:extLst>
          </p:cNvPr>
          <p:cNvSpPr/>
          <p:nvPr/>
        </p:nvSpPr>
        <p:spPr bwMode="auto">
          <a:xfrm>
            <a:off x="7964558" y="245496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mc:AlternateContent xmlns:mc="http://schemas.openxmlformats.org/markup-compatibility/2006" xmlns:a14="http://schemas.microsoft.com/office/drawing/2010/main">
        <mc:Choice Requires="a14">
          <p:sp>
            <p:nvSpPr>
              <p:cNvPr id="65" name="Textfeld 10">
                <a:extLst>
                  <a:ext uri="{FF2B5EF4-FFF2-40B4-BE49-F238E27FC236}">
                    <a16:creationId xmlns:a16="http://schemas.microsoft.com/office/drawing/2014/main" id="{E3F3511B-E5A6-444A-A01F-8C32C8ABDDA1}"/>
                  </a:ext>
                </a:extLst>
              </p:cNvPr>
              <p:cNvSpPr txBox="1"/>
              <p:nvPr/>
            </p:nvSpPr>
            <p:spPr>
              <a:xfrm>
                <a:off x="1707171" y="3526520"/>
                <a:ext cx="2232406" cy="636456"/>
              </a:xfrm>
              <a:prstGeom prst="rect">
                <a:avLst/>
              </a:prstGeom>
              <a:noFill/>
            </p:spPr>
            <p:txBody>
              <a:bodyPr wrap="none" lIns="0" tIns="0" rIns="0" bIns="0" rtlCol="0">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func>
                        <m:funcPr>
                          <m:ctrlPr>
                            <a:rPr lang="de-CH" sz="1600" i="1" smtClean="0">
                              <a:solidFill>
                                <a:prstClr val="black"/>
                              </a:solidFill>
                              <a:latin typeface="Cambria Math" panose="02040503050406030204" pitchFamily="18" charset="0"/>
                            </a:rPr>
                          </m:ctrlPr>
                        </m:funcPr>
                        <m:fName>
                          <m:limLow>
                            <m:limLowPr>
                              <m:ctrlPr>
                                <a:rPr lang="de-CH" sz="1600" i="1" smtClean="0">
                                  <a:solidFill>
                                    <a:prstClr val="black"/>
                                  </a:solidFill>
                                  <a:latin typeface="Cambria Math" panose="02040503050406030204" pitchFamily="18" charset="0"/>
                                </a:rPr>
                              </m:ctrlPr>
                            </m:limLowPr>
                            <m:e>
                              <m:r>
                                <m:rPr>
                                  <m:sty m:val="p"/>
                                </m:rPr>
                                <a:rPr lang="de-CH" sz="1600" i="0" smtClean="0">
                                  <a:solidFill>
                                    <a:prstClr val="black"/>
                                  </a:solidFill>
                                  <a:latin typeface="Cambria Math"/>
                                </a:rPr>
                                <m:t>m</m:t>
                              </m:r>
                              <m:r>
                                <a:rPr lang="en-US" sz="1600" b="0" i="1" smtClean="0">
                                  <a:solidFill>
                                    <a:prstClr val="black"/>
                                  </a:solidFill>
                                  <a:latin typeface="Cambria Math" panose="02040503050406030204" pitchFamily="18" charset="0"/>
                                </a:rPr>
                                <m:t>𝑎𝑥</m:t>
                              </m:r>
                            </m:e>
                            <m:lim>
                              <m:r>
                                <a:rPr lang="de-CH" sz="1600" i="1" smtClean="0">
                                  <a:solidFill>
                                    <a:prstClr val="black"/>
                                  </a:solidFill>
                                  <a:latin typeface="Cambria Math"/>
                                  <a:ea typeface="Cambria Math"/>
                                </a:rPr>
                                <m:t>𝜃</m:t>
                              </m:r>
                            </m:lim>
                          </m:limLow>
                        </m:fName>
                        <m:e>
                          <m:r>
                            <a:rPr lang="en-US" sz="1600" b="0" i="1" smtClean="0">
                              <a:solidFill>
                                <a:prstClr val="black"/>
                              </a:solidFill>
                              <a:latin typeface="Cambria Math"/>
                            </a:rPr>
                            <m:t> </m:t>
                          </m:r>
                          <m:nary>
                            <m:naryPr>
                              <m:chr m:val="∏"/>
                              <m:supHide m:val="on"/>
                              <m:ctrlPr>
                                <a:rPr lang="en-US" sz="1600" b="0" i="1" smtClean="0">
                                  <a:solidFill>
                                    <a:prstClr val="black"/>
                                  </a:solidFill>
                                  <a:latin typeface="Cambria Math" panose="02040503050406030204" pitchFamily="18" charset="0"/>
                                </a:rPr>
                              </m:ctrlPr>
                            </m:naryPr>
                            <m:sub>
                              <m:r>
                                <m:rPr>
                                  <m:brk m:alnAt="7"/>
                                </m:rPr>
                                <a:rPr lang="en-US" sz="1600" b="0" i="1" smtClean="0">
                                  <a:solidFill>
                                    <a:prstClr val="black"/>
                                  </a:solidFill>
                                  <a:latin typeface="Cambria Math" panose="02040503050406030204" pitchFamily="18" charset="0"/>
                                </a:rPr>
                                <m:t>𝑛</m:t>
                              </m:r>
                            </m:sub>
                            <m:sup/>
                            <m:e>
                              <m:nary>
                                <m:naryPr>
                                  <m:chr m:val="∑"/>
                                  <m:supHide m:val="on"/>
                                  <m:ctrlPr>
                                    <a:rPr lang="de-CH" sz="1600" i="1">
                                      <a:solidFill>
                                        <a:prstClr val="black"/>
                                      </a:solidFill>
                                      <a:latin typeface="Cambria Math" panose="02040503050406030204" pitchFamily="18" charset="0"/>
                                    </a:rPr>
                                  </m:ctrlPr>
                                </m:naryPr>
                                <m:sub>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sub>
                                <m:sup/>
                                <m:e>
                                  <m:r>
                                    <a:rPr lang="de-CH" sz="1600" i="1">
                                      <a:solidFill>
                                        <a:prstClr val="black"/>
                                      </a:solidFill>
                                      <a:latin typeface="Cambria Math" panose="02040503050406030204" pitchFamily="18" charset="0"/>
                                    </a:rPr>
                                    <m:t>𝑝</m:t>
                                  </m:r>
                                  <m:d>
                                    <m:dPr>
                                      <m:ctrlPr>
                                        <a:rPr lang="de-CH" sz="1600" i="1">
                                          <a:solidFill>
                                            <a:prstClr val="black"/>
                                          </a:solidFill>
                                          <a:latin typeface="Cambria Math" panose="02040503050406030204" pitchFamily="18" charset="0"/>
                                        </a:rPr>
                                      </m:ctrlPr>
                                    </m:dPr>
                                    <m:e>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𝑦</m:t>
                                          </m:r>
                                        </m:e>
                                        <m:sub>
                                          <m:r>
                                            <a:rPr lang="en-US" sz="1600" b="0" i="1" smtClean="0">
                                              <a:solidFill>
                                                <a:prstClr val="black"/>
                                              </a:solidFill>
                                              <a:latin typeface="Cambria Math" panose="02040503050406030204" pitchFamily="18" charset="0"/>
                                            </a:rPr>
                                            <m:t>𝑛</m:t>
                                          </m:r>
                                        </m:sub>
                                      </m:sSub>
                                      <m:r>
                                        <a:rPr lang="de-CH" sz="1600" i="1">
                                          <a:solidFill>
                                            <a:prstClr val="black"/>
                                          </a:solidFill>
                                          <a:latin typeface="Cambria Math" panose="02040503050406030204" pitchFamily="18" charset="0"/>
                                        </a:rPr>
                                        <m:t>,</m:t>
                                      </m:r>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e>
                                    <m:e>
                                      <m:r>
                                        <a:rPr lang="de-CH" sz="1600" i="1">
                                          <a:solidFill>
                                            <a:prstClr val="black"/>
                                          </a:solidFill>
                                          <a:latin typeface="Cambria Math" panose="02040503050406030204" pitchFamily="18" charset="0"/>
                                        </a:rPr>
                                        <m:t>𝜃</m:t>
                                      </m:r>
                                    </m:e>
                                  </m:d>
                                </m:e>
                              </m:nary>
                            </m:e>
                          </m:nary>
                        </m:e>
                      </m:func>
                    </m:oMath>
                  </m:oMathPara>
                </a14:m>
                <a:endParaRPr lang="de-CH" sz="1600" dirty="0">
                  <a:solidFill>
                    <a:prstClr val="black"/>
                  </a:solidFill>
                  <a:latin typeface="Corbel" panose="020B0503020204020204"/>
                </a:endParaRPr>
              </a:p>
            </p:txBody>
          </p:sp>
        </mc:Choice>
        <mc:Fallback xmlns="">
          <p:sp>
            <p:nvSpPr>
              <p:cNvPr id="65" name="Textfeld 10">
                <a:extLst>
                  <a:ext uri="{FF2B5EF4-FFF2-40B4-BE49-F238E27FC236}">
                    <a16:creationId xmlns:a16="http://schemas.microsoft.com/office/drawing/2014/main" id="{E3F3511B-E5A6-444A-A01F-8C32C8ABDDA1}"/>
                  </a:ext>
                </a:extLst>
              </p:cNvPr>
              <p:cNvSpPr txBox="1">
                <a:spLocks noRot="1" noChangeAspect="1" noMove="1" noResize="1" noEditPoints="1" noAdjustHandles="1" noChangeArrowheads="1" noChangeShapeType="1" noTextEdit="1"/>
              </p:cNvSpPr>
              <p:nvPr/>
            </p:nvSpPr>
            <p:spPr>
              <a:xfrm>
                <a:off x="1707171" y="3526520"/>
                <a:ext cx="2232406" cy="636456"/>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331338A-2E2B-4FA1-8CBF-87C76F0FCEA6}"/>
                  </a:ext>
                </a:extLst>
              </p:cNvPr>
              <p:cNvSpPr txBox="1"/>
              <p:nvPr/>
            </p:nvSpPr>
            <p:spPr>
              <a:xfrm>
                <a:off x="3371308" y="1305082"/>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67" name="TextBox 66">
                <a:extLst>
                  <a:ext uri="{FF2B5EF4-FFF2-40B4-BE49-F238E27FC236}">
                    <a16:creationId xmlns:a16="http://schemas.microsoft.com/office/drawing/2014/main" id="{0331338A-2E2B-4FA1-8CBF-87C76F0FCEA6}"/>
                  </a:ext>
                </a:extLst>
              </p:cNvPr>
              <p:cNvSpPr txBox="1">
                <a:spLocks noRot="1" noChangeAspect="1" noMove="1" noResize="1" noEditPoints="1" noAdjustHandles="1" noChangeArrowheads="1" noChangeShapeType="1" noTextEdit="1"/>
              </p:cNvSpPr>
              <p:nvPr/>
            </p:nvSpPr>
            <p:spPr>
              <a:xfrm>
                <a:off x="3371308" y="1305082"/>
                <a:ext cx="2401385" cy="458794"/>
              </a:xfrm>
              <a:prstGeom prst="rect">
                <a:avLst/>
              </a:prstGeom>
              <a:blipFill>
                <a:blip r:embed="rId4"/>
                <a:stretch>
                  <a:fillRect/>
                </a:stretch>
              </a:blipFill>
              <a:ln w="38100">
                <a:solidFill>
                  <a:srgbClr val="C00000"/>
                </a:solidFill>
              </a:ln>
            </p:spPr>
            <p:txBody>
              <a:bodyPr/>
              <a:lstStyle/>
              <a:p>
                <a:r>
                  <a:rPr lang="en-CH">
                    <a:noFill/>
                  </a:rPr>
                  <a:t> </a:t>
                </a:r>
              </a:p>
            </p:txBody>
          </p:sp>
        </mc:Fallback>
      </mc:AlternateContent>
    </p:spTree>
    <p:extLst>
      <p:ext uri="{BB962C8B-B14F-4D97-AF65-F5344CB8AC3E}">
        <p14:creationId xmlns:p14="http://schemas.microsoft.com/office/powerpoint/2010/main" val="68581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8" name="Oval 7">
            <a:extLst>
              <a:ext uri="{FF2B5EF4-FFF2-40B4-BE49-F238E27FC236}">
                <a16:creationId xmlns:a16="http://schemas.microsoft.com/office/drawing/2014/main" id="{9BDEF372-AFF8-419C-85EE-C1FF844D88C1}"/>
              </a:ext>
            </a:extLst>
          </p:cNvPr>
          <p:cNvSpPr/>
          <p:nvPr/>
        </p:nvSpPr>
        <p:spPr bwMode="auto">
          <a:xfrm>
            <a:off x="4260738"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9" name="Oval 8">
            <a:extLst>
              <a:ext uri="{FF2B5EF4-FFF2-40B4-BE49-F238E27FC236}">
                <a16:creationId xmlns:a16="http://schemas.microsoft.com/office/drawing/2014/main" id="{59D3707D-BAF5-4906-876A-C2F9AF417BCE}"/>
              </a:ext>
            </a:extLst>
          </p:cNvPr>
          <p:cNvSpPr/>
          <p:nvPr/>
        </p:nvSpPr>
        <p:spPr bwMode="auto">
          <a:xfrm>
            <a:off x="5499816"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0" name="Oval 9">
            <a:extLst>
              <a:ext uri="{FF2B5EF4-FFF2-40B4-BE49-F238E27FC236}">
                <a16:creationId xmlns:a16="http://schemas.microsoft.com/office/drawing/2014/main" id="{5D5A4E00-2C83-4684-B9E5-8FD6E25CF2ED}"/>
              </a:ext>
            </a:extLst>
          </p:cNvPr>
          <p:cNvSpPr/>
          <p:nvPr/>
        </p:nvSpPr>
        <p:spPr bwMode="auto">
          <a:xfrm>
            <a:off x="6738895"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1" name="Oval 10">
            <a:extLst>
              <a:ext uri="{FF2B5EF4-FFF2-40B4-BE49-F238E27FC236}">
                <a16:creationId xmlns:a16="http://schemas.microsoft.com/office/drawing/2014/main" id="{88A7E56E-C0E5-4C7F-99AB-8425973B6B1B}"/>
              </a:ext>
            </a:extLst>
          </p:cNvPr>
          <p:cNvSpPr/>
          <p:nvPr/>
        </p:nvSpPr>
        <p:spPr bwMode="auto">
          <a:xfrm>
            <a:off x="7977974"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stCxn id="7" idx="6"/>
            <a:endCxn id="8" idx="2"/>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37513813-B149-477D-BC89-F608945BD8A7}"/>
              </a:ext>
            </a:extLst>
          </p:cNvPr>
          <p:cNvCxnSpPr>
            <a:stCxn id="8" idx="6"/>
            <a:endCxn id="9" idx="2"/>
          </p:cNvCxnSpPr>
          <p:nvPr/>
        </p:nvCxnSpPr>
        <p:spPr bwMode="auto">
          <a:xfrm>
            <a:off x="521788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D6EEFFB2-40E6-4FE3-BFD5-EDC8B3956FEC}"/>
              </a:ext>
            </a:extLst>
          </p:cNvPr>
          <p:cNvCxnSpPr>
            <a:stCxn id="9" idx="6"/>
            <a:endCxn id="10" idx="2"/>
          </p:cNvCxnSpPr>
          <p:nvPr/>
        </p:nvCxnSpPr>
        <p:spPr bwMode="auto">
          <a:xfrm>
            <a:off x="6456958"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4DC26F1E-A3DE-4295-9892-8552617E0CE1}"/>
              </a:ext>
            </a:extLst>
          </p:cNvPr>
          <p:cNvCxnSpPr>
            <a:stCxn id="10" idx="6"/>
            <a:endCxn id="11" idx="2"/>
          </p:cNvCxnSpPr>
          <p:nvPr/>
        </p:nvCxnSpPr>
        <p:spPr bwMode="auto">
          <a:xfrm>
            <a:off x="7696037"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B813B740-FCB2-4BFD-9CC2-87BDFC4545F0}"/>
              </a:ext>
            </a:extLst>
          </p:cNvPr>
          <p:cNvCxnSpPr>
            <a:cxnSpLocks/>
            <a:stCxn id="8" idx="4"/>
          </p:cNvCxnSpPr>
          <p:nvPr/>
        </p:nvCxnSpPr>
        <p:spPr bwMode="auto">
          <a:xfrm>
            <a:off x="4739309" y="2024328"/>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E58B1B00-7BFC-4E96-93C5-1564A9169073}"/>
              </a:ext>
            </a:extLst>
          </p:cNvPr>
          <p:cNvCxnSpPr>
            <a:cxnSpLocks/>
            <a:stCxn id="9" idx="4"/>
          </p:cNvCxnSpPr>
          <p:nvPr/>
        </p:nvCxnSpPr>
        <p:spPr bwMode="auto">
          <a:xfrm>
            <a:off x="5978387" y="2024328"/>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B516BF68-9FD8-47D9-816E-BA56C13A2AD5}"/>
              </a:ext>
            </a:extLst>
          </p:cNvPr>
          <p:cNvCxnSpPr>
            <a:cxnSpLocks/>
            <a:stCxn id="10" idx="4"/>
          </p:cNvCxnSpPr>
          <p:nvPr/>
        </p:nvCxnSpPr>
        <p:spPr bwMode="auto">
          <a:xfrm>
            <a:off x="7217466" y="2024328"/>
            <a:ext cx="0" cy="430635"/>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79B7EA46-7802-4A89-A7FC-96CBCA33840C}"/>
              </a:ext>
            </a:extLst>
          </p:cNvPr>
          <p:cNvCxnSpPr>
            <a:cxnSpLocks/>
            <a:stCxn id="11" idx="4"/>
          </p:cNvCxnSpPr>
          <p:nvPr/>
        </p:nvCxnSpPr>
        <p:spPr bwMode="auto">
          <a:xfrm>
            <a:off x="8456545" y="2024328"/>
            <a:ext cx="0" cy="430633"/>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6" name="Rectangle 25">
            <a:extLst>
              <a:ext uri="{FF2B5EF4-FFF2-40B4-BE49-F238E27FC236}">
                <a16:creationId xmlns:a16="http://schemas.microsoft.com/office/drawing/2014/main" id="{0B3FF8E2-52A7-4A43-AE20-A59EF1945924}"/>
              </a:ext>
            </a:extLst>
          </p:cNvPr>
          <p:cNvSpPr/>
          <p:nvPr/>
        </p:nvSpPr>
        <p:spPr bwMode="auto">
          <a:xfrm>
            <a:off x="6725479" y="2454963"/>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7" name="Rectangle 26">
            <a:extLst>
              <a:ext uri="{FF2B5EF4-FFF2-40B4-BE49-F238E27FC236}">
                <a16:creationId xmlns:a16="http://schemas.microsoft.com/office/drawing/2014/main" id="{82978B70-7C40-4DEB-A1D9-9B7865D96327}"/>
              </a:ext>
            </a:extLst>
          </p:cNvPr>
          <p:cNvSpPr/>
          <p:nvPr/>
        </p:nvSpPr>
        <p:spPr bwMode="auto">
          <a:xfrm>
            <a:off x="5486400" y="245496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8" name="Rectangle 27">
            <a:extLst>
              <a:ext uri="{FF2B5EF4-FFF2-40B4-BE49-F238E27FC236}">
                <a16:creationId xmlns:a16="http://schemas.microsoft.com/office/drawing/2014/main" id="{558D0B6E-24B7-4DF2-8C95-245961F3AD85}"/>
              </a:ext>
            </a:extLst>
          </p:cNvPr>
          <p:cNvSpPr/>
          <p:nvPr/>
        </p:nvSpPr>
        <p:spPr bwMode="auto">
          <a:xfrm>
            <a:off x="4247322" y="2454965"/>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130D145D-ED81-4327-A4C6-0D0ACE6EB0BD}"/>
              </a:ext>
            </a:extLst>
          </p:cNvPr>
          <p:cNvSpPr/>
          <p:nvPr/>
        </p:nvSpPr>
        <p:spPr bwMode="auto">
          <a:xfrm>
            <a:off x="7964558" y="245496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mc:AlternateContent xmlns:mc="http://schemas.openxmlformats.org/markup-compatibility/2006" xmlns:a14="http://schemas.microsoft.com/office/drawing/2010/main">
        <mc:Choice Requires="a14">
          <p:sp>
            <p:nvSpPr>
              <p:cNvPr id="64" name="Textfeld 10">
                <a:extLst>
                  <a:ext uri="{FF2B5EF4-FFF2-40B4-BE49-F238E27FC236}">
                    <a16:creationId xmlns:a16="http://schemas.microsoft.com/office/drawing/2014/main" id="{5761B7BF-DEF1-4F48-9D73-1AEFD633DF6D}"/>
                  </a:ext>
                </a:extLst>
              </p:cNvPr>
              <p:cNvSpPr txBox="1"/>
              <p:nvPr/>
            </p:nvSpPr>
            <p:spPr>
              <a:xfrm>
                <a:off x="4916494" y="3526552"/>
                <a:ext cx="2779543" cy="636393"/>
              </a:xfrm>
              <a:prstGeom prst="rect">
                <a:avLst/>
              </a:prstGeom>
              <a:noFill/>
            </p:spPr>
            <p:txBody>
              <a:bodyPr wrap="none" lIns="0" tIns="0" rIns="0" bIns="0" rtlCol="0">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func>
                        <m:funcPr>
                          <m:ctrlPr>
                            <a:rPr lang="de-CH" sz="1600" i="1" smtClean="0">
                              <a:solidFill>
                                <a:prstClr val="black"/>
                              </a:solidFill>
                              <a:latin typeface="Cambria Math" panose="02040503050406030204" pitchFamily="18" charset="0"/>
                            </a:rPr>
                          </m:ctrlPr>
                        </m:funcPr>
                        <m:fName>
                          <m:limLow>
                            <m:limLowPr>
                              <m:ctrlPr>
                                <a:rPr lang="de-CH" sz="1600" i="1" smtClean="0">
                                  <a:solidFill>
                                    <a:prstClr val="black"/>
                                  </a:solidFill>
                                  <a:latin typeface="Cambria Math" panose="02040503050406030204" pitchFamily="18" charset="0"/>
                                </a:rPr>
                              </m:ctrlPr>
                            </m:limLowPr>
                            <m:e>
                              <m:r>
                                <m:rPr>
                                  <m:sty m:val="p"/>
                                </m:rPr>
                                <a:rPr lang="de-CH" sz="1600" i="0" smtClean="0">
                                  <a:solidFill>
                                    <a:prstClr val="black"/>
                                  </a:solidFill>
                                  <a:latin typeface="Cambria Math"/>
                                </a:rPr>
                                <m:t>min</m:t>
                              </m:r>
                            </m:e>
                            <m:lim>
                              <m:r>
                                <a:rPr lang="de-CH" sz="1600" i="1" smtClean="0">
                                  <a:solidFill>
                                    <a:prstClr val="black"/>
                                  </a:solidFill>
                                  <a:latin typeface="Cambria Math"/>
                                  <a:ea typeface="Cambria Math"/>
                                </a:rPr>
                                <m:t>𝜃</m:t>
                              </m:r>
                            </m:lim>
                          </m:limLow>
                        </m:fName>
                        <m:e>
                          <m:r>
                            <a:rPr lang="en-US" sz="1600" b="0" i="1" smtClean="0">
                              <a:solidFill>
                                <a:prstClr val="black"/>
                              </a:solidFill>
                              <a:latin typeface="Cambria Math"/>
                            </a:rPr>
                            <m:t> −</m:t>
                          </m:r>
                          <m:nary>
                            <m:naryPr>
                              <m:chr m:val="∑"/>
                              <m:supHide m:val="on"/>
                              <m:ctrlPr>
                                <a:rPr lang="de-CH" sz="1600" i="1">
                                  <a:solidFill>
                                    <a:prstClr val="black"/>
                                  </a:solidFill>
                                  <a:latin typeface="Cambria Math" panose="02040503050406030204" pitchFamily="18" charset="0"/>
                                </a:rPr>
                              </m:ctrlPr>
                            </m:naryPr>
                            <m:sub>
                              <m:r>
                                <a:rPr lang="en-US" sz="1600" b="0" i="1" smtClean="0">
                                  <a:solidFill>
                                    <a:prstClr val="black"/>
                                  </a:solidFill>
                                  <a:latin typeface="Cambria Math" panose="02040503050406030204" pitchFamily="18" charset="0"/>
                                </a:rPr>
                                <m:t>𝑛</m:t>
                              </m:r>
                            </m:sub>
                            <m:sup/>
                            <m:e>
                              <m:func>
                                <m:funcPr>
                                  <m:ctrlPr>
                                    <a:rPr lang="de-CH" sz="1600" i="1">
                                      <a:solidFill>
                                        <a:prstClr val="black"/>
                                      </a:solidFill>
                                      <a:latin typeface="Cambria Math" panose="02040503050406030204" pitchFamily="18" charset="0"/>
                                    </a:rPr>
                                  </m:ctrlPr>
                                </m:funcPr>
                                <m:fName>
                                  <m:r>
                                    <m:rPr>
                                      <m:sty m:val="p"/>
                                    </m:rPr>
                                    <a:rPr lang="de-CH" sz="1600">
                                      <a:solidFill>
                                        <a:prstClr val="black"/>
                                      </a:solidFill>
                                      <a:latin typeface="Cambria Math" panose="02040503050406030204" pitchFamily="18" charset="0"/>
                                    </a:rPr>
                                    <m:t>ln</m:t>
                                  </m:r>
                                </m:fName>
                                <m:e>
                                  <m:d>
                                    <m:dPr>
                                      <m:ctrlPr>
                                        <a:rPr lang="de-CH" sz="1600" i="1">
                                          <a:solidFill>
                                            <a:prstClr val="black"/>
                                          </a:solidFill>
                                          <a:latin typeface="Cambria Math" panose="02040503050406030204" pitchFamily="18" charset="0"/>
                                        </a:rPr>
                                      </m:ctrlPr>
                                    </m:dPr>
                                    <m:e>
                                      <m:nary>
                                        <m:naryPr>
                                          <m:chr m:val="∑"/>
                                          <m:supHide m:val="on"/>
                                          <m:ctrlPr>
                                            <a:rPr lang="de-CH" sz="1600" i="1">
                                              <a:solidFill>
                                                <a:prstClr val="black"/>
                                              </a:solidFill>
                                              <a:latin typeface="Cambria Math" panose="02040503050406030204" pitchFamily="18" charset="0"/>
                                            </a:rPr>
                                          </m:ctrlPr>
                                        </m:naryPr>
                                        <m:sub>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sub>
                                        <m:sup/>
                                        <m:e>
                                          <m:r>
                                            <a:rPr lang="de-CH" sz="1600" i="1">
                                              <a:solidFill>
                                                <a:prstClr val="black"/>
                                              </a:solidFill>
                                              <a:latin typeface="Cambria Math" panose="02040503050406030204" pitchFamily="18" charset="0"/>
                                            </a:rPr>
                                            <m:t>𝑝</m:t>
                                          </m:r>
                                          <m:d>
                                            <m:dPr>
                                              <m:ctrlPr>
                                                <a:rPr lang="de-CH" sz="1600" i="1">
                                                  <a:solidFill>
                                                    <a:prstClr val="black"/>
                                                  </a:solidFill>
                                                  <a:latin typeface="Cambria Math" panose="02040503050406030204" pitchFamily="18" charset="0"/>
                                                </a:rPr>
                                              </m:ctrlPr>
                                            </m:dPr>
                                            <m:e>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𝑦</m:t>
                                                  </m:r>
                                                </m:e>
                                                <m:sub>
                                                  <m:r>
                                                    <a:rPr lang="en-US" sz="1600" b="0" i="1" smtClean="0">
                                                      <a:solidFill>
                                                        <a:prstClr val="black"/>
                                                      </a:solidFill>
                                                      <a:latin typeface="Cambria Math" panose="02040503050406030204" pitchFamily="18" charset="0"/>
                                                    </a:rPr>
                                                    <m:t>𝑛</m:t>
                                                  </m:r>
                                                </m:sub>
                                              </m:sSub>
                                              <m:r>
                                                <a:rPr lang="de-CH" sz="1600" i="1">
                                                  <a:solidFill>
                                                    <a:prstClr val="black"/>
                                                  </a:solidFill>
                                                  <a:latin typeface="Cambria Math" panose="02040503050406030204" pitchFamily="18" charset="0"/>
                                                </a:rPr>
                                                <m:t>,</m:t>
                                              </m:r>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e>
                                            <m:e>
                                              <m:r>
                                                <a:rPr lang="de-CH" sz="1600" i="1">
                                                  <a:solidFill>
                                                    <a:prstClr val="black"/>
                                                  </a:solidFill>
                                                  <a:latin typeface="Cambria Math" panose="02040503050406030204" pitchFamily="18" charset="0"/>
                                                </a:rPr>
                                                <m:t>𝜃</m:t>
                                              </m:r>
                                            </m:e>
                                          </m:d>
                                        </m:e>
                                      </m:nary>
                                    </m:e>
                                  </m:d>
                                </m:e>
                              </m:func>
                            </m:e>
                          </m:nary>
                        </m:e>
                      </m:func>
                    </m:oMath>
                  </m:oMathPara>
                </a14:m>
                <a:endParaRPr lang="de-CH" sz="1600" dirty="0">
                  <a:solidFill>
                    <a:prstClr val="black"/>
                  </a:solidFill>
                  <a:latin typeface="Corbel" panose="020B0503020204020204"/>
                </a:endParaRPr>
              </a:p>
            </p:txBody>
          </p:sp>
        </mc:Choice>
        <mc:Fallback xmlns="">
          <p:sp>
            <p:nvSpPr>
              <p:cNvPr id="64" name="Textfeld 10">
                <a:extLst>
                  <a:ext uri="{FF2B5EF4-FFF2-40B4-BE49-F238E27FC236}">
                    <a16:creationId xmlns:a16="http://schemas.microsoft.com/office/drawing/2014/main" id="{5761B7BF-DEF1-4F48-9D73-1AEFD633DF6D}"/>
                  </a:ext>
                </a:extLst>
              </p:cNvPr>
              <p:cNvSpPr txBox="1">
                <a:spLocks noRot="1" noChangeAspect="1" noMove="1" noResize="1" noEditPoints="1" noAdjustHandles="1" noChangeArrowheads="1" noChangeShapeType="1" noTextEdit="1"/>
              </p:cNvSpPr>
              <p:nvPr/>
            </p:nvSpPr>
            <p:spPr>
              <a:xfrm>
                <a:off x="4916494" y="3526552"/>
                <a:ext cx="2779543" cy="636393"/>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5" name="Textfeld 10">
                <a:extLst>
                  <a:ext uri="{FF2B5EF4-FFF2-40B4-BE49-F238E27FC236}">
                    <a16:creationId xmlns:a16="http://schemas.microsoft.com/office/drawing/2014/main" id="{E3F3511B-E5A6-444A-A01F-8C32C8ABDDA1}"/>
                  </a:ext>
                </a:extLst>
              </p:cNvPr>
              <p:cNvSpPr txBox="1"/>
              <p:nvPr/>
            </p:nvSpPr>
            <p:spPr>
              <a:xfrm>
                <a:off x="1707171" y="3526520"/>
                <a:ext cx="2232406" cy="636456"/>
              </a:xfrm>
              <a:prstGeom prst="rect">
                <a:avLst/>
              </a:prstGeom>
              <a:noFill/>
            </p:spPr>
            <p:txBody>
              <a:bodyPr wrap="none" lIns="0" tIns="0" rIns="0" bIns="0" rtlCol="0">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func>
                        <m:funcPr>
                          <m:ctrlPr>
                            <a:rPr lang="de-CH" sz="1600" i="1" smtClean="0">
                              <a:solidFill>
                                <a:prstClr val="black"/>
                              </a:solidFill>
                              <a:latin typeface="Cambria Math" panose="02040503050406030204" pitchFamily="18" charset="0"/>
                            </a:rPr>
                          </m:ctrlPr>
                        </m:funcPr>
                        <m:fName>
                          <m:limLow>
                            <m:limLowPr>
                              <m:ctrlPr>
                                <a:rPr lang="de-CH" sz="1600" i="1" smtClean="0">
                                  <a:solidFill>
                                    <a:prstClr val="black"/>
                                  </a:solidFill>
                                  <a:latin typeface="Cambria Math" panose="02040503050406030204" pitchFamily="18" charset="0"/>
                                </a:rPr>
                              </m:ctrlPr>
                            </m:limLowPr>
                            <m:e>
                              <m:r>
                                <m:rPr>
                                  <m:sty m:val="p"/>
                                </m:rPr>
                                <a:rPr lang="de-CH" sz="1600" i="0" smtClean="0">
                                  <a:solidFill>
                                    <a:prstClr val="black"/>
                                  </a:solidFill>
                                  <a:latin typeface="Cambria Math"/>
                                </a:rPr>
                                <m:t>m</m:t>
                              </m:r>
                              <m:r>
                                <a:rPr lang="en-US" sz="1600" b="0" i="1" smtClean="0">
                                  <a:solidFill>
                                    <a:prstClr val="black"/>
                                  </a:solidFill>
                                  <a:latin typeface="Cambria Math" panose="02040503050406030204" pitchFamily="18" charset="0"/>
                                </a:rPr>
                                <m:t>𝑎𝑥</m:t>
                              </m:r>
                            </m:e>
                            <m:lim>
                              <m:r>
                                <a:rPr lang="de-CH" sz="1600" i="1" smtClean="0">
                                  <a:solidFill>
                                    <a:prstClr val="black"/>
                                  </a:solidFill>
                                  <a:latin typeface="Cambria Math"/>
                                  <a:ea typeface="Cambria Math"/>
                                </a:rPr>
                                <m:t>𝜃</m:t>
                              </m:r>
                            </m:lim>
                          </m:limLow>
                        </m:fName>
                        <m:e>
                          <m:r>
                            <a:rPr lang="en-US" sz="1600" b="0" i="1" smtClean="0">
                              <a:solidFill>
                                <a:prstClr val="black"/>
                              </a:solidFill>
                              <a:latin typeface="Cambria Math"/>
                            </a:rPr>
                            <m:t> </m:t>
                          </m:r>
                          <m:nary>
                            <m:naryPr>
                              <m:chr m:val="∏"/>
                              <m:supHide m:val="on"/>
                              <m:ctrlPr>
                                <a:rPr lang="en-US" sz="1600" b="0" i="1" smtClean="0">
                                  <a:solidFill>
                                    <a:prstClr val="black"/>
                                  </a:solidFill>
                                  <a:latin typeface="Cambria Math" panose="02040503050406030204" pitchFamily="18" charset="0"/>
                                </a:rPr>
                              </m:ctrlPr>
                            </m:naryPr>
                            <m:sub>
                              <m:r>
                                <m:rPr>
                                  <m:brk m:alnAt="7"/>
                                </m:rPr>
                                <a:rPr lang="en-US" sz="1600" b="0" i="1" smtClean="0">
                                  <a:solidFill>
                                    <a:prstClr val="black"/>
                                  </a:solidFill>
                                  <a:latin typeface="Cambria Math" panose="02040503050406030204" pitchFamily="18" charset="0"/>
                                </a:rPr>
                                <m:t>𝑛</m:t>
                              </m:r>
                            </m:sub>
                            <m:sup/>
                            <m:e>
                              <m:nary>
                                <m:naryPr>
                                  <m:chr m:val="∑"/>
                                  <m:supHide m:val="on"/>
                                  <m:ctrlPr>
                                    <a:rPr lang="de-CH" sz="1600" i="1">
                                      <a:solidFill>
                                        <a:prstClr val="black"/>
                                      </a:solidFill>
                                      <a:latin typeface="Cambria Math" panose="02040503050406030204" pitchFamily="18" charset="0"/>
                                    </a:rPr>
                                  </m:ctrlPr>
                                </m:naryPr>
                                <m:sub>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sub>
                                <m:sup/>
                                <m:e>
                                  <m:r>
                                    <a:rPr lang="de-CH" sz="1600" i="1">
                                      <a:solidFill>
                                        <a:prstClr val="black"/>
                                      </a:solidFill>
                                      <a:latin typeface="Cambria Math" panose="02040503050406030204" pitchFamily="18" charset="0"/>
                                    </a:rPr>
                                    <m:t>𝑝</m:t>
                                  </m:r>
                                  <m:d>
                                    <m:dPr>
                                      <m:ctrlPr>
                                        <a:rPr lang="de-CH" sz="1600" i="1">
                                          <a:solidFill>
                                            <a:prstClr val="black"/>
                                          </a:solidFill>
                                          <a:latin typeface="Cambria Math" panose="02040503050406030204" pitchFamily="18" charset="0"/>
                                        </a:rPr>
                                      </m:ctrlPr>
                                    </m:dPr>
                                    <m:e>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𝑦</m:t>
                                          </m:r>
                                        </m:e>
                                        <m:sub>
                                          <m:r>
                                            <a:rPr lang="en-US" sz="1600" b="0" i="1" smtClean="0">
                                              <a:solidFill>
                                                <a:prstClr val="black"/>
                                              </a:solidFill>
                                              <a:latin typeface="Cambria Math" panose="02040503050406030204" pitchFamily="18" charset="0"/>
                                            </a:rPr>
                                            <m:t>𝑛</m:t>
                                          </m:r>
                                        </m:sub>
                                      </m:sSub>
                                      <m:r>
                                        <a:rPr lang="de-CH" sz="1600" i="1">
                                          <a:solidFill>
                                            <a:prstClr val="black"/>
                                          </a:solidFill>
                                          <a:latin typeface="Cambria Math" panose="02040503050406030204" pitchFamily="18" charset="0"/>
                                        </a:rPr>
                                        <m:t>,</m:t>
                                      </m:r>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e>
                                    <m:e>
                                      <m:r>
                                        <a:rPr lang="de-CH" sz="1600" i="1">
                                          <a:solidFill>
                                            <a:prstClr val="black"/>
                                          </a:solidFill>
                                          <a:latin typeface="Cambria Math" panose="02040503050406030204" pitchFamily="18" charset="0"/>
                                        </a:rPr>
                                        <m:t>𝜃</m:t>
                                      </m:r>
                                    </m:e>
                                  </m:d>
                                </m:e>
                              </m:nary>
                            </m:e>
                          </m:nary>
                        </m:e>
                      </m:func>
                    </m:oMath>
                  </m:oMathPara>
                </a14:m>
                <a:endParaRPr lang="de-CH" sz="1600" dirty="0">
                  <a:solidFill>
                    <a:prstClr val="black"/>
                  </a:solidFill>
                  <a:latin typeface="Corbel" panose="020B0503020204020204"/>
                </a:endParaRPr>
              </a:p>
            </p:txBody>
          </p:sp>
        </mc:Choice>
        <mc:Fallback xmlns="">
          <p:sp>
            <p:nvSpPr>
              <p:cNvPr id="65" name="Textfeld 10">
                <a:extLst>
                  <a:ext uri="{FF2B5EF4-FFF2-40B4-BE49-F238E27FC236}">
                    <a16:creationId xmlns:a16="http://schemas.microsoft.com/office/drawing/2014/main" id="{E3F3511B-E5A6-444A-A01F-8C32C8ABDDA1}"/>
                  </a:ext>
                </a:extLst>
              </p:cNvPr>
              <p:cNvSpPr txBox="1">
                <a:spLocks noRot="1" noChangeAspect="1" noMove="1" noResize="1" noEditPoints="1" noAdjustHandles="1" noChangeArrowheads="1" noChangeShapeType="1" noTextEdit="1"/>
              </p:cNvSpPr>
              <p:nvPr/>
            </p:nvSpPr>
            <p:spPr>
              <a:xfrm>
                <a:off x="1707171" y="3526520"/>
                <a:ext cx="2232406" cy="636456"/>
              </a:xfrm>
              <a:prstGeom prst="rect">
                <a:avLst/>
              </a:prstGeom>
              <a:blipFill>
                <a:blip r:embed="rId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331338A-2E2B-4FA1-8CBF-87C76F0FCEA6}"/>
                  </a:ext>
                </a:extLst>
              </p:cNvPr>
              <p:cNvSpPr txBox="1"/>
              <p:nvPr/>
            </p:nvSpPr>
            <p:spPr>
              <a:xfrm>
                <a:off x="3371308" y="1305082"/>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67" name="TextBox 66">
                <a:extLst>
                  <a:ext uri="{FF2B5EF4-FFF2-40B4-BE49-F238E27FC236}">
                    <a16:creationId xmlns:a16="http://schemas.microsoft.com/office/drawing/2014/main" id="{0331338A-2E2B-4FA1-8CBF-87C76F0FCEA6}"/>
                  </a:ext>
                </a:extLst>
              </p:cNvPr>
              <p:cNvSpPr txBox="1">
                <a:spLocks noRot="1" noChangeAspect="1" noMove="1" noResize="1" noEditPoints="1" noAdjustHandles="1" noChangeArrowheads="1" noChangeShapeType="1" noTextEdit="1"/>
              </p:cNvSpPr>
              <p:nvPr/>
            </p:nvSpPr>
            <p:spPr>
              <a:xfrm>
                <a:off x="3371308" y="1305082"/>
                <a:ext cx="2401385" cy="458794"/>
              </a:xfrm>
              <a:prstGeom prst="rect">
                <a:avLst/>
              </a:prstGeom>
              <a:blipFill>
                <a:blip r:embed="rId5"/>
                <a:stretch>
                  <a:fillRect/>
                </a:stretch>
              </a:blipFill>
              <a:ln w="38100">
                <a:solidFill>
                  <a:srgbClr val="C00000"/>
                </a:solidFill>
              </a:ln>
            </p:spPr>
            <p:txBody>
              <a:bodyPr/>
              <a:lstStyle/>
              <a:p>
                <a:r>
                  <a:rPr lang="en-CH">
                    <a:noFill/>
                  </a:rPr>
                  <a:t> </a:t>
                </a:r>
              </a:p>
            </p:txBody>
          </p:sp>
        </mc:Fallback>
      </mc:AlternateContent>
      <p:sp>
        <p:nvSpPr>
          <p:cNvPr id="4" name="Arrow: Right 3">
            <a:extLst>
              <a:ext uri="{FF2B5EF4-FFF2-40B4-BE49-F238E27FC236}">
                <a16:creationId xmlns:a16="http://schemas.microsoft.com/office/drawing/2014/main" id="{C709AECE-AC20-4E2A-9138-C9F1913A452F}"/>
              </a:ext>
            </a:extLst>
          </p:cNvPr>
          <p:cNvSpPr/>
          <p:nvPr/>
        </p:nvSpPr>
        <p:spPr bwMode="auto">
          <a:xfrm>
            <a:off x="4227244" y="3666518"/>
            <a:ext cx="401320" cy="284136"/>
          </a:xfrm>
          <a:prstGeom prst="rightArrow">
            <a:avLst/>
          </a:prstGeom>
          <a:solidFill>
            <a:srgbClr val="005EA4"/>
          </a:solidFill>
          <a:ln>
            <a:noFill/>
          </a:ln>
          <a:effectLst/>
        </p:spPr>
        <p:txBody>
          <a:bodyPr wrap="none" rtlCol="0" anchor="ctr"/>
          <a:lstStyle/>
          <a:p>
            <a:pPr algn="ctr"/>
            <a:endParaRPr lang="en-CH">
              <a:solidFill>
                <a:srgbClr val="566B73"/>
              </a:solidFill>
            </a:endParaRPr>
          </a:p>
        </p:txBody>
      </p:sp>
    </p:spTree>
    <p:extLst>
      <p:ext uri="{BB962C8B-B14F-4D97-AF65-F5344CB8AC3E}">
        <p14:creationId xmlns:p14="http://schemas.microsoft.com/office/powerpoint/2010/main" val="2746663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EC8FA-DB15-4223-BBC3-0436171429B3}"/>
              </a:ext>
            </a:extLst>
          </p:cNvPr>
          <p:cNvSpPr>
            <a:spLocks noGrp="1"/>
          </p:cNvSpPr>
          <p:nvPr>
            <p:ph type="title"/>
          </p:nvPr>
        </p:nvSpPr>
        <p:spPr>
          <a:xfrm>
            <a:off x="317297" y="0"/>
            <a:ext cx="8509406" cy="702260"/>
          </a:xfrm>
        </p:spPr>
        <p:txBody>
          <a:bodyPr/>
          <a:lstStyle/>
          <a:p>
            <a:r>
              <a:rPr lang="en-US" dirty="0"/>
              <a:t>Training a BKT model</a:t>
            </a:r>
            <a:endParaRPr lang="en-CH" dirty="0"/>
          </a:p>
        </p:txBody>
      </p:sp>
      <p:sp>
        <p:nvSpPr>
          <p:cNvPr id="6" name="Oval 5">
            <a:extLst>
              <a:ext uri="{FF2B5EF4-FFF2-40B4-BE49-F238E27FC236}">
                <a16:creationId xmlns:a16="http://schemas.microsoft.com/office/drawing/2014/main" id="{E33D9C3E-18CE-4906-8586-987279A5C6BE}"/>
              </a:ext>
            </a:extLst>
          </p:cNvPr>
          <p:cNvSpPr/>
          <p:nvPr/>
        </p:nvSpPr>
        <p:spPr bwMode="auto">
          <a:xfrm>
            <a:off x="1782582"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 name="Oval 6">
            <a:extLst>
              <a:ext uri="{FF2B5EF4-FFF2-40B4-BE49-F238E27FC236}">
                <a16:creationId xmlns:a16="http://schemas.microsoft.com/office/drawing/2014/main" id="{A0189EAD-FC70-4FC1-B50D-A3906557BACA}"/>
              </a:ext>
            </a:extLst>
          </p:cNvPr>
          <p:cNvSpPr/>
          <p:nvPr/>
        </p:nvSpPr>
        <p:spPr bwMode="auto">
          <a:xfrm>
            <a:off x="3021660"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8" name="Oval 7">
            <a:extLst>
              <a:ext uri="{FF2B5EF4-FFF2-40B4-BE49-F238E27FC236}">
                <a16:creationId xmlns:a16="http://schemas.microsoft.com/office/drawing/2014/main" id="{9BDEF372-AFF8-419C-85EE-C1FF844D88C1}"/>
              </a:ext>
            </a:extLst>
          </p:cNvPr>
          <p:cNvSpPr/>
          <p:nvPr/>
        </p:nvSpPr>
        <p:spPr bwMode="auto">
          <a:xfrm>
            <a:off x="4260738"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9" name="Oval 8">
            <a:extLst>
              <a:ext uri="{FF2B5EF4-FFF2-40B4-BE49-F238E27FC236}">
                <a16:creationId xmlns:a16="http://schemas.microsoft.com/office/drawing/2014/main" id="{59D3707D-BAF5-4906-876A-C2F9AF417BCE}"/>
              </a:ext>
            </a:extLst>
          </p:cNvPr>
          <p:cNvSpPr/>
          <p:nvPr/>
        </p:nvSpPr>
        <p:spPr bwMode="auto">
          <a:xfrm>
            <a:off x="5499816"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0" name="Oval 9">
            <a:extLst>
              <a:ext uri="{FF2B5EF4-FFF2-40B4-BE49-F238E27FC236}">
                <a16:creationId xmlns:a16="http://schemas.microsoft.com/office/drawing/2014/main" id="{5D5A4E00-2C83-4684-B9E5-8FD6E25CF2ED}"/>
              </a:ext>
            </a:extLst>
          </p:cNvPr>
          <p:cNvSpPr/>
          <p:nvPr/>
        </p:nvSpPr>
        <p:spPr bwMode="auto">
          <a:xfrm>
            <a:off x="6738895"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1" name="Oval 10">
            <a:extLst>
              <a:ext uri="{FF2B5EF4-FFF2-40B4-BE49-F238E27FC236}">
                <a16:creationId xmlns:a16="http://schemas.microsoft.com/office/drawing/2014/main" id="{88A7E56E-C0E5-4C7F-99AB-8425973B6B1B}"/>
              </a:ext>
            </a:extLst>
          </p:cNvPr>
          <p:cNvSpPr/>
          <p:nvPr/>
        </p:nvSpPr>
        <p:spPr bwMode="auto">
          <a:xfrm>
            <a:off x="7977974" y="1067186"/>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12" name="Straight Arrow Connector 11">
            <a:extLst>
              <a:ext uri="{FF2B5EF4-FFF2-40B4-BE49-F238E27FC236}">
                <a16:creationId xmlns:a16="http://schemas.microsoft.com/office/drawing/2014/main" id="{42221B6F-2145-45FE-86A6-B66C9A29D110}"/>
              </a:ext>
            </a:extLst>
          </p:cNvPr>
          <p:cNvCxnSpPr>
            <a:stCxn id="6" idx="6"/>
            <a:endCxn id="7" idx="2"/>
          </p:cNvCxnSpPr>
          <p:nvPr/>
        </p:nvCxnSpPr>
        <p:spPr bwMode="auto">
          <a:xfrm>
            <a:off x="2739724"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E3D0BE53-5934-45AE-8079-D08C51960D22}"/>
              </a:ext>
            </a:extLst>
          </p:cNvPr>
          <p:cNvCxnSpPr>
            <a:stCxn id="7" idx="6"/>
            <a:endCxn id="8" idx="2"/>
          </p:cNvCxnSpPr>
          <p:nvPr/>
        </p:nvCxnSpPr>
        <p:spPr bwMode="auto">
          <a:xfrm>
            <a:off x="3978802"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37513813-B149-477D-BC89-F608945BD8A7}"/>
              </a:ext>
            </a:extLst>
          </p:cNvPr>
          <p:cNvCxnSpPr>
            <a:stCxn id="8" idx="6"/>
            <a:endCxn id="9" idx="2"/>
          </p:cNvCxnSpPr>
          <p:nvPr/>
        </p:nvCxnSpPr>
        <p:spPr bwMode="auto">
          <a:xfrm>
            <a:off x="521788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D6EEFFB2-40E6-4FE3-BFD5-EDC8B3956FEC}"/>
              </a:ext>
            </a:extLst>
          </p:cNvPr>
          <p:cNvCxnSpPr>
            <a:stCxn id="9" idx="6"/>
            <a:endCxn id="10" idx="2"/>
          </p:cNvCxnSpPr>
          <p:nvPr/>
        </p:nvCxnSpPr>
        <p:spPr bwMode="auto">
          <a:xfrm>
            <a:off x="6456958"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4DC26F1E-A3DE-4295-9892-8552617E0CE1}"/>
              </a:ext>
            </a:extLst>
          </p:cNvPr>
          <p:cNvCxnSpPr>
            <a:stCxn id="10" idx="6"/>
            <a:endCxn id="11" idx="2"/>
          </p:cNvCxnSpPr>
          <p:nvPr/>
        </p:nvCxnSpPr>
        <p:spPr bwMode="auto">
          <a:xfrm>
            <a:off x="7696037" y="1545757"/>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A63F6B3-70F2-4857-9447-8AD9AD70B40E}"/>
              </a:ext>
            </a:extLst>
          </p:cNvPr>
          <p:cNvCxnSpPr>
            <a:cxnSpLocks/>
            <a:stCxn id="6" idx="4"/>
          </p:cNvCxnSpPr>
          <p:nvPr/>
        </p:nvCxnSpPr>
        <p:spPr bwMode="auto">
          <a:xfrm>
            <a:off x="2261153" y="2024328"/>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3DF8D4D-A8BA-41EF-A48A-5D989CCC34C1}"/>
              </a:ext>
            </a:extLst>
          </p:cNvPr>
          <p:cNvCxnSpPr>
            <a:cxnSpLocks/>
            <a:stCxn id="7" idx="4"/>
          </p:cNvCxnSpPr>
          <p:nvPr/>
        </p:nvCxnSpPr>
        <p:spPr bwMode="auto">
          <a:xfrm>
            <a:off x="3500231" y="2024328"/>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B813B740-FCB2-4BFD-9CC2-87BDFC4545F0}"/>
              </a:ext>
            </a:extLst>
          </p:cNvPr>
          <p:cNvCxnSpPr>
            <a:cxnSpLocks/>
            <a:stCxn id="8" idx="4"/>
          </p:cNvCxnSpPr>
          <p:nvPr/>
        </p:nvCxnSpPr>
        <p:spPr bwMode="auto">
          <a:xfrm>
            <a:off x="4739309" y="2024328"/>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E58B1B00-7BFC-4E96-93C5-1564A9169073}"/>
              </a:ext>
            </a:extLst>
          </p:cNvPr>
          <p:cNvCxnSpPr>
            <a:cxnSpLocks/>
            <a:stCxn id="9" idx="4"/>
          </p:cNvCxnSpPr>
          <p:nvPr/>
        </p:nvCxnSpPr>
        <p:spPr bwMode="auto">
          <a:xfrm>
            <a:off x="5978387" y="2024328"/>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B516BF68-9FD8-47D9-816E-BA56C13A2AD5}"/>
              </a:ext>
            </a:extLst>
          </p:cNvPr>
          <p:cNvCxnSpPr>
            <a:cxnSpLocks/>
            <a:stCxn id="10" idx="4"/>
          </p:cNvCxnSpPr>
          <p:nvPr/>
        </p:nvCxnSpPr>
        <p:spPr bwMode="auto">
          <a:xfrm>
            <a:off x="7217466" y="2024328"/>
            <a:ext cx="0" cy="430635"/>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79B7EA46-7802-4A89-A7FC-96CBCA33840C}"/>
              </a:ext>
            </a:extLst>
          </p:cNvPr>
          <p:cNvCxnSpPr>
            <a:cxnSpLocks/>
            <a:stCxn id="11" idx="4"/>
          </p:cNvCxnSpPr>
          <p:nvPr/>
        </p:nvCxnSpPr>
        <p:spPr bwMode="auto">
          <a:xfrm>
            <a:off x="8456545" y="2024328"/>
            <a:ext cx="0" cy="430633"/>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E6466FD2-8EDE-424C-BC3D-283C02B0CDE8}"/>
              </a:ext>
            </a:extLst>
          </p:cNvPr>
          <p:cNvCxnSpPr/>
          <p:nvPr/>
        </p:nvCxnSpPr>
        <p:spPr bwMode="auto">
          <a:xfrm>
            <a:off x="1487230" y="1545757"/>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6B1BBCB8-3B92-4FF4-9174-38DD35179930}"/>
              </a:ext>
            </a:extLst>
          </p:cNvPr>
          <p:cNvSpPr/>
          <p:nvPr/>
        </p:nvSpPr>
        <p:spPr bwMode="auto">
          <a:xfrm>
            <a:off x="1769166" y="246490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5" name="Rectangle 24">
            <a:extLst>
              <a:ext uri="{FF2B5EF4-FFF2-40B4-BE49-F238E27FC236}">
                <a16:creationId xmlns:a16="http://schemas.microsoft.com/office/drawing/2014/main" id="{43E0BFD5-66D1-43B9-8FFC-DEF4DE6DB4AC}"/>
              </a:ext>
            </a:extLst>
          </p:cNvPr>
          <p:cNvSpPr/>
          <p:nvPr/>
        </p:nvSpPr>
        <p:spPr bwMode="auto">
          <a:xfrm>
            <a:off x="3008244" y="245993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6" name="Rectangle 25">
            <a:extLst>
              <a:ext uri="{FF2B5EF4-FFF2-40B4-BE49-F238E27FC236}">
                <a16:creationId xmlns:a16="http://schemas.microsoft.com/office/drawing/2014/main" id="{0B3FF8E2-52A7-4A43-AE20-A59EF1945924}"/>
              </a:ext>
            </a:extLst>
          </p:cNvPr>
          <p:cNvSpPr/>
          <p:nvPr/>
        </p:nvSpPr>
        <p:spPr bwMode="auto">
          <a:xfrm>
            <a:off x="6725479" y="2454963"/>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7" name="Rectangle 26">
            <a:extLst>
              <a:ext uri="{FF2B5EF4-FFF2-40B4-BE49-F238E27FC236}">
                <a16:creationId xmlns:a16="http://schemas.microsoft.com/office/drawing/2014/main" id="{82978B70-7C40-4DEB-A1D9-9B7865D96327}"/>
              </a:ext>
            </a:extLst>
          </p:cNvPr>
          <p:cNvSpPr/>
          <p:nvPr/>
        </p:nvSpPr>
        <p:spPr bwMode="auto">
          <a:xfrm>
            <a:off x="5486400" y="2454964"/>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8" name="Rectangle 27">
            <a:extLst>
              <a:ext uri="{FF2B5EF4-FFF2-40B4-BE49-F238E27FC236}">
                <a16:creationId xmlns:a16="http://schemas.microsoft.com/office/drawing/2014/main" id="{558D0B6E-24B7-4DF2-8C95-245961F3AD85}"/>
              </a:ext>
            </a:extLst>
          </p:cNvPr>
          <p:cNvSpPr/>
          <p:nvPr/>
        </p:nvSpPr>
        <p:spPr bwMode="auto">
          <a:xfrm>
            <a:off x="4247322" y="2454965"/>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130D145D-ED81-4327-A4C6-0D0ACE6EB0BD}"/>
              </a:ext>
            </a:extLst>
          </p:cNvPr>
          <p:cNvSpPr/>
          <p:nvPr/>
        </p:nvSpPr>
        <p:spPr bwMode="auto">
          <a:xfrm>
            <a:off x="7964558" y="2454961"/>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mc:AlternateContent xmlns:mc="http://schemas.openxmlformats.org/markup-compatibility/2006" xmlns:a14="http://schemas.microsoft.com/office/drawing/2010/main">
        <mc:Choice Requires="a14">
          <p:sp>
            <p:nvSpPr>
              <p:cNvPr id="64" name="Textfeld 10">
                <a:extLst>
                  <a:ext uri="{FF2B5EF4-FFF2-40B4-BE49-F238E27FC236}">
                    <a16:creationId xmlns:a16="http://schemas.microsoft.com/office/drawing/2014/main" id="{5761B7BF-DEF1-4F48-9D73-1AEFD633DF6D}"/>
                  </a:ext>
                </a:extLst>
              </p:cNvPr>
              <p:cNvSpPr txBox="1"/>
              <p:nvPr/>
            </p:nvSpPr>
            <p:spPr>
              <a:xfrm>
                <a:off x="1707171" y="3526552"/>
                <a:ext cx="2779543" cy="636393"/>
              </a:xfrm>
              <a:prstGeom prst="rect">
                <a:avLst/>
              </a:prstGeom>
              <a:noFill/>
            </p:spPr>
            <p:txBody>
              <a:bodyPr wrap="none" lIns="0" tIns="0" rIns="0" bIns="0" rtlCol="0">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func>
                        <m:funcPr>
                          <m:ctrlPr>
                            <a:rPr lang="de-CH" sz="1600" i="1" smtClean="0">
                              <a:solidFill>
                                <a:prstClr val="black"/>
                              </a:solidFill>
                              <a:latin typeface="Cambria Math" panose="02040503050406030204" pitchFamily="18" charset="0"/>
                            </a:rPr>
                          </m:ctrlPr>
                        </m:funcPr>
                        <m:fName>
                          <m:limLow>
                            <m:limLowPr>
                              <m:ctrlPr>
                                <a:rPr lang="de-CH" sz="1600" i="1" smtClean="0">
                                  <a:solidFill>
                                    <a:prstClr val="black"/>
                                  </a:solidFill>
                                  <a:latin typeface="Cambria Math" panose="02040503050406030204" pitchFamily="18" charset="0"/>
                                </a:rPr>
                              </m:ctrlPr>
                            </m:limLowPr>
                            <m:e>
                              <m:r>
                                <m:rPr>
                                  <m:sty m:val="p"/>
                                </m:rPr>
                                <a:rPr lang="de-CH" sz="1600" i="0" smtClean="0">
                                  <a:solidFill>
                                    <a:prstClr val="black"/>
                                  </a:solidFill>
                                  <a:latin typeface="Cambria Math"/>
                                </a:rPr>
                                <m:t>min</m:t>
                              </m:r>
                            </m:e>
                            <m:lim>
                              <m:r>
                                <a:rPr lang="de-CH" sz="1600" i="1" smtClean="0">
                                  <a:solidFill>
                                    <a:prstClr val="black"/>
                                  </a:solidFill>
                                  <a:latin typeface="Cambria Math"/>
                                  <a:ea typeface="Cambria Math"/>
                                </a:rPr>
                                <m:t>𝜃</m:t>
                              </m:r>
                            </m:lim>
                          </m:limLow>
                        </m:fName>
                        <m:e>
                          <m:r>
                            <a:rPr lang="en-US" sz="1600" b="0" i="1" smtClean="0">
                              <a:solidFill>
                                <a:prstClr val="black"/>
                              </a:solidFill>
                              <a:latin typeface="Cambria Math"/>
                            </a:rPr>
                            <m:t> −</m:t>
                          </m:r>
                          <m:nary>
                            <m:naryPr>
                              <m:chr m:val="∑"/>
                              <m:supHide m:val="on"/>
                              <m:ctrlPr>
                                <a:rPr lang="de-CH" sz="1600" i="1">
                                  <a:solidFill>
                                    <a:prstClr val="black"/>
                                  </a:solidFill>
                                  <a:latin typeface="Cambria Math" panose="02040503050406030204" pitchFamily="18" charset="0"/>
                                </a:rPr>
                              </m:ctrlPr>
                            </m:naryPr>
                            <m:sub>
                              <m:r>
                                <a:rPr lang="en-US" sz="1600" b="0" i="1" smtClean="0">
                                  <a:solidFill>
                                    <a:prstClr val="black"/>
                                  </a:solidFill>
                                  <a:latin typeface="Cambria Math" panose="02040503050406030204" pitchFamily="18" charset="0"/>
                                </a:rPr>
                                <m:t>𝑛</m:t>
                              </m:r>
                            </m:sub>
                            <m:sup/>
                            <m:e>
                              <m:func>
                                <m:funcPr>
                                  <m:ctrlPr>
                                    <a:rPr lang="de-CH" sz="1600" i="1">
                                      <a:solidFill>
                                        <a:prstClr val="black"/>
                                      </a:solidFill>
                                      <a:latin typeface="Cambria Math" panose="02040503050406030204" pitchFamily="18" charset="0"/>
                                    </a:rPr>
                                  </m:ctrlPr>
                                </m:funcPr>
                                <m:fName>
                                  <m:r>
                                    <m:rPr>
                                      <m:sty m:val="p"/>
                                    </m:rPr>
                                    <a:rPr lang="de-CH" sz="1600">
                                      <a:solidFill>
                                        <a:prstClr val="black"/>
                                      </a:solidFill>
                                      <a:latin typeface="Cambria Math" panose="02040503050406030204" pitchFamily="18" charset="0"/>
                                    </a:rPr>
                                    <m:t>ln</m:t>
                                  </m:r>
                                </m:fName>
                                <m:e>
                                  <m:d>
                                    <m:dPr>
                                      <m:ctrlPr>
                                        <a:rPr lang="de-CH" sz="1600" i="1">
                                          <a:solidFill>
                                            <a:prstClr val="black"/>
                                          </a:solidFill>
                                          <a:latin typeface="Cambria Math" panose="02040503050406030204" pitchFamily="18" charset="0"/>
                                        </a:rPr>
                                      </m:ctrlPr>
                                    </m:dPr>
                                    <m:e>
                                      <m:nary>
                                        <m:naryPr>
                                          <m:chr m:val="∑"/>
                                          <m:supHide m:val="on"/>
                                          <m:ctrlPr>
                                            <a:rPr lang="de-CH" sz="1600" i="1">
                                              <a:solidFill>
                                                <a:prstClr val="black"/>
                                              </a:solidFill>
                                              <a:latin typeface="Cambria Math" panose="02040503050406030204" pitchFamily="18" charset="0"/>
                                            </a:rPr>
                                          </m:ctrlPr>
                                        </m:naryPr>
                                        <m:sub>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sub>
                                        <m:sup/>
                                        <m:e>
                                          <m:r>
                                            <a:rPr lang="de-CH" sz="1600" i="1">
                                              <a:solidFill>
                                                <a:prstClr val="black"/>
                                              </a:solidFill>
                                              <a:latin typeface="Cambria Math" panose="02040503050406030204" pitchFamily="18" charset="0"/>
                                            </a:rPr>
                                            <m:t>𝑝</m:t>
                                          </m:r>
                                          <m:d>
                                            <m:dPr>
                                              <m:ctrlPr>
                                                <a:rPr lang="de-CH" sz="1600" i="1">
                                                  <a:solidFill>
                                                    <a:prstClr val="black"/>
                                                  </a:solidFill>
                                                  <a:latin typeface="Cambria Math" panose="02040503050406030204" pitchFamily="18" charset="0"/>
                                                </a:rPr>
                                              </m:ctrlPr>
                                            </m:dPr>
                                            <m:e>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𝑦</m:t>
                                                  </m:r>
                                                </m:e>
                                                <m:sub>
                                                  <m:r>
                                                    <a:rPr lang="en-US" sz="1600" b="0" i="1" smtClean="0">
                                                      <a:solidFill>
                                                        <a:prstClr val="black"/>
                                                      </a:solidFill>
                                                      <a:latin typeface="Cambria Math" panose="02040503050406030204" pitchFamily="18" charset="0"/>
                                                    </a:rPr>
                                                    <m:t>𝑛</m:t>
                                                  </m:r>
                                                </m:sub>
                                              </m:sSub>
                                              <m:r>
                                                <a:rPr lang="de-CH" sz="1600" i="1">
                                                  <a:solidFill>
                                                    <a:prstClr val="black"/>
                                                  </a:solidFill>
                                                  <a:latin typeface="Cambria Math" panose="02040503050406030204" pitchFamily="18" charset="0"/>
                                                </a:rPr>
                                                <m:t>,</m:t>
                                              </m:r>
                                              <m:sSub>
                                                <m:sSubPr>
                                                  <m:ctrlPr>
                                                    <a:rPr lang="de-CH" sz="1600" i="1">
                                                      <a:solidFill>
                                                        <a:prstClr val="black"/>
                                                      </a:solidFill>
                                                      <a:latin typeface="Cambria Math" panose="02040503050406030204" pitchFamily="18" charset="0"/>
                                                    </a:rPr>
                                                  </m:ctrlPr>
                                                </m:sSubPr>
                                                <m:e>
                                                  <m:r>
                                                    <a:rPr lang="de-CH" sz="1600" i="1">
                                                      <a:solidFill>
                                                        <a:prstClr val="black"/>
                                                      </a:solidFill>
                                                      <a:latin typeface="Cambria Math" panose="02040503050406030204" pitchFamily="18" charset="0"/>
                                                    </a:rPr>
                                                    <m:t>h</m:t>
                                                  </m:r>
                                                </m:e>
                                                <m:sub>
                                                  <m:r>
                                                    <a:rPr lang="en-US" sz="1600" b="0" i="1" smtClean="0">
                                                      <a:solidFill>
                                                        <a:prstClr val="black"/>
                                                      </a:solidFill>
                                                      <a:latin typeface="Cambria Math" panose="02040503050406030204" pitchFamily="18" charset="0"/>
                                                    </a:rPr>
                                                    <m:t>𝑛</m:t>
                                                  </m:r>
                                                </m:sub>
                                              </m:sSub>
                                            </m:e>
                                            <m:e>
                                              <m:r>
                                                <a:rPr lang="de-CH" sz="1600" i="1">
                                                  <a:solidFill>
                                                    <a:prstClr val="black"/>
                                                  </a:solidFill>
                                                  <a:latin typeface="Cambria Math" panose="02040503050406030204" pitchFamily="18" charset="0"/>
                                                </a:rPr>
                                                <m:t>𝜃</m:t>
                                              </m:r>
                                            </m:e>
                                          </m:d>
                                        </m:e>
                                      </m:nary>
                                    </m:e>
                                  </m:d>
                                </m:e>
                              </m:func>
                            </m:e>
                          </m:nary>
                        </m:e>
                      </m:func>
                    </m:oMath>
                  </m:oMathPara>
                </a14:m>
                <a:endParaRPr lang="de-CH" sz="1600" dirty="0">
                  <a:solidFill>
                    <a:prstClr val="black"/>
                  </a:solidFill>
                  <a:latin typeface="Corbel" panose="020B0503020204020204"/>
                </a:endParaRPr>
              </a:p>
            </p:txBody>
          </p:sp>
        </mc:Choice>
        <mc:Fallback xmlns="">
          <p:sp>
            <p:nvSpPr>
              <p:cNvPr id="64" name="Textfeld 10">
                <a:extLst>
                  <a:ext uri="{FF2B5EF4-FFF2-40B4-BE49-F238E27FC236}">
                    <a16:creationId xmlns:a16="http://schemas.microsoft.com/office/drawing/2014/main" id="{5761B7BF-DEF1-4F48-9D73-1AEFD633DF6D}"/>
                  </a:ext>
                </a:extLst>
              </p:cNvPr>
              <p:cNvSpPr txBox="1">
                <a:spLocks noRot="1" noChangeAspect="1" noMove="1" noResize="1" noEditPoints="1" noAdjustHandles="1" noChangeArrowheads="1" noChangeShapeType="1" noTextEdit="1"/>
              </p:cNvSpPr>
              <p:nvPr/>
            </p:nvSpPr>
            <p:spPr>
              <a:xfrm>
                <a:off x="1707171" y="3526552"/>
                <a:ext cx="2779543" cy="636393"/>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331338A-2E2B-4FA1-8CBF-87C76F0FCEA6}"/>
                  </a:ext>
                </a:extLst>
              </p:cNvPr>
              <p:cNvSpPr txBox="1"/>
              <p:nvPr/>
            </p:nvSpPr>
            <p:spPr>
              <a:xfrm>
                <a:off x="3371308" y="1305082"/>
                <a:ext cx="2401385" cy="458794"/>
              </a:xfrm>
              <a:prstGeom prst="rect">
                <a:avLst/>
              </a:prstGeom>
              <a:solidFill>
                <a:schemeClr val="bg1"/>
              </a:solidFill>
              <a:ln w="38100">
                <a:solidFill>
                  <a:srgbClr val="C00000"/>
                </a:solidFill>
              </a:ln>
            </p:spPr>
            <p:txBody>
              <a:bodyPr wrap="non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𝜃</m:t>
                      </m:r>
                      <m:r>
                        <a:rPr lang="de-CH" sz="1800" b="0" i="1" smtClean="0">
                          <a:latin typeface="Cambria Math" panose="02040503050406030204" pitchFamily="18" charset="0"/>
                          <a:ea typeface="Cambria Math" panose="02040503050406030204" pitchFamily="18" charset="0"/>
                        </a:rPr>
                        <m:t>=</m:t>
                      </m:r>
                      <m:d>
                        <m:dPr>
                          <m:begChr m:val="{"/>
                          <m:endChr m:val="}"/>
                          <m:ctrlPr>
                            <a:rPr lang="de-CH" sz="1800" b="0" i="1" smtClean="0">
                              <a:latin typeface="Cambria Math" panose="02040503050406030204" pitchFamily="18" charset="0"/>
                              <a:ea typeface="Cambria Math" panose="02040503050406030204" pitchFamily="18" charset="0"/>
                            </a:rPr>
                          </m:ctrlPr>
                        </m:dPr>
                        <m:e>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0</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𝐿</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𝐹</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𝑆</m:t>
                              </m:r>
                            </m:sub>
                          </m:sSub>
                          <m:r>
                            <a:rPr lang="de-CH" sz="1800" b="0" i="1" smtClean="0">
                              <a:latin typeface="Cambria Math" panose="02040503050406030204" pitchFamily="18" charset="0"/>
                              <a:ea typeface="Cambria Math" panose="02040503050406030204" pitchFamily="18" charset="0"/>
                            </a:rPr>
                            <m:t>,</m:t>
                          </m:r>
                          <m:sSub>
                            <m:sSubPr>
                              <m:ctrlPr>
                                <a:rPr lang="de-CH" sz="1800" b="0" i="1" smtClean="0">
                                  <a:latin typeface="Cambria Math" panose="02040503050406030204" pitchFamily="18" charset="0"/>
                                  <a:ea typeface="Cambria Math" panose="02040503050406030204" pitchFamily="18" charset="0"/>
                                </a:rPr>
                              </m:ctrlPr>
                            </m:sSubPr>
                            <m:e>
                              <m:r>
                                <a:rPr lang="de-CH" sz="1800" b="0" i="1" smtClean="0">
                                  <a:latin typeface="Cambria Math" panose="02040503050406030204" pitchFamily="18" charset="0"/>
                                  <a:ea typeface="Cambria Math" panose="02040503050406030204" pitchFamily="18" charset="0"/>
                                </a:rPr>
                                <m:t>𝑝</m:t>
                              </m:r>
                            </m:e>
                            <m:sub>
                              <m:r>
                                <a:rPr lang="de-CH" sz="1800" b="0" i="1" smtClean="0">
                                  <a:latin typeface="Cambria Math" panose="02040503050406030204" pitchFamily="18" charset="0"/>
                                  <a:ea typeface="Cambria Math" panose="02040503050406030204" pitchFamily="18" charset="0"/>
                                </a:rPr>
                                <m:t>𝐺</m:t>
                              </m:r>
                            </m:sub>
                          </m:sSub>
                        </m:e>
                      </m:d>
                    </m:oMath>
                  </m:oMathPara>
                </a14:m>
                <a:endParaRPr lang="en-US" sz="1800" dirty="0" err="1">
                  <a:latin typeface="+mn-lt"/>
                </a:endParaRPr>
              </a:p>
            </p:txBody>
          </p:sp>
        </mc:Choice>
        <mc:Fallback xmlns="">
          <p:sp>
            <p:nvSpPr>
              <p:cNvPr id="67" name="TextBox 66">
                <a:extLst>
                  <a:ext uri="{FF2B5EF4-FFF2-40B4-BE49-F238E27FC236}">
                    <a16:creationId xmlns:a16="http://schemas.microsoft.com/office/drawing/2014/main" id="{0331338A-2E2B-4FA1-8CBF-87C76F0FCEA6}"/>
                  </a:ext>
                </a:extLst>
              </p:cNvPr>
              <p:cNvSpPr txBox="1">
                <a:spLocks noRot="1" noChangeAspect="1" noMove="1" noResize="1" noEditPoints="1" noAdjustHandles="1" noChangeArrowheads="1" noChangeShapeType="1" noTextEdit="1"/>
              </p:cNvSpPr>
              <p:nvPr/>
            </p:nvSpPr>
            <p:spPr>
              <a:xfrm>
                <a:off x="3371308" y="1305082"/>
                <a:ext cx="2401385" cy="458794"/>
              </a:xfrm>
              <a:prstGeom prst="rect">
                <a:avLst/>
              </a:prstGeom>
              <a:blipFill>
                <a:blip r:embed="rId4"/>
                <a:stretch>
                  <a:fillRect/>
                </a:stretch>
              </a:blipFill>
              <a:ln w="38100">
                <a:solidFill>
                  <a:srgbClr val="C00000"/>
                </a:solidFill>
              </a:ln>
            </p:spPr>
            <p:txBody>
              <a:bodyPr/>
              <a:lstStyle/>
              <a:p>
                <a:r>
                  <a:rPr lang="en-CH">
                    <a:noFill/>
                  </a:rPr>
                  <a:t> </a:t>
                </a:r>
              </a:p>
            </p:txBody>
          </p:sp>
        </mc:Fallback>
      </mc:AlternateContent>
      <p:sp>
        <p:nvSpPr>
          <p:cNvPr id="2" name="TextBox 1">
            <a:extLst>
              <a:ext uri="{FF2B5EF4-FFF2-40B4-BE49-F238E27FC236}">
                <a16:creationId xmlns:a16="http://schemas.microsoft.com/office/drawing/2014/main" id="{EA92E09F-6B0B-4373-8D8F-36E1B47E72FF}"/>
              </a:ext>
            </a:extLst>
          </p:cNvPr>
          <p:cNvSpPr txBox="1"/>
          <p:nvPr/>
        </p:nvSpPr>
        <p:spPr>
          <a:xfrm>
            <a:off x="4857766" y="3152844"/>
            <a:ext cx="3598779" cy="155427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n-lt"/>
              </a:rPr>
              <a:t>Brute-Force Grid Search</a:t>
            </a:r>
          </a:p>
          <a:p>
            <a:pPr marL="342900" indent="-342900">
              <a:spcAft>
                <a:spcPts val="600"/>
              </a:spcAft>
              <a:buFont typeface="Arial" panose="020B0604020202020204" pitchFamily="34" charset="0"/>
              <a:buChar char="•"/>
            </a:pPr>
            <a:r>
              <a:rPr lang="en-US" sz="2000" dirty="0">
                <a:latin typeface="+mn-lt"/>
              </a:rPr>
              <a:t>Expectation Maximization</a:t>
            </a:r>
          </a:p>
          <a:p>
            <a:pPr marL="342900" indent="-342900">
              <a:spcAft>
                <a:spcPts val="600"/>
              </a:spcAft>
              <a:buFont typeface="Arial" panose="020B0604020202020204" pitchFamily="34" charset="0"/>
              <a:buChar char="•"/>
            </a:pPr>
            <a:r>
              <a:rPr lang="en-US" sz="2000" dirty="0">
                <a:latin typeface="+mn-lt"/>
              </a:rPr>
              <a:t>Gradient Descent</a:t>
            </a:r>
          </a:p>
          <a:p>
            <a:pPr marL="342900" indent="-342900">
              <a:spcAft>
                <a:spcPts val="600"/>
              </a:spcAft>
              <a:buFont typeface="Arial" panose="020B0604020202020204" pitchFamily="34" charset="0"/>
              <a:buChar char="•"/>
            </a:pPr>
            <a:r>
              <a:rPr lang="en-US" sz="2000" dirty="0" err="1">
                <a:latin typeface="+mn-lt"/>
              </a:rPr>
              <a:t>Nelder</a:t>
            </a:r>
            <a:r>
              <a:rPr lang="en-US" sz="2000" dirty="0">
                <a:latin typeface="+mn-lt"/>
              </a:rPr>
              <a:t>-Mead Optimization</a:t>
            </a:r>
            <a:endParaRPr lang="en-CH" sz="2000" dirty="0" err="1">
              <a:latin typeface="+mn-lt"/>
            </a:endParaRPr>
          </a:p>
        </p:txBody>
      </p:sp>
    </p:spTree>
    <p:extLst>
      <p:ext uri="{BB962C8B-B14F-4D97-AF65-F5344CB8AC3E}">
        <p14:creationId xmlns:p14="http://schemas.microsoft.com/office/powerpoint/2010/main" val="323705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AF8E5-2292-444F-A720-69C8382D5DE6}"/>
              </a:ext>
            </a:extLst>
          </p:cNvPr>
          <p:cNvSpPr>
            <a:spLocks noGrp="1"/>
          </p:cNvSpPr>
          <p:nvPr>
            <p:ph type="title"/>
          </p:nvPr>
        </p:nvSpPr>
        <p:spPr/>
        <p:txBody>
          <a:bodyPr/>
          <a:lstStyle/>
          <a:p>
            <a:r>
              <a:rPr lang="en-US" sz="3400" dirty="0"/>
              <a:t>Inferring knowledge based on student answers</a:t>
            </a:r>
            <a:endParaRPr lang="en-CH" sz="3400" dirty="0"/>
          </a:p>
        </p:txBody>
      </p:sp>
      <p:sp>
        <p:nvSpPr>
          <p:cNvPr id="4" name="Rectangle 3">
            <a:extLst>
              <a:ext uri="{FF2B5EF4-FFF2-40B4-BE49-F238E27FC236}">
                <a16:creationId xmlns:a16="http://schemas.microsoft.com/office/drawing/2014/main" id="{30D22EDE-7B3D-4D64-8060-91C507BD8A0A}"/>
              </a:ext>
            </a:extLst>
          </p:cNvPr>
          <p:cNvSpPr/>
          <p:nvPr/>
        </p:nvSpPr>
        <p:spPr bwMode="auto">
          <a:xfrm>
            <a:off x="357811" y="376692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5" name="Rectangle 4">
            <a:extLst>
              <a:ext uri="{FF2B5EF4-FFF2-40B4-BE49-F238E27FC236}">
                <a16:creationId xmlns:a16="http://schemas.microsoft.com/office/drawing/2014/main" id="{BB014F23-725D-49BE-AEB7-B87FA95F12B1}"/>
              </a:ext>
            </a:extLst>
          </p:cNvPr>
          <p:cNvSpPr/>
          <p:nvPr/>
        </p:nvSpPr>
        <p:spPr bwMode="auto">
          <a:xfrm>
            <a:off x="1596889" y="376195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7" name="Rectangle 6">
            <a:extLst>
              <a:ext uri="{FF2B5EF4-FFF2-40B4-BE49-F238E27FC236}">
                <a16:creationId xmlns:a16="http://schemas.microsoft.com/office/drawing/2014/main" id="{F2664E58-4F3B-4472-989D-4F67353C1F6C}"/>
              </a:ext>
            </a:extLst>
          </p:cNvPr>
          <p:cNvSpPr/>
          <p:nvPr/>
        </p:nvSpPr>
        <p:spPr bwMode="auto">
          <a:xfrm>
            <a:off x="5314124" y="3756988"/>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 name="Rectangle 7">
            <a:extLst>
              <a:ext uri="{FF2B5EF4-FFF2-40B4-BE49-F238E27FC236}">
                <a16:creationId xmlns:a16="http://schemas.microsoft.com/office/drawing/2014/main" id="{2E9F3E52-2FB9-4528-8599-286B59B25678}"/>
              </a:ext>
            </a:extLst>
          </p:cNvPr>
          <p:cNvSpPr/>
          <p:nvPr/>
        </p:nvSpPr>
        <p:spPr bwMode="auto">
          <a:xfrm>
            <a:off x="4075045" y="375698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 name="Rectangle 8">
            <a:extLst>
              <a:ext uri="{FF2B5EF4-FFF2-40B4-BE49-F238E27FC236}">
                <a16:creationId xmlns:a16="http://schemas.microsoft.com/office/drawing/2014/main" id="{CF9F0664-CCC1-46AB-8FB7-9921046172F1}"/>
              </a:ext>
            </a:extLst>
          </p:cNvPr>
          <p:cNvSpPr/>
          <p:nvPr/>
        </p:nvSpPr>
        <p:spPr bwMode="auto">
          <a:xfrm>
            <a:off x="2835967" y="3756990"/>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10" name="Rectangle 9">
            <a:extLst>
              <a:ext uri="{FF2B5EF4-FFF2-40B4-BE49-F238E27FC236}">
                <a16:creationId xmlns:a16="http://schemas.microsoft.com/office/drawing/2014/main" id="{5B160B6C-9D3B-42BE-B06E-C1082B08A370}"/>
              </a:ext>
            </a:extLst>
          </p:cNvPr>
          <p:cNvSpPr/>
          <p:nvPr/>
        </p:nvSpPr>
        <p:spPr bwMode="auto">
          <a:xfrm>
            <a:off x="6553203" y="3756986"/>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12" name="TextBox 11">
            <a:extLst>
              <a:ext uri="{FF2B5EF4-FFF2-40B4-BE49-F238E27FC236}">
                <a16:creationId xmlns:a16="http://schemas.microsoft.com/office/drawing/2014/main" id="{C4747658-CCFB-4282-855C-336AC341A397}"/>
              </a:ext>
            </a:extLst>
          </p:cNvPr>
          <p:cNvSpPr txBox="1"/>
          <p:nvPr/>
        </p:nvSpPr>
        <p:spPr>
          <a:xfrm>
            <a:off x="576473"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13" name="TextBox 12">
            <a:extLst>
              <a:ext uri="{FF2B5EF4-FFF2-40B4-BE49-F238E27FC236}">
                <a16:creationId xmlns:a16="http://schemas.microsoft.com/office/drawing/2014/main" id="{A3F4FB1F-A806-4EE2-88AA-A2B6158BE4C7}"/>
              </a:ext>
            </a:extLst>
          </p:cNvPr>
          <p:cNvSpPr txBox="1"/>
          <p:nvPr/>
        </p:nvSpPr>
        <p:spPr>
          <a:xfrm>
            <a:off x="5532786" y="3758766"/>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14" name="TextBox 13">
            <a:extLst>
              <a:ext uri="{FF2B5EF4-FFF2-40B4-BE49-F238E27FC236}">
                <a16:creationId xmlns:a16="http://schemas.microsoft.com/office/drawing/2014/main" id="{7AD6A758-A256-4E2E-9576-ED5D2D238A09}"/>
              </a:ext>
            </a:extLst>
          </p:cNvPr>
          <p:cNvSpPr txBox="1"/>
          <p:nvPr/>
        </p:nvSpPr>
        <p:spPr>
          <a:xfrm>
            <a:off x="4293707"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15" name="TextBox 14">
            <a:extLst>
              <a:ext uri="{FF2B5EF4-FFF2-40B4-BE49-F238E27FC236}">
                <a16:creationId xmlns:a16="http://schemas.microsoft.com/office/drawing/2014/main" id="{CA928FAD-6377-40B3-8740-64431EE27A26}"/>
              </a:ext>
            </a:extLst>
          </p:cNvPr>
          <p:cNvSpPr txBox="1"/>
          <p:nvPr/>
        </p:nvSpPr>
        <p:spPr>
          <a:xfrm>
            <a:off x="3054629" y="3761582"/>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16" name="TextBox 15">
            <a:extLst>
              <a:ext uri="{FF2B5EF4-FFF2-40B4-BE49-F238E27FC236}">
                <a16:creationId xmlns:a16="http://schemas.microsoft.com/office/drawing/2014/main" id="{AE310DEB-8D98-4C30-8C9C-24B9DC25BAD5}"/>
              </a:ext>
            </a:extLst>
          </p:cNvPr>
          <p:cNvSpPr txBox="1"/>
          <p:nvPr/>
        </p:nvSpPr>
        <p:spPr>
          <a:xfrm>
            <a:off x="1815551"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17" name="TextBox 16">
            <a:extLst>
              <a:ext uri="{FF2B5EF4-FFF2-40B4-BE49-F238E27FC236}">
                <a16:creationId xmlns:a16="http://schemas.microsoft.com/office/drawing/2014/main" id="{CFF70B4D-55F7-4FD2-9C04-C03926F29020}"/>
              </a:ext>
            </a:extLst>
          </p:cNvPr>
          <p:cNvSpPr txBox="1"/>
          <p:nvPr/>
        </p:nvSpPr>
        <p:spPr>
          <a:xfrm>
            <a:off x="6540366" y="3748823"/>
            <a:ext cx="991426"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pic>
        <p:nvPicPr>
          <p:cNvPr id="18" name="Picture 18" descr="C:\Users\kaesert\Documents\PhD\Meetings\Dyskalkulie_Symposium\BildSyria.png">
            <a:extLst>
              <a:ext uri="{FF2B5EF4-FFF2-40B4-BE49-F238E27FC236}">
                <a16:creationId xmlns:a16="http://schemas.microsoft.com/office/drawing/2014/main" id="{06768F21-7778-4FB0-9FB4-6B771643E8C8}"/>
              </a:ext>
            </a:extLst>
          </p:cNvPr>
          <p:cNvPicPr>
            <a:picLocks noChangeAspect="1" noChangeArrowheads="1"/>
          </p:cNvPicPr>
          <p:nvPr/>
        </p:nvPicPr>
        <p:blipFill>
          <a:blip r:embed="rId3" cstate="print"/>
          <a:srcRect/>
          <a:stretch>
            <a:fillRect/>
          </a:stretch>
        </p:blipFill>
        <p:spPr bwMode="auto">
          <a:xfrm>
            <a:off x="374378" y="1188608"/>
            <a:ext cx="2164917" cy="1199766"/>
          </a:xfrm>
          <a:prstGeom prst="rect">
            <a:avLst/>
          </a:prstGeom>
          <a:noFill/>
        </p:spPr>
      </p:pic>
      <p:sp>
        <p:nvSpPr>
          <p:cNvPr id="19" name="TextBox 18">
            <a:extLst>
              <a:ext uri="{FF2B5EF4-FFF2-40B4-BE49-F238E27FC236}">
                <a16:creationId xmlns:a16="http://schemas.microsoft.com/office/drawing/2014/main" id="{009FEA5E-C6D8-42C7-ABC5-41330F55E3F5}"/>
              </a:ext>
            </a:extLst>
          </p:cNvPr>
          <p:cNvSpPr txBox="1"/>
          <p:nvPr/>
        </p:nvSpPr>
        <p:spPr>
          <a:xfrm>
            <a:off x="2678598" y="1526881"/>
            <a:ext cx="2635526" cy="523220"/>
          </a:xfrm>
          <a:prstGeom prst="rect">
            <a:avLst/>
          </a:prstGeom>
          <a:noFill/>
        </p:spPr>
        <p:txBody>
          <a:bodyPr wrap="square" rtlCol="0">
            <a:spAutoFit/>
          </a:bodyPr>
          <a:lstStyle/>
          <a:p>
            <a:r>
              <a:rPr lang="en-US" sz="2800" b="1" dirty="0">
                <a:latin typeface="+mn-lt"/>
              </a:rPr>
              <a:t>Subtraction 0-10</a:t>
            </a:r>
            <a:endParaRPr lang="en-CH" sz="2800" b="1" dirty="0" err="1">
              <a:latin typeface="+mn-lt"/>
            </a:endParaRPr>
          </a:p>
        </p:txBody>
      </p:sp>
      <p:sp>
        <p:nvSpPr>
          <p:cNvPr id="20" name="TextBox 19">
            <a:extLst>
              <a:ext uri="{FF2B5EF4-FFF2-40B4-BE49-F238E27FC236}">
                <a16:creationId xmlns:a16="http://schemas.microsoft.com/office/drawing/2014/main" id="{1ADAA29E-AFDE-4320-A240-6ED02199A5BD}"/>
              </a:ext>
            </a:extLst>
          </p:cNvPr>
          <p:cNvSpPr txBox="1"/>
          <p:nvPr/>
        </p:nvSpPr>
        <p:spPr>
          <a:xfrm>
            <a:off x="576473" y="2999681"/>
            <a:ext cx="546650" cy="523220"/>
          </a:xfrm>
          <a:prstGeom prst="rect">
            <a:avLst/>
          </a:prstGeom>
          <a:noFill/>
        </p:spPr>
        <p:txBody>
          <a:bodyPr wrap="square" rtlCol="0">
            <a:spAutoFit/>
          </a:bodyPr>
          <a:lstStyle/>
          <a:p>
            <a:pPr algn="ctr"/>
            <a:r>
              <a:rPr lang="en-US" sz="2800" dirty="0">
                <a:latin typeface="+mn-lt"/>
              </a:rPr>
              <a:t>1</a:t>
            </a:r>
            <a:endParaRPr lang="en-CH" sz="2800" dirty="0" err="1">
              <a:latin typeface="+mn-lt"/>
            </a:endParaRPr>
          </a:p>
        </p:txBody>
      </p:sp>
      <p:sp>
        <p:nvSpPr>
          <p:cNvPr id="21" name="TextBox 20">
            <a:extLst>
              <a:ext uri="{FF2B5EF4-FFF2-40B4-BE49-F238E27FC236}">
                <a16:creationId xmlns:a16="http://schemas.microsoft.com/office/drawing/2014/main" id="{ED0713A0-35EF-4CD0-9A49-F1FF44697E48}"/>
              </a:ext>
            </a:extLst>
          </p:cNvPr>
          <p:cNvSpPr txBox="1"/>
          <p:nvPr/>
        </p:nvSpPr>
        <p:spPr>
          <a:xfrm>
            <a:off x="1815551" y="2999681"/>
            <a:ext cx="546650" cy="523220"/>
          </a:xfrm>
          <a:prstGeom prst="rect">
            <a:avLst/>
          </a:prstGeom>
          <a:noFill/>
        </p:spPr>
        <p:txBody>
          <a:bodyPr wrap="square" rtlCol="0">
            <a:spAutoFit/>
          </a:bodyPr>
          <a:lstStyle/>
          <a:p>
            <a:pPr algn="ctr"/>
            <a:r>
              <a:rPr lang="en-US" sz="2800" dirty="0">
                <a:latin typeface="+mn-lt"/>
              </a:rPr>
              <a:t>2</a:t>
            </a:r>
            <a:endParaRPr lang="en-CH" sz="2800" dirty="0" err="1">
              <a:latin typeface="+mn-lt"/>
            </a:endParaRPr>
          </a:p>
        </p:txBody>
      </p:sp>
      <p:sp>
        <p:nvSpPr>
          <p:cNvPr id="22" name="TextBox 21">
            <a:extLst>
              <a:ext uri="{FF2B5EF4-FFF2-40B4-BE49-F238E27FC236}">
                <a16:creationId xmlns:a16="http://schemas.microsoft.com/office/drawing/2014/main" id="{D8CB85AE-FD97-4B6C-A735-6A2519237FD7}"/>
              </a:ext>
            </a:extLst>
          </p:cNvPr>
          <p:cNvSpPr txBox="1"/>
          <p:nvPr/>
        </p:nvSpPr>
        <p:spPr>
          <a:xfrm>
            <a:off x="6781801" y="2981052"/>
            <a:ext cx="546650" cy="523220"/>
          </a:xfrm>
          <a:prstGeom prst="rect">
            <a:avLst/>
          </a:prstGeom>
          <a:noFill/>
        </p:spPr>
        <p:txBody>
          <a:bodyPr wrap="square" rtlCol="0">
            <a:spAutoFit/>
          </a:bodyPr>
          <a:lstStyle/>
          <a:p>
            <a:pPr algn="ctr"/>
            <a:r>
              <a:rPr lang="en-US" sz="2800" dirty="0">
                <a:latin typeface="+mn-lt"/>
              </a:rPr>
              <a:t>n</a:t>
            </a:r>
            <a:endParaRPr lang="en-CH" sz="2800" dirty="0" err="1">
              <a:latin typeface="+mn-lt"/>
            </a:endParaRPr>
          </a:p>
        </p:txBody>
      </p:sp>
      <p:grpSp>
        <p:nvGrpSpPr>
          <p:cNvPr id="27" name="Group 26">
            <a:extLst>
              <a:ext uri="{FF2B5EF4-FFF2-40B4-BE49-F238E27FC236}">
                <a16:creationId xmlns:a16="http://schemas.microsoft.com/office/drawing/2014/main" id="{C291EDA8-AD09-4C79-9582-7882849848BC}"/>
              </a:ext>
            </a:extLst>
          </p:cNvPr>
          <p:cNvGrpSpPr/>
          <p:nvPr/>
        </p:nvGrpSpPr>
        <p:grpSpPr>
          <a:xfrm>
            <a:off x="4397263" y="3220853"/>
            <a:ext cx="349474" cy="74174"/>
            <a:chOff x="3955004" y="3113914"/>
            <a:chExt cx="619739" cy="131537"/>
          </a:xfrm>
        </p:grpSpPr>
        <p:sp>
          <p:nvSpPr>
            <p:cNvPr id="24" name="Oval 23">
              <a:extLst>
                <a:ext uri="{FF2B5EF4-FFF2-40B4-BE49-F238E27FC236}">
                  <a16:creationId xmlns:a16="http://schemas.microsoft.com/office/drawing/2014/main" id="{35F41658-5533-41C4-AC1D-05B27751499E}"/>
                </a:ext>
              </a:extLst>
            </p:cNvPr>
            <p:cNvSpPr/>
            <p:nvPr/>
          </p:nvSpPr>
          <p:spPr bwMode="auto">
            <a:xfrm>
              <a:off x="3955004" y="3113914"/>
              <a:ext cx="131537" cy="131537"/>
            </a:xfrm>
            <a:prstGeom prst="ellipse">
              <a:avLst/>
            </a:prstGeom>
            <a:solidFill>
              <a:schemeClr val="tx1"/>
            </a:solidFill>
            <a:ln>
              <a:noFill/>
            </a:ln>
            <a:effectLst/>
            <a:extLst/>
          </p:spPr>
          <p:txBody>
            <a:bodyPr wrap="none" rtlCol="0" anchor="ctr"/>
            <a:lstStyle/>
            <a:p>
              <a:pPr algn="ctr"/>
              <a:endParaRPr lang="en-CH" dirty="0">
                <a:solidFill>
                  <a:srgbClr val="566B73"/>
                </a:solidFill>
              </a:endParaRPr>
            </a:p>
          </p:txBody>
        </p:sp>
        <p:sp>
          <p:nvSpPr>
            <p:cNvPr id="25" name="Oval 24">
              <a:extLst>
                <a:ext uri="{FF2B5EF4-FFF2-40B4-BE49-F238E27FC236}">
                  <a16:creationId xmlns:a16="http://schemas.microsoft.com/office/drawing/2014/main" id="{F39126D1-1A94-41C5-8958-064606DA7CB9}"/>
                </a:ext>
              </a:extLst>
            </p:cNvPr>
            <p:cNvSpPr/>
            <p:nvPr/>
          </p:nvSpPr>
          <p:spPr bwMode="auto">
            <a:xfrm>
              <a:off x="4199105" y="3113914"/>
              <a:ext cx="131537" cy="131537"/>
            </a:xfrm>
            <a:prstGeom prst="ellipse">
              <a:avLst/>
            </a:prstGeom>
            <a:solidFill>
              <a:schemeClr val="tx1"/>
            </a:solidFill>
            <a:ln>
              <a:noFill/>
            </a:ln>
            <a:effectLst/>
            <a:extLst/>
          </p:spPr>
          <p:txBody>
            <a:bodyPr wrap="none" rtlCol="0" anchor="ctr"/>
            <a:lstStyle/>
            <a:p>
              <a:pPr algn="ctr"/>
              <a:endParaRPr lang="en-CH" dirty="0">
                <a:solidFill>
                  <a:srgbClr val="566B73"/>
                </a:solidFill>
              </a:endParaRPr>
            </a:p>
          </p:txBody>
        </p:sp>
        <p:sp>
          <p:nvSpPr>
            <p:cNvPr id="26" name="Oval 25">
              <a:extLst>
                <a:ext uri="{FF2B5EF4-FFF2-40B4-BE49-F238E27FC236}">
                  <a16:creationId xmlns:a16="http://schemas.microsoft.com/office/drawing/2014/main" id="{68C4980C-4BA7-435C-A7C0-B011E1F0D3FF}"/>
                </a:ext>
              </a:extLst>
            </p:cNvPr>
            <p:cNvSpPr/>
            <p:nvPr/>
          </p:nvSpPr>
          <p:spPr bwMode="auto">
            <a:xfrm>
              <a:off x="4443206" y="3113914"/>
              <a:ext cx="131537" cy="131537"/>
            </a:xfrm>
            <a:prstGeom prst="ellipse">
              <a:avLst/>
            </a:prstGeom>
            <a:solidFill>
              <a:schemeClr val="tx1"/>
            </a:solidFill>
            <a:ln>
              <a:noFill/>
            </a:ln>
            <a:effectLst/>
            <a:extLst/>
          </p:spPr>
          <p:txBody>
            <a:bodyPr wrap="none" rtlCol="0" anchor="ctr"/>
            <a:lstStyle/>
            <a:p>
              <a:pPr algn="ctr"/>
              <a:endParaRPr lang="en-CH" dirty="0">
                <a:solidFill>
                  <a:srgbClr val="566B73"/>
                </a:solidFill>
              </a:endParaRPr>
            </a:p>
          </p:txBody>
        </p:sp>
      </p:grpSp>
    </p:spTree>
    <p:extLst>
      <p:ext uri="{BB962C8B-B14F-4D97-AF65-F5344CB8AC3E}">
        <p14:creationId xmlns:p14="http://schemas.microsoft.com/office/powerpoint/2010/main" val="2992765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hteck 106"/>
          <p:cNvSpPr/>
          <p:nvPr/>
        </p:nvSpPr>
        <p:spPr bwMode="auto">
          <a:xfrm>
            <a:off x="826576" y="1179182"/>
            <a:ext cx="7490847" cy="3097587"/>
          </a:xfrm>
          <a:prstGeom prst="rect">
            <a:avLst/>
          </a:prstGeom>
          <a:solidFill>
            <a:schemeClr val="accent3"/>
          </a:solidFill>
          <a:ln w="38100">
            <a:solidFill>
              <a:schemeClr val="bg1">
                <a:lumMod val="85000"/>
              </a:schemeClr>
            </a:solidFill>
          </a:ln>
          <a:effectLst/>
          <a:extLst/>
        </p:spPr>
        <p:txBody>
          <a:bodyPr wrap="none" rtlCol="0" anchor="ctr"/>
          <a:lstStyle/>
          <a:p>
            <a:pPr algn="ctr"/>
            <a:endParaRPr lang="de-CH" dirty="0">
              <a:solidFill>
                <a:srgbClr val="566B73"/>
              </a:solidFill>
            </a:endParaRPr>
          </a:p>
        </p:txBody>
      </p:sp>
      <p:sp>
        <p:nvSpPr>
          <p:cNvPr id="3" name="Title 2"/>
          <p:cNvSpPr>
            <a:spLocks noGrp="1"/>
          </p:cNvSpPr>
          <p:nvPr>
            <p:ph type="title"/>
          </p:nvPr>
        </p:nvSpPr>
        <p:spPr>
          <a:xfrm>
            <a:off x="111968" y="0"/>
            <a:ext cx="8920064" cy="702260"/>
          </a:xfrm>
          <a:noFill/>
        </p:spPr>
        <p:txBody>
          <a:bodyPr/>
          <a:lstStyle/>
          <a:p>
            <a:r>
              <a:rPr lang="en-US" sz="3200" dirty="0"/>
              <a:t>Modeling and Predicting Student Knowledge</a:t>
            </a:r>
          </a:p>
        </p:txBody>
      </p:sp>
      <p:grpSp>
        <p:nvGrpSpPr>
          <p:cNvPr id="8" name="Group 7">
            <a:extLst>
              <a:ext uri="{FF2B5EF4-FFF2-40B4-BE49-F238E27FC236}">
                <a16:creationId xmlns:a16="http://schemas.microsoft.com/office/drawing/2014/main" id="{69912893-11BA-48E1-AE68-3C23880897AA}"/>
              </a:ext>
            </a:extLst>
          </p:cNvPr>
          <p:cNvGrpSpPr/>
          <p:nvPr/>
        </p:nvGrpSpPr>
        <p:grpSpPr>
          <a:xfrm>
            <a:off x="940457" y="1642646"/>
            <a:ext cx="2571257" cy="2274113"/>
            <a:chOff x="940457" y="1642646"/>
            <a:chExt cx="2571257" cy="2274113"/>
          </a:xfrm>
        </p:grpSpPr>
        <p:sp>
          <p:nvSpPr>
            <p:cNvPr id="10" name="TextBox 9"/>
            <p:cNvSpPr txBox="1"/>
            <p:nvPr/>
          </p:nvSpPr>
          <p:spPr>
            <a:xfrm>
              <a:off x="940457" y="3208873"/>
              <a:ext cx="2571257" cy="707886"/>
            </a:xfrm>
            <a:prstGeom prst="rect">
              <a:avLst/>
            </a:prstGeom>
            <a:noFill/>
          </p:spPr>
          <p:txBody>
            <a:bodyPr wrap="square" rtlCol="0">
              <a:spAutoFit/>
            </a:bodyPr>
            <a:lstStyle/>
            <a:p>
              <a:pPr algn="ctr"/>
              <a:r>
                <a:rPr lang="en-US" sz="2000" dirty="0">
                  <a:solidFill>
                    <a:schemeClr val="bg1">
                      <a:lumMod val="85000"/>
                    </a:schemeClr>
                  </a:solidFill>
                  <a:latin typeface="+mn-lt"/>
                </a:rPr>
                <a:t>Bayesian Knowledge Tracing (BKT)</a:t>
              </a:r>
            </a:p>
          </p:txBody>
        </p:sp>
        <p:grpSp>
          <p:nvGrpSpPr>
            <p:cNvPr id="35" name="Group 34">
              <a:extLst>
                <a:ext uri="{FF2B5EF4-FFF2-40B4-BE49-F238E27FC236}">
                  <a16:creationId xmlns:a16="http://schemas.microsoft.com/office/drawing/2014/main" id="{504BE225-F5B4-4158-A26F-AA33D88F5949}"/>
                </a:ext>
              </a:extLst>
            </p:cNvPr>
            <p:cNvGrpSpPr/>
            <p:nvPr/>
          </p:nvGrpSpPr>
          <p:grpSpPr>
            <a:xfrm>
              <a:off x="1078161" y="1642646"/>
              <a:ext cx="2295848" cy="1258477"/>
              <a:chOff x="604128" y="1666785"/>
              <a:chExt cx="2081180" cy="1140806"/>
            </a:xfrm>
          </p:grpSpPr>
          <p:sp>
            <p:nvSpPr>
              <p:cNvPr id="15" name="Oval 14">
                <a:extLst>
                  <a:ext uri="{FF2B5EF4-FFF2-40B4-BE49-F238E27FC236}">
                    <a16:creationId xmlns:a16="http://schemas.microsoft.com/office/drawing/2014/main" id="{10C5A430-0FEC-45FB-8BA1-60D2085976D3}"/>
                  </a:ext>
                </a:extLst>
              </p:cNvPr>
              <p:cNvSpPr/>
              <p:nvPr/>
            </p:nvSpPr>
            <p:spPr bwMode="auto">
              <a:xfrm>
                <a:off x="862142"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7" name="Oval 16">
                <a:extLst>
                  <a:ext uri="{FF2B5EF4-FFF2-40B4-BE49-F238E27FC236}">
                    <a16:creationId xmlns:a16="http://schemas.microsoft.com/office/drawing/2014/main" id="{ADFD3B4D-390B-4D75-B525-870489F91557}"/>
                  </a:ext>
                </a:extLst>
              </p:cNvPr>
              <p:cNvSpPr/>
              <p:nvPr/>
            </p:nvSpPr>
            <p:spPr bwMode="auto">
              <a:xfrm>
                <a:off x="1836229"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sp>
            <p:nvSpPr>
              <p:cNvPr id="26" name="Rectangle 25">
                <a:extLst>
                  <a:ext uri="{FF2B5EF4-FFF2-40B4-BE49-F238E27FC236}">
                    <a16:creationId xmlns:a16="http://schemas.microsoft.com/office/drawing/2014/main" id="{9ED3DEDA-42EA-49C5-BBBF-4377E455C852}"/>
                  </a:ext>
                </a:extLst>
              </p:cNvPr>
              <p:cNvSpPr/>
              <p:nvPr/>
            </p:nvSpPr>
            <p:spPr bwMode="auto">
              <a:xfrm>
                <a:off x="1828059" y="2498895"/>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B97046FE-B64A-4384-95EC-4E46A7948F75}"/>
                  </a:ext>
                </a:extLst>
              </p:cNvPr>
              <p:cNvSpPr/>
              <p:nvPr/>
            </p:nvSpPr>
            <p:spPr bwMode="auto">
              <a:xfrm>
                <a:off x="853972" y="2488133"/>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cxnSp>
            <p:nvCxnSpPr>
              <p:cNvPr id="7" name="Straight Arrow Connector 6">
                <a:extLst>
                  <a:ext uri="{FF2B5EF4-FFF2-40B4-BE49-F238E27FC236}">
                    <a16:creationId xmlns:a16="http://schemas.microsoft.com/office/drawing/2014/main" id="{6EBCB9EA-09F0-4387-851D-DD8EB640895B}"/>
                  </a:ext>
                </a:extLst>
              </p:cNvPr>
              <p:cNvCxnSpPr/>
              <p:nvPr/>
            </p:nvCxnSpPr>
            <p:spPr bwMode="auto">
              <a:xfrm>
                <a:off x="1445036" y="1958232"/>
                <a:ext cx="391193"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82DB463B-649B-4E62-8B18-D279EDE454E0}"/>
                  </a:ext>
                </a:extLst>
              </p:cNvPr>
              <p:cNvCxnSpPr>
                <a:stCxn id="17" idx="4"/>
                <a:endCxn id="26" idx="0"/>
              </p:cNvCxnSpPr>
              <p:nvPr/>
            </p:nvCxnSpPr>
            <p:spPr bwMode="auto">
              <a:xfrm>
                <a:off x="2127676" y="2249679"/>
                <a:ext cx="1" cy="249216"/>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A435735E-1EAA-4B6D-AD7E-53AF4F7EC29A}"/>
                  </a:ext>
                </a:extLst>
              </p:cNvPr>
              <p:cNvCxnSpPr>
                <a:stCxn id="15" idx="4"/>
                <a:endCxn id="29" idx="0"/>
              </p:cNvCxnSpPr>
              <p:nvPr/>
            </p:nvCxnSpPr>
            <p:spPr bwMode="auto">
              <a:xfrm>
                <a:off x="1153589" y="2249679"/>
                <a:ext cx="1" cy="238454"/>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287A8D5-4816-400A-B6D1-A428CE4A5C1E}"/>
                  </a:ext>
                </a:extLst>
              </p:cNvPr>
              <p:cNvCxnSpPr>
                <a:endCxn id="15" idx="2"/>
              </p:cNvCxnSpPr>
              <p:nvPr/>
            </p:nvCxnSpPr>
            <p:spPr bwMode="auto">
              <a:xfrm>
                <a:off x="604128" y="1958232"/>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B17C7CBF-9A5F-449E-9F53-DF5E69679B2E}"/>
                  </a:ext>
                </a:extLst>
              </p:cNvPr>
              <p:cNvCxnSpPr/>
              <p:nvPr/>
            </p:nvCxnSpPr>
            <p:spPr bwMode="auto">
              <a:xfrm>
                <a:off x="2427294" y="1961768"/>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1" name="Group 10">
            <a:extLst>
              <a:ext uri="{FF2B5EF4-FFF2-40B4-BE49-F238E27FC236}">
                <a16:creationId xmlns:a16="http://schemas.microsoft.com/office/drawing/2014/main" id="{0CC81361-4B3F-4C30-ADA8-E96D19366312}"/>
              </a:ext>
            </a:extLst>
          </p:cNvPr>
          <p:cNvGrpSpPr/>
          <p:nvPr/>
        </p:nvGrpSpPr>
        <p:grpSpPr>
          <a:xfrm>
            <a:off x="5825622" y="1551191"/>
            <a:ext cx="2571257" cy="2365568"/>
            <a:chOff x="5825622" y="1551191"/>
            <a:chExt cx="2571257" cy="2365568"/>
          </a:xfrm>
        </p:grpSpPr>
        <p:pic>
          <p:nvPicPr>
            <p:cNvPr id="2" name="Picture 1">
              <a:extLst>
                <a:ext uri="{FF2B5EF4-FFF2-40B4-BE49-F238E27FC236}">
                  <a16:creationId xmlns:a16="http://schemas.microsoft.com/office/drawing/2014/main" id="{33BE47E7-B4F9-4F23-9F72-458F46763ECF}"/>
                </a:ext>
              </a:extLst>
            </p:cNvPr>
            <p:cNvPicPr>
              <a:picLocks noChangeAspect="1"/>
            </p:cNvPicPr>
            <p:nvPr/>
          </p:nvPicPr>
          <p:blipFill rotWithShape="1">
            <a:blip r:embed="rId3"/>
            <a:srcRect l="11834" t="13880" b="12764"/>
            <a:stretch/>
          </p:blipFill>
          <p:spPr>
            <a:xfrm>
              <a:off x="5999461" y="1551191"/>
              <a:ext cx="2223579" cy="1441386"/>
            </a:xfrm>
            <a:prstGeom prst="rect">
              <a:avLst/>
            </a:prstGeom>
          </p:spPr>
        </p:pic>
        <p:sp>
          <p:nvSpPr>
            <p:cNvPr id="18" name="TextBox 17">
              <a:extLst>
                <a:ext uri="{FF2B5EF4-FFF2-40B4-BE49-F238E27FC236}">
                  <a16:creationId xmlns:a16="http://schemas.microsoft.com/office/drawing/2014/main" id="{945F996B-8824-4696-A712-F864EEF63AF9}"/>
                </a:ext>
              </a:extLst>
            </p:cNvPr>
            <p:cNvSpPr txBox="1"/>
            <p:nvPr/>
          </p:nvSpPr>
          <p:spPr>
            <a:xfrm>
              <a:off x="5825622" y="3208873"/>
              <a:ext cx="2571257" cy="707886"/>
            </a:xfrm>
            <a:prstGeom prst="rect">
              <a:avLst/>
            </a:prstGeom>
            <a:noFill/>
          </p:spPr>
          <p:txBody>
            <a:bodyPr wrap="square" rtlCol="0">
              <a:spAutoFit/>
            </a:bodyPr>
            <a:lstStyle/>
            <a:p>
              <a:pPr algn="ctr"/>
              <a:r>
                <a:rPr lang="en-US" sz="2000" dirty="0">
                  <a:solidFill>
                    <a:schemeClr val="bg1">
                      <a:lumMod val="85000"/>
                    </a:schemeClr>
                  </a:solidFill>
                  <a:latin typeface="+mn-lt"/>
                </a:rPr>
                <a:t>Performance Factors Analysis (PFA)</a:t>
              </a:r>
            </a:p>
          </p:txBody>
        </p:sp>
      </p:grpSp>
      <p:grpSp>
        <p:nvGrpSpPr>
          <p:cNvPr id="9" name="Group 8">
            <a:extLst>
              <a:ext uri="{FF2B5EF4-FFF2-40B4-BE49-F238E27FC236}">
                <a16:creationId xmlns:a16="http://schemas.microsoft.com/office/drawing/2014/main" id="{7F98D1E8-DBAA-4005-BA04-E0F0F782E21E}"/>
              </a:ext>
            </a:extLst>
          </p:cNvPr>
          <p:cNvGrpSpPr/>
          <p:nvPr/>
        </p:nvGrpSpPr>
        <p:grpSpPr>
          <a:xfrm>
            <a:off x="3602038" y="1741751"/>
            <a:ext cx="2286001" cy="2175008"/>
            <a:chOff x="3602038" y="1741751"/>
            <a:chExt cx="2286001" cy="2175008"/>
          </a:xfrm>
        </p:grpSpPr>
        <p:sp>
          <p:nvSpPr>
            <p:cNvPr id="20" name="Textfeld 43">
              <a:extLst>
                <a:ext uri="{FF2B5EF4-FFF2-40B4-BE49-F238E27FC236}">
                  <a16:creationId xmlns:a16="http://schemas.microsoft.com/office/drawing/2014/main" id="{B9C98DDB-2C20-43E6-B27E-457959C725FB}"/>
                </a:ext>
              </a:extLst>
            </p:cNvPr>
            <p:cNvSpPr txBox="1"/>
            <p:nvPr/>
          </p:nvSpPr>
          <p:spPr>
            <a:xfrm>
              <a:off x="3602038" y="3208873"/>
              <a:ext cx="2286001" cy="707886"/>
            </a:xfrm>
            <a:prstGeom prst="rect">
              <a:avLst/>
            </a:prstGeom>
            <a:noFill/>
          </p:spPr>
          <p:txBody>
            <a:bodyPr wrap="square" rtlCol="0">
              <a:spAutoFit/>
            </a:bodyPr>
            <a:lstStyle/>
            <a:p>
              <a:pPr algn="ctr"/>
              <a:r>
                <a:rPr lang="de-CH" sz="2000" b="1" dirty="0">
                  <a:latin typeface="+mn-lt"/>
                </a:rPr>
                <a:t>Deep Knowledge Tracing (DKT)</a:t>
              </a:r>
            </a:p>
          </p:txBody>
        </p:sp>
        <p:pic>
          <p:nvPicPr>
            <p:cNvPr id="21" name="Picture 20">
              <a:extLst>
                <a:ext uri="{FF2B5EF4-FFF2-40B4-BE49-F238E27FC236}">
                  <a16:creationId xmlns:a16="http://schemas.microsoft.com/office/drawing/2014/main" id="{9EDC93CC-DCC0-4924-A022-0DFE9ACAA9D3}"/>
                </a:ext>
              </a:extLst>
            </p:cNvPr>
            <p:cNvPicPr>
              <a:picLocks noChangeAspect="1"/>
            </p:cNvPicPr>
            <p:nvPr/>
          </p:nvPicPr>
          <p:blipFill rotWithShape="1">
            <a:blip r:embed="rId4" cstate="print"/>
            <a:srcRect l="1" r="27067"/>
            <a:stretch/>
          </p:blipFill>
          <p:spPr>
            <a:xfrm>
              <a:off x="3754973" y="1741751"/>
              <a:ext cx="1946053" cy="1060266"/>
            </a:xfrm>
            <a:prstGeom prst="rect">
              <a:avLst/>
            </a:prstGeom>
          </p:spPr>
        </p:pic>
      </p:grpSp>
      <p:sp>
        <p:nvSpPr>
          <p:cNvPr id="22" name="Rectangle 21">
            <a:extLst>
              <a:ext uri="{FF2B5EF4-FFF2-40B4-BE49-F238E27FC236}">
                <a16:creationId xmlns:a16="http://schemas.microsoft.com/office/drawing/2014/main" id="{FA61700E-8CE1-4710-B118-19933CC2738A}"/>
              </a:ext>
            </a:extLst>
          </p:cNvPr>
          <p:cNvSpPr/>
          <p:nvPr/>
        </p:nvSpPr>
        <p:spPr bwMode="auto">
          <a:xfrm>
            <a:off x="3502899" y="1175868"/>
            <a:ext cx="2385140" cy="3097587"/>
          </a:xfrm>
          <a:prstGeom prst="rect">
            <a:avLst/>
          </a:prstGeom>
          <a:noFill/>
          <a:ln w="44450">
            <a:solidFill>
              <a:srgbClr val="C00000"/>
            </a:solidFill>
          </a:ln>
          <a:effectLst/>
        </p:spPr>
        <p:txBody>
          <a:bodyPr wrap="none" rtlCol="0" anchor="ctr"/>
          <a:lstStyle/>
          <a:p>
            <a:pPr algn="ctr"/>
            <a:endParaRPr lang="en-CH">
              <a:solidFill>
                <a:srgbClr val="566B73"/>
              </a:solidFill>
            </a:endParaRPr>
          </a:p>
        </p:txBody>
      </p:sp>
      <p:sp>
        <p:nvSpPr>
          <p:cNvPr id="23" name="Rectangle 22">
            <a:extLst>
              <a:ext uri="{FF2B5EF4-FFF2-40B4-BE49-F238E27FC236}">
                <a16:creationId xmlns:a16="http://schemas.microsoft.com/office/drawing/2014/main" id="{E7CFBE6A-00A7-4419-BAD4-43512F53F4BA}"/>
              </a:ext>
            </a:extLst>
          </p:cNvPr>
          <p:cNvSpPr/>
          <p:nvPr/>
        </p:nvSpPr>
        <p:spPr bwMode="auto">
          <a:xfrm>
            <a:off x="1006251" y="1434157"/>
            <a:ext cx="2385140" cy="1675453"/>
          </a:xfrm>
          <a:prstGeom prst="rect">
            <a:avLst/>
          </a:prstGeom>
          <a:solidFill>
            <a:schemeClr val="accent3">
              <a:alpha val="39000"/>
            </a:schemeClr>
          </a:solidFill>
          <a:ln>
            <a:noFill/>
          </a:ln>
          <a:effectLst/>
        </p:spPr>
        <p:txBody>
          <a:bodyPr wrap="none" rtlCol="0" anchor="ctr"/>
          <a:lstStyle/>
          <a:p>
            <a:pPr algn="ctr"/>
            <a:endParaRPr lang="en-CH">
              <a:solidFill>
                <a:srgbClr val="566B73"/>
              </a:solidFill>
            </a:endParaRPr>
          </a:p>
        </p:txBody>
      </p:sp>
      <p:sp>
        <p:nvSpPr>
          <p:cNvPr id="24" name="Rectangle 23">
            <a:extLst>
              <a:ext uri="{FF2B5EF4-FFF2-40B4-BE49-F238E27FC236}">
                <a16:creationId xmlns:a16="http://schemas.microsoft.com/office/drawing/2014/main" id="{75F45E50-2228-4EAB-8E78-049A039C35FE}"/>
              </a:ext>
            </a:extLst>
          </p:cNvPr>
          <p:cNvSpPr/>
          <p:nvPr/>
        </p:nvSpPr>
        <p:spPr bwMode="auto">
          <a:xfrm>
            <a:off x="5932283" y="1425272"/>
            <a:ext cx="2385140" cy="1675453"/>
          </a:xfrm>
          <a:prstGeom prst="rect">
            <a:avLst/>
          </a:prstGeom>
          <a:solidFill>
            <a:schemeClr val="accent3">
              <a:alpha val="39000"/>
            </a:schemeClr>
          </a:solidFill>
          <a:ln>
            <a:noFill/>
          </a:ln>
          <a:effectLst/>
        </p:spPr>
        <p:txBody>
          <a:bodyPr wrap="none" rtlCol="0" anchor="ctr"/>
          <a:lstStyle/>
          <a:p>
            <a:pPr algn="ctr"/>
            <a:endParaRPr lang="en-CH">
              <a:solidFill>
                <a:srgbClr val="566B73"/>
              </a:solidFill>
            </a:endParaRPr>
          </a:p>
        </p:txBody>
      </p:sp>
    </p:spTree>
    <p:extLst>
      <p:ext uri="{BB962C8B-B14F-4D97-AF65-F5344CB8AC3E}">
        <p14:creationId xmlns:p14="http://schemas.microsoft.com/office/powerpoint/2010/main" val="289799206"/>
      </p:ext>
    </p:extLst>
  </p:cSld>
  <p:clrMapOvr>
    <a:masterClrMapping/>
  </p:clrMapOvr>
  <mc:AlternateContent xmlns:mc="http://schemas.openxmlformats.org/markup-compatibility/2006" xmlns:p14="http://schemas.microsoft.com/office/powerpoint/2010/main">
    <mc:Choice Requires="p14">
      <p:transition spd="slow" p14:dur="2000" advTm="20358"/>
    </mc:Choice>
    <mc:Fallback xmlns="">
      <p:transition spd="slow" advTm="2035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BC83D-CDE9-4BBD-AC1E-27BC8115989F}"/>
              </a:ext>
            </a:extLst>
          </p:cNvPr>
          <p:cNvSpPr>
            <a:spLocks noGrp="1"/>
          </p:cNvSpPr>
          <p:nvPr>
            <p:ph type="title"/>
          </p:nvPr>
        </p:nvSpPr>
        <p:spPr>
          <a:xfrm>
            <a:off x="320040" y="0"/>
            <a:ext cx="8509406" cy="702260"/>
          </a:xfrm>
        </p:spPr>
        <p:txBody>
          <a:bodyPr/>
          <a:lstStyle/>
          <a:p>
            <a:r>
              <a:rPr lang="en-US" dirty="0"/>
              <a:t>Deep Knowledge Tracing</a:t>
            </a:r>
            <a:endParaRPr lang="en-CH" dirty="0"/>
          </a:p>
        </p:txBody>
      </p:sp>
      <p:grpSp>
        <p:nvGrpSpPr>
          <p:cNvPr id="69" name="Group 68">
            <a:extLst>
              <a:ext uri="{FF2B5EF4-FFF2-40B4-BE49-F238E27FC236}">
                <a16:creationId xmlns:a16="http://schemas.microsoft.com/office/drawing/2014/main" id="{2B63F577-28D3-4973-A953-13D42A3A7F82}"/>
              </a:ext>
            </a:extLst>
          </p:cNvPr>
          <p:cNvGrpSpPr/>
          <p:nvPr/>
        </p:nvGrpSpPr>
        <p:grpSpPr>
          <a:xfrm>
            <a:off x="172800" y="1375757"/>
            <a:ext cx="4970428" cy="2185416"/>
            <a:chOff x="747933" y="1375757"/>
            <a:chExt cx="4970428" cy="2185416"/>
          </a:xfrm>
        </p:grpSpPr>
        <p:sp>
          <p:nvSpPr>
            <p:cNvPr id="70" name="Rectangle 69">
              <a:extLst>
                <a:ext uri="{FF2B5EF4-FFF2-40B4-BE49-F238E27FC236}">
                  <a16:creationId xmlns:a16="http://schemas.microsoft.com/office/drawing/2014/main" id="{AEA942D6-A486-4752-93FC-4B7989066D8E}"/>
                </a:ext>
              </a:extLst>
            </p:cNvPr>
            <p:cNvSpPr/>
            <p:nvPr/>
          </p:nvSpPr>
          <p:spPr>
            <a:xfrm>
              <a:off x="196459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1" name="Straight Arrow Connector 70">
              <a:extLst>
                <a:ext uri="{FF2B5EF4-FFF2-40B4-BE49-F238E27FC236}">
                  <a16:creationId xmlns:a16="http://schemas.microsoft.com/office/drawing/2014/main" id="{895E7859-891E-4448-8D46-C1B609000608}"/>
                </a:ext>
              </a:extLst>
            </p:cNvPr>
            <p:cNvCxnSpPr>
              <a:cxnSpLocks/>
              <a:endCxn id="70" idx="2"/>
            </p:cNvCxnSpPr>
            <p:nvPr/>
          </p:nvCxnSpPr>
          <p:spPr>
            <a:xfrm flipV="1">
              <a:off x="2339497" y="2693211"/>
              <a:ext cx="0" cy="403357"/>
            </a:xfrm>
            <a:prstGeom prst="straightConnector1">
              <a:avLst/>
            </a:prstGeom>
            <a:noFill/>
            <a:ln w="15875" cap="flat" cmpd="sng" algn="ctr">
              <a:solidFill>
                <a:sysClr val="windowText" lastClr="000000"/>
              </a:solidFill>
              <a:prstDash val="solid"/>
              <a:miter lim="800000"/>
              <a:tailEnd type="triangle"/>
            </a:ln>
            <a:effectLst/>
          </p:spPr>
        </p:cxnSp>
        <p:sp>
          <p:nvSpPr>
            <p:cNvPr id="72" name="Rectangle 71">
              <a:extLst>
                <a:ext uri="{FF2B5EF4-FFF2-40B4-BE49-F238E27FC236}">
                  <a16:creationId xmlns:a16="http://schemas.microsoft.com/office/drawing/2014/main" id="{466D65F0-61F3-438B-A221-F2B211613FE8}"/>
                </a:ext>
              </a:extLst>
            </p:cNvPr>
            <p:cNvSpPr/>
            <p:nvPr/>
          </p:nvSpPr>
          <p:spPr>
            <a:xfrm>
              <a:off x="3158144"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3" name="Straight Arrow Connector 72">
              <a:extLst>
                <a:ext uri="{FF2B5EF4-FFF2-40B4-BE49-F238E27FC236}">
                  <a16:creationId xmlns:a16="http://schemas.microsoft.com/office/drawing/2014/main" id="{3140E39A-3D5E-4640-932A-7665D9395489}"/>
                </a:ext>
              </a:extLst>
            </p:cNvPr>
            <p:cNvCxnSpPr>
              <a:cxnSpLocks/>
              <a:endCxn id="72" idx="2"/>
            </p:cNvCxnSpPr>
            <p:nvPr/>
          </p:nvCxnSpPr>
          <p:spPr>
            <a:xfrm flipV="1">
              <a:off x="3533048" y="2693211"/>
              <a:ext cx="0" cy="408946"/>
            </a:xfrm>
            <a:prstGeom prst="straightConnector1">
              <a:avLst/>
            </a:prstGeom>
            <a:noFill/>
            <a:ln w="15875" cap="flat" cmpd="sng" algn="ctr">
              <a:solidFill>
                <a:sysClr val="windowText" lastClr="000000"/>
              </a:solidFill>
              <a:prstDash val="solid"/>
              <a:miter lim="800000"/>
              <a:tailEnd type="triangle"/>
            </a:ln>
            <a:effectLst/>
          </p:spPr>
        </p:cxnSp>
        <p:sp>
          <p:nvSpPr>
            <p:cNvPr id="74" name="Rectangle 73">
              <a:extLst>
                <a:ext uri="{FF2B5EF4-FFF2-40B4-BE49-F238E27FC236}">
                  <a16:creationId xmlns:a16="http://schemas.microsoft.com/office/drawing/2014/main" id="{125223BF-3808-4908-B3D3-A8EF67111346}"/>
                </a:ext>
              </a:extLst>
            </p:cNvPr>
            <p:cNvSpPr/>
            <p:nvPr/>
          </p:nvSpPr>
          <p:spPr>
            <a:xfrm>
              <a:off x="4967017"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5" name="Straight Arrow Connector 74">
              <a:extLst>
                <a:ext uri="{FF2B5EF4-FFF2-40B4-BE49-F238E27FC236}">
                  <a16:creationId xmlns:a16="http://schemas.microsoft.com/office/drawing/2014/main" id="{9443365C-B7AC-4507-925C-8C2B82AC09A1}"/>
                </a:ext>
              </a:extLst>
            </p:cNvPr>
            <p:cNvCxnSpPr>
              <a:cxnSpLocks/>
              <a:endCxn id="74" idx="2"/>
            </p:cNvCxnSpPr>
            <p:nvPr/>
          </p:nvCxnSpPr>
          <p:spPr>
            <a:xfrm flipV="1">
              <a:off x="5341921" y="2693211"/>
              <a:ext cx="0" cy="408946"/>
            </a:xfrm>
            <a:prstGeom prst="straightConnector1">
              <a:avLst/>
            </a:prstGeom>
            <a:noFill/>
            <a:ln w="15875" cap="flat" cmpd="sng" algn="ctr">
              <a:solidFill>
                <a:sysClr val="windowText" lastClr="000000"/>
              </a:solidFill>
              <a:prstDash val="solid"/>
              <a:miter lim="800000"/>
              <a:tailEnd type="triangle"/>
            </a:ln>
            <a:effectLst/>
          </p:spPr>
        </p:cxnSp>
        <p:cxnSp>
          <p:nvCxnSpPr>
            <p:cNvPr id="76" name="Straight Arrow Connector 75">
              <a:extLst>
                <a:ext uri="{FF2B5EF4-FFF2-40B4-BE49-F238E27FC236}">
                  <a16:creationId xmlns:a16="http://schemas.microsoft.com/office/drawing/2014/main" id="{88F4B982-030A-4852-A262-AF4EEA535A9D}"/>
                </a:ext>
              </a:extLst>
            </p:cNvPr>
            <p:cNvCxnSpPr>
              <a:stCxn id="70" idx="3"/>
              <a:endCxn id="72" idx="1"/>
            </p:cNvCxnSpPr>
            <p:nvPr/>
          </p:nvCxnSpPr>
          <p:spPr>
            <a:xfrm>
              <a:off x="2714401" y="2469183"/>
              <a:ext cx="443743" cy="0"/>
            </a:xfrm>
            <a:prstGeom prst="straightConnector1">
              <a:avLst/>
            </a:prstGeom>
            <a:noFill/>
            <a:ln w="15875"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E7B25917-4BAC-4F30-87B2-EB906D7BCE62}"/>
                </a:ext>
              </a:extLst>
            </p:cNvPr>
            <p:cNvCxnSpPr>
              <a:stCxn id="72" idx="3"/>
            </p:cNvCxnSpPr>
            <p:nvPr/>
          </p:nvCxnSpPr>
          <p:spPr>
            <a:xfrm flipV="1">
              <a:off x="3907952" y="2466649"/>
              <a:ext cx="356098" cy="2534"/>
            </a:xfrm>
            <a:prstGeom prst="straightConnector1">
              <a:avLst/>
            </a:prstGeom>
            <a:noFill/>
            <a:ln w="15875"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C5C47A0A-17D0-484C-93BF-7AB87D33FEF0}"/>
                </a:ext>
              </a:extLst>
            </p:cNvPr>
            <p:cNvCxnSpPr>
              <a:endCxn id="74" idx="1"/>
            </p:cNvCxnSpPr>
            <p:nvPr/>
          </p:nvCxnSpPr>
          <p:spPr>
            <a:xfrm>
              <a:off x="4629810" y="2466649"/>
              <a:ext cx="337207" cy="2534"/>
            </a:xfrm>
            <a:prstGeom prst="straightConnector1">
              <a:avLst/>
            </a:prstGeom>
            <a:noFill/>
            <a:ln w="15875" cap="flat" cmpd="sng" algn="ctr">
              <a:solidFill>
                <a:sysClr val="windowText" lastClr="000000"/>
              </a:solidFill>
              <a:prstDash val="solid"/>
              <a:miter lim="800000"/>
              <a:tailEnd type="triangle"/>
            </a:ln>
            <a:effectLst/>
          </p:spPr>
        </p:cxnSp>
        <p:grpSp>
          <p:nvGrpSpPr>
            <p:cNvPr id="79" name="Group 78">
              <a:extLst>
                <a:ext uri="{FF2B5EF4-FFF2-40B4-BE49-F238E27FC236}">
                  <a16:creationId xmlns:a16="http://schemas.microsoft.com/office/drawing/2014/main" id="{EACFEC91-C87A-4615-BE4E-B0C6CF031231}"/>
                </a:ext>
              </a:extLst>
            </p:cNvPr>
            <p:cNvGrpSpPr/>
            <p:nvPr/>
          </p:nvGrpSpPr>
          <p:grpSpPr>
            <a:xfrm>
              <a:off x="4307945" y="2439218"/>
              <a:ext cx="277367" cy="45719"/>
              <a:chOff x="4883414" y="1066800"/>
              <a:chExt cx="277367" cy="45719"/>
            </a:xfrm>
          </p:grpSpPr>
          <p:sp>
            <p:nvSpPr>
              <p:cNvPr id="91" name="Oval 90">
                <a:extLst>
                  <a:ext uri="{FF2B5EF4-FFF2-40B4-BE49-F238E27FC236}">
                    <a16:creationId xmlns:a16="http://schemas.microsoft.com/office/drawing/2014/main" id="{57F26124-9349-40F0-BB15-57006A1B9A7A}"/>
                  </a:ext>
                </a:extLst>
              </p:cNvPr>
              <p:cNvSpPr/>
              <p:nvPr/>
            </p:nvSpPr>
            <p:spPr>
              <a:xfrm>
                <a:off x="4883414"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Oval 91">
                <a:extLst>
                  <a:ext uri="{FF2B5EF4-FFF2-40B4-BE49-F238E27FC236}">
                    <a16:creationId xmlns:a16="http://schemas.microsoft.com/office/drawing/2014/main" id="{7728C22F-F2E5-4D5D-A428-9C321470E7CC}"/>
                  </a:ext>
                </a:extLst>
              </p:cNvPr>
              <p:cNvSpPr/>
              <p:nvPr/>
            </p:nvSpPr>
            <p:spPr>
              <a:xfrm>
                <a:off x="4999238"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3" name="Oval 92">
                <a:extLst>
                  <a:ext uri="{FF2B5EF4-FFF2-40B4-BE49-F238E27FC236}">
                    <a16:creationId xmlns:a16="http://schemas.microsoft.com/office/drawing/2014/main" id="{034E43E3-535F-4D37-A3BB-135EF42B8D64}"/>
                  </a:ext>
                </a:extLst>
              </p:cNvPr>
              <p:cNvSpPr/>
              <p:nvPr/>
            </p:nvSpPr>
            <p:spPr>
              <a:xfrm>
                <a:off x="5115062"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80" name="Rectangle 79">
              <a:extLst>
                <a:ext uri="{FF2B5EF4-FFF2-40B4-BE49-F238E27FC236}">
                  <a16:creationId xmlns:a16="http://schemas.microsoft.com/office/drawing/2014/main" id="{5A9DF578-54B1-4DBF-8239-07280FB99F69}"/>
                </a:ext>
              </a:extLst>
            </p:cNvPr>
            <p:cNvSpPr/>
            <p:nvPr/>
          </p:nvSpPr>
          <p:spPr>
            <a:xfrm>
              <a:off x="74793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81" name="Straight Arrow Connector 80">
              <a:extLst>
                <a:ext uri="{FF2B5EF4-FFF2-40B4-BE49-F238E27FC236}">
                  <a16:creationId xmlns:a16="http://schemas.microsoft.com/office/drawing/2014/main" id="{222414CC-3C5B-4F3D-AA9F-0F4189F8EB86}"/>
                </a:ext>
              </a:extLst>
            </p:cNvPr>
            <p:cNvCxnSpPr/>
            <p:nvPr/>
          </p:nvCxnSpPr>
          <p:spPr>
            <a:xfrm>
              <a:off x="1520850" y="2476125"/>
              <a:ext cx="443743" cy="0"/>
            </a:xfrm>
            <a:prstGeom prst="straightConnector1">
              <a:avLst/>
            </a:prstGeom>
            <a:noFill/>
            <a:ln w="15875" cap="flat" cmpd="sng" algn="ctr">
              <a:solidFill>
                <a:sysClr val="windowText" lastClr="000000"/>
              </a:solidFill>
              <a:prstDash val="solid"/>
              <a:miter lim="800000"/>
              <a:tailEnd type="triangle"/>
            </a:ln>
            <a:effectLst/>
          </p:spPr>
        </p:cxnSp>
        <p:sp>
          <p:nvSpPr>
            <p:cNvPr id="82" name="Rounded Rectangle 12">
              <a:extLst>
                <a:ext uri="{FF2B5EF4-FFF2-40B4-BE49-F238E27FC236}">
                  <a16:creationId xmlns:a16="http://schemas.microsoft.com/office/drawing/2014/main" id="{E42B9AB0-C877-4821-8B8D-551187CDDEDF}"/>
                </a:ext>
              </a:extLst>
            </p:cNvPr>
            <p:cNvSpPr/>
            <p:nvPr/>
          </p:nvSpPr>
          <p:spPr>
            <a:xfrm>
              <a:off x="1966129" y="3103973"/>
              <a:ext cx="749808" cy="45720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Rounded Rectangle 17">
              <a:extLst>
                <a:ext uri="{FF2B5EF4-FFF2-40B4-BE49-F238E27FC236}">
                  <a16:creationId xmlns:a16="http://schemas.microsoft.com/office/drawing/2014/main" id="{F25E87F4-00FC-4CA9-8262-A60F633F3C2E}"/>
                </a:ext>
              </a:extLst>
            </p:cNvPr>
            <p:cNvSpPr/>
            <p:nvPr/>
          </p:nvSpPr>
          <p:spPr>
            <a:xfrm>
              <a:off x="3159680" y="3103973"/>
              <a:ext cx="749808" cy="45720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 name="Rounded Rectangle 22">
              <a:extLst>
                <a:ext uri="{FF2B5EF4-FFF2-40B4-BE49-F238E27FC236}">
                  <a16:creationId xmlns:a16="http://schemas.microsoft.com/office/drawing/2014/main" id="{01EDCB17-B1DB-497A-A025-C270DC8E6B34}"/>
                </a:ext>
              </a:extLst>
            </p:cNvPr>
            <p:cNvSpPr/>
            <p:nvPr/>
          </p:nvSpPr>
          <p:spPr>
            <a:xfrm>
              <a:off x="4968553" y="3103973"/>
              <a:ext cx="749808" cy="45720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Rounded Rectangle 13">
              <a:extLst>
                <a:ext uri="{FF2B5EF4-FFF2-40B4-BE49-F238E27FC236}">
                  <a16:creationId xmlns:a16="http://schemas.microsoft.com/office/drawing/2014/main" id="{2593C571-04B3-46A1-95E0-2CDFDD3A4DFF}"/>
                </a:ext>
              </a:extLst>
            </p:cNvPr>
            <p:cNvSpPr/>
            <p:nvPr/>
          </p:nvSpPr>
          <p:spPr>
            <a:xfrm>
              <a:off x="1966129"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 name="Rounded Rectangle 18">
              <a:extLst>
                <a:ext uri="{FF2B5EF4-FFF2-40B4-BE49-F238E27FC236}">
                  <a16:creationId xmlns:a16="http://schemas.microsoft.com/office/drawing/2014/main" id="{602F27F6-14A8-4875-83DC-BDA4891FD933}"/>
                </a:ext>
              </a:extLst>
            </p:cNvPr>
            <p:cNvSpPr/>
            <p:nvPr/>
          </p:nvSpPr>
          <p:spPr>
            <a:xfrm>
              <a:off x="3159680"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Rounded Rectangle 23">
              <a:extLst>
                <a:ext uri="{FF2B5EF4-FFF2-40B4-BE49-F238E27FC236}">
                  <a16:creationId xmlns:a16="http://schemas.microsoft.com/office/drawing/2014/main" id="{162CDC89-04FD-49AD-9E31-70D0DD2F8D72}"/>
                </a:ext>
              </a:extLst>
            </p:cNvPr>
            <p:cNvSpPr/>
            <p:nvPr/>
          </p:nvSpPr>
          <p:spPr>
            <a:xfrm>
              <a:off x="4968553"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8" name="Straight Arrow Connector 87">
              <a:extLst>
                <a:ext uri="{FF2B5EF4-FFF2-40B4-BE49-F238E27FC236}">
                  <a16:creationId xmlns:a16="http://schemas.microsoft.com/office/drawing/2014/main" id="{E3D5D1A5-03D6-4361-84AE-BABFC43AA9EC}"/>
                </a:ext>
              </a:extLst>
            </p:cNvPr>
            <p:cNvCxnSpPr>
              <a:cxnSpLocks/>
            </p:cNvCxnSpPr>
            <p:nvPr/>
          </p:nvCxnSpPr>
          <p:spPr>
            <a:xfrm flipV="1">
              <a:off x="2339497"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89" name="Straight Arrow Connector 88">
              <a:extLst>
                <a:ext uri="{FF2B5EF4-FFF2-40B4-BE49-F238E27FC236}">
                  <a16:creationId xmlns:a16="http://schemas.microsoft.com/office/drawing/2014/main" id="{CAF9FB76-E6B8-4116-A6B6-2E1037C393F3}"/>
                </a:ext>
              </a:extLst>
            </p:cNvPr>
            <p:cNvCxnSpPr>
              <a:cxnSpLocks/>
            </p:cNvCxnSpPr>
            <p:nvPr/>
          </p:nvCxnSpPr>
          <p:spPr>
            <a:xfrm flipV="1">
              <a:off x="3533048"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90" name="Straight Arrow Connector 89">
              <a:extLst>
                <a:ext uri="{FF2B5EF4-FFF2-40B4-BE49-F238E27FC236}">
                  <a16:creationId xmlns:a16="http://schemas.microsoft.com/office/drawing/2014/main" id="{1EAC989C-BEA6-4576-A76E-14C11CA52567}"/>
                </a:ext>
              </a:extLst>
            </p:cNvPr>
            <p:cNvCxnSpPr>
              <a:cxnSpLocks/>
            </p:cNvCxnSpPr>
            <p:nvPr/>
          </p:nvCxnSpPr>
          <p:spPr>
            <a:xfrm flipV="1">
              <a:off x="5341921" y="1831141"/>
              <a:ext cx="0" cy="414014"/>
            </a:xfrm>
            <a:prstGeom prst="straightConnector1">
              <a:avLst/>
            </a:prstGeom>
            <a:noFill/>
            <a:ln w="15875" cap="flat" cmpd="sng" algn="ctr">
              <a:solidFill>
                <a:sysClr val="windowText" lastClr="000000"/>
              </a:solidFill>
              <a:prstDash val="solid"/>
              <a:miter lim="800000"/>
              <a:tailEnd type="triangle"/>
            </a:ln>
            <a:effectLst/>
          </p:spPr>
        </p:cxnSp>
      </p:grpSp>
      <p:sp>
        <p:nvSpPr>
          <p:cNvPr id="28" name="Rectangle 27">
            <a:extLst>
              <a:ext uri="{FF2B5EF4-FFF2-40B4-BE49-F238E27FC236}">
                <a16:creationId xmlns:a16="http://schemas.microsoft.com/office/drawing/2014/main" id="{3197BF8B-AB7D-4B97-AA66-8A2A1879695C}"/>
              </a:ext>
            </a:extLst>
          </p:cNvPr>
          <p:cNvSpPr/>
          <p:nvPr/>
        </p:nvSpPr>
        <p:spPr>
          <a:xfrm>
            <a:off x="3468890" y="4792065"/>
            <a:ext cx="2206245"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[Piech et al., NIPS 2015]</a:t>
            </a:r>
          </a:p>
        </p:txBody>
      </p:sp>
    </p:spTree>
    <p:extLst>
      <p:ext uri="{BB962C8B-B14F-4D97-AF65-F5344CB8AC3E}">
        <p14:creationId xmlns:p14="http://schemas.microsoft.com/office/powerpoint/2010/main" val="3336924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BC83D-CDE9-4BBD-AC1E-27BC8115989F}"/>
              </a:ext>
            </a:extLst>
          </p:cNvPr>
          <p:cNvSpPr>
            <a:spLocks noGrp="1"/>
          </p:cNvSpPr>
          <p:nvPr>
            <p:ph type="title"/>
          </p:nvPr>
        </p:nvSpPr>
        <p:spPr>
          <a:xfrm>
            <a:off x="320040" y="0"/>
            <a:ext cx="8509406" cy="702260"/>
          </a:xfrm>
        </p:spPr>
        <p:txBody>
          <a:bodyPr/>
          <a:lstStyle/>
          <a:p>
            <a:r>
              <a:rPr lang="en-US" sz="3600" dirty="0"/>
              <a:t>Hidden layer captures relevant information</a:t>
            </a:r>
            <a:endParaRPr lang="en-CH" sz="3600" dirty="0"/>
          </a:p>
        </p:txBody>
      </p:sp>
      <p:grpSp>
        <p:nvGrpSpPr>
          <p:cNvPr id="4" name="Group 3">
            <a:extLst>
              <a:ext uri="{FF2B5EF4-FFF2-40B4-BE49-F238E27FC236}">
                <a16:creationId xmlns:a16="http://schemas.microsoft.com/office/drawing/2014/main" id="{DE898DE5-4707-4DB6-8C61-853118698B2D}"/>
              </a:ext>
            </a:extLst>
          </p:cNvPr>
          <p:cNvGrpSpPr/>
          <p:nvPr/>
        </p:nvGrpSpPr>
        <p:grpSpPr>
          <a:xfrm>
            <a:off x="172800" y="1375757"/>
            <a:ext cx="4970428" cy="2185416"/>
            <a:chOff x="747933" y="1375757"/>
            <a:chExt cx="4970428" cy="2185416"/>
          </a:xfrm>
        </p:grpSpPr>
        <p:sp>
          <p:nvSpPr>
            <p:cNvPr id="26" name="Rectangle 25">
              <a:extLst>
                <a:ext uri="{FF2B5EF4-FFF2-40B4-BE49-F238E27FC236}">
                  <a16:creationId xmlns:a16="http://schemas.microsoft.com/office/drawing/2014/main" id="{8BB7BB00-C663-4C9B-9128-02C074547F82}"/>
                </a:ext>
              </a:extLst>
            </p:cNvPr>
            <p:cNvSpPr/>
            <p:nvPr/>
          </p:nvSpPr>
          <p:spPr>
            <a:xfrm>
              <a:off x="196459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0" name="Straight Arrow Connector 29">
              <a:extLst>
                <a:ext uri="{FF2B5EF4-FFF2-40B4-BE49-F238E27FC236}">
                  <a16:creationId xmlns:a16="http://schemas.microsoft.com/office/drawing/2014/main" id="{93C46A9E-5205-4B74-808D-08BEE2D5EA81}"/>
                </a:ext>
              </a:extLst>
            </p:cNvPr>
            <p:cNvCxnSpPr>
              <a:cxnSpLocks/>
              <a:endCxn id="26" idx="2"/>
            </p:cNvCxnSpPr>
            <p:nvPr/>
          </p:nvCxnSpPr>
          <p:spPr>
            <a:xfrm flipV="1">
              <a:off x="2339497" y="2693211"/>
              <a:ext cx="0" cy="403357"/>
            </a:xfrm>
            <a:prstGeom prst="straightConnector1">
              <a:avLst/>
            </a:prstGeom>
            <a:noFill/>
            <a:ln w="15875" cap="flat" cmpd="sng" algn="ctr">
              <a:solidFill>
                <a:sysClr val="windowText" lastClr="000000"/>
              </a:solidFill>
              <a:prstDash val="solid"/>
              <a:miter lim="800000"/>
              <a:tailEnd type="triangle"/>
            </a:ln>
            <a:effectLst/>
          </p:spPr>
        </p:cxnSp>
        <p:sp>
          <p:nvSpPr>
            <p:cNvPr id="31" name="Rectangle 30">
              <a:extLst>
                <a:ext uri="{FF2B5EF4-FFF2-40B4-BE49-F238E27FC236}">
                  <a16:creationId xmlns:a16="http://schemas.microsoft.com/office/drawing/2014/main" id="{94BD4681-F8D7-4011-84C7-B7322E776500}"/>
                </a:ext>
              </a:extLst>
            </p:cNvPr>
            <p:cNvSpPr/>
            <p:nvPr/>
          </p:nvSpPr>
          <p:spPr>
            <a:xfrm>
              <a:off x="3158144"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5" name="Straight Arrow Connector 34">
              <a:extLst>
                <a:ext uri="{FF2B5EF4-FFF2-40B4-BE49-F238E27FC236}">
                  <a16:creationId xmlns:a16="http://schemas.microsoft.com/office/drawing/2014/main" id="{3CE28221-BF4E-41B4-AB43-11805FAD78BF}"/>
                </a:ext>
              </a:extLst>
            </p:cNvPr>
            <p:cNvCxnSpPr>
              <a:cxnSpLocks/>
              <a:endCxn id="31" idx="2"/>
            </p:cNvCxnSpPr>
            <p:nvPr/>
          </p:nvCxnSpPr>
          <p:spPr>
            <a:xfrm flipV="1">
              <a:off x="3533048" y="2693211"/>
              <a:ext cx="0" cy="408946"/>
            </a:xfrm>
            <a:prstGeom prst="straightConnector1">
              <a:avLst/>
            </a:prstGeom>
            <a:noFill/>
            <a:ln w="15875" cap="flat" cmpd="sng" algn="ctr">
              <a:solidFill>
                <a:sysClr val="windowText" lastClr="000000"/>
              </a:solidFill>
              <a:prstDash val="solid"/>
              <a:miter lim="800000"/>
              <a:tailEnd type="triangle"/>
            </a:ln>
            <a:effectLst/>
          </p:spPr>
        </p:cxnSp>
        <p:sp>
          <p:nvSpPr>
            <p:cNvPr id="36" name="Rectangle 35">
              <a:extLst>
                <a:ext uri="{FF2B5EF4-FFF2-40B4-BE49-F238E27FC236}">
                  <a16:creationId xmlns:a16="http://schemas.microsoft.com/office/drawing/2014/main" id="{E016B40A-9514-4D10-BA84-B6C23E850303}"/>
                </a:ext>
              </a:extLst>
            </p:cNvPr>
            <p:cNvSpPr/>
            <p:nvPr/>
          </p:nvSpPr>
          <p:spPr>
            <a:xfrm>
              <a:off x="4967017"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0" name="Straight Arrow Connector 39">
              <a:extLst>
                <a:ext uri="{FF2B5EF4-FFF2-40B4-BE49-F238E27FC236}">
                  <a16:creationId xmlns:a16="http://schemas.microsoft.com/office/drawing/2014/main" id="{19DF6A72-3865-48D8-9702-DF88AA31037F}"/>
                </a:ext>
              </a:extLst>
            </p:cNvPr>
            <p:cNvCxnSpPr>
              <a:cxnSpLocks/>
              <a:endCxn id="36" idx="2"/>
            </p:cNvCxnSpPr>
            <p:nvPr/>
          </p:nvCxnSpPr>
          <p:spPr>
            <a:xfrm flipV="1">
              <a:off x="5341921" y="2693211"/>
              <a:ext cx="0" cy="408946"/>
            </a:xfrm>
            <a:prstGeom prst="straightConnector1">
              <a:avLst/>
            </a:prstGeom>
            <a:noFill/>
            <a:ln w="15875" cap="flat" cmpd="sng" algn="ctr">
              <a:solidFill>
                <a:sysClr val="windowText" lastClr="000000"/>
              </a:solidFill>
              <a:prstDash val="solid"/>
              <a:miter lim="800000"/>
              <a:tailEnd type="triangle"/>
            </a:ln>
            <a:effectLst/>
          </p:spPr>
        </p:cxnSp>
        <p:cxnSp>
          <p:nvCxnSpPr>
            <p:cNvPr id="41" name="Straight Arrow Connector 40">
              <a:extLst>
                <a:ext uri="{FF2B5EF4-FFF2-40B4-BE49-F238E27FC236}">
                  <a16:creationId xmlns:a16="http://schemas.microsoft.com/office/drawing/2014/main" id="{7F494DFE-FEF4-431D-9F91-E0FCF7552676}"/>
                </a:ext>
              </a:extLst>
            </p:cNvPr>
            <p:cNvCxnSpPr>
              <a:stCxn id="26" idx="3"/>
              <a:endCxn id="31" idx="1"/>
            </p:cNvCxnSpPr>
            <p:nvPr/>
          </p:nvCxnSpPr>
          <p:spPr>
            <a:xfrm>
              <a:off x="2714401" y="2469183"/>
              <a:ext cx="443743" cy="0"/>
            </a:xfrm>
            <a:prstGeom prst="straightConnector1">
              <a:avLst/>
            </a:prstGeom>
            <a:noFill/>
            <a:ln w="15875" cap="flat" cmpd="sng" algn="ctr">
              <a:solidFill>
                <a:sysClr val="windowText" lastClr="000000"/>
              </a:solidFill>
              <a:prstDash val="solid"/>
              <a:miter lim="800000"/>
              <a:tailEnd type="triangle"/>
            </a:ln>
            <a:effectLst/>
          </p:spPr>
        </p:cxnSp>
        <p:cxnSp>
          <p:nvCxnSpPr>
            <p:cNvPr id="42" name="Straight Arrow Connector 41">
              <a:extLst>
                <a:ext uri="{FF2B5EF4-FFF2-40B4-BE49-F238E27FC236}">
                  <a16:creationId xmlns:a16="http://schemas.microsoft.com/office/drawing/2014/main" id="{FFCFDD20-1603-4C68-80EE-4E682DE3FBC7}"/>
                </a:ext>
              </a:extLst>
            </p:cNvPr>
            <p:cNvCxnSpPr>
              <a:stCxn id="31" idx="3"/>
            </p:cNvCxnSpPr>
            <p:nvPr/>
          </p:nvCxnSpPr>
          <p:spPr>
            <a:xfrm flipV="1">
              <a:off x="3907952" y="2466649"/>
              <a:ext cx="356098" cy="2534"/>
            </a:xfrm>
            <a:prstGeom prst="straightConnector1">
              <a:avLst/>
            </a:prstGeom>
            <a:noFill/>
            <a:ln w="15875"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0AB44818-DB3F-461C-AD90-0F26FAE0CC25}"/>
                </a:ext>
              </a:extLst>
            </p:cNvPr>
            <p:cNvCxnSpPr>
              <a:endCxn id="36" idx="1"/>
            </p:cNvCxnSpPr>
            <p:nvPr/>
          </p:nvCxnSpPr>
          <p:spPr>
            <a:xfrm>
              <a:off x="4629810" y="2466649"/>
              <a:ext cx="337207" cy="2534"/>
            </a:xfrm>
            <a:prstGeom prst="straightConnector1">
              <a:avLst/>
            </a:prstGeom>
            <a:noFill/>
            <a:ln w="15875" cap="flat" cmpd="sng" algn="ctr">
              <a:solidFill>
                <a:sysClr val="windowText" lastClr="000000"/>
              </a:solidFill>
              <a:prstDash val="solid"/>
              <a:miter lim="800000"/>
              <a:tailEnd type="triangle"/>
            </a:ln>
            <a:effectLst/>
          </p:spPr>
        </p:cxnSp>
        <p:grpSp>
          <p:nvGrpSpPr>
            <p:cNvPr id="44" name="Group 43">
              <a:extLst>
                <a:ext uri="{FF2B5EF4-FFF2-40B4-BE49-F238E27FC236}">
                  <a16:creationId xmlns:a16="http://schemas.microsoft.com/office/drawing/2014/main" id="{80E16245-568A-4D08-AA10-087ED17AEA81}"/>
                </a:ext>
              </a:extLst>
            </p:cNvPr>
            <p:cNvGrpSpPr/>
            <p:nvPr/>
          </p:nvGrpSpPr>
          <p:grpSpPr>
            <a:xfrm>
              <a:off x="4307945" y="2439218"/>
              <a:ext cx="277367" cy="45719"/>
              <a:chOff x="4883414" y="1066800"/>
              <a:chExt cx="277367" cy="45719"/>
            </a:xfrm>
          </p:grpSpPr>
          <p:sp>
            <p:nvSpPr>
              <p:cNvPr id="45" name="Oval 44">
                <a:extLst>
                  <a:ext uri="{FF2B5EF4-FFF2-40B4-BE49-F238E27FC236}">
                    <a16:creationId xmlns:a16="http://schemas.microsoft.com/office/drawing/2014/main" id="{5CB79817-434D-4509-AECA-FDDA2E37FBD8}"/>
                  </a:ext>
                </a:extLst>
              </p:cNvPr>
              <p:cNvSpPr/>
              <p:nvPr/>
            </p:nvSpPr>
            <p:spPr>
              <a:xfrm>
                <a:off x="4883414"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Oval 45">
                <a:extLst>
                  <a:ext uri="{FF2B5EF4-FFF2-40B4-BE49-F238E27FC236}">
                    <a16:creationId xmlns:a16="http://schemas.microsoft.com/office/drawing/2014/main" id="{C633ABFA-0E9E-4A46-97D8-2D9AF381A203}"/>
                  </a:ext>
                </a:extLst>
              </p:cNvPr>
              <p:cNvSpPr/>
              <p:nvPr/>
            </p:nvSpPr>
            <p:spPr>
              <a:xfrm>
                <a:off x="4999238"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2EA1A9D6-4CBE-4274-9C40-6F8FF2ADE86E}"/>
                  </a:ext>
                </a:extLst>
              </p:cNvPr>
              <p:cNvSpPr/>
              <p:nvPr/>
            </p:nvSpPr>
            <p:spPr>
              <a:xfrm>
                <a:off x="5115062"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8" name="Rectangle 47">
              <a:extLst>
                <a:ext uri="{FF2B5EF4-FFF2-40B4-BE49-F238E27FC236}">
                  <a16:creationId xmlns:a16="http://schemas.microsoft.com/office/drawing/2014/main" id="{60074220-0FCE-48BC-B49A-0EFC8E475391}"/>
                </a:ext>
              </a:extLst>
            </p:cNvPr>
            <p:cNvSpPr/>
            <p:nvPr/>
          </p:nvSpPr>
          <p:spPr>
            <a:xfrm>
              <a:off x="74793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49" name="Straight Arrow Connector 48">
              <a:extLst>
                <a:ext uri="{FF2B5EF4-FFF2-40B4-BE49-F238E27FC236}">
                  <a16:creationId xmlns:a16="http://schemas.microsoft.com/office/drawing/2014/main" id="{C82757DB-FE3C-4BB0-BC55-CF8B76BB4ED8}"/>
                </a:ext>
              </a:extLst>
            </p:cNvPr>
            <p:cNvCxnSpPr/>
            <p:nvPr/>
          </p:nvCxnSpPr>
          <p:spPr>
            <a:xfrm>
              <a:off x="1520850" y="2476125"/>
              <a:ext cx="443743" cy="0"/>
            </a:xfrm>
            <a:prstGeom prst="straightConnector1">
              <a:avLst/>
            </a:prstGeom>
            <a:noFill/>
            <a:ln w="15875" cap="flat" cmpd="sng" algn="ctr">
              <a:solidFill>
                <a:sysClr val="windowText" lastClr="000000"/>
              </a:solidFill>
              <a:prstDash val="solid"/>
              <a:miter lim="800000"/>
              <a:tailEnd type="triangle"/>
            </a:ln>
            <a:effectLst/>
          </p:spPr>
        </p:cxnSp>
        <p:sp>
          <p:nvSpPr>
            <p:cNvPr id="52" name="Rounded Rectangle 12">
              <a:extLst>
                <a:ext uri="{FF2B5EF4-FFF2-40B4-BE49-F238E27FC236}">
                  <a16:creationId xmlns:a16="http://schemas.microsoft.com/office/drawing/2014/main" id="{B49BACF3-363C-485F-8124-6C4656459C7D}"/>
                </a:ext>
              </a:extLst>
            </p:cNvPr>
            <p:cNvSpPr/>
            <p:nvPr/>
          </p:nvSpPr>
          <p:spPr>
            <a:xfrm>
              <a:off x="1966129" y="3103973"/>
              <a:ext cx="749808" cy="45720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Rounded Rectangle 17">
              <a:extLst>
                <a:ext uri="{FF2B5EF4-FFF2-40B4-BE49-F238E27FC236}">
                  <a16:creationId xmlns:a16="http://schemas.microsoft.com/office/drawing/2014/main" id="{E7289EE8-7E3E-4312-BF7B-F23AB833ED35}"/>
                </a:ext>
              </a:extLst>
            </p:cNvPr>
            <p:cNvSpPr/>
            <p:nvPr/>
          </p:nvSpPr>
          <p:spPr>
            <a:xfrm>
              <a:off x="3159680" y="3103973"/>
              <a:ext cx="749808" cy="45720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Rounded Rectangle 22">
              <a:extLst>
                <a:ext uri="{FF2B5EF4-FFF2-40B4-BE49-F238E27FC236}">
                  <a16:creationId xmlns:a16="http://schemas.microsoft.com/office/drawing/2014/main" id="{6770329C-54D8-4A52-B8CE-05539F0E7524}"/>
                </a:ext>
              </a:extLst>
            </p:cNvPr>
            <p:cNvSpPr/>
            <p:nvPr/>
          </p:nvSpPr>
          <p:spPr>
            <a:xfrm>
              <a:off x="4968553" y="3103973"/>
              <a:ext cx="749808" cy="45720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Rounded Rectangle 13">
              <a:extLst>
                <a:ext uri="{FF2B5EF4-FFF2-40B4-BE49-F238E27FC236}">
                  <a16:creationId xmlns:a16="http://schemas.microsoft.com/office/drawing/2014/main" id="{8E23E13A-FE90-45BC-8DB6-9209FA4D25FC}"/>
                </a:ext>
              </a:extLst>
            </p:cNvPr>
            <p:cNvSpPr/>
            <p:nvPr/>
          </p:nvSpPr>
          <p:spPr>
            <a:xfrm>
              <a:off x="1966129"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Rounded Rectangle 18">
              <a:extLst>
                <a:ext uri="{FF2B5EF4-FFF2-40B4-BE49-F238E27FC236}">
                  <a16:creationId xmlns:a16="http://schemas.microsoft.com/office/drawing/2014/main" id="{272E85E7-F23F-4BC3-AB34-EF77B991DF6A}"/>
                </a:ext>
              </a:extLst>
            </p:cNvPr>
            <p:cNvSpPr/>
            <p:nvPr/>
          </p:nvSpPr>
          <p:spPr>
            <a:xfrm>
              <a:off x="3159680"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Rounded Rectangle 23">
              <a:extLst>
                <a:ext uri="{FF2B5EF4-FFF2-40B4-BE49-F238E27FC236}">
                  <a16:creationId xmlns:a16="http://schemas.microsoft.com/office/drawing/2014/main" id="{A2F32D78-7C4F-4580-8658-D8F601C5806A}"/>
                </a:ext>
              </a:extLst>
            </p:cNvPr>
            <p:cNvSpPr/>
            <p:nvPr/>
          </p:nvSpPr>
          <p:spPr>
            <a:xfrm>
              <a:off x="4968553"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8" name="Straight Arrow Connector 57">
              <a:extLst>
                <a:ext uri="{FF2B5EF4-FFF2-40B4-BE49-F238E27FC236}">
                  <a16:creationId xmlns:a16="http://schemas.microsoft.com/office/drawing/2014/main" id="{E67EC907-890E-438F-8ADB-96D5F399C91F}"/>
                </a:ext>
              </a:extLst>
            </p:cNvPr>
            <p:cNvCxnSpPr>
              <a:cxnSpLocks/>
            </p:cNvCxnSpPr>
            <p:nvPr/>
          </p:nvCxnSpPr>
          <p:spPr>
            <a:xfrm flipV="1">
              <a:off x="2339497"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59" name="Straight Arrow Connector 58">
              <a:extLst>
                <a:ext uri="{FF2B5EF4-FFF2-40B4-BE49-F238E27FC236}">
                  <a16:creationId xmlns:a16="http://schemas.microsoft.com/office/drawing/2014/main" id="{CD6732BF-6E55-40DB-B162-E93B26F3869F}"/>
                </a:ext>
              </a:extLst>
            </p:cNvPr>
            <p:cNvCxnSpPr>
              <a:cxnSpLocks/>
            </p:cNvCxnSpPr>
            <p:nvPr/>
          </p:nvCxnSpPr>
          <p:spPr>
            <a:xfrm flipV="1">
              <a:off x="3533048"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60" name="Straight Arrow Connector 59">
              <a:extLst>
                <a:ext uri="{FF2B5EF4-FFF2-40B4-BE49-F238E27FC236}">
                  <a16:creationId xmlns:a16="http://schemas.microsoft.com/office/drawing/2014/main" id="{60CCFF6B-F7E2-4EE1-954F-07E4059B7840}"/>
                </a:ext>
              </a:extLst>
            </p:cNvPr>
            <p:cNvCxnSpPr>
              <a:cxnSpLocks/>
            </p:cNvCxnSpPr>
            <p:nvPr/>
          </p:nvCxnSpPr>
          <p:spPr>
            <a:xfrm flipV="1">
              <a:off x="5341921" y="1831141"/>
              <a:ext cx="0" cy="414014"/>
            </a:xfrm>
            <a:prstGeom prst="straightConnector1">
              <a:avLst/>
            </a:prstGeom>
            <a:noFill/>
            <a:ln w="15875" cap="flat" cmpd="sng" algn="ctr">
              <a:solidFill>
                <a:sysClr val="windowText" lastClr="000000"/>
              </a:solidFill>
              <a:prstDash val="solid"/>
              <a:miter lim="800000"/>
              <a:tailEnd type="triangle"/>
            </a:ln>
            <a:effectLst/>
          </p:spPr>
        </p:cxnSp>
      </p:grpSp>
      <p:sp>
        <p:nvSpPr>
          <p:cNvPr id="29" name="TextBox 28">
            <a:extLst>
              <a:ext uri="{FF2B5EF4-FFF2-40B4-BE49-F238E27FC236}">
                <a16:creationId xmlns:a16="http://schemas.microsoft.com/office/drawing/2014/main" id="{7D8A4CBE-4D2D-44EB-996A-3565F5C9F4E5}"/>
              </a:ext>
            </a:extLst>
          </p:cNvPr>
          <p:cNvSpPr txBox="1"/>
          <p:nvPr/>
        </p:nvSpPr>
        <p:spPr>
          <a:xfrm>
            <a:off x="5397133" y="2254104"/>
            <a:ext cx="1915688" cy="461665"/>
          </a:xfrm>
          <a:prstGeom prst="rect">
            <a:avLst/>
          </a:prstGeom>
          <a:noFill/>
        </p:spPr>
        <p:txBody>
          <a:bodyPr wrap="square" rtlCol="0">
            <a:spAutoFit/>
          </a:bodyPr>
          <a:lstStyle/>
          <a:p>
            <a:r>
              <a:rPr lang="en-US" dirty="0">
                <a:latin typeface="+mn-lt"/>
              </a:rPr>
              <a:t>Hidden Layer</a:t>
            </a:r>
            <a:endParaRPr lang="en-CH" dirty="0" err="1">
              <a:latin typeface="+mn-lt"/>
            </a:endParaRPr>
          </a:p>
        </p:txBody>
      </p:sp>
      <p:sp>
        <p:nvSpPr>
          <p:cNvPr id="32" name="Rectangle 31">
            <a:extLst>
              <a:ext uri="{FF2B5EF4-FFF2-40B4-BE49-F238E27FC236}">
                <a16:creationId xmlns:a16="http://schemas.microsoft.com/office/drawing/2014/main" id="{A94E4076-E7C3-4DFC-86A0-148E35A5D3FB}"/>
              </a:ext>
            </a:extLst>
          </p:cNvPr>
          <p:cNvSpPr/>
          <p:nvPr/>
        </p:nvSpPr>
        <p:spPr>
          <a:xfrm>
            <a:off x="3468890" y="4792065"/>
            <a:ext cx="2206245"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[Piech et al., NIPS 2015]</a:t>
            </a:r>
          </a:p>
        </p:txBody>
      </p:sp>
    </p:spTree>
    <p:extLst>
      <p:ext uri="{BB962C8B-B14F-4D97-AF65-F5344CB8AC3E}">
        <p14:creationId xmlns:p14="http://schemas.microsoft.com/office/powerpoint/2010/main" val="4195318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BC83D-CDE9-4BBD-AC1E-27BC8115989F}"/>
              </a:ext>
            </a:extLst>
          </p:cNvPr>
          <p:cNvSpPr>
            <a:spLocks noGrp="1"/>
          </p:cNvSpPr>
          <p:nvPr>
            <p:ph type="title"/>
          </p:nvPr>
        </p:nvSpPr>
        <p:spPr>
          <a:xfrm>
            <a:off x="320040" y="0"/>
            <a:ext cx="8509406" cy="702260"/>
          </a:xfrm>
        </p:spPr>
        <p:txBody>
          <a:bodyPr/>
          <a:lstStyle/>
          <a:p>
            <a:r>
              <a:rPr lang="en-US" dirty="0"/>
              <a:t>Input layer represents observations</a:t>
            </a:r>
            <a:endParaRPr lang="en-CH" dirty="0"/>
          </a:p>
        </p:txBody>
      </p:sp>
      <p:grpSp>
        <p:nvGrpSpPr>
          <p:cNvPr id="4" name="Group 3">
            <a:extLst>
              <a:ext uri="{FF2B5EF4-FFF2-40B4-BE49-F238E27FC236}">
                <a16:creationId xmlns:a16="http://schemas.microsoft.com/office/drawing/2014/main" id="{BC9EBE58-44D7-4763-A36D-C5BE077D44A4}"/>
              </a:ext>
            </a:extLst>
          </p:cNvPr>
          <p:cNvGrpSpPr/>
          <p:nvPr/>
        </p:nvGrpSpPr>
        <p:grpSpPr>
          <a:xfrm>
            <a:off x="172800" y="1375757"/>
            <a:ext cx="4970428" cy="3323137"/>
            <a:chOff x="747933" y="1375757"/>
            <a:chExt cx="4970428" cy="3323137"/>
          </a:xfrm>
        </p:grpSpPr>
        <p:sp>
          <p:nvSpPr>
            <p:cNvPr id="26" name="Rectangle 25">
              <a:extLst>
                <a:ext uri="{FF2B5EF4-FFF2-40B4-BE49-F238E27FC236}">
                  <a16:creationId xmlns:a16="http://schemas.microsoft.com/office/drawing/2014/main" id="{8BB7BB00-C663-4C9B-9128-02C074547F82}"/>
                </a:ext>
              </a:extLst>
            </p:cNvPr>
            <p:cNvSpPr/>
            <p:nvPr/>
          </p:nvSpPr>
          <p:spPr>
            <a:xfrm>
              <a:off x="196459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ounded Rectangle 12">
              <a:extLst>
                <a:ext uri="{FF2B5EF4-FFF2-40B4-BE49-F238E27FC236}">
                  <a16:creationId xmlns:a16="http://schemas.microsoft.com/office/drawing/2014/main" id="{735AA1E6-A5C5-48BC-8688-333B86729CB7}"/>
                </a:ext>
              </a:extLst>
            </p:cNvPr>
            <p:cNvSpPr/>
            <p:nvPr/>
          </p:nvSpPr>
          <p:spPr>
            <a:xfrm>
              <a:off x="1964593"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0" name="Straight Arrow Connector 29">
              <a:extLst>
                <a:ext uri="{FF2B5EF4-FFF2-40B4-BE49-F238E27FC236}">
                  <a16:creationId xmlns:a16="http://schemas.microsoft.com/office/drawing/2014/main" id="{93C46A9E-5205-4B74-808D-08BEE2D5EA81}"/>
                </a:ext>
              </a:extLst>
            </p:cNvPr>
            <p:cNvCxnSpPr>
              <a:cxnSpLocks/>
              <a:stCxn id="27" idx="0"/>
              <a:endCxn id="26" idx="2"/>
            </p:cNvCxnSpPr>
            <p:nvPr/>
          </p:nvCxnSpPr>
          <p:spPr>
            <a:xfrm flipV="1">
              <a:off x="2339497" y="2693211"/>
              <a:ext cx="0" cy="403357"/>
            </a:xfrm>
            <a:prstGeom prst="straightConnector1">
              <a:avLst/>
            </a:prstGeom>
            <a:noFill/>
            <a:ln w="15875" cap="flat" cmpd="sng" algn="ctr">
              <a:solidFill>
                <a:sysClr val="windowText" lastClr="000000"/>
              </a:solidFill>
              <a:prstDash val="solid"/>
              <a:miter lim="800000"/>
              <a:tailEnd type="triangle"/>
            </a:ln>
            <a:effectLst/>
          </p:spPr>
        </p:cxnSp>
        <p:sp>
          <p:nvSpPr>
            <p:cNvPr id="31" name="Rectangle 30">
              <a:extLst>
                <a:ext uri="{FF2B5EF4-FFF2-40B4-BE49-F238E27FC236}">
                  <a16:creationId xmlns:a16="http://schemas.microsoft.com/office/drawing/2014/main" id="{94BD4681-F8D7-4011-84C7-B7322E776500}"/>
                </a:ext>
              </a:extLst>
            </p:cNvPr>
            <p:cNvSpPr/>
            <p:nvPr/>
          </p:nvSpPr>
          <p:spPr>
            <a:xfrm>
              <a:off x="3158144"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5" name="Straight Arrow Connector 34">
              <a:extLst>
                <a:ext uri="{FF2B5EF4-FFF2-40B4-BE49-F238E27FC236}">
                  <a16:creationId xmlns:a16="http://schemas.microsoft.com/office/drawing/2014/main" id="{3CE28221-BF4E-41B4-AB43-11805FAD78BF}"/>
                </a:ext>
              </a:extLst>
            </p:cNvPr>
            <p:cNvCxnSpPr>
              <a:cxnSpLocks/>
              <a:endCxn id="31" idx="2"/>
            </p:cNvCxnSpPr>
            <p:nvPr/>
          </p:nvCxnSpPr>
          <p:spPr>
            <a:xfrm flipV="1">
              <a:off x="3533048" y="2693211"/>
              <a:ext cx="0" cy="408946"/>
            </a:xfrm>
            <a:prstGeom prst="straightConnector1">
              <a:avLst/>
            </a:prstGeom>
            <a:noFill/>
            <a:ln w="15875" cap="flat" cmpd="sng" algn="ctr">
              <a:solidFill>
                <a:sysClr val="windowText" lastClr="000000"/>
              </a:solidFill>
              <a:prstDash val="solid"/>
              <a:miter lim="800000"/>
              <a:tailEnd type="triangle"/>
            </a:ln>
            <a:effectLst/>
          </p:spPr>
        </p:cxnSp>
        <p:sp>
          <p:nvSpPr>
            <p:cNvPr id="36" name="Rectangle 35">
              <a:extLst>
                <a:ext uri="{FF2B5EF4-FFF2-40B4-BE49-F238E27FC236}">
                  <a16:creationId xmlns:a16="http://schemas.microsoft.com/office/drawing/2014/main" id="{E016B40A-9514-4D10-BA84-B6C23E850303}"/>
                </a:ext>
              </a:extLst>
            </p:cNvPr>
            <p:cNvSpPr/>
            <p:nvPr/>
          </p:nvSpPr>
          <p:spPr>
            <a:xfrm>
              <a:off x="4967017"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0" name="Straight Arrow Connector 39">
              <a:extLst>
                <a:ext uri="{FF2B5EF4-FFF2-40B4-BE49-F238E27FC236}">
                  <a16:creationId xmlns:a16="http://schemas.microsoft.com/office/drawing/2014/main" id="{19DF6A72-3865-48D8-9702-DF88AA31037F}"/>
                </a:ext>
              </a:extLst>
            </p:cNvPr>
            <p:cNvCxnSpPr>
              <a:cxnSpLocks/>
              <a:endCxn id="36" idx="2"/>
            </p:cNvCxnSpPr>
            <p:nvPr/>
          </p:nvCxnSpPr>
          <p:spPr>
            <a:xfrm flipV="1">
              <a:off x="5341921" y="2693211"/>
              <a:ext cx="0" cy="408946"/>
            </a:xfrm>
            <a:prstGeom prst="straightConnector1">
              <a:avLst/>
            </a:prstGeom>
            <a:noFill/>
            <a:ln w="15875" cap="flat" cmpd="sng" algn="ctr">
              <a:solidFill>
                <a:sysClr val="windowText" lastClr="000000"/>
              </a:solidFill>
              <a:prstDash val="solid"/>
              <a:miter lim="800000"/>
              <a:tailEnd type="triangle"/>
            </a:ln>
            <a:effectLst/>
          </p:spPr>
        </p:cxnSp>
        <p:cxnSp>
          <p:nvCxnSpPr>
            <p:cNvPr id="41" name="Straight Arrow Connector 40">
              <a:extLst>
                <a:ext uri="{FF2B5EF4-FFF2-40B4-BE49-F238E27FC236}">
                  <a16:creationId xmlns:a16="http://schemas.microsoft.com/office/drawing/2014/main" id="{7F494DFE-FEF4-431D-9F91-E0FCF7552676}"/>
                </a:ext>
              </a:extLst>
            </p:cNvPr>
            <p:cNvCxnSpPr>
              <a:stCxn id="26" idx="3"/>
              <a:endCxn id="31" idx="1"/>
            </p:cNvCxnSpPr>
            <p:nvPr/>
          </p:nvCxnSpPr>
          <p:spPr>
            <a:xfrm>
              <a:off x="2714401" y="2469183"/>
              <a:ext cx="443743" cy="0"/>
            </a:xfrm>
            <a:prstGeom prst="straightConnector1">
              <a:avLst/>
            </a:prstGeom>
            <a:noFill/>
            <a:ln w="15875" cap="flat" cmpd="sng" algn="ctr">
              <a:solidFill>
                <a:sysClr val="windowText" lastClr="000000"/>
              </a:solidFill>
              <a:prstDash val="solid"/>
              <a:miter lim="800000"/>
              <a:tailEnd type="triangle"/>
            </a:ln>
            <a:effectLst/>
          </p:spPr>
        </p:cxnSp>
        <p:cxnSp>
          <p:nvCxnSpPr>
            <p:cNvPr id="42" name="Straight Arrow Connector 41">
              <a:extLst>
                <a:ext uri="{FF2B5EF4-FFF2-40B4-BE49-F238E27FC236}">
                  <a16:creationId xmlns:a16="http://schemas.microsoft.com/office/drawing/2014/main" id="{FFCFDD20-1603-4C68-80EE-4E682DE3FBC7}"/>
                </a:ext>
              </a:extLst>
            </p:cNvPr>
            <p:cNvCxnSpPr>
              <a:stCxn id="31" idx="3"/>
            </p:cNvCxnSpPr>
            <p:nvPr/>
          </p:nvCxnSpPr>
          <p:spPr>
            <a:xfrm flipV="1">
              <a:off x="3907952" y="2466649"/>
              <a:ext cx="356098" cy="2534"/>
            </a:xfrm>
            <a:prstGeom prst="straightConnector1">
              <a:avLst/>
            </a:prstGeom>
            <a:noFill/>
            <a:ln w="15875"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0AB44818-DB3F-461C-AD90-0F26FAE0CC25}"/>
                </a:ext>
              </a:extLst>
            </p:cNvPr>
            <p:cNvCxnSpPr>
              <a:endCxn id="36" idx="1"/>
            </p:cNvCxnSpPr>
            <p:nvPr/>
          </p:nvCxnSpPr>
          <p:spPr>
            <a:xfrm>
              <a:off x="4629810" y="2466649"/>
              <a:ext cx="337207" cy="2534"/>
            </a:xfrm>
            <a:prstGeom prst="straightConnector1">
              <a:avLst/>
            </a:prstGeom>
            <a:noFill/>
            <a:ln w="15875" cap="flat" cmpd="sng" algn="ctr">
              <a:solidFill>
                <a:sysClr val="windowText" lastClr="000000"/>
              </a:solidFill>
              <a:prstDash val="solid"/>
              <a:miter lim="800000"/>
              <a:tailEnd type="triangle"/>
            </a:ln>
            <a:effectLst/>
          </p:spPr>
        </p:cxnSp>
        <p:grpSp>
          <p:nvGrpSpPr>
            <p:cNvPr id="44" name="Group 43">
              <a:extLst>
                <a:ext uri="{FF2B5EF4-FFF2-40B4-BE49-F238E27FC236}">
                  <a16:creationId xmlns:a16="http://schemas.microsoft.com/office/drawing/2014/main" id="{80E16245-568A-4D08-AA10-087ED17AEA81}"/>
                </a:ext>
              </a:extLst>
            </p:cNvPr>
            <p:cNvGrpSpPr/>
            <p:nvPr/>
          </p:nvGrpSpPr>
          <p:grpSpPr>
            <a:xfrm>
              <a:off x="4307945" y="2439218"/>
              <a:ext cx="277367" cy="45719"/>
              <a:chOff x="4883414" y="1066800"/>
              <a:chExt cx="277367" cy="45719"/>
            </a:xfrm>
          </p:grpSpPr>
          <p:sp>
            <p:nvSpPr>
              <p:cNvPr id="45" name="Oval 44">
                <a:extLst>
                  <a:ext uri="{FF2B5EF4-FFF2-40B4-BE49-F238E27FC236}">
                    <a16:creationId xmlns:a16="http://schemas.microsoft.com/office/drawing/2014/main" id="{5CB79817-434D-4509-AECA-FDDA2E37FBD8}"/>
                  </a:ext>
                </a:extLst>
              </p:cNvPr>
              <p:cNvSpPr/>
              <p:nvPr/>
            </p:nvSpPr>
            <p:spPr>
              <a:xfrm>
                <a:off x="4883414"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Oval 45">
                <a:extLst>
                  <a:ext uri="{FF2B5EF4-FFF2-40B4-BE49-F238E27FC236}">
                    <a16:creationId xmlns:a16="http://schemas.microsoft.com/office/drawing/2014/main" id="{C633ABFA-0E9E-4A46-97D8-2D9AF381A203}"/>
                  </a:ext>
                </a:extLst>
              </p:cNvPr>
              <p:cNvSpPr/>
              <p:nvPr/>
            </p:nvSpPr>
            <p:spPr>
              <a:xfrm>
                <a:off x="4999238"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2EA1A9D6-4CBE-4274-9C40-6F8FF2ADE86E}"/>
                  </a:ext>
                </a:extLst>
              </p:cNvPr>
              <p:cNvSpPr/>
              <p:nvPr/>
            </p:nvSpPr>
            <p:spPr>
              <a:xfrm>
                <a:off x="5115062"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8" name="Rectangle 47">
              <a:extLst>
                <a:ext uri="{FF2B5EF4-FFF2-40B4-BE49-F238E27FC236}">
                  <a16:creationId xmlns:a16="http://schemas.microsoft.com/office/drawing/2014/main" id="{60074220-0FCE-48BC-B49A-0EFC8E475391}"/>
                </a:ext>
              </a:extLst>
            </p:cNvPr>
            <p:cNvSpPr/>
            <p:nvPr/>
          </p:nvSpPr>
          <p:spPr>
            <a:xfrm>
              <a:off x="74793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49" name="Straight Arrow Connector 48">
              <a:extLst>
                <a:ext uri="{FF2B5EF4-FFF2-40B4-BE49-F238E27FC236}">
                  <a16:creationId xmlns:a16="http://schemas.microsoft.com/office/drawing/2014/main" id="{C82757DB-FE3C-4BB0-BC55-CF8B76BB4ED8}"/>
                </a:ext>
              </a:extLst>
            </p:cNvPr>
            <p:cNvCxnSpPr/>
            <p:nvPr/>
          </p:nvCxnSpPr>
          <p:spPr>
            <a:xfrm>
              <a:off x="1520850" y="2476125"/>
              <a:ext cx="443743" cy="0"/>
            </a:xfrm>
            <a:prstGeom prst="straightConnector1">
              <a:avLst/>
            </a:prstGeom>
            <a:noFill/>
            <a:ln w="15875" cap="flat" cmpd="sng" algn="ctr">
              <a:solidFill>
                <a:sysClr val="windowText" lastClr="000000"/>
              </a:solidFill>
              <a:prstDash val="solid"/>
              <a:miter lim="800000"/>
              <a:tailEnd type="triangle"/>
            </a:ln>
            <a:effectLst/>
          </p:spPr>
        </p:cxnSp>
        <p:sp>
          <p:nvSpPr>
            <p:cNvPr id="61" name="Rounded Rectangle 12">
              <a:extLst>
                <a:ext uri="{FF2B5EF4-FFF2-40B4-BE49-F238E27FC236}">
                  <a16:creationId xmlns:a16="http://schemas.microsoft.com/office/drawing/2014/main" id="{3C79B02A-9ED2-481E-93B8-0D5339675D2D}"/>
                </a:ext>
              </a:extLst>
            </p:cNvPr>
            <p:cNvSpPr/>
            <p:nvPr/>
          </p:nvSpPr>
          <p:spPr>
            <a:xfrm>
              <a:off x="3160233"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ounded Rectangle 12">
              <a:extLst>
                <a:ext uri="{FF2B5EF4-FFF2-40B4-BE49-F238E27FC236}">
                  <a16:creationId xmlns:a16="http://schemas.microsoft.com/office/drawing/2014/main" id="{35646BA0-E2B2-47CB-9900-EED6B89E08E0}"/>
                </a:ext>
              </a:extLst>
            </p:cNvPr>
            <p:cNvSpPr/>
            <p:nvPr/>
          </p:nvSpPr>
          <p:spPr>
            <a:xfrm>
              <a:off x="4967017"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ounded Rectangle 13">
              <a:extLst>
                <a:ext uri="{FF2B5EF4-FFF2-40B4-BE49-F238E27FC236}">
                  <a16:creationId xmlns:a16="http://schemas.microsoft.com/office/drawing/2014/main" id="{D3E84468-0E0C-446A-896E-A019C560D0EC}"/>
                </a:ext>
              </a:extLst>
            </p:cNvPr>
            <p:cNvSpPr/>
            <p:nvPr/>
          </p:nvSpPr>
          <p:spPr>
            <a:xfrm>
              <a:off x="1966129"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ounded Rectangle 18">
              <a:extLst>
                <a:ext uri="{FF2B5EF4-FFF2-40B4-BE49-F238E27FC236}">
                  <a16:creationId xmlns:a16="http://schemas.microsoft.com/office/drawing/2014/main" id="{BF3C8D8E-A5DD-4593-ADAA-43CC4CC83D0B}"/>
                </a:ext>
              </a:extLst>
            </p:cNvPr>
            <p:cNvSpPr/>
            <p:nvPr/>
          </p:nvSpPr>
          <p:spPr>
            <a:xfrm>
              <a:off x="3159680"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ounded Rectangle 23">
              <a:extLst>
                <a:ext uri="{FF2B5EF4-FFF2-40B4-BE49-F238E27FC236}">
                  <a16:creationId xmlns:a16="http://schemas.microsoft.com/office/drawing/2014/main" id="{58C08BFE-8A12-47BF-BD94-7B1276D7C4A9}"/>
                </a:ext>
              </a:extLst>
            </p:cNvPr>
            <p:cNvSpPr/>
            <p:nvPr/>
          </p:nvSpPr>
          <p:spPr>
            <a:xfrm>
              <a:off x="4968553" y="1375757"/>
              <a:ext cx="749808" cy="457200"/>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9" name="Straight Arrow Connector 38">
              <a:extLst>
                <a:ext uri="{FF2B5EF4-FFF2-40B4-BE49-F238E27FC236}">
                  <a16:creationId xmlns:a16="http://schemas.microsoft.com/office/drawing/2014/main" id="{0FC65F21-239E-47B0-9415-755B7206311D}"/>
                </a:ext>
              </a:extLst>
            </p:cNvPr>
            <p:cNvCxnSpPr>
              <a:cxnSpLocks/>
            </p:cNvCxnSpPr>
            <p:nvPr/>
          </p:nvCxnSpPr>
          <p:spPr>
            <a:xfrm flipV="1">
              <a:off x="2339497"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057A8944-8BE3-4A62-8B06-44C45A102236}"/>
                </a:ext>
              </a:extLst>
            </p:cNvPr>
            <p:cNvCxnSpPr>
              <a:cxnSpLocks/>
            </p:cNvCxnSpPr>
            <p:nvPr/>
          </p:nvCxnSpPr>
          <p:spPr>
            <a:xfrm flipV="1">
              <a:off x="3533048"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C08DF7A7-484A-43F6-BD29-2D883DAC6A69}"/>
                </a:ext>
              </a:extLst>
            </p:cNvPr>
            <p:cNvCxnSpPr>
              <a:cxnSpLocks/>
            </p:cNvCxnSpPr>
            <p:nvPr/>
          </p:nvCxnSpPr>
          <p:spPr>
            <a:xfrm flipV="1">
              <a:off x="5341921" y="1831141"/>
              <a:ext cx="0" cy="414014"/>
            </a:xfrm>
            <a:prstGeom prst="straightConnector1">
              <a:avLst/>
            </a:prstGeom>
            <a:noFill/>
            <a:ln w="15875" cap="flat" cmpd="sng" algn="ctr">
              <a:solidFill>
                <a:sysClr val="windowText" lastClr="000000"/>
              </a:solidFill>
              <a:prstDash val="solid"/>
              <a:miter lim="800000"/>
              <a:tailEnd type="triangle"/>
            </a:ln>
            <a:effectLst/>
          </p:spPr>
        </p:cxnSp>
        <p:sp>
          <p:nvSpPr>
            <p:cNvPr id="2" name="TextBox 1">
              <a:extLst>
                <a:ext uri="{FF2B5EF4-FFF2-40B4-BE49-F238E27FC236}">
                  <a16:creationId xmlns:a16="http://schemas.microsoft.com/office/drawing/2014/main" id="{D014F700-7606-4846-BC3D-9F397BD8ABCD}"/>
                </a:ext>
              </a:extLst>
            </p:cNvPr>
            <p:cNvSpPr txBox="1"/>
            <p:nvPr/>
          </p:nvSpPr>
          <p:spPr>
            <a:xfrm>
              <a:off x="1576934" y="3129234"/>
              <a:ext cx="443743"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p>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endParaRPr lang="en-CH" sz="1600" dirty="0" err="1">
                <a:latin typeface="Arial" panose="020B0604020202020204" pitchFamily="34" charset="0"/>
                <a:cs typeface="Arial" panose="020B0604020202020204" pitchFamily="34" charset="0"/>
              </a:endParaRPr>
            </a:p>
          </p:txBody>
        </p:sp>
      </p:grpSp>
      <p:sp>
        <p:nvSpPr>
          <p:cNvPr id="56" name="TextBox 55">
            <a:extLst>
              <a:ext uri="{FF2B5EF4-FFF2-40B4-BE49-F238E27FC236}">
                <a16:creationId xmlns:a16="http://schemas.microsoft.com/office/drawing/2014/main" id="{16DA474D-4CD4-45E2-A9CD-D5F2FDF3BAB9}"/>
              </a:ext>
            </a:extLst>
          </p:cNvPr>
          <p:cNvSpPr txBox="1"/>
          <p:nvPr/>
        </p:nvSpPr>
        <p:spPr>
          <a:xfrm>
            <a:off x="5397133" y="2254104"/>
            <a:ext cx="1915688" cy="461665"/>
          </a:xfrm>
          <a:prstGeom prst="rect">
            <a:avLst/>
          </a:prstGeom>
          <a:noFill/>
        </p:spPr>
        <p:txBody>
          <a:bodyPr wrap="square" rtlCol="0">
            <a:spAutoFit/>
          </a:bodyPr>
          <a:lstStyle/>
          <a:p>
            <a:r>
              <a:rPr lang="en-US" dirty="0">
                <a:latin typeface="+mn-lt"/>
              </a:rPr>
              <a:t>Hidden Layer</a:t>
            </a:r>
            <a:endParaRPr lang="en-CH" dirty="0" err="1">
              <a:latin typeface="+mn-lt"/>
            </a:endParaRPr>
          </a:p>
        </p:txBody>
      </p:sp>
      <p:sp>
        <p:nvSpPr>
          <p:cNvPr id="57" name="TextBox 56">
            <a:extLst>
              <a:ext uri="{FF2B5EF4-FFF2-40B4-BE49-F238E27FC236}">
                <a16:creationId xmlns:a16="http://schemas.microsoft.com/office/drawing/2014/main" id="{E7CB5F3D-940E-4F5C-98AA-1F6A76BE3236}"/>
              </a:ext>
            </a:extLst>
          </p:cNvPr>
          <p:cNvSpPr txBox="1"/>
          <p:nvPr/>
        </p:nvSpPr>
        <p:spPr>
          <a:xfrm>
            <a:off x="5397133" y="3640825"/>
            <a:ext cx="1915688" cy="461665"/>
          </a:xfrm>
          <a:prstGeom prst="rect">
            <a:avLst/>
          </a:prstGeom>
          <a:noFill/>
        </p:spPr>
        <p:txBody>
          <a:bodyPr wrap="square" rtlCol="0">
            <a:spAutoFit/>
          </a:bodyPr>
          <a:lstStyle/>
          <a:p>
            <a:r>
              <a:rPr lang="en-US" dirty="0">
                <a:latin typeface="+mn-lt"/>
              </a:rPr>
              <a:t>Input Layer</a:t>
            </a:r>
            <a:endParaRPr lang="en-CH" dirty="0" err="1">
              <a:latin typeface="+mn-lt"/>
            </a:endParaRPr>
          </a:p>
        </p:txBody>
      </p:sp>
      <p:sp>
        <p:nvSpPr>
          <p:cNvPr id="32" name="Rectangle 31">
            <a:extLst>
              <a:ext uri="{FF2B5EF4-FFF2-40B4-BE49-F238E27FC236}">
                <a16:creationId xmlns:a16="http://schemas.microsoft.com/office/drawing/2014/main" id="{B42A0E82-776C-4219-B104-379770F638D0}"/>
              </a:ext>
            </a:extLst>
          </p:cNvPr>
          <p:cNvSpPr/>
          <p:nvPr/>
        </p:nvSpPr>
        <p:spPr>
          <a:xfrm>
            <a:off x="3468890" y="4792065"/>
            <a:ext cx="2206245"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[Piech et al., NIPS 2015]</a:t>
            </a:r>
          </a:p>
        </p:txBody>
      </p:sp>
    </p:spTree>
    <p:extLst>
      <p:ext uri="{BB962C8B-B14F-4D97-AF65-F5344CB8AC3E}">
        <p14:creationId xmlns:p14="http://schemas.microsoft.com/office/powerpoint/2010/main" val="236307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BC83D-CDE9-4BBD-AC1E-27BC8115989F}"/>
              </a:ext>
            </a:extLst>
          </p:cNvPr>
          <p:cNvSpPr>
            <a:spLocks noGrp="1"/>
          </p:cNvSpPr>
          <p:nvPr>
            <p:ph type="title"/>
          </p:nvPr>
        </p:nvSpPr>
        <p:spPr>
          <a:xfrm>
            <a:off x="320040" y="0"/>
            <a:ext cx="8509406" cy="702260"/>
          </a:xfrm>
        </p:spPr>
        <p:txBody>
          <a:bodyPr/>
          <a:lstStyle/>
          <a:p>
            <a:r>
              <a:rPr lang="en-US" sz="3400" dirty="0"/>
              <a:t>Output layer consists of predicted probabilities</a:t>
            </a:r>
            <a:endParaRPr lang="en-CH" sz="3400" dirty="0"/>
          </a:p>
        </p:txBody>
      </p:sp>
      <p:sp>
        <p:nvSpPr>
          <p:cNvPr id="32" name="TextBox 31">
            <a:extLst>
              <a:ext uri="{FF2B5EF4-FFF2-40B4-BE49-F238E27FC236}">
                <a16:creationId xmlns:a16="http://schemas.microsoft.com/office/drawing/2014/main" id="{83A0709B-CE16-411D-BC95-C3F53F7A8EA0}"/>
              </a:ext>
            </a:extLst>
          </p:cNvPr>
          <p:cNvSpPr txBox="1"/>
          <p:nvPr/>
        </p:nvSpPr>
        <p:spPr>
          <a:xfrm>
            <a:off x="5397133" y="2254104"/>
            <a:ext cx="1915688" cy="461665"/>
          </a:xfrm>
          <a:prstGeom prst="rect">
            <a:avLst/>
          </a:prstGeom>
          <a:noFill/>
        </p:spPr>
        <p:txBody>
          <a:bodyPr wrap="square" rtlCol="0">
            <a:spAutoFit/>
          </a:bodyPr>
          <a:lstStyle/>
          <a:p>
            <a:r>
              <a:rPr lang="en-US" dirty="0">
                <a:latin typeface="+mn-lt"/>
              </a:rPr>
              <a:t>Hidden Layer</a:t>
            </a:r>
            <a:endParaRPr lang="en-CH" dirty="0" err="1">
              <a:latin typeface="+mn-lt"/>
            </a:endParaRPr>
          </a:p>
        </p:txBody>
      </p:sp>
      <p:sp>
        <p:nvSpPr>
          <p:cNvPr id="33" name="TextBox 32">
            <a:extLst>
              <a:ext uri="{FF2B5EF4-FFF2-40B4-BE49-F238E27FC236}">
                <a16:creationId xmlns:a16="http://schemas.microsoft.com/office/drawing/2014/main" id="{D87F091B-39A1-4BC3-BCCC-2387B6E3D5ED}"/>
              </a:ext>
            </a:extLst>
          </p:cNvPr>
          <p:cNvSpPr txBox="1"/>
          <p:nvPr/>
        </p:nvSpPr>
        <p:spPr>
          <a:xfrm>
            <a:off x="5397133" y="3640825"/>
            <a:ext cx="1915688" cy="461665"/>
          </a:xfrm>
          <a:prstGeom prst="rect">
            <a:avLst/>
          </a:prstGeom>
          <a:noFill/>
        </p:spPr>
        <p:txBody>
          <a:bodyPr wrap="square" rtlCol="0">
            <a:spAutoFit/>
          </a:bodyPr>
          <a:lstStyle/>
          <a:p>
            <a:r>
              <a:rPr lang="en-US" dirty="0">
                <a:latin typeface="+mn-lt"/>
              </a:rPr>
              <a:t>Input Layer</a:t>
            </a:r>
            <a:endParaRPr lang="en-CH" dirty="0" err="1">
              <a:latin typeface="+mn-lt"/>
            </a:endParaRPr>
          </a:p>
        </p:txBody>
      </p:sp>
      <p:sp>
        <p:nvSpPr>
          <p:cNvPr id="37" name="TextBox 36">
            <a:extLst>
              <a:ext uri="{FF2B5EF4-FFF2-40B4-BE49-F238E27FC236}">
                <a16:creationId xmlns:a16="http://schemas.microsoft.com/office/drawing/2014/main" id="{DF974B57-AE26-4190-BA9D-3869ECE55D11}"/>
              </a:ext>
            </a:extLst>
          </p:cNvPr>
          <p:cNvSpPr txBox="1"/>
          <p:nvPr/>
        </p:nvSpPr>
        <p:spPr>
          <a:xfrm>
            <a:off x="5397133" y="1109073"/>
            <a:ext cx="1915688" cy="461665"/>
          </a:xfrm>
          <a:prstGeom prst="rect">
            <a:avLst/>
          </a:prstGeom>
          <a:noFill/>
        </p:spPr>
        <p:txBody>
          <a:bodyPr wrap="square" rtlCol="0">
            <a:spAutoFit/>
          </a:bodyPr>
          <a:lstStyle/>
          <a:p>
            <a:r>
              <a:rPr lang="en-US" dirty="0">
                <a:latin typeface="+mn-lt"/>
              </a:rPr>
              <a:t>Output Layer</a:t>
            </a:r>
            <a:endParaRPr lang="en-CH" dirty="0" err="1">
              <a:latin typeface="+mn-lt"/>
            </a:endParaRPr>
          </a:p>
        </p:txBody>
      </p:sp>
      <p:grpSp>
        <p:nvGrpSpPr>
          <p:cNvPr id="2" name="Group 1">
            <a:extLst>
              <a:ext uri="{FF2B5EF4-FFF2-40B4-BE49-F238E27FC236}">
                <a16:creationId xmlns:a16="http://schemas.microsoft.com/office/drawing/2014/main" id="{FA8D8253-DDDD-43F0-BE05-5F64C991883C}"/>
              </a:ext>
            </a:extLst>
          </p:cNvPr>
          <p:cNvGrpSpPr/>
          <p:nvPr/>
        </p:nvGrpSpPr>
        <p:grpSpPr>
          <a:xfrm>
            <a:off x="172800" y="937453"/>
            <a:ext cx="4968892" cy="3761441"/>
            <a:chOff x="747933" y="937453"/>
            <a:chExt cx="4968892" cy="3761441"/>
          </a:xfrm>
        </p:grpSpPr>
        <p:sp>
          <p:nvSpPr>
            <p:cNvPr id="26" name="Rectangle 25">
              <a:extLst>
                <a:ext uri="{FF2B5EF4-FFF2-40B4-BE49-F238E27FC236}">
                  <a16:creationId xmlns:a16="http://schemas.microsoft.com/office/drawing/2014/main" id="{8BB7BB00-C663-4C9B-9128-02C074547F82}"/>
                </a:ext>
              </a:extLst>
            </p:cNvPr>
            <p:cNvSpPr/>
            <p:nvPr/>
          </p:nvSpPr>
          <p:spPr>
            <a:xfrm>
              <a:off x="196459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ounded Rectangle 12">
              <a:extLst>
                <a:ext uri="{FF2B5EF4-FFF2-40B4-BE49-F238E27FC236}">
                  <a16:creationId xmlns:a16="http://schemas.microsoft.com/office/drawing/2014/main" id="{735AA1E6-A5C5-48BC-8688-333B86729CB7}"/>
                </a:ext>
              </a:extLst>
            </p:cNvPr>
            <p:cNvSpPr/>
            <p:nvPr/>
          </p:nvSpPr>
          <p:spPr>
            <a:xfrm>
              <a:off x="1964593"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ounded Rectangle 13">
              <a:extLst>
                <a:ext uri="{FF2B5EF4-FFF2-40B4-BE49-F238E27FC236}">
                  <a16:creationId xmlns:a16="http://schemas.microsoft.com/office/drawing/2014/main" id="{F5AB3742-C464-4945-98F7-E82FC293D737}"/>
                </a:ext>
              </a:extLst>
            </p:cNvPr>
            <p:cNvSpPr/>
            <p:nvPr/>
          </p:nvSpPr>
          <p:spPr>
            <a:xfrm>
              <a:off x="1964593" y="937453"/>
              <a:ext cx="749808" cy="893688"/>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0.5</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0.7</a:t>
              </a:r>
            </a:p>
          </p:txBody>
        </p:sp>
        <p:cxnSp>
          <p:nvCxnSpPr>
            <p:cNvPr id="29" name="Straight Arrow Connector 28">
              <a:extLst>
                <a:ext uri="{FF2B5EF4-FFF2-40B4-BE49-F238E27FC236}">
                  <a16:creationId xmlns:a16="http://schemas.microsoft.com/office/drawing/2014/main" id="{169CE108-4E4D-4399-B63B-4B873EEC940E}"/>
                </a:ext>
              </a:extLst>
            </p:cNvPr>
            <p:cNvCxnSpPr>
              <a:cxnSpLocks/>
              <a:stCxn id="26" idx="0"/>
              <a:endCxn id="28" idx="2"/>
            </p:cNvCxnSpPr>
            <p:nvPr/>
          </p:nvCxnSpPr>
          <p:spPr>
            <a:xfrm flipV="1">
              <a:off x="2339497"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30" name="Straight Arrow Connector 29">
              <a:extLst>
                <a:ext uri="{FF2B5EF4-FFF2-40B4-BE49-F238E27FC236}">
                  <a16:creationId xmlns:a16="http://schemas.microsoft.com/office/drawing/2014/main" id="{93C46A9E-5205-4B74-808D-08BEE2D5EA81}"/>
                </a:ext>
              </a:extLst>
            </p:cNvPr>
            <p:cNvCxnSpPr>
              <a:cxnSpLocks/>
              <a:stCxn id="27" idx="0"/>
              <a:endCxn id="26" idx="2"/>
            </p:cNvCxnSpPr>
            <p:nvPr/>
          </p:nvCxnSpPr>
          <p:spPr>
            <a:xfrm flipV="1">
              <a:off x="2339497" y="2693211"/>
              <a:ext cx="0" cy="403357"/>
            </a:xfrm>
            <a:prstGeom prst="straightConnector1">
              <a:avLst/>
            </a:prstGeom>
            <a:noFill/>
            <a:ln w="15875" cap="flat" cmpd="sng" algn="ctr">
              <a:solidFill>
                <a:sysClr val="windowText" lastClr="000000"/>
              </a:solidFill>
              <a:prstDash val="solid"/>
              <a:miter lim="800000"/>
              <a:tailEnd type="triangle"/>
            </a:ln>
            <a:effectLst/>
          </p:spPr>
        </p:cxnSp>
        <p:sp>
          <p:nvSpPr>
            <p:cNvPr id="31" name="Rectangle 30">
              <a:extLst>
                <a:ext uri="{FF2B5EF4-FFF2-40B4-BE49-F238E27FC236}">
                  <a16:creationId xmlns:a16="http://schemas.microsoft.com/office/drawing/2014/main" id="{94BD4681-F8D7-4011-84C7-B7322E776500}"/>
                </a:ext>
              </a:extLst>
            </p:cNvPr>
            <p:cNvSpPr/>
            <p:nvPr/>
          </p:nvSpPr>
          <p:spPr>
            <a:xfrm>
              <a:off x="3158144"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4" name="Straight Arrow Connector 33">
              <a:extLst>
                <a:ext uri="{FF2B5EF4-FFF2-40B4-BE49-F238E27FC236}">
                  <a16:creationId xmlns:a16="http://schemas.microsoft.com/office/drawing/2014/main" id="{899CD538-743E-4EF0-A2AE-7668370499E1}"/>
                </a:ext>
              </a:extLst>
            </p:cNvPr>
            <p:cNvCxnSpPr>
              <a:cxnSpLocks/>
              <a:stCxn id="31" idx="0"/>
            </p:cNvCxnSpPr>
            <p:nvPr/>
          </p:nvCxnSpPr>
          <p:spPr>
            <a:xfrm flipV="1">
              <a:off x="3533048"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35" name="Straight Arrow Connector 34">
              <a:extLst>
                <a:ext uri="{FF2B5EF4-FFF2-40B4-BE49-F238E27FC236}">
                  <a16:creationId xmlns:a16="http://schemas.microsoft.com/office/drawing/2014/main" id="{3CE28221-BF4E-41B4-AB43-11805FAD78BF}"/>
                </a:ext>
              </a:extLst>
            </p:cNvPr>
            <p:cNvCxnSpPr>
              <a:cxnSpLocks/>
              <a:endCxn id="31" idx="2"/>
            </p:cNvCxnSpPr>
            <p:nvPr/>
          </p:nvCxnSpPr>
          <p:spPr>
            <a:xfrm flipV="1">
              <a:off x="3533048" y="2693211"/>
              <a:ext cx="0" cy="408946"/>
            </a:xfrm>
            <a:prstGeom prst="straightConnector1">
              <a:avLst/>
            </a:prstGeom>
            <a:noFill/>
            <a:ln w="15875" cap="flat" cmpd="sng" algn="ctr">
              <a:solidFill>
                <a:sysClr val="windowText" lastClr="000000"/>
              </a:solidFill>
              <a:prstDash val="solid"/>
              <a:miter lim="800000"/>
              <a:tailEnd type="triangle"/>
            </a:ln>
            <a:effectLst/>
          </p:spPr>
        </p:cxnSp>
        <p:sp>
          <p:nvSpPr>
            <p:cNvPr id="36" name="Rectangle 35">
              <a:extLst>
                <a:ext uri="{FF2B5EF4-FFF2-40B4-BE49-F238E27FC236}">
                  <a16:creationId xmlns:a16="http://schemas.microsoft.com/office/drawing/2014/main" id="{E016B40A-9514-4D10-BA84-B6C23E850303}"/>
                </a:ext>
              </a:extLst>
            </p:cNvPr>
            <p:cNvSpPr/>
            <p:nvPr/>
          </p:nvSpPr>
          <p:spPr>
            <a:xfrm>
              <a:off x="4967017"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9" name="Straight Arrow Connector 38">
              <a:extLst>
                <a:ext uri="{FF2B5EF4-FFF2-40B4-BE49-F238E27FC236}">
                  <a16:creationId xmlns:a16="http://schemas.microsoft.com/office/drawing/2014/main" id="{DE21D4FC-5CE7-46EE-9265-B05D452A9931}"/>
                </a:ext>
              </a:extLst>
            </p:cNvPr>
            <p:cNvCxnSpPr>
              <a:cxnSpLocks/>
              <a:stCxn id="36" idx="0"/>
            </p:cNvCxnSpPr>
            <p:nvPr/>
          </p:nvCxnSpPr>
          <p:spPr>
            <a:xfrm flipV="1">
              <a:off x="5341921"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40" name="Straight Arrow Connector 39">
              <a:extLst>
                <a:ext uri="{FF2B5EF4-FFF2-40B4-BE49-F238E27FC236}">
                  <a16:creationId xmlns:a16="http://schemas.microsoft.com/office/drawing/2014/main" id="{19DF6A72-3865-48D8-9702-DF88AA31037F}"/>
                </a:ext>
              </a:extLst>
            </p:cNvPr>
            <p:cNvCxnSpPr>
              <a:cxnSpLocks/>
              <a:endCxn id="36" idx="2"/>
            </p:cNvCxnSpPr>
            <p:nvPr/>
          </p:nvCxnSpPr>
          <p:spPr>
            <a:xfrm flipV="1">
              <a:off x="5341921" y="2693211"/>
              <a:ext cx="0" cy="408946"/>
            </a:xfrm>
            <a:prstGeom prst="straightConnector1">
              <a:avLst/>
            </a:prstGeom>
            <a:noFill/>
            <a:ln w="15875" cap="flat" cmpd="sng" algn="ctr">
              <a:solidFill>
                <a:sysClr val="windowText" lastClr="000000"/>
              </a:solidFill>
              <a:prstDash val="solid"/>
              <a:miter lim="800000"/>
              <a:tailEnd type="triangle"/>
            </a:ln>
            <a:effectLst/>
          </p:spPr>
        </p:cxnSp>
        <p:cxnSp>
          <p:nvCxnSpPr>
            <p:cNvPr id="41" name="Straight Arrow Connector 40">
              <a:extLst>
                <a:ext uri="{FF2B5EF4-FFF2-40B4-BE49-F238E27FC236}">
                  <a16:creationId xmlns:a16="http://schemas.microsoft.com/office/drawing/2014/main" id="{7F494DFE-FEF4-431D-9F91-E0FCF7552676}"/>
                </a:ext>
              </a:extLst>
            </p:cNvPr>
            <p:cNvCxnSpPr>
              <a:stCxn id="26" idx="3"/>
              <a:endCxn id="31" idx="1"/>
            </p:cNvCxnSpPr>
            <p:nvPr/>
          </p:nvCxnSpPr>
          <p:spPr>
            <a:xfrm>
              <a:off x="2714401" y="2469183"/>
              <a:ext cx="443743" cy="0"/>
            </a:xfrm>
            <a:prstGeom prst="straightConnector1">
              <a:avLst/>
            </a:prstGeom>
            <a:noFill/>
            <a:ln w="15875" cap="flat" cmpd="sng" algn="ctr">
              <a:solidFill>
                <a:sysClr val="windowText" lastClr="000000"/>
              </a:solidFill>
              <a:prstDash val="solid"/>
              <a:miter lim="800000"/>
              <a:tailEnd type="triangle"/>
            </a:ln>
            <a:effectLst/>
          </p:spPr>
        </p:cxnSp>
        <p:cxnSp>
          <p:nvCxnSpPr>
            <p:cNvPr id="42" name="Straight Arrow Connector 41">
              <a:extLst>
                <a:ext uri="{FF2B5EF4-FFF2-40B4-BE49-F238E27FC236}">
                  <a16:creationId xmlns:a16="http://schemas.microsoft.com/office/drawing/2014/main" id="{FFCFDD20-1603-4C68-80EE-4E682DE3FBC7}"/>
                </a:ext>
              </a:extLst>
            </p:cNvPr>
            <p:cNvCxnSpPr>
              <a:stCxn id="31" idx="3"/>
            </p:cNvCxnSpPr>
            <p:nvPr/>
          </p:nvCxnSpPr>
          <p:spPr>
            <a:xfrm flipV="1">
              <a:off x="3907952" y="2466649"/>
              <a:ext cx="356098" cy="2534"/>
            </a:xfrm>
            <a:prstGeom prst="straightConnector1">
              <a:avLst/>
            </a:prstGeom>
            <a:noFill/>
            <a:ln w="15875"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0AB44818-DB3F-461C-AD90-0F26FAE0CC25}"/>
                </a:ext>
              </a:extLst>
            </p:cNvPr>
            <p:cNvCxnSpPr>
              <a:endCxn id="36" idx="1"/>
            </p:cNvCxnSpPr>
            <p:nvPr/>
          </p:nvCxnSpPr>
          <p:spPr>
            <a:xfrm>
              <a:off x="4629810" y="2466649"/>
              <a:ext cx="337207" cy="2534"/>
            </a:xfrm>
            <a:prstGeom prst="straightConnector1">
              <a:avLst/>
            </a:prstGeom>
            <a:noFill/>
            <a:ln w="15875" cap="flat" cmpd="sng" algn="ctr">
              <a:solidFill>
                <a:sysClr val="windowText" lastClr="000000"/>
              </a:solidFill>
              <a:prstDash val="solid"/>
              <a:miter lim="800000"/>
              <a:tailEnd type="triangle"/>
            </a:ln>
            <a:effectLst/>
          </p:spPr>
        </p:cxnSp>
        <p:grpSp>
          <p:nvGrpSpPr>
            <p:cNvPr id="44" name="Group 43">
              <a:extLst>
                <a:ext uri="{FF2B5EF4-FFF2-40B4-BE49-F238E27FC236}">
                  <a16:creationId xmlns:a16="http://schemas.microsoft.com/office/drawing/2014/main" id="{80E16245-568A-4D08-AA10-087ED17AEA81}"/>
                </a:ext>
              </a:extLst>
            </p:cNvPr>
            <p:cNvGrpSpPr/>
            <p:nvPr/>
          </p:nvGrpSpPr>
          <p:grpSpPr>
            <a:xfrm>
              <a:off x="4307945" y="2439218"/>
              <a:ext cx="277367" cy="45719"/>
              <a:chOff x="4883414" y="1066800"/>
              <a:chExt cx="277367" cy="45719"/>
            </a:xfrm>
          </p:grpSpPr>
          <p:sp>
            <p:nvSpPr>
              <p:cNvPr id="45" name="Oval 44">
                <a:extLst>
                  <a:ext uri="{FF2B5EF4-FFF2-40B4-BE49-F238E27FC236}">
                    <a16:creationId xmlns:a16="http://schemas.microsoft.com/office/drawing/2014/main" id="{5CB79817-434D-4509-AECA-FDDA2E37FBD8}"/>
                  </a:ext>
                </a:extLst>
              </p:cNvPr>
              <p:cNvSpPr/>
              <p:nvPr/>
            </p:nvSpPr>
            <p:spPr>
              <a:xfrm>
                <a:off x="4883414"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Oval 45">
                <a:extLst>
                  <a:ext uri="{FF2B5EF4-FFF2-40B4-BE49-F238E27FC236}">
                    <a16:creationId xmlns:a16="http://schemas.microsoft.com/office/drawing/2014/main" id="{C633ABFA-0E9E-4A46-97D8-2D9AF381A203}"/>
                  </a:ext>
                </a:extLst>
              </p:cNvPr>
              <p:cNvSpPr/>
              <p:nvPr/>
            </p:nvSpPr>
            <p:spPr>
              <a:xfrm>
                <a:off x="4999238"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2EA1A9D6-4CBE-4274-9C40-6F8FF2ADE86E}"/>
                  </a:ext>
                </a:extLst>
              </p:cNvPr>
              <p:cNvSpPr/>
              <p:nvPr/>
            </p:nvSpPr>
            <p:spPr>
              <a:xfrm>
                <a:off x="5115062"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8" name="Rectangle 47">
              <a:extLst>
                <a:ext uri="{FF2B5EF4-FFF2-40B4-BE49-F238E27FC236}">
                  <a16:creationId xmlns:a16="http://schemas.microsoft.com/office/drawing/2014/main" id="{60074220-0FCE-48BC-B49A-0EFC8E475391}"/>
                </a:ext>
              </a:extLst>
            </p:cNvPr>
            <p:cNvSpPr/>
            <p:nvPr/>
          </p:nvSpPr>
          <p:spPr>
            <a:xfrm>
              <a:off x="74793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49" name="Straight Arrow Connector 48">
              <a:extLst>
                <a:ext uri="{FF2B5EF4-FFF2-40B4-BE49-F238E27FC236}">
                  <a16:creationId xmlns:a16="http://schemas.microsoft.com/office/drawing/2014/main" id="{C82757DB-FE3C-4BB0-BC55-CF8B76BB4ED8}"/>
                </a:ext>
              </a:extLst>
            </p:cNvPr>
            <p:cNvCxnSpPr/>
            <p:nvPr/>
          </p:nvCxnSpPr>
          <p:spPr>
            <a:xfrm>
              <a:off x="1520850" y="2476125"/>
              <a:ext cx="443743" cy="0"/>
            </a:xfrm>
            <a:prstGeom prst="straightConnector1">
              <a:avLst/>
            </a:prstGeom>
            <a:noFill/>
            <a:ln w="15875" cap="flat" cmpd="sng" algn="ctr">
              <a:solidFill>
                <a:sysClr val="windowText" lastClr="000000"/>
              </a:solidFill>
              <a:prstDash val="solid"/>
              <a:miter lim="800000"/>
              <a:tailEnd type="triangle"/>
            </a:ln>
            <a:effectLst/>
          </p:spPr>
        </p:cxnSp>
        <p:sp>
          <p:nvSpPr>
            <p:cNvPr id="61" name="Rounded Rectangle 12">
              <a:extLst>
                <a:ext uri="{FF2B5EF4-FFF2-40B4-BE49-F238E27FC236}">
                  <a16:creationId xmlns:a16="http://schemas.microsoft.com/office/drawing/2014/main" id="{3C79B02A-9ED2-481E-93B8-0D5339675D2D}"/>
                </a:ext>
              </a:extLst>
            </p:cNvPr>
            <p:cNvSpPr/>
            <p:nvPr/>
          </p:nvSpPr>
          <p:spPr>
            <a:xfrm>
              <a:off x="3160233"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ounded Rectangle 12">
              <a:extLst>
                <a:ext uri="{FF2B5EF4-FFF2-40B4-BE49-F238E27FC236}">
                  <a16:creationId xmlns:a16="http://schemas.microsoft.com/office/drawing/2014/main" id="{35646BA0-E2B2-47CB-9900-EED6B89E08E0}"/>
                </a:ext>
              </a:extLst>
            </p:cNvPr>
            <p:cNvSpPr/>
            <p:nvPr/>
          </p:nvSpPr>
          <p:spPr>
            <a:xfrm>
              <a:off x="4967017"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Rounded Rectangle 13">
              <a:extLst>
                <a:ext uri="{FF2B5EF4-FFF2-40B4-BE49-F238E27FC236}">
                  <a16:creationId xmlns:a16="http://schemas.microsoft.com/office/drawing/2014/main" id="{5C86A5CE-F6A0-4F9F-9D63-A40EEC489051}"/>
                </a:ext>
              </a:extLst>
            </p:cNvPr>
            <p:cNvSpPr/>
            <p:nvPr/>
          </p:nvSpPr>
          <p:spPr>
            <a:xfrm>
              <a:off x="3158144" y="937453"/>
              <a:ext cx="749808" cy="893688"/>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0.8</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0.7</a:t>
              </a:r>
            </a:p>
          </p:txBody>
        </p:sp>
        <p:sp>
          <p:nvSpPr>
            <p:cNvPr id="67" name="Rounded Rectangle 13">
              <a:extLst>
                <a:ext uri="{FF2B5EF4-FFF2-40B4-BE49-F238E27FC236}">
                  <a16:creationId xmlns:a16="http://schemas.microsoft.com/office/drawing/2014/main" id="{608CFC67-2ADD-4698-B96A-7FA47100F26E}"/>
                </a:ext>
              </a:extLst>
            </p:cNvPr>
            <p:cNvSpPr/>
            <p:nvPr/>
          </p:nvSpPr>
          <p:spPr>
            <a:xfrm>
              <a:off x="4961735" y="940695"/>
              <a:ext cx="749808" cy="893688"/>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0.1</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0.9</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0.6</a:t>
              </a:r>
            </a:p>
          </p:txBody>
        </p:sp>
        <p:sp>
          <p:nvSpPr>
            <p:cNvPr id="38" name="TextBox 37">
              <a:extLst>
                <a:ext uri="{FF2B5EF4-FFF2-40B4-BE49-F238E27FC236}">
                  <a16:creationId xmlns:a16="http://schemas.microsoft.com/office/drawing/2014/main" id="{AFAC56B5-BEF0-43E3-AF4F-55B6112B2C70}"/>
                </a:ext>
              </a:extLst>
            </p:cNvPr>
            <p:cNvSpPr txBox="1"/>
            <p:nvPr/>
          </p:nvSpPr>
          <p:spPr>
            <a:xfrm>
              <a:off x="1576934" y="3129234"/>
              <a:ext cx="443743"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p>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endParaRPr lang="en-CH" sz="1600" dirty="0" err="1">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C76DA465-7BB0-4BC8-A992-F27A180995A4}"/>
                </a:ext>
              </a:extLst>
            </p:cNvPr>
            <p:cNvSpPr txBox="1"/>
            <p:nvPr/>
          </p:nvSpPr>
          <p:spPr>
            <a:xfrm>
              <a:off x="1611747" y="962334"/>
              <a:ext cx="443743"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p>
          </p:txBody>
        </p:sp>
      </p:grpSp>
      <p:sp>
        <p:nvSpPr>
          <p:cNvPr id="51" name="Rectangle 50">
            <a:extLst>
              <a:ext uri="{FF2B5EF4-FFF2-40B4-BE49-F238E27FC236}">
                <a16:creationId xmlns:a16="http://schemas.microsoft.com/office/drawing/2014/main" id="{48CE2CAE-3DA5-4FFF-A9FB-DF8054B42BE5}"/>
              </a:ext>
            </a:extLst>
          </p:cNvPr>
          <p:cNvSpPr/>
          <p:nvPr/>
        </p:nvSpPr>
        <p:spPr>
          <a:xfrm>
            <a:off x="3468890" y="4792065"/>
            <a:ext cx="2206245"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[Piech et al., NIPS 2015]</a:t>
            </a:r>
          </a:p>
        </p:txBody>
      </p:sp>
    </p:spTree>
    <p:extLst>
      <p:ext uri="{BB962C8B-B14F-4D97-AF65-F5344CB8AC3E}">
        <p14:creationId xmlns:p14="http://schemas.microsoft.com/office/powerpoint/2010/main" val="3355714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BC83D-CDE9-4BBD-AC1E-27BC8115989F}"/>
              </a:ext>
            </a:extLst>
          </p:cNvPr>
          <p:cNvSpPr>
            <a:spLocks noGrp="1"/>
          </p:cNvSpPr>
          <p:nvPr>
            <p:ph type="title"/>
          </p:nvPr>
        </p:nvSpPr>
        <p:spPr>
          <a:xfrm>
            <a:off x="320040" y="0"/>
            <a:ext cx="8509406" cy="702260"/>
          </a:xfrm>
        </p:spPr>
        <p:txBody>
          <a:bodyPr/>
          <a:lstStyle/>
          <a:p>
            <a:r>
              <a:rPr lang="en-US" sz="3600" dirty="0"/>
              <a:t>Network can learn non-linear relations</a:t>
            </a:r>
            <a:endParaRPr lang="en-CH" sz="3600" dirty="0"/>
          </a:p>
        </p:txBody>
      </p:sp>
      <p:grpSp>
        <p:nvGrpSpPr>
          <p:cNvPr id="4" name="Group 3">
            <a:extLst>
              <a:ext uri="{FF2B5EF4-FFF2-40B4-BE49-F238E27FC236}">
                <a16:creationId xmlns:a16="http://schemas.microsoft.com/office/drawing/2014/main" id="{3BDBC4A1-5775-4F5D-8C5C-F987D98B0A7A}"/>
              </a:ext>
            </a:extLst>
          </p:cNvPr>
          <p:cNvGrpSpPr/>
          <p:nvPr/>
        </p:nvGrpSpPr>
        <p:grpSpPr>
          <a:xfrm>
            <a:off x="172800" y="937453"/>
            <a:ext cx="4968892" cy="3761441"/>
            <a:chOff x="747933" y="937453"/>
            <a:chExt cx="4968892" cy="3761441"/>
          </a:xfrm>
        </p:grpSpPr>
        <p:sp>
          <p:nvSpPr>
            <p:cNvPr id="26" name="Rectangle 25">
              <a:extLst>
                <a:ext uri="{FF2B5EF4-FFF2-40B4-BE49-F238E27FC236}">
                  <a16:creationId xmlns:a16="http://schemas.microsoft.com/office/drawing/2014/main" id="{8BB7BB00-C663-4C9B-9128-02C074547F82}"/>
                </a:ext>
              </a:extLst>
            </p:cNvPr>
            <p:cNvSpPr/>
            <p:nvPr/>
          </p:nvSpPr>
          <p:spPr>
            <a:xfrm>
              <a:off x="196459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1</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ounded Rectangle 12">
              <a:extLst>
                <a:ext uri="{FF2B5EF4-FFF2-40B4-BE49-F238E27FC236}">
                  <a16:creationId xmlns:a16="http://schemas.microsoft.com/office/drawing/2014/main" id="{735AA1E6-A5C5-48BC-8688-333B86729CB7}"/>
                </a:ext>
              </a:extLst>
            </p:cNvPr>
            <p:cNvSpPr/>
            <p:nvPr/>
          </p:nvSpPr>
          <p:spPr>
            <a:xfrm>
              <a:off x="1964593"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ounded Rectangle 13">
              <a:extLst>
                <a:ext uri="{FF2B5EF4-FFF2-40B4-BE49-F238E27FC236}">
                  <a16:creationId xmlns:a16="http://schemas.microsoft.com/office/drawing/2014/main" id="{F5AB3742-C464-4945-98F7-E82FC293D737}"/>
                </a:ext>
              </a:extLst>
            </p:cNvPr>
            <p:cNvSpPr/>
            <p:nvPr/>
          </p:nvSpPr>
          <p:spPr>
            <a:xfrm>
              <a:off x="1964593" y="937453"/>
              <a:ext cx="749808" cy="893688"/>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0.5</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0.7</a:t>
              </a:r>
            </a:p>
          </p:txBody>
        </p:sp>
        <p:cxnSp>
          <p:nvCxnSpPr>
            <p:cNvPr id="29" name="Straight Arrow Connector 28">
              <a:extLst>
                <a:ext uri="{FF2B5EF4-FFF2-40B4-BE49-F238E27FC236}">
                  <a16:creationId xmlns:a16="http://schemas.microsoft.com/office/drawing/2014/main" id="{169CE108-4E4D-4399-B63B-4B873EEC940E}"/>
                </a:ext>
              </a:extLst>
            </p:cNvPr>
            <p:cNvCxnSpPr>
              <a:cxnSpLocks/>
              <a:stCxn id="26" idx="0"/>
              <a:endCxn id="28" idx="2"/>
            </p:cNvCxnSpPr>
            <p:nvPr/>
          </p:nvCxnSpPr>
          <p:spPr>
            <a:xfrm flipV="1">
              <a:off x="2339497"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30" name="Straight Arrow Connector 29">
              <a:extLst>
                <a:ext uri="{FF2B5EF4-FFF2-40B4-BE49-F238E27FC236}">
                  <a16:creationId xmlns:a16="http://schemas.microsoft.com/office/drawing/2014/main" id="{93C46A9E-5205-4B74-808D-08BEE2D5EA81}"/>
                </a:ext>
              </a:extLst>
            </p:cNvPr>
            <p:cNvCxnSpPr>
              <a:cxnSpLocks/>
              <a:stCxn id="27" idx="0"/>
              <a:endCxn id="26" idx="2"/>
            </p:cNvCxnSpPr>
            <p:nvPr/>
          </p:nvCxnSpPr>
          <p:spPr>
            <a:xfrm flipV="1">
              <a:off x="2339497" y="2693211"/>
              <a:ext cx="0" cy="403357"/>
            </a:xfrm>
            <a:prstGeom prst="straightConnector1">
              <a:avLst/>
            </a:prstGeom>
            <a:noFill/>
            <a:ln w="15875" cap="flat" cmpd="sng" algn="ctr">
              <a:solidFill>
                <a:sysClr val="windowText" lastClr="000000"/>
              </a:solidFill>
              <a:prstDash val="solid"/>
              <a:miter lim="800000"/>
              <a:tailEnd type="triangle"/>
            </a:ln>
            <a:effectLst/>
          </p:spPr>
        </p:cxnSp>
        <p:sp>
          <p:nvSpPr>
            <p:cNvPr id="31" name="Rectangle 30">
              <a:extLst>
                <a:ext uri="{FF2B5EF4-FFF2-40B4-BE49-F238E27FC236}">
                  <a16:creationId xmlns:a16="http://schemas.microsoft.com/office/drawing/2014/main" id="{94BD4681-F8D7-4011-84C7-B7322E776500}"/>
                </a:ext>
              </a:extLst>
            </p:cNvPr>
            <p:cNvSpPr/>
            <p:nvPr/>
          </p:nvSpPr>
          <p:spPr>
            <a:xfrm>
              <a:off x="3158144"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lang="en-US" sz="2200" kern="0" baseline="-25000" dirty="0">
                  <a:solidFill>
                    <a:prstClr val="black"/>
                  </a:solidFill>
                  <a:latin typeface="Arial" panose="020B0604020202020204" pitchFamily="34" charset="0"/>
                  <a:cs typeface="Arial" panose="020B0604020202020204" pitchFamily="34" charset="0"/>
                </a:rPr>
                <a:t>2</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4" name="Straight Arrow Connector 33">
              <a:extLst>
                <a:ext uri="{FF2B5EF4-FFF2-40B4-BE49-F238E27FC236}">
                  <a16:creationId xmlns:a16="http://schemas.microsoft.com/office/drawing/2014/main" id="{899CD538-743E-4EF0-A2AE-7668370499E1}"/>
                </a:ext>
              </a:extLst>
            </p:cNvPr>
            <p:cNvCxnSpPr>
              <a:cxnSpLocks/>
              <a:stCxn id="31" idx="0"/>
            </p:cNvCxnSpPr>
            <p:nvPr/>
          </p:nvCxnSpPr>
          <p:spPr>
            <a:xfrm flipV="1">
              <a:off x="3533048"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35" name="Straight Arrow Connector 34">
              <a:extLst>
                <a:ext uri="{FF2B5EF4-FFF2-40B4-BE49-F238E27FC236}">
                  <a16:creationId xmlns:a16="http://schemas.microsoft.com/office/drawing/2014/main" id="{3CE28221-BF4E-41B4-AB43-11805FAD78BF}"/>
                </a:ext>
              </a:extLst>
            </p:cNvPr>
            <p:cNvCxnSpPr>
              <a:cxnSpLocks/>
              <a:endCxn id="31" idx="2"/>
            </p:cNvCxnSpPr>
            <p:nvPr/>
          </p:nvCxnSpPr>
          <p:spPr>
            <a:xfrm flipV="1">
              <a:off x="3533048" y="2693211"/>
              <a:ext cx="0" cy="408946"/>
            </a:xfrm>
            <a:prstGeom prst="straightConnector1">
              <a:avLst/>
            </a:prstGeom>
            <a:noFill/>
            <a:ln w="15875" cap="flat" cmpd="sng" algn="ctr">
              <a:solidFill>
                <a:sysClr val="windowText" lastClr="000000"/>
              </a:solidFill>
              <a:prstDash val="solid"/>
              <a:miter lim="800000"/>
              <a:tailEnd type="triangle"/>
            </a:ln>
            <a:effectLst/>
          </p:spPr>
        </p:cxnSp>
        <p:sp>
          <p:nvSpPr>
            <p:cNvPr id="36" name="Rectangle 35">
              <a:extLst>
                <a:ext uri="{FF2B5EF4-FFF2-40B4-BE49-F238E27FC236}">
                  <a16:creationId xmlns:a16="http://schemas.microsoft.com/office/drawing/2014/main" id="{E016B40A-9514-4D10-BA84-B6C23E850303}"/>
                </a:ext>
              </a:extLst>
            </p:cNvPr>
            <p:cNvSpPr/>
            <p:nvPr/>
          </p:nvSpPr>
          <p:spPr>
            <a:xfrm>
              <a:off x="4967017"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9" name="Straight Arrow Connector 38">
              <a:extLst>
                <a:ext uri="{FF2B5EF4-FFF2-40B4-BE49-F238E27FC236}">
                  <a16:creationId xmlns:a16="http://schemas.microsoft.com/office/drawing/2014/main" id="{DE21D4FC-5CE7-46EE-9265-B05D452A9931}"/>
                </a:ext>
              </a:extLst>
            </p:cNvPr>
            <p:cNvCxnSpPr>
              <a:cxnSpLocks/>
              <a:stCxn id="36" idx="0"/>
            </p:cNvCxnSpPr>
            <p:nvPr/>
          </p:nvCxnSpPr>
          <p:spPr>
            <a:xfrm flipV="1">
              <a:off x="5341921" y="1831141"/>
              <a:ext cx="0" cy="414014"/>
            </a:xfrm>
            <a:prstGeom prst="straightConnector1">
              <a:avLst/>
            </a:prstGeom>
            <a:noFill/>
            <a:ln w="15875" cap="flat" cmpd="sng" algn="ctr">
              <a:solidFill>
                <a:sysClr val="windowText" lastClr="000000"/>
              </a:solidFill>
              <a:prstDash val="solid"/>
              <a:miter lim="800000"/>
              <a:tailEnd type="triangle"/>
            </a:ln>
            <a:effectLst/>
          </p:spPr>
        </p:cxnSp>
        <p:cxnSp>
          <p:nvCxnSpPr>
            <p:cNvPr id="40" name="Straight Arrow Connector 39">
              <a:extLst>
                <a:ext uri="{FF2B5EF4-FFF2-40B4-BE49-F238E27FC236}">
                  <a16:creationId xmlns:a16="http://schemas.microsoft.com/office/drawing/2014/main" id="{19DF6A72-3865-48D8-9702-DF88AA31037F}"/>
                </a:ext>
              </a:extLst>
            </p:cNvPr>
            <p:cNvCxnSpPr>
              <a:cxnSpLocks/>
              <a:endCxn id="36" idx="2"/>
            </p:cNvCxnSpPr>
            <p:nvPr/>
          </p:nvCxnSpPr>
          <p:spPr>
            <a:xfrm flipV="1">
              <a:off x="5341921" y="2693211"/>
              <a:ext cx="0" cy="408946"/>
            </a:xfrm>
            <a:prstGeom prst="straightConnector1">
              <a:avLst/>
            </a:prstGeom>
            <a:noFill/>
            <a:ln w="15875" cap="flat" cmpd="sng" algn="ctr">
              <a:solidFill>
                <a:sysClr val="windowText" lastClr="000000"/>
              </a:solidFill>
              <a:prstDash val="solid"/>
              <a:miter lim="800000"/>
              <a:tailEnd type="triangle"/>
            </a:ln>
            <a:effectLst/>
          </p:spPr>
        </p:cxnSp>
        <p:cxnSp>
          <p:nvCxnSpPr>
            <p:cNvPr id="41" name="Straight Arrow Connector 40">
              <a:extLst>
                <a:ext uri="{FF2B5EF4-FFF2-40B4-BE49-F238E27FC236}">
                  <a16:creationId xmlns:a16="http://schemas.microsoft.com/office/drawing/2014/main" id="{7F494DFE-FEF4-431D-9F91-E0FCF7552676}"/>
                </a:ext>
              </a:extLst>
            </p:cNvPr>
            <p:cNvCxnSpPr>
              <a:stCxn id="26" idx="3"/>
              <a:endCxn id="31" idx="1"/>
            </p:cNvCxnSpPr>
            <p:nvPr/>
          </p:nvCxnSpPr>
          <p:spPr>
            <a:xfrm>
              <a:off x="2714401" y="2469183"/>
              <a:ext cx="443743" cy="0"/>
            </a:xfrm>
            <a:prstGeom prst="straightConnector1">
              <a:avLst/>
            </a:prstGeom>
            <a:noFill/>
            <a:ln w="15875" cap="flat" cmpd="sng" algn="ctr">
              <a:solidFill>
                <a:sysClr val="windowText" lastClr="000000"/>
              </a:solidFill>
              <a:prstDash val="solid"/>
              <a:miter lim="800000"/>
              <a:tailEnd type="triangle"/>
            </a:ln>
            <a:effectLst/>
          </p:spPr>
        </p:cxnSp>
        <p:cxnSp>
          <p:nvCxnSpPr>
            <p:cNvPr id="42" name="Straight Arrow Connector 41">
              <a:extLst>
                <a:ext uri="{FF2B5EF4-FFF2-40B4-BE49-F238E27FC236}">
                  <a16:creationId xmlns:a16="http://schemas.microsoft.com/office/drawing/2014/main" id="{FFCFDD20-1603-4C68-80EE-4E682DE3FBC7}"/>
                </a:ext>
              </a:extLst>
            </p:cNvPr>
            <p:cNvCxnSpPr>
              <a:stCxn id="31" idx="3"/>
            </p:cNvCxnSpPr>
            <p:nvPr/>
          </p:nvCxnSpPr>
          <p:spPr>
            <a:xfrm flipV="1">
              <a:off x="3907952" y="2466649"/>
              <a:ext cx="356098" cy="2534"/>
            </a:xfrm>
            <a:prstGeom prst="straightConnector1">
              <a:avLst/>
            </a:prstGeom>
            <a:noFill/>
            <a:ln w="15875"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0AB44818-DB3F-461C-AD90-0F26FAE0CC25}"/>
                </a:ext>
              </a:extLst>
            </p:cNvPr>
            <p:cNvCxnSpPr>
              <a:endCxn id="36" idx="1"/>
            </p:cNvCxnSpPr>
            <p:nvPr/>
          </p:nvCxnSpPr>
          <p:spPr>
            <a:xfrm>
              <a:off x="4629810" y="2466649"/>
              <a:ext cx="337207" cy="2534"/>
            </a:xfrm>
            <a:prstGeom prst="straightConnector1">
              <a:avLst/>
            </a:prstGeom>
            <a:noFill/>
            <a:ln w="15875" cap="flat" cmpd="sng" algn="ctr">
              <a:solidFill>
                <a:sysClr val="windowText" lastClr="000000"/>
              </a:solidFill>
              <a:prstDash val="solid"/>
              <a:miter lim="800000"/>
              <a:tailEnd type="triangle"/>
            </a:ln>
            <a:effectLst/>
          </p:spPr>
        </p:cxnSp>
        <p:grpSp>
          <p:nvGrpSpPr>
            <p:cNvPr id="44" name="Group 43">
              <a:extLst>
                <a:ext uri="{FF2B5EF4-FFF2-40B4-BE49-F238E27FC236}">
                  <a16:creationId xmlns:a16="http://schemas.microsoft.com/office/drawing/2014/main" id="{80E16245-568A-4D08-AA10-087ED17AEA81}"/>
                </a:ext>
              </a:extLst>
            </p:cNvPr>
            <p:cNvGrpSpPr/>
            <p:nvPr/>
          </p:nvGrpSpPr>
          <p:grpSpPr>
            <a:xfrm>
              <a:off x="4307945" y="2439218"/>
              <a:ext cx="277367" cy="45719"/>
              <a:chOff x="4883414" y="1066800"/>
              <a:chExt cx="277367" cy="45719"/>
            </a:xfrm>
          </p:grpSpPr>
          <p:sp>
            <p:nvSpPr>
              <p:cNvPr id="45" name="Oval 44">
                <a:extLst>
                  <a:ext uri="{FF2B5EF4-FFF2-40B4-BE49-F238E27FC236}">
                    <a16:creationId xmlns:a16="http://schemas.microsoft.com/office/drawing/2014/main" id="{5CB79817-434D-4509-AECA-FDDA2E37FBD8}"/>
                  </a:ext>
                </a:extLst>
              </p:cNvPr>
              <p:cNvSpPr/>
              <p:nvPr/>
            </p:nvSpPr>
            <p:spPr>
              <a:xfrm>
                <a:off x="4883414"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Oval 45">
                <a:extLst>
                  <a:ext uri="{FF2B5EF4-FFF2-40B4-BE49-F238E27FC236}">
                    <a16:creationId xmlns:a16="http://schemas.microsoft.com/office/drawing/2014/main" id="{C633ABFA-0E9E-4A46-97D8-2D9AF381A203}"/>
                  </a:ext>
                </a:extLst>
              </p:cNvPr>
              <p:cNvSpPr/>
              <p:nvPr/>
            </p:nvSpPr>
            <p:spPr>
              <a:xfrm>
                <a:off x="4999238"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2EA1A9D6-4CBE-4274-9C40-6F8FF2ADE86E}"/>
                  </a:ext>
                </a:extLst>
              </p:cNvPr>
              <p:cNvSpPr/>
              <p:nvPr/>
            </p:nvSpPr>
            <p:spPr>
              <a:xfrm>
                <a:off x="5115062" y="1066800"/>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8" name="Rectangle 47">
              <a:extLst>
                <a:ext uri="{FF2B5EF4-FFF2-40B4-BE49-F238E27FC236}">
                  <a16:creationId xmlns:a16="http://schemas.microsoft.com/office/drawing/2014/main" id="{60074220-0FCE-48BC-B49A-0EFC8E475391}"/>
                </a:ext>
              </a:extLst>
            </p:cNvPr>
            <p:cNvSpPr/>
            <p:nvPr/>
          </p:nvSpPr>
          <p:spPr>
            <a:xfrm>
              <a:off x="747933" y="2245155"/>
              <a:ext cx="749808" cy="448056"/>
            </a:xfrm>
            <a:prstGeom prst="rect">
              <a:avLst/>
            </a:prstGeom>
            <a:solidFill>
              <a:srgbClr val="5B9BD5">
                <a:lumMod val="60000"/>
                <a:lumOff val="40000"/>
              </a:srgbClr>
            </a:solidFill>
            <a:ln w="317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r>
                <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49" name="Straight Arrow Connector 48">
              <a:extLst>
                <a:ext uri="{FF2B5EF4-FFF2-40B4-BE49-F238E27FC236}">
                  <a16:creationId xmlns:a16="http://schemas.microsoft.com/office/drawing/2014/main" id="{C82757DB-FE3C-4BB0-BC55-CF8B76BB4ED8}"/>
                </a:ext>
              </a:extLst>
            </p:cNvPr>
            <p:cNvCxnSpPr/>
            <p:nvPr/>
          </p:nvCxnSpPr>
          <p:spPr>
            <a:xfrm>
              <a:off x="1520850" y="2476125"/>
              <a:ext cx="443743" cy="0"/>
            </a:xfrm>
            <a:prstGeom prst="straightConnector1">
              <a:avLst/>
            </a:prstGeom>
            <a:noFill/>
            <a:ln w="15875" cap="flat" cmpd="sng" algn="ctr">
              <a:solidFill>
                <a:sysClr val="windowText" lastClr="000000"/>
              </a:solidFill>
              <a:prstDash val="solid"/>
              <a:miter lim="800000"/>
              <a:tailEnd type="triangle"/>
            </a:ln>
            <a:effectLst/>
          </p:spPr>
        </p:cxnSp>
        <p:sp>
          <p:nvSpPr>
            <p:cNvPr id="61" name="Rounded Rectangle 12">
              <a:extLst>
                <a:ext uri="{FF2B5EF4-FFF2-40B4-BE49-F238E27FC236}">
                  <a16:creationId xmlns:a16="http://schemas.microsoft.com/office/drawing/2014/main" id="{3C79B02A-9ED2-481E-93B8-0D5339675D2D}"/>
                </a:ext>
              </a:extLst>
            </p:cNvPr>
            <p:cNvSpPr/>
            <p:nvPr/>
          </p:nvSpPr>
          <p:spPr>
            <a:xfrm>
              <a:off x="3160233"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ounded Rectangle 12">
              <a:extLst>
                <a:ext uri="{FF2B5EF4-FFF2-40B4-BE49-F238E27FC236}">
                  <a16:creationId xmlns:a16="http://schemas.microsoft.com/office/drawing/2014/main" id="{35646BA0-E2B2-47CB-9900-EED6B89E08E0}"/>
                </a:ext>
              </a:extLst>
            </p:cNvPr>
            <p:cNvSpPr/>
            <p:nvPr/>
          </p:nvSpPr>
          <p:spPr>
            <a:xfrm>
              <a:off x="4967017" y="3096568"/>
              <a:ext cx="749808" cy="1550180"/>
            </a:xfrm>
            <a:prstGeom prst="roundRect">
              <a:avLst/>
            </a:prstGeom>
            <a:solidFill>
              <a:srgbClr val="70AD47">
                <a:lumMod val="40000"/>
                <a:lumOff val="60000"/>
              </a:srgbClr>
            </a:solidFill>
            <a:ln w="317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1</a:t>
              </a:r>
            </a:p>
            <a:p>
              <a:pPr algn="ctr" fontAlgn="auto">
                <a:spcBef>
                  <a:spcPts val="0"/>
                </a:spcBef>
                <a:spcAft>
                  <a:spcPts val="0"/>
                </a:spcAft>
              </a:pPr>
              <a:r>
                <a:rPr lang="en-US" sz="1600" kern="0" dirty="0">
                  <a:solidFill>
                    <a:prstClr val="black"/>
                  </a:solidFill>
                  <a:latin typeface="Arial" panose="020B0604020202020204" pitchFamily="34" charset="0"/>
                  <a:cs typeface="Arial" panose="020B0604020202020204" pitchFamily="34" charset="0"/>
                </a:rPr>
                <a:t>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Rounded Rectangle 13">
              <a:extLst>
                <a:ext uri="{FF2B5EF4-FFF2-40B4-BE49-F238E27FC236}">
                  <a16:creationId xmlns:a16="http://schemas.microsoft.com/office/drawing/2014/main" id="{5C86A5CE-F6A0-4F9F-9D63-A40EEC489051}"/>
                </a:ext>
              </a:extLst>
            </p:cNvPr>
            <p:cNvSpPr/>
            <p:nvPr/>
          </p:nvSpPr>
          <p:spPr>
            <a:xfrm>
              <a:off x="3158144" y="937453"/>
              <a:ext cx="749808" cy="893688"/>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0.8</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0.7</a:t>
              </a:r>
            </a:p>
          </p:txBody>
        </p:sp>
        <p:sp>
          <p:nvSpPr>
            <p:cNvPr id="67" name="Rounded Rectangle 13">
              <a:extLst>
                <a:ext uri="{FF2B5EF4-FFF2-40B4-BE49-F238E27FC236}">
                  <a16:creationId xmlns:a16="http://schemas.microsoft.com/office/drawing/2014/main" id="{608CFC67-2ADD-4698-B96A-7FA47100F26E}"/>
                </a:ext>
              </a:extLst>
            </p:cNvPr>
            <p:cNvSpPr/>
            <p:nvPr/>
          </p:nvSpPr>
          <p:spPr>
            <a:xfrm>
              <a:off x="4961735" y="940695"/>
              <a:ext cx="749808" cy="893688"/>
            </a:xfrm>
            <a:prstGeom prst="roundRect">
              <a:avLst/>
            </a:prstGeom>
            <a:solidFill>
              <a:srgbClr val="ED7D31">
                <a:lumMod val="40000"/>
                <a:lumOff val="60000"/>
              </a:srgbClr>
            </a:solidFill>
            <a:ln w="3175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0.1</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0.9</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rial" panose="020B0604020202020204" pitchFamily="34" charset="0"/>
                  <a:cs typeface="Arial" panose="020B0604020202020204" pitchFamily="34" charset="0"/>
                </a:rPr>
                <a:t>0.6</a:t>
              </a:r>
            </a:p>
          </p:txBody>
        </p:sp>
        <p:sp>
          <p:nvSpPr>
            <p:cNvPr id="38" name="TextBox 37">
              <a:extLst>
                <a:ext uri="{FF2B5EF4-FFF2-40B4-BE49-F238E27FC236}">
                  <a16:creationId xmlns:a16="http://schemas.microsoft.com/office/drawing/2014/main" id="{AFAC56B5-BEF0-43E3-AF4F-55B6112B2C70}"/>
                </a:ext>
              </a:extLst>
            </p:cNvPr>
            <p:cNvSpPr txBox="1"/>
            <p:nvPr/>
          </p:nvSpPr>
          <p:spPr>
            <a:xfrm>
              <a:off x="1576934" y="3129234"/>
              <a:ext cx="443743"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p>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endParaRPr lang="en-CH" sz="1600" dirty="0" err="1">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C76DA465-7BB0-4BC8-A992-F27A180995A4}"/>
                </a:ext>
              </a:extLst>
            </p:cNvPr>
            <p:cNvSpPr txBox="1"/>
            <p:nvPr/>
          </p:nvSpPr>
          <p:spPr>
            <a:xfrm>
              <a:off x="1611747" y="962334"/>
              <a:ext cx="443743"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0</a:t>
              </a:r>
            </a:p>
            <a:p>
              <a:pPr algn="ctr"/>
              <a:r>
                <a:rPr lang="en-US" sz="1600" dirty="0">
                  <a:latin typeface="Arial" panose="020B0604020202020204" pitchFamily="34" charset="0"/>
                  <a:cs typeface="Arial" panose="020B0604020202020204" pitchFamily="34" charset="0"/>
                </a:rPr>
                <a:t>1</a:t>
              </a:r>
            </a:p>
            <a:p>
              <a:pPr algn="ctr"/>
              <a:r>
                <a:rPr lang="en-US" sz="1600" dirty="0">
                  <a:latin typeface="Arial" panose="020B0604020202020204" pitchFamily="34" charset="0"/>
                  <a:cs typeface="Arial" panose="020B0604020202020204" pitchFamily="34" charset="0"/>
                </a:rPr>
                <a:t>2</a:t>
              </a:r>
            </a:p>
          </p:txBody>
        </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7BAAE2F-35A0-4E44-99FC-2A4C9362B2A0}"/>
                  </a:ext>
                </a:extLst>
              </p:cNvPr>
              <p:cNvSpPr txBox="1"/>
              <p:nvPr/>
            </p:nvSpPr>
            <p:spPr>
              <a:xfrm>
                <a:off x="6044957" y="1211857"/>
                <a:ext cx="2254527" cy="331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CH"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r>
                        <a:rPr lang="de-CH" sz="2000" i="1" smtClean="0">
                          <a:latin typeface="Cambria Math" panose="02040503050406030204" pitchFamily="18" charset="0"/>
                        </a:rPr>
                        <m:t>=</m:t>
                      </m:r>
                      <m:func>
                        <m:funcPr>
                          <m:ctrlPr>
                            <a:rPr lang="de-CH" sz="2000" i="1" smtClean="0">
                              <a:latin typeface="Cambria Math" panose="02040503050406030204" pitchFamily="18" charset="0"/>
                            </a:rPr>
                          </m:ctrlPr>
                        </m:funcPr>
                        <m:fName>
                          <m:r>
                            <m:rPr>
                              <m:sty m:val="p"/>
                            </m:rPr>
                            <a:rPr lang="el-GR" sz="2000" i="1" smtClean="0">
                              <a:latin typeface="Cambria Math" panose="02040503050406030204" pitchFamily="18" charset="0"/>
                              <a:ea typeface="Cambria Math" panose="02040503050406030204" pitchFamily="18" charset="0"/>
                            </a:rPr>
                            <m:t>σ</m:t>
                          </m:r>
                        </m:fName>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𝑦h</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m:t>
                          </m:r>
                        </m:e>
                      </m:func>
                    </m:oMath>
                  </m:oMathPara>
                </a14:m>
                <a:endParaRPr lang="en-CH" sz="2000" dirty="0" err="1">
                  <a:latin typeface="+mn-lt"/>
                </a:endParaRPr>
              </a:p>
            </p:txBody>
          </p:sp>
        </mc:Choice>
        <mc:Fallback xmlns="">
          <p:sp>
            <p:nvSpPr>
              <p:cNvPr id="52" name="TextBox 51">
                <a:extLst>
                  <a:ext uri="{FF2B5EF4-FFF2-40B4-BE49-F238E27FC236}">
                    <a16:creationId xmlns:a16="http://schemas.microsoft.com/office/drawing/2014/main" id="{17BAAE2F-35A0-4E44-99FC-2A4C9362B2A0}"/>
                  </a:ext>
                </a:extLst>
              </p:cNvPr>
              <p:cNvSpPr txBox="1">
                <a:spLocks noRot="1" noChangeAspect="1" noMove="1" noResize="1" noEditPoints="1" noAdjustHandles="1" noChangeArrowheads="1" noChangeShapeType="1" noTextEdit="1"/>
              </p:cNvSpPr>
              <p:nvPr/>
            </p:nvSpPr>
            <p:spPr>
              <a:xfrm>
                <a:off x="6044957" y="1211857"/>
                <a:ext cx="2254527" cy="331950"/>
              </a:xfrm>
              <a:prstGeom prst="rect">
                <a:avLst/>
              </a:prstGeom>
              <a:blipFill>
                <a:blip r:embed="rId3"/>
                <a:stretch>
                  <a:fillRect l="-2439" r="-4065" b="-2777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90C92B0-1B8D-4F7F-AEF0-1642B7BD38C7}"/>
                  </a:ext>
                </a:extLst>
              </p:cNvPr>
              <p:cNvSpPr txBox="1"/>
              <p:nvPr/>
            </p:nvSpPr>
            <p:spPr>
              <a:xfrm>
                <a:off x="5250829" y="2302358"/>
                <a:ext cx="384278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CH"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de-CH" sz="2000" i="1" smtClean="0">
                          <a:latin typeface="Cambria Math" panose="02040503050406030204" pitchFamily="18" charset="0"/>
                        </a:rPr>
                        <m:t>=</m:t>
                      </m:r>
                      <m:func>
                        <m:funcPr>
                          <m:ctrlPr>
                            <a:rPr lang="de-CH" sz="2000" i="1" smtClean="0">
                              <a:latin typeface="Cambria Math" panose="02040503050406030204" pitchFamily="18" charset="0"/>
                            </a:rPr>
                          </m:ctrlPr>
                        </m:funcPr>
                        <m:fName>
                          <m:r>
                            <m:rPr>
                              <m:sty m:val="p"/>
                            </m:rPr>
                            <a:rPr lang="de-CH" sz="2000" i="0" smtClean="0">
                              <a:latin typeface="Cambria Math" panose="02040503050406030204" pitchFamily="18" charset="0"/>
                            </a:rPr>
                            <m:t>tan</m:t>
                          </m:r>
                          <m:r>
                            <m:rPr>
                              <m:sty m:val="p"/>
                            </m:rPr>
                            <a:rPr lang="en-US" sz="2000" b="0" i="0" smtClean="0">
                              <a:latin typeface="Cambria Math" panose="02040503050406030204" pitchFamily="18" charset="0"/>
                            </a:rPr>
                            <m:t>h</m:t>
                          </m:r>
                        </m:fName>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h𝑥</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hh</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h</m:t>
                              </m:r>
                            </m:sub>
                          </m:sSub>
                          <m:r>
                            <a:rPr lang="en-US" sz="2000" b="0" i="1" smtClean="0">
                              <a:latin typeface="Cambria Math" panose="02040503050406030204" pitchFamily="18" charset="0"/>
                            </a:rPr>
                            <m:t>)</m:t>
                          </m:r>
                        </m:e>
                      </m:func>
                    </m:oMath>
                  </m:oMathPara>
                </a14:m>
                <a:endParaRPr lang="en-CH" sz="2000" dirty="0" err="1">
                  <a:latin typeface="+mn-lt"/>
                </a:endParaRPr>
              </a:p>
            </p:txBody>
          </p:sp>
        </mc:Choice>
        <mc:Fallback xmlns="">
          <p:sp>
            <p:nvSpPr>
              <p:cNvPr id="53" name="TextBox 52">
                <a:extLst>
                  <a:ext uri="{FF2B5EF4-FFF2-40B4-BE49-F238E27FC236}">
                    <a16:creationId xmlns:a16="http://schemas.microsoft.com/office/drawing/2014/main" id="{290C92B0-1B8D-4F7F-AEF0-1642B7BD38C7}"/>
                  </a:ext>
                </a:extLst>
              </p:cNvPr>
              <p:cNvSpPr txBox="1">
                <a:spLocks noRot="1" noChangeAspect="1" noMove="1" noResize="1" noEditPoints="1" noAdjustHandles="1" noChangeArrowheads="1" noChangeShapeType="1" noTextEdit="1"/>
              </p:cNvSpPr>
              <p:nvPr/>
            </p:nvSpPr>
            <p:spPr>
              <a:xfrm>
                <a:off x="5250829" y="2302358"/>
                <a:ext cx="3842782" cy="307777"/>
              </a:xfrm>
              <a:prstGeom prst="rect">
                <a:avLst/>
              </a:prstGeom>
              <a:blipFill>
                <a:blip r:embed="rId4"/>
                <a:stretch>
                  <a:fillRect l="-1109" t="-4000" r="-1902" b="-36000"/>
                </a:stretch>
              </a:blipFill>
            </p:spPr>
            <p:txBody>
              <a:bodyPr/>
              <a:lstStyle/>
              <a:p>
                <a:r>
                  <a:rPr lang="en-CH">
                    <a:noFill/>
                  </a:rPr>
                  <a:t> </a:t>
                </a:r>
              </a:p>
            </p:txBody>
          </p:sp>
        </mc:Fallback>
      </mc:AlternateContent>
      <p:sp>
        <p:nvSpPr>
          <p:cNvPr id="32" name="Rectangle 31">
            <a:extLst>
              <a:ext uri="{FF2B5EF4-FFF2-40B4-BE49-F238E27FC236}">
                <a16:creationId xmlns:a16="http://schemas.microsoft.com/office/drawing/2014/main" id="{EA2D5FE7-1C80-406A-BB9D-D137DF3FA2D9}"/>
              </a:ext>
            </a:extLst>
          </p:cNvPr>
          <p:cNvSpPr/>
          <p:nvPr/>
        </p:nvSpPr>
        <p:spPr>
          <a:xfrm>
            <a:off x="3468890" y="4792065"/>
            <a:ext cx="2206245"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[Piech et al., NIPS 2015]</a:t>
            </a:r>
          </a:p>
        </p:txBody>
      </p:sp>
    </p:spTree>
    <p:extLst>
      <p:ext uri="{BB962C8B-B14F-4D97-AF65-F5344CB8AC3E}">
        <p14:creationId xmlns:p14="http://schemas.microsoft.com/office/powerpoint/2010/main" val="3364355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hteck 106"/>
          <p:cNvSpPr/>
          <p:nvPr/>
        </p:nvSpPr>
        <p:spPr bwMode="auto">
          <a:xfrm>
            <a:off x="826576" y="1179182"/>
            <a:ext cx="7490847" cy="3097587"/>
          </a:xfrm>
          <a:prstGeom prst="rect">
            <a:avLst/>
          </a:prstGeom>
          <a:solidFill>
            <a:schemeClr val="accent3"/>
          </a:solidFill>
          <a:ln w="38100">
            <a:solidFill>
              <a:schemeClr val="bg1">
                <a:lumMod val="85000"/>
              </a:schemeClr>
            </a:solidFill>
          </a:ln>
          <a:effectLst/>
          <a:extLst/>
        </p:spPr>
        <p:txBody>
          <a:bodyPr wrap="none" rtlCol="0" anchor="ctr"/>
          <a:lstStyle/>
          <a:p>
            <a:pPr algn="ctr"/>
            <a:endParaRPr lang="de-CH" dirty="0">
              <a:solidFill>
                <a:srgbClr val="566B73"/>
              </a:solidFill>
            </a:endParaRPr>
          </a:p>
        </p:txBody>
      </p:sp>
      <p:sp>
        <p:nvSpPr>
          <p:cNvPr id="3" name="Title 2"/>
          <p:cNvSpPr>
            <a:spLocks noGrp="1"/>
          </p:cNvSpPr>
          <p:nvPr>
            <p:ph type="title"/>
          </p:nvPr>
        </p:nvSpPr>
        <p:spPr>
          <a:xfrm>
            <a:off x="111968" y="0"/>
            <a:ext cx="8920064" cy="702260"/>
          </a:xfrm>
          <a:noFill/>
        </p:spPr>
        <p:txBody>
          <a:bodyPr/>
          <a:lstStyle/>
          <a:p>
            <a:r>
              <a:rPr lang="en-US" sz="3200" dirty="0"/>
              <a:t>Modeling and Predicting Student Knowledge</a:t>
            </a:r>
          </a:p>
        </p:txBody>
      </p:sp>
      <p:grpSp>
        <p:nvGrpSpPr>
          <p:cNvPr id="8" name="Group 7">
            <a:extLst>
              <a:ext uri="{FF2B5EF4-FFF2-40B4-BE49-F238E27FC236}">
                <a16:creationId xmlns:a16="http://schemas.microsoft.com/office/drawing/2014/main" id="{69912893-11BA-48E1-AE68-3C23880897AA}"/>
              </a:ext>
            </a:extLst>
          </p:cNvPr>
          <p:cNvGrpSpPr/>
          <p:nvPr/>
        </p:nvGrpSpPr>
        <p:grpSpPr>
          <a:xfrm>
            <a:off x="940457" y="1642646"/>
            <a:ext cx="2571257" cy="2274113"/>
            <a:chOff x="940457" y="1642646"/>
            <a:chExt cx="2571257" cy="2274113"/>
          </a:xfrm>
        </p:grpSpPr>
        <p:sp>
          <p:nvSpPr>
            <p:cNvPr id="10" name="TextBox 9"/>
            <p:cNvSpPr txBox="1"/>
            <p:nvPr/>
          </p:nvSpPr>
          <p:spPr>
            <a:xfrm>
              <a:off x="940457" y="3208873"/>
              <a:ext cx="2571257" cy="707886"/>
            </a:xfrm>
            <a:prstGeom prst="rect">
              <a:avLst/>
            </a:prstGeom>
            <a:noFill/>
          </p:spPr>
          <p:txBody>
            <a:bodyPr wrap="square" rtlCol="0">
              <a:spAutoFit/>
            </a:bodyPr>
            <a:lstStyle/>
            <a:p>
              <a:pPr algn="ctr"/>
              <a:r>
                <a:rPr lang="en-US" sz="2000" dirty="0">
                  <a:solidFill>
                    <a:schemeClr val="bg1">
                      <a:lumMod val="85000"/>
                    </a:schemeClr>
                  </a:solidFill>
                  <a:latin typeface="+mn-lt"/>
                </a:rPr>
                <a:t>Bayesian Knowledge Tracing (BKT)</a:t>
              </a:r>
            </a:p>
          </p:txBody>
        </p:sp>
        <p:grpSp>
          <p:nvGrpSpPr>
            <p:cNvPr id="35" name="Group 34">
              <a:extLst>
                <a:ext uri="{FF2B5EF4-FFF2-40B4-BE49-F238E27FC236}">
                  <a16:creationId xmlns:a16="http://schemas.microsoft.com/office/drawing/2014/main" id="{504BE225-F5B4-4158-A26F-AA33D88F5949}"/>
                </a:ext>
              </a:extLst>
            </p:cNvPr>
            <p:cNvGrpSpPr/>
            <p:nvPr/>
          </p:nvGrpSpPr>
          <p:grpSpPr>
            <a:xfrm>
              <a:off x="1078161" y="1642646"/>
              <a:ext cx="2295848" cy="1258477"/>
              <a:chOff x="604128" y="1666785"/>
              <a:chExt cx="2081180" cy="1140806"/>
            </a:xfrm>
          </p:grpSpPr>
          <p:sp>
            <p:nvSpPr>
              <p:cNvPr id="15" name="Oval 14">
                <a:extLst>
                  <a:ext uri="{FF2B5EF4-FFF2-40B4-BE49-F238E27FC236}">
                    <a16:creationId xmlns:a16="http://schemas.microsoft.com/office/drawing/2014/main" id="{10C5A430-0FEC-45FB-8BA1-60D2085976D3}"/>
                  </a:ext>
                </a:extLst>
              </p:cNvPr>
              <p:cNvSpPr/>
              <p:nvPr/>
            </p:nvSpPr>
            <p:spPr bwMode="auto">
              <a:xfrm>
                <a:off x="862142"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7" name="Oval 16">
                <a:extLst>
                  <a:ext uri="{FF2B5EF4-FFF2-40B4-BE49-F238E27FC236}">
                    <a16:creationId xmlns:a16="http://schemas.microsoft.com/office/drawing/2014/main" id="{ADFD3B4D-390B-4D75-B525-870489F91557}"/>
                  </a:ext>
                </a:extLst>
              </p:cNvPr>
              <p:cNvSpPr/>
              <p:nvPr/>
            </p:nvSpPr>
            <p:spPr bwMode="auto">
              <a:xfrm>
                <a:off x="1836229"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sp>
            <p:nvSpPr>
              <p:cNvPr id="26" name="Rectangle 25">
                <a:extLst>
                  <a:ext uri="{FF2B5EF4-FFF2-40B4-BE49-F238E27FC236}">
                    <a16:creationId xmlns:a16="http://schemas.microsoft.com/office/drawing/2014/main" id="{9ED3DEDA-42EA-49C5-BBBF-4377E455C852}"/>
                  </a:ext>
                </a:extLst>
              </p:cNvPr>
              <p:cNvSpPr/>
              <p:nvPr/>
            </p:nvSpPr>
            <p:spPr bwMode="auto">
              <a:xfrm>
                <a:off x="1828059" y="2498895"/>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B97046FE-B64A-4384-95EC-4E46A7948F75}"/>
                  </a:ext>
                </a:extLst>
              </p:cNvPr>
              <p:cNvSpPr/>
              <p:nvPr/>
            </p:nvSpPr>
            <p:spPr bwMode="auto">
              <a:xfrm>
                <a:off x="853972" y="2488133"/>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cxnSp>
            <p:nvCxnSpPr>
              <p:cNvPr id="7" name="Straight Arrow Connector 6">
                <a:extLst>
                  <a:ext uri="{FF2B5EF4-FFF2-40B4-BE49-F238E27FC236}">
                    <a16:creationId xmlns:a16="http://schemas.microsoft.com/office/drawing/2014/main" id="{6EBCB9EA-09F0-4387-851D-DD8EB640895B}"/>
                  </a:ext>
                </a:extLst>
              </p:cNvPr>
              <p:cNvCxnSpPr/>
              <p:nvPr/>
            </p:nvCxnSpPr>
            <p:spPr bwMode="auto">
              <a:xfrm>
                <a:off x="1445036" y="1958232"/>
                <a:ext cx="391193"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82DB463B-649B-4E62-8B18-D279EDE454E0}"/>
                  </a:ext>
                </a:extLst>
              </p:cNvPr>
              <p:cNvCxnSpPr>
                <a:stCxn id="17" idx="4"/>
                <a:endCxn id="26" idx="0"/>
              </p:cNvCxnSpPr>
              <p:nvPr/>
            </p:nvCxnSpPr>
            <p:spPr bwMode="auto">
              <a:xfrm>
                <a:off x="2127676" y="2249679"/>
                <a:ext cx="1" cy="249216"/>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A435735E-1EAA-4B6D-AD7E-53AF4F7EC29A}"/>
                  </a:ext>
                </a:extLst>
              </p:cNvPr>
              <p:cNvCxnSpPr>
                <a:stCxn id="15" idx="4"/>
                <a:endCxn id="29" idx="0"/>
              </p:cNvCxnSpPr>
              <p:nvPr/>
            </p:nvCxnSpPr>
            <p:spPr bwMode="auto">
              <a:xfrm>
                <a:off x="1153589" y="2249679"/>
                <a:ext cx="1" cy="238454"/>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287A8D5-4816-400A-B6D1-A428CE4A5C1E}"/>
                  </a:ext>
                </a:extLst>
              </p:cNvPr>
              <p:cNvCxnSpPr>
                <a:endCxn id="15" idx="2"/>
              </p:cNvCxnSpPr>
              <p:nvPr/>
            </p:nvCxnSpPr>
            <p:spPr bwMode="auto">
              <a:xfrm>
                <a:off x="604128" y="1958232"/>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B17C7CBF-9A5F-449E-9F53-DF5E69679B2E}"/>
                  </a:ext>
                </a:extLst>
              </p:cNvPr>
              <p:cNvCxnSpPr/>
              <p:nvPr/>
            </p:nvCxnSpPr>
            <p:spPr bwMode="auto">
              <a:xfrm>
                <a:off x="2427294" y="1961768"/>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1" name="Group 10">
            <a:extLst>
              <a:ext uri="{FF2B5EF4-FFF2-40B4-BE49-F238E27FC236}">
                <a16:creationId xmlns:a16="http://schemas.microsoft.com/office/drawing/2014/main" id="{0CC81361-4B3F-4C30-ADA8-E96D19366312}"/>
              </a:ext>
            </a:extLst>
          </p:cNvPr>
          <p:cNvGrpSpPr/>
          <p:nvPr/>
        </p:nvGrpSpPr>
        <p:grpSpPr>
          <a:xfrm>
            <a:off x="5825622" y="1551191"/>
            <a:ext cx="2571257" cy="2365568"/>
            <a:chOff x="5825622" y="1551191"/>
            <a:chExt cx="2571257" cy="2365568"/>
          </a:xfrm>
        </p:grpSpPr>
        <p:pic>
          <p:nvPicPr>
            <p:cNvPr id="2" name="Picture 1">
              <a:extLst>
                <a:ext uri="{FF2B5EF4-FFF2-40B4-BE49-F238E27FC236}">
                  <a16:creationId xmlns:a16="http://schemas.microsoft.com/office/drawing/2014/main" id="{33BE47E7-B4F9-4F23-9F72-458F46763ECF}"/>
                </a:ext>
              </a:extLst>
            </p:cNvPr>
            <p:cNvPicPr>
              <a:picLocks noChangeAspect="1"/>
            </p:cNvPicPr>
            <p:nvPr/>
          </p:nvPicPr>
          <p:blipFill rotWithShape="1">
            <a:blip r:embed="rId3"/>
            <a:srcRect l="11834" t="13880" b="12764"/>
            <a:stretch/>
          </p:blipFill>
          <p:spPr>
            <a:xfrm>
              <a:off x="5999461" y="1551191"/>
              <a:ext cx="2223579" cy="1441386"/>
            </a:xfrm>
            <a:prstGeom prst="rect">
              <a:avLst/>
            </a:prstGeom>
          </p:spPr>
        </p:pic>
        <p:sp>
          <p:nvSpPr>
            <p:cNvPr id="18" name="TextBox 17">
              <a:extLst>
                <a:ext uri="{FF2B5EF4-FFF2-40B4-BE49-F238E27FC236}">
                  <a16:creationId xmlns:a16="http://schemas.microsoft.com/office/drawing/2014/main" id="{945F996B-8824-4696-A712-F864EEF63AF9}"/>
                </a:ext>
              </a:extLst>
            </p:cNvPr>
            <p:cNvSpPr txBox="1"/>
            <p:nvPr/>
          </p:nvSpPr>
          <p:spPr>
            <a:xfrm>
              <a:off x="5825622" y="3208873"/>
              <a:ext cx="2571257" cy="707886"/>
            </a:xfrm>
            <a:prstGeom prst="rect">
              <a:avLst/>
            </a:prstGeom>
            <a:noFill/>
          </p:spPr>
          <p:txBody>
            <a:bodyPr wrap="square" rtlCol="0">
              <a:spAutoFit/>
            </a:bodyPr>
            <a:lstStyle/>
            <a:p>
              <a:pPr algn="ctr"/>
              <a:r>
                <a:rPr lang="en-US" sz="2000" b="1" dirty="0">
                  <a:latin typeface="+mn-lt"/>
                </a:rPr>
                <a:t>Performance Factors Analysis (PFA)</a:t>
              </a:r>
            </a:p>
          </p:txBody>
        </p:sp>
      </p:grpSp>
      <p:grpSp>
        <p:nvGrpSpPr>
          <p:cNvPr id="9" name="Group 8">
            <a:extLst>
              <a:ext uri="{FF2B5EF4-FFF2-40B4-BE49-F238E27FC236}">
                <a16:creationId xmlns:a16="http://schemas.microsoft.com/office/drawing/2014/main" id="{7F98D1E8-DBAA-4005-BA04-E0F0F782E21E}"/>
              </a:ext>
            </a:extLst>
          </p:cNvPr>
          <p:cNvGrpSpPr/>
          <p:nvPr/>
        </p:nvGrpSpPr>
        <p:grpSpPr>
          <a:xfrm>
            <a:off x="3602038" y="1741751"/>
            <a:ext cx="2286001" cy="2175008"/>
            <a:chOff x="3602038" y="1741751"/>
            <a:chExt cx="2286001" cy="2175008"/>
          </a:xfrm>
        </p:grpSpPr>
        <p:sp>
          <p:nvSpPr>
            <p:cNvPr id="20" name="Textfeld 43">
              <a:extLst>
                <a:ext uri="{FF2B5EF4-FFF2-40B4-BE49-F238E27FC236}">
                  <a16:creationId xmlns:a16="http://schemas.microsoft.com/office/drawing/2014/main" id="{B9C98DDB-2C20-43E6-B27E-457959C725FB}"/>
                </a:ext>
              </a:extLst>
            </p:cNvPr>
            <p:cNvSpPr txBox="1"/>
            <p:nvPr/>
          </p:nvSpPr>
          <p:spPr>
            <a:xfrm>
              <a:off x="3602038" y="3208873"/>
              <a:ext cx="2286001" cy="707886"/>
            </a:xfrm>
            <a:prstGeom prst="rect">
              <a:avLst/>
            </a:prstGeom>
            <a:noFill/>
          </p:spPr>
          <p:txBody>
            <a:bodyPr wrap="square" rtlCol="0">
              <a:spAutoFit/>
            </a:bodyPr>
            <a:lstStyle/>
            <a:p>
              <a:pPr algn="ctr"/>
              <a:r>
                <a:rPr lang="de-CH" sz="2000" dirty="0">
                  <a:solidFill>
                    <a:schemeClr val="bg1">
                      <a:lumMod val="85000"/>
                    </a:schemeClr>
                  </a:solidFill>
                  <a:latin typeface="+mn-lt"/>
                </a:rPr>
                <a:t>Deep Knowledge Tracing (DKT)</a:t>
              </a:r>
            </a:p>
          </p:txBody>
        </p:sp>
        <p:pic>
          <p:nvPicPr>
            <p:cNvPr id="21" name="Picture 20">
              <a:extLst>
                <a:ext uri="{FF2B5EF4-FFF2-40B4-BE49-F238E27FC236}">
                  <a16:creationId xmlns:a16="http://schemas.microsoft.com/office/drawing/2014/main" id="{9EDC93CC-DCC0-4924-A022-0DFE9ACAA9D3}"/>
                </a:ext>
              </a:extLst>
            </p:cNvPr>
            <p:cNvPicPr>
              <a:picLocks noChangeAspect="1"/>
            </p:cNvPicPr>
            <p:nvPr/>
          </p:nvPicPr>
          <p:blipFill rotWithShape="1">
            <a:blip r:embed="rId4" cstate="print"/>
            <a:srcRect l="1" r="27067"/>
            <a:stretch/>
          </p:blipFill>
          <p:spPr>
            <a:xfrm>
              <a:off x="3754973" y="1741751"/>
              <a:ext cx="1946053" cy="1060266"/>
            </a:xfrm>
            <a:prstGeom prst="rect">
              <a:avLst/>
            </a:prstGeom>
          </p:spPr>
        </p:pic>
      </p:grpSp>
      <p:sp>
        <p:nvSpPr>
          <p:cNvPr id="22" name="Rectangle 21">
            <a:extLst>
              <a:ext uri="{FF2B5EF4-FFF2-40B4-BE49-F238E27FC236}">
                <a16:creationId xmlns:a16="http://schemas.microsoft.com/office/drawing/2014/main" id="{8479A566-85FE-4D1F-884D-948E557277D1}"/>
              </a:ext>
            </a:extLst>
          </p:cNvPr>
          <p:cNvSpPr/>
          <p:nvPr/>
        </p:nvSpPr>
        <p:spPr bwMode="auto">
          <a:xfrm>
            <a:off x="5933817" y="1189453"/>
            <a:ext cx="2385140" cy="3097587"/>
          </a:xfrm>
          <a:prstGeom prst="rect">
            <a:avLst/>
          </a:prstGeom>
          <a:noFill/>
          <a:ln w="44450">
            <a:solidFill>
              <a:srgbClr val="C00000"/>
            </a:solidFill>
          </a:ln>
          <a:effectLst/>
        </p:spPr>
        <p:txBody>
          <a:bodyPr wrap="none" rtlCol="0" anchor="ctr"/>
          <a:lstStyle/>
          <a:p>
            <a:pPr algn="ctr"/>
            <a:endParaRPr lang="en-CH">
              <a:solidFill>
                <a:srgbClr val="566B73"/>
              </a:solidFill>
            </a:endParaRPr>
          </a:p>
        </p:txBody>
      </p:sp>
      <p:sp>
        <p:nvSpPr>
          <p:cNvPr id="23" name="Rectangle 22">
            <a:extLst>
              <a:ext uri="{FF2B5EF4-FFF2-40B4-BE49-F238E27FC236}">
                <a16:creationId xmlns:a16="http://schemas.microsoft.com/office/drawing/2014/main" id="{E34DF367-8EA6-4460-8976-A5949A9E7BC1}"/>
              </a:ext>
            </a:extLst>
          </p:cNvPr>
          <p:cNvSpPr/>
          <p:nvPr/>
        </p:nvSpPr>
        <p:spPr bwMode="auto">
          <a:xfrm>
            <a:off x="3410890" y="1523149"/>
            <a:ext cx="2385140" cy="1675453"/>
          </a:xfrm>
          <a:prstGeom prst="rect">
            <a:avLst/>
          </a:prstGeom>
          <a:solidFill>
            <a:schemeClr val="accent3">
              <a:alpha val="39000"/>
            </a:schemeClr>
          </a:solidFill>
          <a:ln>
            <a:noFill/>
          </a:ln>
          <a:effectLst/>
        </p:spPr>
        <p:txBody>
          <a:bodyPr wrap="none" rtlCol="0" anchor="ctr"/>
          <a:lstStyle/>
          <a:p>
            <a:pPr algn="ctr"/>
            <a:endParaRPr lang="en-CH">
              <a:solidFill>
                <a:srgbClr val="566B73"/>
              </a:solidFill>
            </a:endParaRPr>
          </a:p>
        </p:txBody>
      </p:sp>
      <p:sp>
        <p:nvSpPr>
          <p:cNvPr id="24" name="Rectangle 23">
            <a:extLst>
              <a:ext uri="{FF2B5EF4-FFF2-40B4-BE49-F238E27FC236}">
                <a16:creationId xmlns:a16="http://schemas.microsoft.com/office/drawing/2014/main" id="{8B38698D-17EC-4D31-B5AB-68378B8B848F}"/>
              </a:ext>
            </a:extLst>
          </p:cNvPr>
          <p:cNvSpPr/>
          <p:nvPr/>
        </p:nvSpPr>
        <p:spPr bwMode="auto">
          <a:xfrm>
            <a:off x="940457" y="1373609"/>
            <a:ext cx="2571257" cy="1675453"/>
          </a:xfrm>
          <a:prstGeom prst="rect">
            <a:avLst/>
          </a:prstGeom>
          <a:solidFill>
            <a:schemeClr val="accent3">
              <a:alpha val="39000"/>
            </a:schemeClr>
          </a:solidFill>
          <a:ln>
            <a:noFill/>
          </a:ln>
          <a:effectLst/>
        </p:spPr>
        <p:txBody>
          <a:bodyPr wrap="none" rtlCol="0" anchor="ctr"/>
          <a:lstStyle/>
          <a:p>
            <a:pPr algn="ctr"/>
            <a:endParaRPr lang="en-CH" dirty="0">
              <a:solidFill>
                <a:srgbClr val="566B73"/>
              </a:solidFill>
            </a:endParaRPr>
          </a:p>
        </p:txBody>
      </p:sp>
    </p:spTree>
    <p:extLst>
      <p:ext uri="{BB962C8B-B14F-4D97-AF65-F5344CB8AC3E}">
        <p14:creationId xmlns:p14="http://schemas.microsoft.com/office/powerpoint/2010/main" val="3656898770"/>
      </p:ext>
    </p:extLst>
  </p:cSld>
  <p:clrMapOvr>
    <a:masterClrMapping/>
  </p:clrMapOvr>
  <mc:AlternateContent xmlns:mc="http://schemas.openxmlformats.org/markup-compatibility/2006" xmlns:p14="http://schemas.microsoft.com/office/powerpoint/2010/main">
    <mc:Choice Requires="p14">
      <p:transition spd="slow" p14:dur="2000" advTm="20358"/>
    </mc:Choice>
    <mc:Fallback xmlns="">
      <p:transition spd="slow" advTm="2035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92E55-1944-432B-B014-2F71B0EC0A52}"/>
              </a:ext>
            </a:extLst>
          </p:cNvPr>
          <p:cNvSpPr>
            <a:spLocks noGrp="1"/>
          </p:cNvSpPr>
          <p:nvPr>
            <p:ph idx="1"/>
          </p:nvPr>
        </p:nvSpPr>
        <p:spPr>
          <a:xfrm>
            <a:off x="320040" y="877826"/>
            <a:ext cx="8503920" cy="1906704"/>
          </a:xfrm>
        </p:spPr>
        <p:txBody>
          <a:bodyPr/>
          <a:lstStyle/>
          <a:p>
            <a:r>
              <a:rPr lang="en-US" b="1" dirty="0"/>
              <a:t>Goal</a:t>
            </a:r>
            <a:r>
              <a:rPr lang="en-US" dirty="0"/>
              <a:t>: explain the relationship between </a:t>
            </a:r>
            <a:r>
              <a:rPr lang="en-US" b="1" dirty="0"/>
              <a:t>latent traits </a:t>
            </a:r>
            <a:r>
              <a:rPr lang="en-US" dirty="0"/>
              <a:t>(unobservable characteristic or attribute) and their </a:t>
            </a:r>
            <a:r>
              <a:rPr lang="en-US" b="1" dirty="0"/>
              <a:t>manifestations</a:t>
            </a:r>
            <a:r>
              <a:rPr lang="en-US" dirty="0"/>
              <a:t> (i.e. observed outcomes, responses or performance)</a:t>
            </a:r>
            <a:endParaRPr lang="en-CH" dirty="0"/>
          </a:p>
        </p:txBody>
      </p:sp>
      <p:sp>
        <p:nvSpPr>
          <p:cNvPr id="3" name="Title 2">
            <a:extLst>
              <a:ext uri="{FF2B5EF4-FFF2-40B4-BE49-F238E27FC236}">
                <a16:creationId xmlns:a16="http://schemas.microsoft.com/office/drawing/2014/main" id="{2B7311AC-A061-48F8-ADD8-6000A3CE973E}"/>
              </a:ext>
            </a:extLst>
          </p:cNvPr>
          <p:cNvSpPr>
            <a:spLocks noGrp="1"/>
          </p:cNvSpPr>
          <p:nvPr>
            <p:ph type="title"/>
          </p:nvPr>
        </p:nvSpPr>
        <p:spPr/>
        <p:txBody>
          <a:bodyPr/>
          <a:lstStyle/>
          <a:p>
            <a:r>
              <a:rPr lang="en-US" dirty="0"/>
              <a:t>Item Response Theory (IRT)</a:t>
            </a:r>
            <a:endParaRPr lang="en-CH" dirty="0"/>
          </a:p>
        </p:txBody>
      </p:sp>
    </p:spTree>
    <p:extLst>
      <p:ext uri="{BB962C8B-B14F-4D97-AF65-F5344CB8AC3E}">
        <p14:creationId xmlns:p14="http://schemas.microsoft.com/office/powerpoint/2010/main" val="4273338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92E55-1944-432B-B014-2F71B0EC0A52}"/>
              </a:ext>
            </a:extLst>
          </p:cNvPr>
          <p:cNvSpPr>
            <a:spLocks noGrp="1"/>
          </p:cNvSpPr>
          <p:nvPr>
            <p:ph idx="1"/>
          </p:nvPr>
        </p:nvSpPr>
        <p:spPr>
          <a:xfrm>
            <a:off x="320040" y="877826"/>
            <a:ext cx="8503920" cy="1906704"/>
          </a:xfrm>
        </p:spPr>
        <p:txBody>
          <a:bodyPr/>
          <a:lstStyle/>
          <a:p>
            <a:r>
              <a:rPr lang="en-US" b="1" dirty="0"/>
              <a:t>Goal</a:t>
            </a:r>
            <a:r>
              <a:rPr lang="en-US" dirty="0"/>
              <a:t>: explain the relationship between </a:t>
            </a:r>
            <a:r>
              <a:rPr lang="en-US" b="1" dirty="0"/>
              <a:t>latent traits </a:t>
            </a:r>
            <a:r>
              <a:rPr lang="en-US" dirty="0"/>
              <a:t>(unobservable characteristic or attribute) and their </a:t>
            </a:r>
            <a:r>
              <a:rPr lang="en-US" b="1" dirty="0"/>
              <a:t>manifestations</a:t>
            </a:r>
            <a:r>
              <a:rPr lang="en-US" dirty="0"/>
              <a:t> (i.e. observed outcomes, responses or performance)</a:t>
            </a:r>
            <a:endParaRPr lang="en-CH" dirty="0"/>
          </a:p>
        </p:txBody>
      </p:sp>
      <p:sp>
        <p:nvSpPr>
          <p:cNvPr id="3" name="Title 2">
            <a:extLst>
              <a:ext uri="{FF2B5EF4-FFF2-40B4-BE49-F238E27FC236}">
                <a16:creationId xmlns:a16="http://schemas.microsoft.com/office/drawing/2014/main" id="{2B7311AC-A061-48F8-ADD8-6000A3CE973E}"/>
              </a:ext>
            </a:extLst>
          </p:cNvPr>
          <p:cNvSpPr>
            <a:spLocks noGrp="1"/>
          </p:cNvSpPr>
          <p:nvPr>
            <p:ph type="title"/>
          </p:nvPr>
        </p:nvSpPr>
        <p:spPr/>
        <p:txBody>
          <a:bodyPr/>
          <a:lstStyle/>
          <a:p>
            <a:r>
              <a:rPr lang="en-US" dirty="0"/>
              <a:t>Item Response Theory (IRT)</a:t>
            </a:r>
            <a:endParaRPr lang="en-CH" dirty="0"/>
          </a:p>
        </p:txBody>
      </p:sp>
      <p:cxnSp>
        <p:nvCxnSpPr>
          <p:cNvPr id="4" name="Straight Arrow Connector 3">
            <a:extLst>
              <a:ext uri="{FF2B5EF4-FFF2-40B4-BE49-F238E27FC236}">
                <a16:creationId xmlns:a16="http://schemas.microsoft.com/office/drawing/2014/main" id="{61076605-E8F6-408E-82E7-DCFB4534DC44}"/>
              </a:ext>
            </a:extLst>
          </p:cNvPr>
          <p:cNvCxnSpPr>
            <a:cxnSpLocks/>
          </p:cNvCxnSpPr>
          <p:nvPr/>
        </p:nvCxnSpPr>
        <p:spPr bwMode="auto">
          <a:xfrm>
            <a:off x="7445887" y="1509841"/>
            <a:ext cx="0" cy="1372844"/>
          </a:xfrm>
          <a:prstGeom prst="straightConnector1">
            <a:avLst/>
          </a:prstGeom>
          <a:solidFill>
            <a:schemeClr val="accent1"/>
          </a:solidFill>
          <a:ln w="793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4E436E20-8442-4AB4-BCE4-DE8B2559F565}"/>
              </a:ext>
            </a:extLst>
          </p:cNvPr>
          <p:cNvSpPr txBox="1"/>
          <p:nvPr/>
        </p:nvSpPr>
        <p:spPr>
          <a:xfrm>
            <a:off x="6302644" y="2862022"/>
            <a:ext cx="2309241" cy="461665"/>
          </a:xfrm>
          <a:prstGeom prst="rect">
            <a:avLst/>
          </a:prstGeom>
          <a:noFill/>
        </p:spPr>
        <p:txBody>
          <a:bodyPr wrap="square" rtlCol="0">
            <a:spAutoFit/>
          </a:bodyPr>
          <a:lstStyle/>
          <a:p>
            <a:pPr algn="ctr"/>
            <a:r>
              <a:rPr lang="en-US" b="1" dirty="0">
                <a:solidFill>
                  <a:srgbClr val="C00000"/>
                </a:solidFill>
                <a:latin typeface="+mn-lt"/>
              </a:rPr>
              <a:t>Knowledge/Skill</a:t>
            </a:r>
            <a:endParaRPr lang="en-CH" b="1" dirty="0" err="1">
              <a:solidFill>
                <a:srgbClr val="C00000"/>
              </a:solidFill>
              <a:latin typeface="+mn-lt"/>
            </a:endParaRPr>
          </a:p>
        </p:txBody>
      </p:sp>
      <p:sp>
        <p:nvSpPr>
          <p:cNvPr id="8" name="TextBox 7">
            <a:extLst>
              <a:ext uri="{FF2B5EF4-FFF2-40B4-BE49-F238E27FC236}">
                <a16:creationId xmlns:a16="http://schemas.microsoft.com/office/drawing/2014/main" id="{AAEB4B85-5A7B-4E1D-98D0-C18B840C2EA7}"/>
              </a:ext>
            </a:extLst>
          </p:cNvPr>
          <p:cNvSpPr txBox="1"/>
          <p:nvPr/>
        </p:nvSpPr>
        <p:spPr>
          <a:xfrm>
            <a:off x="813662" y="3686012"/>
            <a:ext cx="2159428" cy="461665"/>
          </a:xfrm>
          <a:prstGeom prst="rect">
            <a:avLst/>
          </a:prstGeom>
          <a:noFill/>
        </p:spPr>
        <p:txBody>
          <a:bodyPr wrap="square" rtlCol="0">
            <a:spAutoFit/>
          </a:bodyPr>
          <a:lstStyle/>
          <a:p>
            <a:pPr algn="ctr"/>
            <a:r>
              <a:rPr lang="en-US" b="1" dirty="0">
                <a:solidFill>
                  <a:srgbClr val="C00000"/>
                </a:solidFill>
                <a:latin typeface="+mn-lt"/>
              </a:rPr>
              <a:t>Binary answer</a:t>
            </a:r>
            <a:endParaRPr lang="en-CH" b="1" dirty="0" err="1">
              <a:solidFill>
                <a:srgbClr val="C00000"/>
              </a:solidFill>
              <a:latin typeface="+mn-lt"/>
            </a:endParaRPr>
          </a:p>
        </p:txBody>
      </p:sp>
      <p:cxnSp>
        <p:nvCxnSpPr>
          <p:cNvPr id="9" name="Straight Arrow Connector 8">
            <a:extLst>
              <a:ext uri="{FF2B5EF4-FFF2-40B4-BE49-F238E27FC236}">
                <a16:creationId xmlns:a16="http://schemas.microsoft.com/office/drawing/2014/main" id="{632D23AF-CFA7-414F-93C6-79508A936EC4}"/>
              </a:ext>
            </a:extLst>
          </p:cNvPr>
          <p:cNvCxnSpPr>
            <a:cxnSpLocks/>
          </p:cNvCxnSpPr>
          <p:nvPr/>
        </p:nvCxnSpPr>
        <p:spPr bwMode="auto">
          <a:xfrm>
            <a:off x="1889745" y="2323502"/>
            <a:ext cx="0" cy="1372844"/>
          </a:xfrm>
          <a:prstGeom prst="straightConnector1">
            <a:avLst/>
          </a:prstGeom>
          <a:solidFill>
            <a:schemeClr val="accent1"/>
          </a:solidFill>
          <a:ln w="889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6633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7145C-0946-46CF-BA1F-3A106FD271CA}"/>
              </a:ext>
            </a:extLst>
          </p:cNvPr>
          <p:cNvSpPr>
            <a:spLocks noGrp="1"/>
          </p:cNvSpPr>
          <p:nvPr>
            <p:ph type="title"/>
          </p:nvPr>
        </p:nvSpPr>
        <p:spPr/>
        <p:txBody>
          <a:bodyPr/>
          <a:lstStyle/>
          <a:p>
            <a:r>
              <a:rPr lang="en-US" dirty="0"/>
              <a:t>Item Response Theory (IRT)</a:t>
            </a:r>
            <a:endParaRPr lang="en-CH" dirty="0"/>
          </a:p>
        </p:txBody>
      </p:sp>
      <p:sp>
        <p:nvSpPr>
          <p:cNvPr id="4" name="Content Placeholder 1">
            <a:extLst>
              <a:ext uri="{FF2B5EF4-FFF2-40B4-BE49-F238E27FC236}">
                <a16:creationId xmlns:a16="http://schemas.microsoft.com/office/drawing/2014/main" id="{FFD4E8D9-838C-497C-9565-A5C6CB019C98}"/>
              </a:ext>
            </a:extLst>
          </p:cNvPr>
          <p:cNvSpPr>
            <a:spLocks noGrp="1"/>
          </p:cNvSpPr>
          <p:nvPr>
            <p:ph idx="1"/>
          </p:nvPr>
        </p:nvSpPr>
        <p:spPr>
          <a:xfrm>
            <a:off x="320040" y="877826"/>
            <a:ext cx="8503920" cy="1457252"/>
          </a:xfrm>
        </p:spPr>
        <p:txBody>
          <a:bodyPr/>
          <a:lstStyle/>
          <a:p>
            <a:r>
              <a:rPr lang="en-US" b="1" dirty="0"/>
              <a:t>Assumption</a:t>
            </a:r>
            <a:r>
              <a:rPr lang="en-US" dirty="0"/>
              <a:t>: every response to an item provides some inclination about the individual’s level of the latent trait or ability</a:t>
            </a:r>
          </a:p>
          <a:p>
            <a:pPr marL="0" indent="0">
              <a:buNone/>
            </a:pPr>
            <a:endParaRPr lang="en-CH" dirty="0"/>
          </a:p>
        </p:txBody>
      </p:sp>
      <p:pic>
        <p:nvPicPr>
          <p:cNvPr id="8" name="Picture 7">
            <a:extLst>
              <a:ext uri="{FF2B5EF4-FFF2-40B4-BE49-F238E27FC236}">
                <a16:creationId xmlns:a16="http://schemas.microsoft.com/office/drawing/2014/main" id="{4D17A00F-A0B0-40CB-9DB7-5AF0051DDF91}"/>
              </a:ext>
            </a:extLst>
          </p:cNvPr>
          <p:cNvPicPr>
            <a:picLocks noChangeAspect="1"/>
          </p:cNvPicPr>
          <p:nvPr/>
        </p:nvPicPr>
        <p:blipFill>
          <a:blip r:embed="rId2"/>
          <a:stretch>
            <a:fillRect/>
          </a:stretch>
        </p:blipFill>
        <p:spPr>
          <a:xfrm>
            <a:off x="760466" y="2510644"/>
            <a:ext cx="2828925" cy="211455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FEC9B5-B63C-43C7-8C42-24C3ABA2A45C}"/>
                  </a:ext>
                </a:extLst>
              </p:cNvPr>
              <p:cNvSpPr txBox="1"/>
              <p:nvPr/>
            </p:nvSpPr>
            <p:spPr>
              <a:xfrm>
                <a:off x="3745423" y="3001506"/>
                <a:ext cx="3802251" cy="830997"/>
              </a:xfrm>
              <a:prstGeom prst="rect">
                <a:avLst/>
              </a:prstGeom>
              <a:noFill/>
            </p:spPr>
            <p:txBody>
              <a:bodyPr wrap="square" rtlCol="0">
                <a:spAutoFit/>
              </a:bodyPr>
              <a:lstStyle/>
              <a:p>
                <a14:m>
                  <m:oMath xmlns:m="http://schemas.openxmlformats.org/officeDocument/2006/math">
                    <m:r>
                      <a:rPr lang="el-GR"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r>
                  <a:rPr lang="en-US" dirty="0">
                    <a:latin typeface="+mn-lt"/>
                  </a:rPr>
                  <a:t>  student ability</a:t>
                </a:r>
              </a:p>
              <a:p>
                <a14:m>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latin typeface="+mn-lt"/>
                  </a:rPr>
                  <a:t> difficulty of item </a:t>
                </a:r>
                <a14:m>
                  <m:oMath xmlns:m="http://schemas.openxmlformats.org/officeDocument/2006/math">
                    <m:r>
                      <a:rPr lang="en-US" b="0" i="1" smtClean="0">
                        <a:latin typeface="Cambria Math" panose="02040503050406030204" pitchFamily="18" charset="0"/>
                      </a:rPr>
                      <m:t>𝑖</m:t>
                    </m:r>
                  </m:oMath>
                </a14:m>
                <a:endParaRPr lang="en-CH" i="1" dirty="0" err="1">
                  <a:latin typeface="+mn-lt"/>
                </a:endParaRPr>
              </a:p>
            </p:txBody>
          </p:sp>
        </mc:Choice>
        <mc:Fallback xmlns="">
          <p:sp>
            <p:nvSpPr>
              <p:cNvPr id="9" name="TextBox 8">
                <a:extLst>
                  <a:ext uri="{FF2B5EF4-FFF2-40B4-BE49-F238E27FC236}">
                    <a16:creationId xmlns:a16="http://schemas.microsoft.com/office/drawing/2014/main" id="{93FEC9B5-B63C-43C7-8C42-24C3ABA2A45C}"/>
                  </a:ext>
                </a:extLst>
              </p:cNvPr>
              <p:cNvSpPr txBox="1">
                <a:spLocks noRot="1" noChangeAspect="1" noMove="1" noResize="1" noEditPoints="1" noAdjustHandles="1" noChangeArrowheads="1" noChangeShapeType="1" noTextEdit="1"/>
              </p:cNvSpPr>
              <p:nvPr/>
            </p:nvSpPr>
            <p:spPr>
              <a:xfrm>
                <a:off x="3745423" y="3001506"/>
                <a:ext cx="3802251" cy="830997"/>
              </a:xfrm>
              <a:prstGeom prst="rect">
                <a:avLst/>
              </a:prstGeom>
              <a:blipFill>
                <a:blip r:embed="rId3"/>
                <a:stretch>
                  <a:fillRect l="-481" t="-5839" b="-15328"/>
                </a:stretch>
              </a:blipFill>
            </p:spPr>
            <p:txBody>
              <a:bodyPr/>
              <a:lstStyle/>
              <a:p>
                <a:r>
                  <a:rPr lang="en-CH">
                    <a:noFill/>
                  </a:rPr>
                  <a:t> </a:t>
                </a:r>
              </a:p>
            </p:txBody>
          </p:sp>
        </mc:Fallback>
      </mc:AlternateContent>
    </p:spTree>
    <p:extLst>
      <p:ext uri="{BB962C8B-B14F-4D97-AF65-F5344CB8AC3E}">
        <p14:creationId xmlns:p14="http://schemas.microsoft.com/office/powerpoint/2010/main" val="384536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AF8E5-2292-444F-A720-69C8382D5DE6}"/>
              </a:ext>
            </a:extLst>
          </p:cNvPr>
          <p:cNvSpPr>
            <a:spLocks noGrp="1"/>
          </p:cNvSpPr>
          <p:nvPr>
            <p:ph type="title"/>
          </p:nvPr>
        </p:nvSpPr>
        <p:spPr/>
        <p:txBody>
          <a:bodyPr/>
          <a:lstStyle/>
          <a:p>
            <a:r>
              <a:rPr lang="en-US" sz="3400" dirty="0"/>
              <a:t>Inferring knowledge based on student answers</a:t>
            </a:r>
            <a:endParaRPr lang="en-CH" sz="3400" dirty="0"/>
          </a:p>
        </p:txBody>
      </p:sp>
      <p:pic>
        <p:nvPicPr>
          <p:cNvPr id="18" name="Picture 18" descr="C:\Users\kaesert\Documents\PhD\Meetings\Dyskalkulie_Symposium\BildSyria.png">
            <a:extLst>
              <a:ext uri="{FF2B5EF4-FFF2-40B4-BE49-F238E27FC236}">
                <a16:creationId xmlns:a16="http://schemas.microsoft.com/office/drawing/2014/main" id="{06768F21-7778-4FB0-9FB4-6B771643E8C8}"/>
              </a:ext>
            </a:extLst>
          </p:cNvPr>
          <p:cNvPicPr>
            <a:picLocks noChangeAspect="1" noChangeArrowheads="1"/>
          </p:cNvPicPr>
          <p:nvPr/>
        </p:nvPicPr>
        <p:blipFill>
          <a:blip r:embed="rId3" cstate="print"/>
          <a:srcRect/>
          <a:stretch>
            <a:fillRect/>
          </a:stretch>
        </p:blipFill>
        <p:spPr bwMode="auto">
          <a:xfrm>
            <a:off x="374378" y="1188608"/>
            <a:ext cx="2164917" cy="1199766"/>
          </a:xfrm>
          <a:prstGeom prst="rect">
            <a:avLst/>
          </a:prstGeom>
          <a:noFill/>
        </p:spPr>
      </p:pic>
      <p:sp>
        <p:nvSpPr>
          <p:cNvPr id="19" name="TextBox 18">
            <a:extLst>
              <a:ext uri="{FF2B5EF4-FFF2-40B4-BE49-F238E27FC236}">
                <a16:creationId xmlns:a16="http://schemas.microsoft.com/office/drawing/2014/main" id="{009FEA5E-C6D8-42C7-ABC5-41330F55E3F5}"/>
              </a:ext>
            </a:extLst>
          </p:cNvPr>
          <p:cNvSpPr txBox="1"/>
          <p:nvPr/>
        </p:nvSpPr>
        <p:spPr>
          <a:xfrm>
            <a:off x="2678598" y="1526881"/>
            <a:ext cx="2635526" cy="523220"/>
          </a:xfrm>
          <a:prstGeom prst="rect">
            <a:avLst/>
          </a:prstGeom>
          <a:noFill/>
        </p:spPr>
        <p:txBody>
          <a:bodyPr wrap="square" rtlCol="0">
            <a:spAutoFit/>
          </a:bodyPr>
          <a:lstStyle/>
          <a:p>
            <a:r>
              <a:rPr lang="en-US" sz="2800" b="1" dirty="0">
                <a:latin typeface="+mn-lt"/>
              </a:rPr>
              <a:t>Subtraction 0-10</a:t>
            </a:r>
            <a:endParaRPr lang="en-CH" sz="2800" b="1" dirty="0" err="1">
              <a:latin typeface="+mn-lt"/>
            </a:endParaRPr>
          </a:p>
        </p:txBody>
      </p:sp>
      <p:sp>
        <p:nvSpPr>
          <p:cNvPr id="20" name="TextBox 19">
            <a:extLst>
              <a:ext uri="{FF2B5EF4-FFF2-40B4-BE49-F238E27FC236}">
                <a16:creationId xmlns:a16="http://schemas.microsoft.com/office/drawing/2014/main" id="{1ADAA29E-AFDE-4320-A240-6ED02199A5BD}"/>
              </a:ext>
            </a:extLst>
          </p:cNvPr>
          <p:cNvSpPr txBox="1"/>
          <p:nvPr/>
        </p:nvSpPr>
        <p:spPr>
          <a:xfrm>
            <a:off x="576473" y="2999681"/>
            <a:ext cx="546650" cy="523220"/>
          </a:xfrm>
          <a:prstGeom prst="rect">
            <a:avLst/>
          </a:prstGeom>
          <a:noFill/>
        </p:spPr>
        <p:txBody>
          <a:bodyPr wrap="square" rtlCol="0">
            <a:spAutoFit/>
          </a:bodyPr>
          <a:lstStyle/>
          <a:p>
            <a:pPr algn="ctr"/>
            <a:r>
              <a:rPr lang="en-US" sz="2800" dirty="0">
                <a:latin typeface="+mn-lt"/>
              </a:rPr>
              <a:t>1</a:t>
            </a:r>
            <a:endParaRPr lang="en-CH" sz="2800" dirty="0" err="1">
              <a:latin typeface="+mn-lt"/>
            </a:endParaRPr>
          </a:p>
        </p:txBody>
      </p:sp>
      <p:sp>
        <p:nvSpPr>
          <p:cNvPr id="21" name="TextBox 20">
            <a:extLst>
              <a:ext uri="{FF2B5EF4-FFF2-40B4-BE49-F238E27FC236}">
                <a16:creationId xmlns:a16="http://schemas.microsoft.com/office/drawing/2014/main" id="{ED0713A0-35EF-4CD0-9A49-F1FF44697E48}"/>
              </a:ext>
            </a:extLst>
          </p:cNvPr>
          <p:cNvSpPr txBox="1"/>
          <p:nvPr/>
        </p:nvSpPr>
        <p:spPr>
          <a:xfrm>
            <a:off x="1815551" y="2999681"/>
            <a:ext cx="546650" cy="523220"/>
          </a:xfrm>
          <a:prstGeom prst="rect">
            <a:avLst/>
          </a:prstGeom>
          <a:noFill/>
        </p:spPr>
        <p:txBody>
          <a:bodyPr wrap="square" rtlCol="0">
            <a:spAutoFit/>
          </a:bodyPr>
          <a:lstStyle/>
          <a:p>
            <a:pPr algn="ctr"/>
            <a:r>
              <a:rPr lang="en-US" sz="2800" dirty="0">
                <a:latin typeface="+mn-lt"/>
              </a:rPr>
              <a:t>2</a:t>
            </a:r>
            <a:endParaRPr lang="en-CH" sz="2800" dirty="0" err="1">
              <a:latin typeface="+mn-lt"/>
            </a:endParaRPr>
          </a:p>
        </p:txBody>
      </p:sp>
      <p:sp>
        <p:nvSpPr>
          <p:cNvPr id="22" name="TextBox 21">
            <a:extLst>
              <a:ext uri="{FF2B5EF4-FFF2-40B4-BE49-F238E27FC236}">
                <a16:creationId xmlns:a16="http://schemas.microsoft.com/office/drawing/2014/main" id="{D8CB85AE-FD97-4B6C-A735-6A2519237FD7}"/>
              </a:ext>
            </a:extLst>
          </p:cNvPr>
          <p:cNvSpPr txBox="1"/>
          <p:nvPr/>
        </p:nvSpPr>
        <p:spPr>
          <a:xfrm>
            <a:off x="6781801" y="2981052"/>
            <a:ext cx="546650" cy="523220"/>
          </a:xfrm>
          <a:prstGeom prst="rect">
            <a:avLst/>
          </a:prstGeom>
          <a:noFill/>
        </p:spPr>
        <p:txBody>
          <a:bodyPr wrap="square" rtlCol="0">
            <a:spAutoFit/>
          </a:bodyPr>
          <a:lstStyle/>
          <a:p>
            <a:pPr algn="ctr"/>
            <a:r>
              <a:rPr lang="en-US" sz="2800" dirty="0">
                <a:latin typeface="+mn-lt"/>
              </a:rPr>
              <a:t>n</a:t>
            </a:r>
            <a:endParaRPr lang="en-CH" sz="2800" dirty="0" err="1">
              <a:latin typeface="+mn-lt"/>
            </a:endParaRPr>
          </a:p>
        </p:txBody>
      </p:sp>
      <p:sp>
        <p:nvSpPr>
          <p:cNvPr id="23" name="TextBox 22">
            <a:extLst>
              <a:ext uri="{FF2B5EF4-FFF2-40B4-BE49-F238E27FC236}">
                <a16:creationId xmlns:a16="http://schemas.microsoft.com/office/drawing/2014/main" id="{4EFCB94D-A732-4631-8E71-2C8E7FFDBD83}"/>
              </a:ext>
            </a:extLst>
          </p:cNvPr>
          <p:cNvSpPr txBox="1"/>
          <p:nvPr/>
        </p:nvSpPr>
        <p:spPr>
          <a:xfrm>
            <a:off x="7792282" y="2999681"/>
            <a:ext cx="983974" cy="523220"/>
          </a:xfrm>
          <a:prstGeom prst="rect">
            <a:avLst/>
          </a:prstGeom>
          <a:noFill/>
        </p:spPr>
        <p:txBody>
          <a:bodyPr wrap="square" rtlCol="0">
            <a:spAutoFit/>
          </a:bodyPr>
          <a:lstStyle/>
          <a:p>
            <a:pPr algn="ctr"/>
            <a:r>
              <a:rPr lang="en-US" sz="2800" dirty="0">
                <a:latin typeface="+mn-lt"/>
              </a:rPr>
              <a:t>n+1</a:t>
            </a:r>
            <a:endParaRPr lang="en-CH" sz="2800" dirty="0" err="1">
              <a:latin typeface="+mn-lt"/>
            </a:endParaRPr>
          </a:p>
        </p:txBody>
      </p:sp>
      <p:grpSp>
        <p:nvGrpSpPr>
          <p:cNvPr id="27" name="Group 26">
            <a:extLst>
              <a:ext uri="{FF2B5EF4-FFF2-40B4-BE49-F238E27FC236}">
                <a16:creationId xmlns:a16="http://schemas.microsoft.com/office/drawing/2014/main" id="{C291EDA8-AD09-4C79-9582-7882849848BC}"/>
              </a:ext>
            </a:extLst>
          </p:cNvPr>
          <p:cNvGrpSpPr/>
          <p:nvPr/>
        </p:nvGrpSpPr>
        <p:grpSpPr>
          <a:xfrm>
            <a:off x="4397263" y="3220853"/>
            <a:ext cx="349474" cy="74174"/>
            <a:chOff x="3955004" y="3113914"/>
            <a:chExt cx="619739" cy="131537"/>
          </a:xfrm>
        </p:grpSpPr>
        <p:sp>
          <p:nvSpPr>
            <p:cNvPr id="24" name="Oval 23">
              <a:extLst>
                <a:ext uri="{FF2B5EF4-FFF2-40B4-BE49-F238E27FC236}">
                  <a16:creationId xmlns:a16="http://schemas.microsoft.com/office/drawing/2014/main" id="{35F41658-5533-41C4-AC1D-05B27751499E}"/>
                </a:ext>
              </a:extLst>
            </p:cNvPr>
            <p:cNvSpPr/>
            <p:nvPr/>
          </p:nvSpPr>
          <p:spPr bwMode="auto">
            <a:xfrm>
              <a:off x="3955004" y="3113914"/>
              <a:ext cx="131537" cy="131537"/>
            </a:xfrm>
            <a:prstGeom prst="ellipse">
              <a:avLst/>
            </a:prstGeom>
            <a:solidFill>
              <a:schemeClr val="tx1"/>
            </a:solidFill>
            <a:ln>
              <a:noFill/>
            </a:ln>
            <a:effectLst/>
            <a:extLst/>
          </p:spPr>
          <p:txBody>
            <a:bodyPr wrap="none" rtlCol="0" anchor="ctr"/>
            <a:lstStyle/>
            <a:p>
              <a:pPr algn="ctr"/>
              <a:endParaRPr lang="en-CH" dirty="0">
                <a:solidFill>
                  <a:srgbClr val="566B73"/>
                </a:solidFill>
              </a:endParaRPr>
            </a:p>
          </p:txBody>
        </p:sp>
        <p:sp>
          <p:nvSpPr>
            <p:cNvPr id="25" name="Oval 24">
              <a:extLst>
                <a:ext uri="{FF2B5EF4-FFF2-40B4-BE49-F238E27FC236}">
                  <a16:creationId xmlns:a16="http://schemas.microsoft.com/office/drawing/2014/main" id="{F39126D1-1A94-41C5-8958-064606DA7CB9}"/>
                </a:ext>
              </a:extLst>
            </p:cNvPr>
            <p:cNvSpPr/>
            <p:nvPr/>
          </p:nvSpPr>
          <p:spPr bwMode="auto">
            <a:xfrm>
              <a:off x="4199105" y="3113914"/>
              <a:ext cx="131537" cy="131537"/>
            </a:xfrm>
            <a:prstGeom prst="ellipse">
              <a:avLst/>
            </a:prstGeom>
            <a:solidFill>
              <a:schemeClr val="tx1"/>
            </a:solidFill>
            <a:ln>
              <a:noFill/>
            </a:ln>
            <a:effectLst/>
            <a:extLst/>
          </p:spPr>
          <p:txBody>
            <a:bodyPr wrap="none" rtlCol="0" anchor="ctr"/>
            <a:lstStyle/>
            <a:p>
              <a:pPr algn="ctr"/>
              <a:endParaRPr lang="en-CH" dirty="0">
                <a:solidFill>
                  <a:srgbClr val="566B73"/>
                </a:solidFill>
              </a:endParaRPr>
            </a:p>
          </p:txBody>
        </p:sp>
        <p:sp>
          <p:nvSpPr>
            <p:cNvPr id="26" name="Oval 25">
              <a:extLst>
                <a:ext uri="{FF2B5EF4-FFF2-40B4-BE49-F238E27FC236}">
                  <a16:creationId xmlns:a16="http://schemas.microsoft.com/office/drawing/2014/main" id="{68C4980C-4BA7-435C-A7C0-B011E1F0D3FF}"/>
                </a:ext>
              </a:extLst>
            </p:cNvPr>
            <p:cNvSpPr/>
            <p:nvPr/>
          </p:nvSpPr>
          <p:spPr bwMode="auto">
            <a:xfrm>
              <a:off x="4443206" y="3113914"/>
              <a:ext cx="131537" cy="131537"/>
            </a:xfrm>
            <a:prstGeom prst="ellipse">
              <a:avLst/>
            </a:prstGeom>
            <a:solidFill>
              <a:schemeClr val="tx1"/>
            </a:solidFill>
            <a:ln>
              <a:noFill/>
            </a:ln>
            <a:effectLst/>
            <a:extLst/>
          </p:spPr>
          <p:txBody>
            <a:bodyPr wrap="none" rtlCol="0" anchor="ctr"/>
            <a:lstStyle/>
            <a:p>
              <a:pPr algn="ctr"/>
              <a:endParaRPr lang="en-CH" dirty="0">
                <a:solidFill>
                  <a:srgbClr val="566B73"/>
                </a:solidFill>
              </a:endParaRPr>
            </a:p>
          </p:txBody>
        </p:sp>
      </p:grpSp>
      <p:sp>
        <p:nvSpPr>
          <p:cNvPr id="28" name="Rectangle 27">
            <a:extLst>
              <a:ext uri="{FF2B5EF4-FFF2-40B4-BE49-F238E27FC236}">
                <a16:creationId xmlns:a16="http://schemas.microsoft.com/office/drawing/2014/main" id="{AF202BD4-4B19-4746-B89A-31CBDB8995CB}"/>
              </a:ext>
            </a:extLst>
          </p:cNvPr>
          <p:cNvSpPr/>
          <p:nvPr/>
        </p:nvSpPr>
        <p:spPr bwMode="auto">
          <a:xfrm>
            <a:off x="357811" y="376692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6E7EC4EE-E2CE-4D66-905E-70E3BA7FFB24}"/>
              </a:ext>
            </a:extLst>
          </p:cNvPr>
          <p:cNvSpPr/>
          <p:nvPr/>
        </p:nvSpPr>
        <p:spPr bwMode="auto">
          <a:xfrm>
            <a:off x="1596889" y="376195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0" name="Rectangle 29">
            <a:extLst>
              <a:ext uri="{FF2B5EF4-FFF2-40B4-BE49-F238E27FC236}">
                <a16:creationId xmlns:a16="http://schemas.microsoft.com/office/drawing/2014/main" id="{4E90D501-983D-40EF-9A99-F872445AE217}"/>
              </a:ext>
            </a:extLst>
          </p:cNvPr>
          <p:cNvSpPr/>
          <p:nvPr/>
        </p:nvSpPr>
        <p:spPr bwMode="auto">
          <a:xfrm>
            <a:off x="5314124" y="3756988"/>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1" name="Rectangle 30">
            <a:extLst>
              <a:ext uri="{FF2B5EF4-FFF2-40B4-BE49-F238E27FC236}">
                <a16:creationId xmlns:a16="http://schemas.microsoft.com/office/drawing/2014/main" id="{D2807F34-D592-433B-BE13-23B1CC66C726}"/>
              </a:ext>
            </a:extLst>
          </p:cNvPr>
          <p:cNvSpPr/>
          <p:nvPr/>
        </p:nvSpPr>
        <p:spPr bwMode="auto">
          <a:xfrm>
            <a:off x="4075045" y="375698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2" name="Rectangle 31">
            <a:extLst>
              <a:ext uri="{FF2B5EF4-FFF2-40B4-BE49-F238E27FC236}">
                <a16:creationId xmlns:a16="http://schemas.microsoft.com/office/drawing/2014/main" id="{BE170D82-AE20-4B33-8173-C74653A8276C}"/>
              </a:ext>
            </a:extLst>
          </p:cNvPr>
          <p:cNvSpPr/>
          <p:nvPr/>
        </p:nvSpPr>
        <p:spPr bwMode="auto">
          <a:xfrm>
            <a:off x="2835967" y="3756990"/>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3" name="Rectangle 32">
            <a:extLst>
              <a:ext uri="{FF2B5EF4-FFF2-40B4-BE49-F238E27FC236}">
                <a16:creationId xmlns:a16="http://schemas.microsoft.com/office/drawing/2014/main" id="{39894306-204C-46A9-9008-26FBF7D10FD8}"/>
              </a:ext>
            </a:extLst>
          </p:cNvPr>
          <p:cNvSpPr/>
          <p:nvPr/>
        </p:nvSpPr>
        <p:spPr bwMode="auto">
          <a:xfrm>
            <a:off x="6553203" y="3756986"/>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34" name="TextBox 33">
            <a:extLst>
              <a:ext uri="{FF2B5EF4-FFF2-40B4-BE49-F238E27FC236}">
                <a16:creationId xmlns:a16="http://schemas.microsoft.com/office/drawing/2014/main" id="{C8860ED2-4D53-4ECB-BC39-983C923DA114}"/>
              </a:ext>
            </a:extLst>
          </p:cNvPr>
          <p:cNvSpPr txBox="1"/>
          <p:nvPr/>
        </p:nvSpPr>
        <p:spPr>
          <a:xfrm>
            <a:off x="576473"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35" name="TextBox 34">
            <a:extLst>
              <a:ext uri="{FF2B5EF4-FFF2-40B4-BE49-F238E27FC236}">
                <a16:creationId xmlns:a16="http://schemas.microsoft.com/office/drawing/2014/main" id="{82A2121A-754B-4522-B746-6201C748E37A}"/>
              </a:ext>
            </a:extLst>
          </p:cNvPr>
          <p:cNvSpPr txBox="1"/>
          <p:nvPr/>
        </p:nvSpPr>
        <p:spPr>
          <a:xfrm>
            <a:off x="5532786" y="3758766"/>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36" name="TextBox 35">
            <a:extLst>
              <a:ext uri="{FF2B5EF4-FFF2-40B4-BE49-F238E27FC236}">
                <a16:creationId xmlns:a16="http://schemas.microsoft.com/office/drawing/2014/main" id="{88C59C99-696A-4343-B431-5F7F78035C50}"/>
              </a:ext>
            </a:extLst>
          </p:cNvPr>
          <p:cNvSpPr txBox="1"/>
          <p:nvPr/>
        </p:nvSpPr>
        <p:spPr>
          <a:xfrm>
            <a:off x="4293707"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37" name="TextBox 36">
            <a:extLst>
              <a:ext uri="{FF2B5EF4-FFF2-40B4-BE49-F238E27FC236}">
                <a16:creationId xmlns:a16="http://schemas.microsoft.com/office/drawing/2014/main" id="{2116C13A-0124-4D20-A75B-FCD1B9B40F98}"/>
              </a:ext>
            </a:extLst>
          </p:cNvPr>
          <p:cNvSpPr txBox="1"/>
          <p:nvPr/>
        </p:nvSpPr>
        <p:spPr>
          <a:xfrm>
            <a:off x="3054629" y="3761582"/>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38" name="TextBox 37">
            <a:extLst>
              <a:ext uri="{FF2B5EF4-FFF2-40B4-BE49-F238E27FC236}">
                <a16:creationId xmlns:a16="http://schemas.microsoft.com/office/drawing/2014/main" id="{580077A1-00CA-4924-921C-54F0055C1F57}"/>
              </a:ext>
            </a:extLst>
          </p:cNvPr>
          <p:cNvSpPr txBox="1"/>
          <p:nvPr/>
        </p:nvSpPr>
        <p:spPr>
          <a:xfrm>
            <a:off x="1815551"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39" name="TextBox 38">
            <a:extLst>
              <a:ext uri="{FF2B5EF4-FFF2-40B4-BE49-F238E27FC236}">
                <a16:creationId xmlns:a16="http://schemas.microsoft.com/office/drawing/2014/main" id="{E02C6395-F26F-4F59-889D-65970CD21780}"/>
              </a:ext>
            </a:extLst>
          </p:cNvPr>
          <p:cNvSpPr txBox="1"/>
          <p:nvPr/>
        </p:nvSpPr>
        <p:spPr>
          <a:xfrm>
            <a:off x="6540366" y="3748823"/>
            <a:ext cx="991426"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41" name="Rectangle 40">
            <a:extLst>
              <a:ext uri="{FF2B5EF4-FFF2-40B4-BE49-F238E27FC236}">
                <a16:creationId xmlns:a16="http://schemas.microsoft.com/office/drawing/2014/main" id="{E4914CAD-6869-4BF5-B452-F64F22701023}"/>
              </a:ext>
            </a:extLst>
          </p:cNvPr>
          <p:cNvSpPr/>
          <p:nvPr/>
        </p:nvSpPr>
        <p:spPr bwMode="auto">
          <a:xfrm>
            <a:off x="7821271" y="3756986"/>
            <a:ext cx="983974" cy="506895"/>
          </a:xfrm>
          <a:prstGeom prst="rect">
            <a:avLst/>
          </a:prstGeom>
          <a:no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42" name="TextBox 41">
            <a:extLst>
              <a:ext uri="{FF2B5EF4-FFF2-40B4-BE49-F238E27FC236}">
                <a16:creationId xmlns:a16="http://schemas.microsoft.com/office/drawing/2014/main" id="{2EC42EF5-4A2A-4718-B0D0-65F7FCBEAAAE}"/>
              </a:ext>
            </a:extLst>
          </p:cNvPr>
          <p:cNvSpPr txBox="1"/>
          <p:nvPr/>
        </p:nvSpPr>
        <p:spPr>
          <a:xfrm>
            <a:off x="7966219" y="3748823"/>
            <a:ext cx="694078" cy="523220"/>
          </a:xfrm>
          <a:prstGeom prst="rect">
            <a:avLst/>
          </a:prstGeom>
          <a:noFill/>
        </p:spPr>
        <p:txBody>
          <a:bodyPr wrap="square" rtlCol="0">
            <a:spAutoFit/>
          </a:bodyPr>
          <a:lstStyle/>
          <a:p>
            <a:pPr algn="ctr"/>
            <a:r>
              <a:rPr lang="en-US" sz="2800" dirty="0">
                <a:solidFill>
                  <a:schemeClr val="bg2">
                    <a:lumMod val="75000"/>
                  </a:schemeClr>
                </a:solidFill>
                <a:latin typeface="+mn-lt"/>
              </a:rPr>
              <a:t>?</a:t>
            </a:r>
            <a:endParaRPr lang="en-CH" sz="2800" dirty="0" err="1">
              <a:solidFill>
                <a:schemeClr val="bg2">
                  <a:lumMod val="75000"/>
                </a:schemeClr>
              </a:solidFill>
              <a:latin typeface="+mn-lt"/>
            </a:endParaRPr>
          </a:p>
        </p:txBody>
      </p:sp>
    </p:spTree>
    <p:extLst>
      <p:ext uri="{BB962C8B-B14F-4D97-AF65-F5344CB8AC3E}">
        <p14:creationId xmlns:p14="http://schemas.microsoft.com/office/powerpoint/2010/main" val="3689953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7145C-0946-46CF-BA1F-3A106FD271CA}"/>
              </a:ext>
            </a:extLst>
          </p:cNvPr>
          <p:cNvSpPr>
            <a:spLocks noGrp="1"/>
          </p:cNvSpPr>
          <p:nvPr>
            <p:ph type="title"/>
          </p:nvPr>
        </p:nvSpPr>
        <p:spPr/>
        <p:txBody>
          <a:bodyPr/>
          <a:lstStyle/>
          <a:p>
            <a:r>
              <a:rPr lang="en-US" dirty="0"/>
              <a:t>Rasch Model</a:t>
            </a:r>
            <a:endParaRPr lang="en-CH" dirty="0"/>
          </a:p>
        </p:txBody>
      </p:sp>
      <p:pic>
        <p:nvPicPr>
          <p:cNvPr id="8" name="Picture 7">
            <a:extLst>
              <a:ext uri="{FF2B5EF4-FFF2-40B4-BE49-F238E27FC236}">
                <a16:creationId xmlns:a16="http://schemas.microsoft.com/office/drawing/2014/main" id="{4D17A00F-A0B0-40CB-9DB7-5AF0051DDF91}"/>
              </a:ext>
            </a:extLst>
          </p:cNvPr>
          <p:cNvPicPr>
            <a:picLocks noChangeAspect="1"/>
          </p:cNvPicPr>
          <p:nvPr/>
        </p:nvPicPr>
        <p:blipFill>
          <a:blip r:embed="rId3"/>
          <a:stretch>
            <a:fillRect/>
          </a:stretch>
        </p:blipFill>
        <p:spPr>
          <a:xfrm>
            <a:off x="760466" y="2510644"/>
            <a:ext cx="2828925" cy="211455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FEC9B5-B63C-43C7-8C42-24C3ABA2A45C}"/>
                  </a:ext>
                </a:extLst>
              </p:cNvPr>
              <p:cNvSpPr txBox="1"/>
              <p:nvPr/>
            </p:nvSpPr>
            <p:spPr>
              <a:xfrm>
                <a:off x="3745423" y="3001506"/>
                <a:ext cx="3802251" cy="830997"/>
              </a:xfrm>
              <a:prstGeom prst="rect">
                <a:avLst/>
              </a:prstGeom>
              <a:noFill/>
            </p:spPr>
            <p:txBody>
              <a:bodyPr wrap="square" rtlCol="0">
                <a:spAutoFit/>
              </a:bodyPr>
              <a:lstStyle/>
              <a:p>
                <a14:m>
                  <m:oMath xmlns:m="http://schemas.openxmlformats.org/officeDocument/2006/math">
                    <m:r>
                      <a:rPr lang="el-GR"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r>
                  <a:rPr lang="en-US" dirty="0">
                    <a:latin typeface="+mn-lt"/>
                  </a:rPr>
                  <a:t>  student ability</a:t>
                </a:r>
              </a:p>
              <a:p>
                <a14:m>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latin typeface="+mn-lt"/>
                  </a:rPr>
                  <a:t> difficulty of item </a:t>
                </a:r>
                <a14:m>
                  <m:oMath xmlns:m="http://schemas.openxmlformats.org/officeDocument/2006/math">
                    <m:r>
                      <a:rPr lang="en-US" b="0" i="1" smtClean="0">
                        <a:latin typeface="Cambria Math" panose="02040503050406030204" pitchFamily="18" charset="0"/>
                      </a:rPr>
                      <m:t>𝑖</m:t>
                    </m:r>
                  </m:oMath>
                </a14:m>
                <a:endParaRPr lang="en-CH" i="1" dirty="0" err="1">
                  <a:latin typeface="+mn-lt"/>
                </a:endParaRPr>
              </a:p>
            </p:txBody>
          </p:sp>
        </mc:Choice>
        <mc:Fallback xmlns="">
          <p:sp>
            <p:nvSpPr>
              <p:cNvPr id="9" name="TextBox 8">
                <a:extLst>
                  <a:ext uri="{FF2B5EF4-FFF2-40B4-BE49-F238E27FC236}">
                    <a16:creationId xmlns:a16="http://schemas.microsoft.com/office/drawing/2014/main" id="{93FEC9B5-B63C-43C7-8C42-24C3ABA2A45C}"/>
                  </a:ext>
                </a:extLst>
              </p:cNvPr>
              <p:cNvSpPr txBox="1">
                <a:spLocks noRot="1" noChangeAspect="1" noMove="1" noResize="1" noEditPoints="1" noAdjustHandles="1" noChangeArrowheads="1" noChangeShapeType="1" noTextEdit="1"/>
              </p:cNvSpPr>
              <p:nvPr/>
            </p:nvSpPr>
            <p:spPr>
              <a:xfrm>
                <a:off x="3745423" y="3001506"/>
                <a:ext cx="3802251" cy="830997"/>
              </a:xfrm>
              <a:prstGeom prst="rect">
                <a:avLst/>
              </a:prstGeom>
              <a:blipFill>
                <a:blip r:embed="rId4"/>
                <a:stretch>
                  <a:fillRect l="-481" t="-5839" b="-15328"/>
                </a:stretch>
              </a:blipFill>
            </p:spPr>
            <p:txBody>
              <a:bodyPr/>
              <a:lstStyle/>
              <a:p>
                <a:r>
                  <a:rPr lang="en-CH">
                    <a:noFill/>
                  </a:rPr>
                  <a:t> </a:t>
                </a:r>
              </a:p>
            </p:txBody>
          </p:sp>
        </mc:Fallback>
      </mc:AlternateContent>
      <p:grpSp>
        <p:nvGrpSpPr>
          <p:cNvPr id="10" name="Group 9">
            <a:extLst>
              <a:ext uri="{FF2B5EF4-FFF2-40B4-BE49-F238E27FC236}">
                <a16:creationId xmlns:a16="http://schemas.microsoft.com/office/drawing/2014/main" id="{333E67BD-66BD-4D57-870B-68070933A1A1}"/>
              </a:ext>
            </a:extLst>
          </p:cNvPr>
          <p:cNvGrpSpPr/>
          <p:nvPr/>
        </p:nvGrpSpPr>
        <p:grpSpPr>
          <a:xfrm>
            <a:off x="950560" y="1136542"/>
            <a:ext cx="2588217" cy="1121044"/>
            <a:chOff x="935062" y="1136542"/>
            <a:chExt cx="2588217" cy="1121044"/>
          </a:xfrm>
        </p:grpSpPr>
        <p:sp>
          <p:nvSpPr>
            <p:cNvPr id="7" name="Rectangle 6">
              <a:extLst>
                <a:ext uri="{FF2B5EF4-FFF2-40B4-BE49-F238E27FC236}">
                  <a16:creationId xmlns:a16="http://schemas.microsoft.com/office/drawing/2014/main" id="{DB599475-5585-452D-B73A-F602DA91A4AF}"/>
                </a:ext>
              </a:extLst>
            </p:cNvPr>
            <p:cNvSpPr/>
            <p:nvPr/>
          </p:nvSpPr>
          <p:spPr bwMode="auto">
            <a:xfrm>
              <a:off x="935062" y="1136542"/>
              <a:ext cx="258821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A213D2-CE6C-4DDA-8575-2CC05D0D3097}"/>
                    </a:ext>
                  </a:extLst>
                </p:cNvPr>
                <p:cNvSpPr txBox="1"/>
                <p:nvPr/>
              </p:nvSpPr>
              <p:spPr>
                <a:xfrm>
                  <a:off x="1064557" y="1290671"/>
                  <a:ext cx="2329227" cy="812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𝑗</m:t>
                                    </m:r>
                                  </m:sub>
                                </m:sSub>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𝑏</m:t>
                                    </m:r>
                                  </m:e>
                                  <m:sub>
                                    <m:r>
                                      <a:rPr lang="en-US" i="1">
                                        <a:latin typeface="Cambria Math" panose="02040503050406030204" pitchFamily="18" charset="0"/>
                                      </a:rPr>
                                      <m:t>𝑖</m:t>
                                    </m:r>
                                  </m:sub>
                                </m:sSub>
                              </m:sup>
                            </m:sSup>
                          </m:num>
                          <m:den>
                            <m:r>
                              <a:rPr lang="en-US" b="0" i="1" smtClean="0">
                                <a:latin typeface="Cambria Math" panose="02040503050406030204" pitchFamily="18" charset="0"/>
                              </a:rPr>
                              <m:t>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𝑗</m:t>
                                    </m:r>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up>
                            </m:sSup>
                          </m:den>
                        </m:f>
                      </m:oMath>
                    </m:oMathPara>
                  </a14:m>
                  <a:endParaRPr lang="en-CH" dirty="0" err="1">
                    <a:latin typeface="+mn-lt"/>
                  </a:endParaRPr>
                </a:p>
              </p:txBody>
            </p:sp>
          </mc:Choice>
          <mc:Fallback xmlns="">
            <p:sp>
              <p:nvSpPr>
                <p:cNvPr id="6" name="TextBox 5">
                  <a:extLst>
                    <a:ext uri="{FF2B5EF4-FFF2-40B4-BE49-F238E27FC236}">
                      <a16:creationId xmlns:a16="http://schemas.microsoft.com/office/drawing/2014/main" id="{8BA213D2-CE6C-4DDA-8575-2CC05D0D3097}"/>
                    </a:ext>
                  </a:extLst>
                </p:cNvPr>
                <p:cNvSpPr txBox="1">
                  <a:spLocks noRot="1" noChangeAspect="1" noMove="1" noResize="1" noEditPoints="1" noAdjustHandles="1" noChangeArrowheads="1" noChangeShapeType="1" noTextEdit="1"/>
                </p:cNvSpPr>
                <p:nvPr/>
              </p:nvSpPr>
              <p:spPr>
                <a:xfrm>
                  <a:off x="1064557" y="1290671"/>
                  <a:ext cx="2329227" cy="812787"/>
                </a:xfrm>
                <a:prstGeom prst="rect">
                  <a:avLst/>
                </a:prstGeom>
                <a:blipFill>
                  <a:blip r:embed="rId5"/>
                  <a:stretch>
                    <a:fillRect/>
                  </a:stretch>
                </a:blipFill>
              </p:spPr>
              <p:txBody>
                <a:bodyPr/>
                <a:lstStyle/>
                <a:p>
                  <a:r>
                    <a:rPr lang="en-CH">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BFF22E-E282-4B3B-8B5A-DE40A5E3CECB}"/>
                  </a:ext>
                </a:extLst>
              </p:cNvPr>
              <p:cNvSpPr txBox="1"/>
              <p:nvPr/>
            </p:nvSpPr>
            <p:spPr>
              <a:xfrm>
                <a:off x="3693765" y="1256108"/>
                <a:ext cx="4499675" cy="830997"/>
              </a:xfrm>
              <a:prstGeom prst="rect">
                <a:avLst/>
              </a:prstGeom>
              <a:noFill/>
            </p:spPr>
            <p:txBody>
              <a:bodyPr wrap="square" rtlCol="0">
                <a:spAutoFit/>
              </a:bodyPr>
              <a:lstStyle/>
              <a:p>
                <a:r>
                  <a:rPr lang="en-US" dirty="0">
                    <a:latin typeface="+mn-lt"/>
                  </a:rPr>
                  <a:t>Probability that student </a:t>
                </a:r>
                <a14:m>
                  <m:oMath xmlns:m="http://schemas.openxmlformats.org/officeDocument/2006/math">
                    <m:r>
                      <a:rPr lang="en-US" b="0" i="1" smtClean="0">
                        <a:latin typeface="Cambria Math" panose="02040503050406030204" pitchFamily="18" charset="0"/>
                      </a:rPr>
                      <m:t>𝑗</m:t>
                    </m:r>
                  </m:oMath>
                </a14:m>
                <a:r>
                  <a:rPr lang="en-US" dirty="0">
                    <a:latin typeface="+mn-lt"/>
                  </a:rPr>
                  <a:t> will solve item </a:t>
                </a:r>
                <a14:m>
                  <m:oMath xmlns:m="http://schemas.openxmlformats.org/officeDocument/2006/math">
                    <m:r>
                      <a:rPr lang="en-US" b="0" i="1" smtClean="0">
                        <a:latin typeface="Cambria Math" panose="02040503050406030204" pitchFamily="18" charset="0"/>
                      </a:rPr>
                      <m:t>𝑖</m:t>
                    </m:r>
                  </m:oMath>
                </a14:m>
                <a:r>
                  <a:rPr lang="en-US" dirty="0">
                    <a:latin typeface="+mn-lt"/>
                  </a:rPr>
                  <a:t> correctly.</a:t>
                </a:r>
                <a:endParaRPr lang="en-CH" dirty="0" err="1">
                  <a:latin typeface="+mn-lt"/>
                </a:endParaRPr>
              </a:p>
            </p:txBody>
          </p:sp>
        </mc:Choice>
        <mc:Fallback xmlns="">
          <p:sp>
            <p:nvSpPr>
              <p:cNvPr id="11" name="TextBox 10">
                <a:extLst>
                  <a:ext uri="{FF2B5EF4-FFF2-40B4-BE49-F238E27FC236}">
                    <a16:creationId xmlns:a16="http://schemas.microsoft.com/office/drawing/2014/main" id="{90BFF22E-E282-4B3B-8B5A-DE40A5E3CECB}"/>
                  </a:ext>
                </a:extLst>
              </p:cNvPr>
              <p:cNvSpPr txBox="1">
                <a:spLocks noRot="1" noChangeAspect="1" noMove="1" noResize="1" noEditPoints="1" noAdjustHandles="1" noChangeArrowheads="1" noChangeShapeType="1" noTextEdit="1"/>
              </p:cNvSpPr>
              <p:nvPr/>
            </p:nvSpPr>
            <p:spPr>
              <a:xfrm>
                <a:off x="3693765" y="1256108"/>
                <a:ext cx="4499675" cy="830997"/>
              </a:xfrm>
              <a:prstGeom prst="rect">
                <a:avLst/>
              </a:prstGeom>
              <a:blipFill>
                <a:blip r:embed="rId6"/>
                <a:stretch>
                  <a:fillRect l="-2168" t="-5882" r="-3523" b="-16176"/>
                </a:stretch>
              </a:blipFill>
            </p:spPr>
            <p:txBody>
              <a:bodyPr/>
              <a:lstStyle/>
              <a:p>
                <a:r>
                  <a:rPr lang="en-CH">
                    <a:noFill/>
                  </a:rPr>
                  <a:t> </a:t>
                </a:r>
              </a:p>
            </p:txBody>
          </p:sp>
        </mc:Fallback>
      </mc:AlternateContent>
    </p:spTree>
    <p:extLst>
      <p:ext uri="{BB962C8B-B14F-4D97-AF65-F5344CB8AC3E}">
        <p14:creationId xmlns:p14="http://schemas.microsoft.com/office/powerpoint/2010/main" val="151995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7145C-0946-46CF-BA1F-3A106FD271CA}"/>
              </a:ext>
            </a:extLst>
          </p:cNvPr>
          <p:cNvSpPr>
            <a:spLocks noGrp="1"/>
          </p:cNvSpPr>
          <p:nvPr>
            <p:ph type="title"/>
          </p:nvPr>
        </p:nvSpPr>
        <p:spPr/>
        <p:txBody>
          <a:bodyPr/>
          <a:lstStyle/>
          <a:p>
            <a:r>
              <a:rPr lang="en-US" dirty="0"/>
              <a:t>Rasch Model</a:t>
            </a:r>
            <a:endParaRPr lang="en-CH"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FEC9B5-B63C-43C7-8C42-24C3ABA2A45C}"/>
                  </a:ext>
                </a:extLst>
              </p:cNvPr>
              <p:cNvSpPr txBox="1"/>
              <p:nvPr/>
            </p:nvSpPr>
            <p:spPr>
              <a:xfrm>
                <a:off x="3745423" y="3001506"/>
                <a:ext cx="3802251" cy="830997"/>
              </a:xfrm>
              <a:prstGeom prst="rect">
                <a:avLst/>
              </a:prstGeom>
              <a:noFill/>
            </p:spPr>
            <p:txBody>
              <a:bodyPr wrap="square" rtlCol="0">
                <a:spAutoFit/>
              </a:bodyPr>
              <a:lstStyle/>
              <a:p>
                <a14:m>
                  <m:oMath xmlns:m="http://schemas.openxmlformats.org/officeDocument/2006/math">
                    <m:r>
                      <a:rPr lang="el-GR"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r>
                  <a:rPr lang="en-US" dirty="0">
                    <a:latin typeface="+mn-lt"/>
                  </a:rPr>
                  <a:t>  student ability</a:t>
                </a:r>
              </a:p>
              <a:p>
                <a14:m>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latin typeface="+mn-lt"/>
                  </a:rPr>
                  <a:t> difficulty of item </a:t>
                </a:r>
                <a14:m>
                  <m:oMath xmlns:m="http://schemas.openxmlformats.org/officeDocument/2006/math">
                    <m:r>
                      <a:rPr lang="en-US" b="0" i="1" smtClean="0">
                        <a:latin typeface="Cambria Math" panose="02040503050406030204" pitchFamily="18" charset="0"/>
                      </a:rPr>
                      <m:t>𝑖</m:t>
                    </m:r>
                  </m:oMath>
                </a14:m>
                <a:endParaRPr lang="en-CH" i="1" dirty="0" err="1">
                  <a:latin typeface="+mn-lt"/>
                </a:endParaRPr>
              </a:p>
            </p:txBody>
          </p:sp>
        </mc:Choice>
        <mc:Fallback xmlns="">
          <p:sp>
            <p:nvSpPr>
              <p:cNvPr id="9" name="TextBox 8">
                <a:extLst>
                  <a:ext uri="{FF2B5EF4-FFF2-40B4-BE49-F238E27FC236}">
                    <a16:creationId xmlns:a16="http://schemas.microsoft.com/office/drawing/2014/main" id="{93FEC9B5-B63C-43C7-8C42-24C3ABA2A45C}"/>
                  </a:ext>
                </a:extLst>
              </p:cNvPr>
              <p:cNvSpPr txBox="1">
                <a:spLocks noRot="1" noChangeAspect="1" noMove="1" noResize="1" noEditPoints="1" noAdjustHandles="1" noChangeArrowheads="1" noChangeShapeType="1" noTextEdit="1"/>
              </p:cNvSpPr>
              <p:nvPr/>
            </p:nvSpPr>
            <p:spPr>
              <a:xfrm>
                <a:off x="3745423" y="3001506"/>
                <a:ext cx="3802251" cy="830997"/>
              </a:xfrm>
              <a:prstGeom prst="rect">
                <a:avLst/>
              </a:prstGeom>
              <a:blipFill>
                <a:blip r:embed="rId3"/>
                <a:stretch>
                  <a:fillRect l="-481" t="-5839" b="-15328"/>
                </a:stretch>
              </a:blipFill>
            </p:spPr>
            <p:txBody>
              <a:bodyPr/>
              <a:lstStyle/>
              <a:p>
                <a:r>
                  <a:rPr lang="en-CH">
                    <a:noFill/>
                  </a:rPr>
                  <a:t> </a:t>
                </a:r>
              </a:p>
            </p:txBody>
          </p:sp>
        </mc:Fallback>
      </mc:AlternateContent>
      <p:sp>
        <p:nvSpPr>
          <p:cNvPr id="7" name="Rectangle 6">
            <a:extLst>
              <a:ext uri="{FF2B5EF4-FFF2-40B4-BE49-F238E27FC236}">
                <a16:creationId xmlns:a16="http://schemas.microsoft.com/office/drawing/2014/main" id="{DB599475-5585-452D-B73A-F602DA91A4AF}"/>
              </a:ext>
            </a:extLst>
          </p:cNvPr>
          <p:cNvSpPr/>
          <p:nvPr/>
        </p:nvSpPr>
        <p:spPr bwMode="auto">
          <a:xfrm>
            <a:off x="950560" y="1136542"/>
            <a:ext cx="258821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A213D2-CE6C-4DDA-8575-2CC05D0D3097}"/>
                  </a:ext>
                </a:extLst>
              </p:cNvPr>
              <p:cNvSpPr txBox="1"/>
              <p:nvPr/>
            </p:nvSpPr>
            <p:spPr>
              <a:xfrm>
                <a:off x="1080055" y="1290671"/>
                <a:ext cx="2329227" cy="812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𝑗</m:t>
                                  </m:r>
                                </m:sub>
                              </m:sSub>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𝑏</m:t>
                                  </m:r>
                                </m:e>
                                <m:sub>
                                  <m:r>
                                    <a:rPr lang="en-US" i="1">
                                      <a:latin typeface="Cambria Math" panose="02040503050406030204" pitchFamily="18" charset="0"/>
                                    </a:rPr>
                                    <m:t>𝑖</m:t>
                                  </m:r>
                                </m:sub>
                              </m:sSub>
                            </m:sup>
                          </m:sSup>
                        </m:num>
                        <m:den>
                          <m:r>
                            <a:rPr lang="en-US" b="0" i="1" smtClean="0">
                              <a:latin typeface="Cambria Math" panose="02040503050406030204" pitchFamily="18" charset="0"/>
                            </a:rPr>
                            <m:t>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𝑗</m:t>
                                  </m:r>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up>
                          </m:sSup>
                        </m:den>
                      </m:f>
                    </m:oMath>
                  </m:oMathPara>
                </a14:m>
                <a:endParaRPr lang="en-CH" dirty="0" err="1">
                  <a:latin typeface="+mn-lt"/>
                </a:endParaRPr>
              </a:p>
            </p:txBody>
          </p:sp>
        </mc:Choice>
        <mc:Fallback xmlns="">
          <p:sp>
            <p:nvSpPr>
              <p:cNvPr id="6" name="TextBox 5">
                <a:extLst>
                  <a:ext uri="{FF2B5EF4-FFF2-40B4-BE49-F238E27FC236}">
                    <a16:creationId xmlns:a16="http://schemas.microsoft.com/office/drawing/2014/main" id="{8BA213D2-CE6C-4DDA-8575-2CC05D0D3097}"/>
                  </a:ext>
                </a:extLst>
              </p:cNvPr>
              <p:cNvSpPr txBox="1">
                <a:spLocks noRot="1" noChangeAspect="1" noMove="1" noResize="1" noEditPoints="1" noAdjustHandles="1" noChangeArrowheads="1" noChangeShapeType="1" noTextEdit="1"/>
              </p:cNvSpPr>
              <p:nvPr/>
            </p:nvSpPr>
            <p:spPr>
              <a:xfrm>
                <a:off x="1080055" y="1290671"/>
                <a:ext cx="2329227" cy="812787"/>
              </a:xfrm>
              <a:prstGeom prst="rect">
                <a:avLst/>
              </a:prstGeom>
              <a:blipFill>
                <a:blip r:embed="rId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BFF22E-E282-4B3B-8B5A-DE40A5E3CECB}"/>
                  </a:ext>
                </a:extLst>
              </p:cNvPr>
              <p:cNvSpPr txBox="1"/>
              <p:nvPr/>
            </p:nvSpPr>
            <p:spPr>
              <a:xfrm>
                <a:off x="3693765" y="1256108"/>
                <a:ext cx="4499675" cy="830997"/>
              </a:xfrm>
              <a:prstGeom prst="rect">
                <a:avLst/>
              </a:prstGeom>
              <a:noFill/>
            </p:spPr>
            <p:txBody>
              <a:bodyPr wrap="square" rtlCol="0">
                <a:spAutoFit/>
              </a:bodyPr>
              <a:lstStyle/>
              <a:p>
                <a:r>
                  <a:rPr lang="en-US" dirty="0">
                    <a:latin typeface="+mn-lt"/>
                  </a:rPr>
                  <a:t>Probability that student </a:t>
                </a:r>
                <a14:m>
                  <m:oMath xmlns:m="http://schemas.openxmlformats.org/officeDocument/2006/math">
                    <m:r>
                      <a:rPr lang="en-US" b="0" i="1" smtClean="0">
                        <a:latin typeface="Cambria Math" panose="02040503050406030204" pitchFamily="18" charset="0"/>
                      </a:rPr>
                      <m:t>𝑗</m:t>
                    </m:r>
                  </m:oMath>
                </a14:m>
                <a:r>
                  <a:rPr lang="en-US" dirty="0">
                    <a:latin typeface="+mn-lt"/>
                  </a:rPr>
                  <a:t> will solve item </a:t>
                </a:r>
                <a14:m>
                  <m:oMath xmlns:m="http://schemas.openxmlformats.org/officeDocument/2006/math">
                    <m:r>
                      <a:rPr lang="en-US" b="0" i="1" smtClean="0">
                        <a:latin typeface="Cambria Math" panose="02040503050406030204" pitchFamily="18" charset="0"/>
                      </a:rPr>
                      <m:t>𝑖</m:t>
                    </m:r>
                  </m:oMath>
                </a14:m>
                <a:r>
                  <a:rPr lang="en-US" dirty="0">
                    <a:latin typeface="+mn-lt"/>
                  </a:rPr>
                  <a:t> correctly.</a:t>
                </a:r>
                <a:endParaRPr lang="en-CH" dirty="0" err="1">
                  <a:latin typeface="+mn-lt"/>
                </a:endParaRPr>
              </a:p>
            </p:txBody>
          </p:sp>
        </mc:Choice>
        <mc:Fallback xmlns="">
          <p:sp>
            <p:nvSpPr>
              <p:cNvPr id="11" name="TextBox 10">
                <a:extLst>
                  <a:ext uri="{FF2B5EF4-FFF2-40B4-BE49-F238E27FC236}">
                    <a16:creationId xmlns:a16="http://schemas.microsoft.com/office/drawing/2014/main" id="{90BFF22E-E282-4B3B-8B5A-DE40A5E3CECB}"/>
                  </a:ext>
                </a:extLst>
              </p:cNvPr>
              <p:cNvSpPr txBox="1">
                <a:spLocks noRot="1" noChangeAspect="1" noMove="1" noResize="1" noEditPoints="1" noAdjustHandles="1" noChangeArrowheads="1" noChangeShapeType="1" noTextEdit="1"/>
              </p:cNvSpPr>
              <p:nvPr/>
            </p:nvSpPr>
            <p:spPr>
              <a:xfrm>
                <a:off x="3693765" y="1256108"/>
                <a:ext cx="4499675" cy="830997"/>
              </a:xfrm>
              <a:prstGeom prst="rect">
                <a:avLst/>
              </a:prstGeom>
              <a:blipFill>
                <a:blip r:embed="rId5"/>
                <a:stretch>
                  <a:fillRect l="-2168" t="-5882" r="-3523" b="-16176"/>
                </a:stretch>
              </a:blipFill>
            </p:spPr>
            <p:txBody>
              <a:bodyPr/>
              <a:lstStyle/>
              <a:p>
                <a:r>
                  <a:rPr lang="en-CH">
                    <a:noFill/>
                  </a:rPr>
                  <a:t> </a:t>
                </a:r>
              </a:p>
            </p:txBody>
          </p:sp>
        </mc:Fallback>
      </mc:AlternateContent>
      <p:pic>
        <p:nvPicPr>
          <p:cNvPr id="2" name="Picture 1">
            <a:extLst>
              <a:ext uri="{FF2B5EF4-FFF2-40B4-BE49-F238E27FC236}">
                <a16:creationId xmlns:a16="http://schemas.microsoft.com/office/drawing/2014/main" id="{42E9EDF6-05F1-4A15-96B1-3F5005266E3F}"/>
              </a:ext>
            </a:extLst>
          </p:cNvPr>
          <p:cNvPicPr>
            <a:picLocks noChangeAspect="1"/>
          </p:cNvPicPr>
          <p:nvPr/>
        </p:nvPicPr>
        <p:blipFill rotWithShape="1">
          <a:blip r:embed="rId6"/>
          <a:srcRect t="14582" b="5622"/>
          <a:stretch/>
        </p:blipFill>
        <p:spPr>
          <a:xfrm>
            <a:off x="905845" y="2732868"/>
            <a:ext cx="2786329" cy="1732276"/>
          </a:xfrm>
          <a:prstGeom prst="rect">
            <a:avLst/>
          </a:prstGeom>
        </p:spPr>
      </p:pic>
    </p:spTree>
    <p:extLst>
      <p:ext uri="{BB962C8B-B14F-4D97-AF65-F5344CB8AC3E}">
        <p14:creationId xmlns:p14="http://schemas.microsoft.com/office/powerpoint/2010/main" val="3637159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3A3F7C-C865-4592-9452-8AFFB2D8FD46}"/>
              </a:ext>
            </a:extLst>
          </p:cNvPr>
          <p:cNvSpPr/>
          <p:nvPr/>
        </p:nvSpPr>
        <p:spPr bwMode="auto">
          <a:xfrm>
            <a:off x="741333" y="1232115"/>
            <a:ext cx="258821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3" name="Title 2">
            <a:extLst>
              <a:ext uri="{FF2B5EF4-FFF2-40B4-BE49-F238E27FC236}">
                <a16:creationId xmlns:a16="http://schemas.microsoft.com/office/drawing/2014/main" id="{65E1B304-6EB5-44AB-9A7D-786C94FF13F1}"/>
              </a:ext>
            </a:extLst>
          </p:cNvPr>
          <p:cNvSpPr>
            <a:spLocks noGrp="1"/>
          </p:cNvSpPr>
          <p:nvPr>
            <p:ph type="title"/>
          </p:nvPr>
        </p:nvSpPr>
        <p:spPr/>
        <p:txBody>
          <a:bodyPr/>
          <a:lstStyle/>
          <a:p>
            <a:r>
              <a:rPr lang="en-US" dirty="0"/>
              <a:t>Additive Factors Model (AFM)</a:t>
            </a:r>
            <a:endParaRPr lang="en-CH"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9879CD-9CD2-4BE5-AFB4-CA57C4728E67}"/>
                  </a:ext>
                </a:extLst>
              </p:cNvPr>
              <p:cNvSpPr txBox="1"/>
              <p:nvPr/>
            </p:nvSpPr>
            <p:spPr>
              <a:xfrm>
                <a:off x="962135" y="1426671"/>
                <a:ext cx="2146613" cy="731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sub>
                              </m:sSub>
                            </m:sup>
                          </m:sSup>
                        </m:num>
                        <m:den>
                          <m:r>
                            <a:rPr lang="en-US" b="0" i="1" smtClean="0">
                              <a:latin typeface="Cambria Math" panose="02040503050406030204" pitchFamily="18" charset="0"/>
                            </a:rPr>
                            <m:t>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sub>
                              </m:sSub>
                            </m:sup>
                          </m:sSup>
                        </m:den>
                      </m:f>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AD9879CD-9CD2-4BE5-AFB4-CA57C4728E67}"/>
                  </a:ext>
                </a:extLst>
              </p:cNvPr>
              <p:cNvSpPr txBox="1">
                <a:spLocks noRot="1" noChangeAspect="1" noMove="1" noResize="1" noEditPoints="1" noAdjustHandles="1" noChangeArrowheads="1" noChangeShapeType="1" noTextEdit="1"/>
              </p:cNvSpPr>
              <p:nvPr/>
            </p:nvSpPr>
            <p:spPr>
              <a:xfrm>
                <a:off x="962135" y="1426671"/>
                <a:ext cx="2146613" cy="731932"/>
              </a:xfrm>
              <a:prstGeom prst="rect">
                <a:avLst/>
              </a:prstGeom>
              <a:blipFill>
                <a:blip r:embed="rId2"/>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2905570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3A3F7C-C865-4592-9452-8AFFB2D8FD46}"/>
              </a:ext>
            </a:extLst>
          </p:cNvPr>
          <p:cNvSpPr/>
          <p:nvPr/>
        </p:nvSpPr>
        <p:spPr bwMode="auto">
          <a:xfrm>
            <a:off x="741333" y="1232115"/>
            <a:ext cx="258821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9" name="Rectangle 8">
            <a:extLst>
              <a:ext uri="{FF2B5EF4-FFF2-40B4-BE49-F238E27FC236}">
                <a16:creationId xmlns:a16="http://schemas.microsoft.com/office/drawing/2014/main" id="{31ABABB8-94EC-40DD-8954-C80811A91296}"/>
              </a:ext>
            </a:extLst>
          </p:cNvPr>
          <p:cNvSpPr/>
          <p:nvPr/>
        </p:nvSpPr>
        <p:spPr bwMode="auto">
          <a:xfrm>
            <a:off x="3532491" y="1232115"/>
            <a:ext cx="488024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3" name="Title 2">
            <a:extLst>
              <a:ext uri="{FF2B5EF4-FFF2-40B4-BE49-F238E27FC236}">
                <a16:creationId xmlns:a16="http://schemas.microsoft.com/office/drawing/2014/main" id="{65E1B304-6EB5-44AB-9A7D-786C94FF13F1}"/>
              </a:ext>
            </a:extLst>
          </p:cNvPr>
          <p:cNvSpPr>
            <a:spLocks noGrp="1"/>
          </p:cNvSpPr>
          <p:nvPr>
            <p:ph type="title"/>
          </p:nvPr>
        </p:nvSpPr>
        <p:spPr/>
        <p:txBody>
          <a:bodyPr/>
          <a:lstStyle/>
          <a:p>
            <a:r>
              <a:rPr lang="en-US" dirty="0"/>
              <a:t>Additive Factors Model (AFM)</a:t>
            </a:r>
            <a:endParaRPr lang="en-CH"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9879CD-9CD2-4BE5-AFB4-CA57C4728E67}"/>
                  </a:ext>
                </a:extLst>
              </p:cNvPr>
              <p:cNvSpPr txBox="1"/>
              <p:nvPr/>
            </p:nvSpPr>
            <p:spPr>
              <a:xfrm>
                <a:off x="962135" y="1426671"/>
                <a:ext cx="2146613" cy="731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sub>
                              </m:sSub>
                            </m:sup>
                          </m:sSup>
                        </m:num>
                        <m:den>
                          <m:r>
                            <a:rPr lang="en-US" b="0" i="1" smtClean="0">
                              <a:latin typeface="Cambria Math" panose="02040503050406030204" pitchFamily="18" charset="0"/>
                            </a:rPr>
                            <m:t>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sub>
                              </m:sSub>
                            </m:sup>
                          </m:sSup>
                        </m:den>
                      </m:f>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AD9879CD-9CD2-4BE5-AFB4-CA57C4728E67}"/>
                  </a:ext>
                </a:extLst>
              </p:cNvPr>
              <p:cNvSpPr txBox="1">
                <a:spLocks noRot="1" noChangeAspect="1" noMove="1" noResize="1" noEditPoints="1" noAdjustHandles="1" noChangeArrowheads="1" noChangeShapeType="1" noTextEdit="1"/>
              </p:cNvSpPr>
              <p:nvPr/>
            </p:nvSpPr>
            <p:spPr>
              <a:xfrm>
                <a:off x="962135" y="1426671"/>
                <a:ext cx="2146613" cy="731932"/>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D9FB63-4290-4F9B-AF00-A776F065C1CE}"/>
                  </a:ext>
                </a:extLst>
              </p:cNvPr>
              <p:cNvSpPr txBox="1"/>
              <p:nvPr/>
            </p:nvSpPr>
            <p:spPr>
              <a:xfrm>
                <a:off x="3532491" y="1344534"/>
                <a:ext cx="473757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𝑛</m:t>
                          </m:r>
                        </m:sub>
                      </m:sSub>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e>
                      </m:nary>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B1D9FB63-4290-4F9B-AF00-A776F065C1CE}"/>
                  </a:ext>
                </a:extLst>
              </p:cNvPr>
              <p:cNvSpPr txBox="1">
                <a:spLocks noRot="1" noChangeAspect="1" noMove="1" noResize="1" noEditPoints="1" noAdjustHandles="1" noChangeArrowheads="1" noChangeShapeType="1" noTextEdit="1"/>
              </p:cNvSpPr>
              <p:nvPr/>
            </p:nvSpPr>
            <p:spPr>
              <a:xfrm>
                <a:off x="3532491" y="1344534"/>
                <a:ext cx="4737579" cy="896207"/>
              </a:xfrm>
              <a:prstGeom prst="rect">
                <a:avLst/>
              </a:prstGeom>
              <a:blipFill>
                <a:blip r:embed="rId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9924960-9725-4804-A148-A609E5423AB1}"/>
                  </a:ext>
                </a:extLst>
              </p:cNvPr>
              <p:cNvSpPr txBox="1"/>
              <p:nvPr/>
            </p:nvSpPr>
            <p:spPr bwMode="auto">
              <a:xfrm>
                <a:off x="2730707" y="3114728"/>
                <a:ext cx="1929440"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Student proficiency: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𝜃</m:t>
                        </m:r>
                      </m:e>
                      <m:sub>
                        <m:r>
                          <a:rPr lang="en-US" sz="1600" b="0" i="1" smtClean="0">
                            <a:latin typeface="Cambria Math" panose="02040503050406030204" pitchFamily="18" charset="0"/>
                            <a:ea typeface="Cambria Math"/>
                          </a:rPr>
                          <m:t>𝑛</m:t>
                        </m:r>
                      </m:sub>
                    </m:sSub>
                    <m:r>
                      <a:rPr lang="en-US" sz="1600" i="1" smtClean="0">
                        <a:latin typeface="Cambria Math"/>
                        <a:ea typeface="Cambria Math"/>
                      </a:rPr>
                      <m:t>~</m:t>
                    </m:r>
                    <m:r>
                      <a:rPr lang="en-US" sz="1600" b="0" i="1" smtClean="0">
                        <a:latin typeface="Cambria Math"/>
                        <a:ea typeface="Cambria Math"/>
                      </a:rPr>
                      <m:t>𝑁</m:t>
                    </m:r>
                    <m:r>
                      <a:rPr lang="en-US" sz="1600" b="0" i="1" smtClean="0">
                        <a:latin typeface="Cambria Math"/>
                        <a:ea typeface="Cambria Math"/>
                      </a:rPr>
                      <m:t>(0,</m:t>
                    </m:r>
                    <m:sSup>
                      <m:sSupPr>
                        <m:ctrlPr>
                          <a:rPr lang="en-US" sz="1600" b="0" i="1" smtClean="0">
                            <a:latin typeface="Cambria Math" panose="02040503050406030204" pitchFamily="18" charset="0"/>
                            <a:ea typeface="Cambria Math"/>
                          </a:rPr>
                        </m:ctrlPr>
                      </m:sSupPr>
                      <m:e>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𝜎</m:t>
                            </m:r>
                          </m:e>
                          <m:sub>
                            <m:r>
                              <a:rPr lang="en-US" sz="1600" b="0" i="1" smtClean="0">
                                <a:latin typeface="Cambria Math"/>
                                <a:ea typeface="Cambria Math"/>
                              </a:rPr>
                              <m:t>𝜃</m:t>
                            </m:r>
                          </m:sub>
                        </m:sSub>
                      </m:e>
                      <m:sup>
                        <m:r>
                          <a:rPr lang="en-US" sz="1600" b="0" i="1" smtClean="0">
                            <a:latin typeface="Cambria Math"/>
                            <a:ea typeface="Cambria Math"/>
                          </a:rPr>
                          <m:t>2</m:t>
                        </m:r>
                      </m:sup>
                    </m:sSup>
                    <m:r>
                      <a:rPr lang="en-US" sz="1600" b="0" i="1" smtClean="0">
                        <a:latin typeface="Cambria Math"/>
                        <a:ea typeface="Cambria Math"/>
                      </a:rPr>
                      <m:t>)</m:t>
                    </m:r>
                  </m:oMath>
                </a14:m>
                <a:endParaRPr lang="en-US" sz="1600" i="1" dirty="0" err="1">
                  <a:latin typeface="+mn-lt"/>
                </a:endParaRPr>
              </a:p>
            </p:txBody>
          </p:sp>
        </mc:Choice>
        <mc:Fallback xmlns="">
          <p:sp>
            <p:nvSpPr>
              <p:cNvPr id="15" name="TextBox 14">
                <a:extLst>
                  <a:ext uri="{FF2B5EF4-FFF2-40B4-BE49-F238E27FC236}">
                    <a16:creationId xmlns:a16="http://schemas.microsoft.com/office/drawing/2014/main" id="{D9924960-9725-4804-A148-A609E5423AB1}"/>
                  </a:ext>
                </a:extLst>
              </p:cNvPr>
              <p:cNvSpPr txBox="1">
                <a:spLocks noRot="1" noChangeAspect="1" noMove="1" noResize="1" noEditPoints="1" noAdjustHandles="1" noChangeArrowheads="1" noChangeShapeType="1" noTextEdit="1"/>
              </p:cNvSpPr>
              <p:nvPr/>
            </p:nvSpPr>
            <p:spPr bwMode="auto">
              <a:xfrm>
                <a:off x="2730707" y="3114728"/>
                <a:ext cx="1929440" cy="584775"/>
              </a:xfrm>
              <a:prstGeom prst="rect">
                <a:avLst/>
              </a:prstGeom>
              <a:blipFill>
                <a:blip r:embed="rId5"/>
                <a:stretch>
                  <a:fillRect t="-3125" r="-1899" b="-5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H">
                    <a:noFill/>
                  </a:rPr>
                  <a:t> </a:t>
                </a:r>
              </a:p>
            </p:txBody>
          </p:sp>
        </mc:Fallback>
      </mc:AlternateContent>
      <p:cxnSp>
        <p:nvCxnSpPr>
          <p:cNvPr id="20" name="Straight Arrow Connector 19">
            <a:extLst>
              <a:ext uri="{FF2B5EF4-FFF2-40B4-BE49-F238E27FC236}">
                <a16:creationId xmlns:a16="http://schemas.microsoft.com/office/drawing/2014/main" id="{7ADE2F80-EB75-455D-BEF6-4D11993BC50E}"/>
              </a:ext>
            </a:extLst>
          </p:cNvPr>
          <p:cNvCxnSpPr/>
          <p:nvPr/>
        </p:nvCxnSpPr>
        <p:spPr bwMode="auto">
          <a:xfrm flipH="1">
            <a:off x="3804250" y="1963696"/>
            <a:ext cx="767750" cy="1122871"/>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a:extLst>
              <a:ext uri="{FF2B5EF4-FFF2-40B4-BE49-F238E27FC236}">
                <a16:creationId xmlns:a16="http://schemas.microsoft.com/office/drawing/2014/main" id="{11234DC2-6481-4172-A6B7-C894E76F266D}"/>
              </a:ext>
            </a:extLst>
          </p:cNvPr>
          <p:cNvSpPr/>
          <p:nvPr/>
        </p:nvSpPr>
        <p:spPr>
          <a:xfrm>
            <a:off x="2754568" y="4792065"/>
            <a:ext cx="3634906"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ITS 2006; </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IST 2008]</a:t>
            </a:r>
          </a:p>
        </p:txBody>
      </p:sp>
    </p:spTree>
    <p:extLst>
      <p:ext uri="{BB962C8B-B14F-4D97-AF65-F5344CB8AC3E}">
        <p14:creationId xmlns:p14="http://schemas.microsoft.com/office/powerpoint/2010/main" val="3208146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3A3F7C-C865-4592-9452-8AFFB2D8FD46}"/>
              </a:ext>
            </a:extLst>
          </p:cNvPr>
          <p:cNvSpPr/>
          <p:nvPr/>
        </p:nvSpPr>
        <p:spPr bwMode="auto">
          <a:xfrm>
            <a:off x="741333" y="1232115"/>
            <a:ext cx="258821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9" name="Rectangle 8">
            <a:extLst>
              <a:ext uri="{FF2B5EF4-FFF2-40B4-BE49-F238E27FC236}">
                <a16:creationId xmlns:a16="http://schemas.microsoft.com/office/drawing/2014/main" id="{31ABABB8-94EC-40DD-8954-C80811A91296}"/>
              </a:ext>
            </a:extLst>
          </p:cNvPr>
          <p:cNvSpPr/>
          <p:nvPr/>
        </p:nvSpPr>
        <p:spPr bwMode="auto">
          <a:xfrm>
            <a:off x="3532491" y="1232115"/>
            <a:ext cx="488024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3" name="Title 2">
            <a:extLst>
              <a:ext uri="{FF2B5EF4-FFF2-40B4-BE49-F238E27FC236}">
                <a16:creationId xmlns:a16="http://schemas.microsoft.com/office/drawing/2014/main" id="{65E1B304-6EB5-44AB-9A7D-786C94FF13F1}"/>
              </a:ext>
            </a:extLst>
          </p:cNvPr>
          <p:cNvSpPr>
            <a:spLocks noGrp="1"/>
          </p:cNvSpPr>
          <p:nvPr>
            <p:ph type="title"/>
          </p:nvPr>
        </p:nvSpPr>
        <p:spPr/>
        <p:txBody>
          <a:bodyPr/>
          <a:lstStyle/>
          <a:p>
            <a:r>
              <a:rPr lang="en-US" dirty="0"/>
              <a:t>Additive Factors Model (AFM)</a:t>
            </a:r>
            <a:endParaRPr lang="en-CH"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9879CD-9CD2-4BE5-AFB4-CA57C4728E67}"/>
                  </a:ext>
                </a:extLst>
              </p:cNvPr>
              <p:cNvSpPr txBox="1"/>
              <p:nvPr/>
            </p:nvSpPr>
            <p:spPr>
              <a:xfrm>
                <a:off x="962135" y="1426671"/>
                <a:ext cx="2146613" cy="731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sub>
                              </m:sSub>
                            </m:sup>
                          </m:sSup>
                        </m:num>
                        <m:den>
                          <m:r>
                            <a:rPr lang="en-US" b="0" i="1" smtClean="0">
                              <a:latin typeface="Cambria Math" panose="02040503050406030204" pitchFamily="18" charset="0"/>
                            </a:rPr>
                            <m:t>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sub>
                              </m:sSub>
                            </m:sup>
                          </m:sSup>
                        </m:den>
                      </m:f>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AD9879CD-9CD2-4BE5-AFB4-CA57C4728E67}"/>
                  </a:ext>
                </a:extLst>
              </p:cNvPr>
              <p:cNvSpPr txBox="1">
                <a:spLocks noRot="1" noChangeAspect="1" noMove="1" noResize="1" noEditPoints="1" noAdjustHandles="1" noChangeArrowheads="1" noChangeShapeType="1" noTextEdit="1"/>
              </p:cNvSpPr>
              <p:nvPr/>
            </p:nvSpPr>
            <p:spPr>
              <a:xfrm>
                <a:off x="962135" y="1426671"/>
                <a:ext cx="2146613" cy="731932"/>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D9FB63-4290-4F9B-AF00-A776F065C1CE}"/>
                  </a:ext>
                </a:extLst>
              </p:cNvPr>
              <p:cNvSpPr txBox="1"/>
              <p:nvPr/>
            </p:nvSpPr>
            <p:spPr>
              <a:xfrm>
                <a:off x="3532491" y="1344534"/>
                <a:ext cx="488024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𝑛</m:t>
                          </m:r>
                        </m:sub>
                      </m:sSub>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e>
                      </m:nary>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B1D9FB63-4290-4F9B-AF00-A776F065C1CE}"/>
                  </a:ext>
                </a:extLst>
              </p:cNvPr>
              <p:cNvSpPr txBox="1">
                <a:spLocks noRot="1" noChangeAspect="1" noMove="1" noResize="1" noEditPoints="1" noAdjustHandles="1" noChangeArrowheads="1" noChangeShapeType="1" noTextEdit="1"/>
              </p:cNvSpPr>
              <p:nvPr/>
            </p:nvSpPr>
            <p:spPr>
              <a:xfrm>
                <a:off x="3532491" y="1344534"/>
                <a:ext cx="4880247" cy="896207"/>
              </a:xfrm>
              <a:prstGeom prst="rect">
                <a:avLst/>
              </a:prstGeom>
              <a:blipFill>
                <a:blip r:embed="rId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9924960-9725-4804-A148-A609E5423AB1}"/>
                  </a:ext>
                </a:extLst>
              </p:cNvPr>
              <p:cNvSpPr txBox="1"/>
              <p:nvPr/>
            </p:nvSpPr>
            <p:spPr bwMode="auto">
              <a:xfrm>
                <a:off x="2730707" y="3114728"/>
                <a:ext cx="1929440"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Student proficiency: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𝜃</m:t>
                        </m:r>
                      </m:e>
                      <m:sub>
                        <m:r>
                          <a:rPr lang="en-US" sz="1600" b="0" i="1" smtClean="0">
                            <a:latin typeface="Cambria Math" panose="02040503050406030204" pitchFamily="18" charset="0"/>
                            <a:ea typeface="Cambria Math"/>
                          </a:rPr>
                          <m:t>𝑛</m:t>
                        </m:r>
                      </m:sub>
                    </m:sSub>
                    <m:r>
                      <a:rPr lang="en-US" sz="1600" i="1" smtClean="0">
                        <a:latin typeface="Cambria Math"/>
                        <a:ea typeface="Cambria Math"/>
                      </a:rPr>
                      <m:t>~</m:t>
                    </m:r>
                    <m:r>
                      <a:rPr lang="en-US" sz="1600" b="0" i="1" smtClean="0">
                        <a:latin typeface="Cambria Math"/>
                        <a:ea typeface="Cambria Math"/>
                      </a:rPr>
                      <m:t>𝑁</m:t>
                    </m:r>
                    <m:r>
                      <a:rPr lang="en-US" sz="1600" b="0" i="1" smtClean="0">
                        <a:latin typeface="Cambria Math"/>
                        <a:ea typeface="Cambria Math"/>
                      </a:rPr>
                      <m:t>(0,</m:t>
                    </m:r>
                    <m:sSup>
                      <m:sSupPr>
                        <m:ctrlPr>
                          <a:rPr lang="en-US" sz="1600" b="0" i="1" smtClean="0">
                            <a:latin typeface="Cambria Math" panose="02040503050406030204" pitchFamily="18" charset="0"/>
                            <a:ea typeface="Cambria Math"/>
                          </a:rPr>
                        </m:ctrlPr>
                      </m:sSupPr>
                      <m:e>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𝜎</m:t>
                            </m:r>
                          </m:e>
                          <m:sub>
                            <m:r>
                              <a:rPr lang="en-US" sz="1600" b="0" i="1" smtClean="0">
                                <a:latin typeface="Cambria Math"/>
                                <a:ea typeface="Cambria Math"/>
                              </a:rPr>
                              <m:t>𝜃</m:t>
                            </m:r>
                          </m:sub>
                        </m:sSub>
                      </m:e>
                      <m:sup>
                        <m:r>
                          <a:rPr lang="en-US" sz="1600" b="0" i="1" smtClean="0">
                            <a:latin typeface="Cambria Math"/>
                            <a:ea typeface="Cambria Math"/>
                          </a:rPr>
                          <m:t>2</m:t>
                        </m:r>
                      </m:sup>
                    </m:sSup>
                    <m:r>
                      <a:rPr lang="en-US" sz="1600" b="0" i="1" smtClean="0">
                        <a:latin typeface="Cambria Math"/>
                        <a:ea typeface="Cambria Math"/>
                      </a:rPr>
                      <m:t>)</m:t>
                    </m:r>
                  </m:oMath>
                </a14:m>
                <a:endParaRPr lang="en-US" sz="1600" i="1" dirty="0" err="1">
                  <a:latin typeface="+mn-lt"/>
                </a:endParaRPr>
              </a:p>
            </p:txBody>
          </p:sp>
        </mc:Choice>
        <mc:Fallback xmlns="">
          <p:sp>
            <p:nvSpPr>
              <p:cNvPr id="15" name="TextBox 14">
                <a:extLst>
                  <a:ext uri="{FF2B5EF4-FFF2-40B4-BE49-F238E27FC236}">
                    <a16:creationId xmlns:a16="http://schemas.microsoft.com/office/drawing/2014/main" id="{D9924960-9725-4804-A148-A609E5423AB1}"/>
                  </a:ext>
                </a:extLst>
              </p:cNvPr>
              <p:cNvSpPr txBox="1">
                <a:spLocks noRot="1" noChangeAspect="1" noMove="1" noResize="1" noEditPoints="1" noAdjustHandles="1" noChangeArrowheads="1" noChangeShapeType="1" noTextEdit="1"/>
              </p:cNvSpPr>
              <p:nvPr/>
            </p:nvSpPr>
            <p:spPr bwMode="auto">
              <a:xfrm>
                <a:off x="2730707" y="3114728"/>
                <a:ext cx="1929440" cy="584775"/>
              </a:xfrm>
              <a:prstGeom prst="rect">
                <a:avLst/>
              </a:prstGeom>
              <a:blipFill>
                <a:blip r:embed="rId5"/>
                <a:stretch>
                  <a:fillRect t="-3125" r="-1899" b="-5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193F5B-80DA-4FA2-8550-57AA9BFB594E}"/>
                  </a:ext>
                </a:extLst>
              </p:cNvPr>
              <p:cNvSpPr txBox="1"/>
              <p:nvPr/>
            </p:nvSpPr>
            <p:spPr bwMode="auto">
              <a:xfrm>
                <a:off x="3433899" y="4285820"/>
                <a:ext cx="2622432" cy="3636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20000"/>
                  </a:spcBef>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𝑞</m:t>
                        </m:r>
                      </m:e>
                      <m:sub>
                        <m:r>
                          <a:rPr lang="en-US" sz="1600" b="0" i="1" smtClean="0">
                            <a:latin typeface="Cambria Math"/>
                          </a:rPr>
                          <m:t>𝑖𝑘</m:t>
                        </m:r>
                      </m:sub>
                    </m:sSub>
                    <m:r>
                      <a:rPr lang="en-US" sz="1600" b="0" i="1" smtClean="0">
                        <a:latin typeface="Cambria Math"/>
                      </a:rPr>
                      <m:t>=1</m:t>
                    </m:r>
                  </m:oMath>
                </a14:m>
                <a:r>
                  <a:rPr lang="en-US" sz="1600" dirty="0">
                    <a:latin typeface="+mn-lt"/>
                  </a:rPr>
                  <a:t>,  if item </a:t>
                </a:r>
                <a:r>
                  <a:rPr lang="en-US" sz="1600" i="1" dirty="0" err="1">
                    <a:latin typeface="+mn-lt"/>
                  </a:rPr>
                  <a:t>i</a:t>
                </a:r>
                <a:r>
                  <a:rPr lang="en-US" sz="1600" dirty="0">
                    <a:latin typeface="+mn-lt"/>
                  </a:rPr>
                  <a:t> uses skill </a:t>
                </a:r>
                <a:r>
                  <a:rPr lang="en-US" sz="1600" i="1" dirty="0">
                    <a:latin typeface="+mn-lt"/>
                  </a:rPr>
                  <a:t>k</a:t>
                </a:r>
              </a:p>
            </p:txBody>
          </p:sp>
        </mc:Choice>
        <mc:Fallback xmlns="">
          <p:sp>
            <p:nvSpPr>
              <p:cNvPr id="16" name="TextBox 15">
                <a:extLst>
                  <a:ext uri="{FF2B5EF4-FFF2-40B4-BE49-F238E27FC236}">
                    <a16:creationId xmlns:a16="http://schemas.microsoft.com/office/drawing/2014/main" id="{EE193F5B-80DA-4FA2-8550-57AA9BFB594E}"/>
                  </a:ext>
                </a:extLst>
              </p:cNvPr>
              <p:cNvSpPr txBox="1">
                <a:spLocks noRot="1" noChangeAspect="1" noMove="1" noResize="1" noEditPoints="1" noAdjustHandles="1" noChangeArrowheads="1" noChangeShapeType="1" noTextEdit="1"/>
              </p:cNvSpPr>
              <p:nvPr/>
            </p:nvSpPr>
            <p:spPr bwMode="auto">
              <a:xfrm>
                <a:off x="3433899" y="4285820"/>
                <a:ext cx="2622432" cy="363626"/>
              </a:xfrm>
              <a:prstGeom prst="rect">
                <a:avLst/>
              </a:prstGeom>
              <a:blipFill>
                <a:blip r:embed="rId6"/>
                <a:stretch>
                  <a:fillRect t="-5000"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H">
                    <a:noFill/>
                  </a:rPr>
                  <a:t> </a:t>
                </a:r>
              </a:p>
            </p:txBody>
          </p:sp>
        </mc:Fallback>
      </mc:AlternateContent>
      <p:cxnSp>
        <p:nvCxnSpPr>
          <p:cNvPr id="20" name="Straight Arrow Connector 19">
            <a:extLst>
              <a:ext uri="{FF2B5EF4-FFF2-40B4-BE49-F238E27FC236}">
                <a16:creationId xmlns:a16="http://schemas.microsoft.com/office/drawing/2014/main" id="{7ADE2F80-EB75-455D-BEF6-4D11993BC50E}"/>
              </a:ext>
            </a:extLst>
          </p:cNvPr>
          <p:cNvCxnSpPr/>
          <p:nvPr/>
        </p:nvCxnSpPr>
        <p:spPr bwMode="auto">
          <a:xfrm flipH="1">
            <a:off x="3804250" y="1963696"/>
            <a:ext cx="767750" cy="1122871"/>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9DEA4A44-A3E2-451E-A921-DDE431FE027D}"/>
              </a:ext>
            </a:extLst>
          </p:cNvPr>
          <p:cNvCxnSpPr>
            <a:cxnSpLocks/>
          </p:cNvCxnSpPr>
          <p:nvPr/>
        </p:nvCxnSpPr>
        <p:spPr bwMode="auto">
          <a:xfrm flipH="1">
            <a:off x="4931906" y="2026740"/>
            <a:ext cx="864218" cy="2271457"/>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a:extLst>
              <a:ext uri="{FF2B5EF4-FFF2-40B4-BE49-F238E27FC236}">
                <a16:creationId xmlns:a16="http://schemas.microsoft.com/office/drawing/2014/main" id="{11234DC2-6481-4172-A6B7-C894E76F266D}"/>
              </a:ext>
            </a:extLst>
          </p:cNvPr>
          <p:cNvSpPr/>
          <p:nvPr/>
        </p:nvSpPr>
        <p:spPr>
          <a:xfrm>
            <a:off x="2754568" y="4792065"/>
            <a:ext cx="3634906"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ITS 2006; </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IST 2008]</a:t>
            </a:r>
          </a:p>
        </p:txBody>
      </p:sp>
    </p:spTree>
    <p:extLst>
      <p:ext uri="{BB962C8B-B14F-4D97-AF65-F5344CB8AC3E}">
        <p14:creationId xmlns:p14="http://schemas.microsoft.com/office/powerpoint/2010/main" val="2625884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3A3F7C-C865-4592-9452-8AFFB2D8FD46}"/>
              </a:ext>
            </a:extLst>
          </p:cNvPr>
          <p:cNvSpPr/>
          <p:nvPr/>
        </p:nvSpPr>
        <p:spPr bwMode="auto">
          <a:xfrm>
            <a:off x="741333" y="1232115"/>
            <a:ext cx="258821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9" name="Rectangle 8">
            <a:extLst>
              <a:ext uri="{FF2B5EF4-FFF2-40B4-BE49-F238E27FC236}">
                <a16:creationId xmlns:a16="http://schemas.microsoft.com/office/drawing/2014/main" id="{31ABABB8-94EC-40DD-8954-C80811A91296}"/>
              </a:ext>
            </a:extLst>
          </p:cNvPr>
          <p:cNvSpPr/>
          <p:nvPr/>
        </p:nvSpPr>
        <p:spPr bwMode="auto">
          <a:xfrm>
            <a:off x="3532491" y="1232115"/>
            <a:ext cx="488024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3" name="Title 2">
            <a:extLst>
              <a:ext uri="{FF2B5EF4-FFF2-40B4-BE49-F238E27FC236}">
                <a16:creationId xmlns:a16="http://schemas.microsoft.com/office/drawing/2014/main" id="{65E1B304-6EB5-44AB-9A7D-786C94FF13F1}"/>
              </a:ext>
            </a:extLst>
          </p:cNvPr>
          <p:cNvSpPr>
            <a:spLocks noGrp="1"/>
          </p:cNvSpPr>
          <p:nvPr>
            <p:ph type="title"/>
          </p:nvPr>
        </p:nvSpPr>
        <p:spPr/>
        <p:txBody>
          <a:bodyPr/>
          <a:lstStyle/>
          <a:p>
            <a:r>
              <a:rPr lang="en-US" dirty="0"/>
              <a:t>Additive Factors Model (AFM)</a:t>
            </a:r>
            <a:endParaRPr lang="en-CH"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9879CD-9CD2-4BE5-AFB4-CA57C4728E67}"/>
                  </a:ext>
                </a:extLst>
              </p:cNvPr>
              <p:cNvSpPr txBox="1"/>
              <p:nvPr/>
            </p:nvSpPr>
            <p:spPr>
              <a:xfrm>
                <a:off x="962135" y="1426671"/>
                <a:ext cx="2146613" cy="731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sub>
                              </m:sSub>
                            </m:sup>
                          </m:sSup>
                        </m:num>
                        <m:den>
                          <m:r>
                            <a:rPr lang="en-US" b="0" i="1" smtClean="0">
                              <a:latin typeface="Cambria Math" panose="02040503050406030204" pitchFamily="18" charset="0"/>
                            </a:rPr>
                            <m:t>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sub>
                              </m:sSub>
                            </m:sup>
                          </m:sSup>
                        </m:den>
                      </m:f>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AD9879CD-9CD2-4BE5-AFB4-CA57C4728E67}"/>
                  </a:ext>
                </a:extLst>
              </p:cNvPr>
              <p:cNvSpPr txBox="1">
                <a:spLocks noRot="1" noChangeAspect="1" noMove="1" noResize="1" noEditPoints="1" noAdjustHandles="1" noChangeArrowheads="1" noChangeShapeType="1" noTextEdit="1"/>
              </p:cNvSpPr>
              <p:nvPr/>
            </p:nvSpPr>
            <p:spPr>
              <a:xfrm>
                <a:off x="962135" y="1426671"/>
                <a:ext cx="2146613" cy="731932"/>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D9FB63-4290-4F9B-AF00-A776F065C1CE}"/>
                  </a:ext>
                </a:extLst>
              </p:cNvPr>
              <p:cNvSpPr txBox="1"/>
              <p:nvPr/>
            </p:nvSpPr>
            <p:spPr>
              <a:xfrm>
                <a:off x="3532491" y="1344534"/>
                <a:ext cx="488024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𝑛</m:t>
                          </m:r>
                        </m:sub>
                      </m:sSub>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e>
                      </m:nary>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B1D9FB63-4290-4F9B-AF00-A776F065C1CE}"/>
                  </a:ext>
                </a:extLst>
              </p:cNvPr>
              <p:cNvSpPr txBox="1">
                <a:spLocks noRot="1" noChangeAspect="1" noMove="1" noResize="1" noEditPoints="1" noAdjustHandles="1" noChangeArrowheads="1" noChangeShapeType="1" noTextEdit="1"/>
              </p:cNvSpPr>
              <p:nvPr/>
            </p:nvSpPr>
            <p:spPr>
              <a:xfrm>
                <a:off x="3532491" y="1344534"/>
                <a:ext cx="4880247" cy="896207"/>
              </a:xfrm>
              <a:prstGeom prst="rect">
                <a:avLst/>
              </a:prstGeom>
              <a:blipFill>
                <a:blip r:embed="rId4"/>
                <a:stretch>
                  <a:fillRect/>
                </a:stretch>
              </a:blipFill>
            </p:spPr>
            <p:txBody>
              <a:bodyPr/>
              <a:lstStyle/>
              <a:p>
                <a:r>
                  <a:rPr lang="en-CH">
                    <a:noFill/>
                  </a:rPr>
                  <a:t> </a:t>
                </a:r>
              </a:p>
            </p:txBody>
          </p:sp>
        </mc:Fallback>
      </mc:AlternateContent>
      <p:sp>
        <p:nvSpPr>
          <p:cNvPr id="12" name="TextBox 11">
            <a:extLst>
              <a:ext uri="{FF2B5EF4-FFF2-40B4-BE49-F238E27FC236}">
                <a16:creationId xmlns:a16="http://schemas.microsoft.com/office/drawing/2014/main" id="{2D2714DD-A2AF-4FB4-B5EF-FF0BBB0B8C87}"/>
              </a:ext>
            </a:extLst>
          </p:cNvPr>
          <p:cNvSpPr txBox="1"/>
          <p:nvPr/>
        </p:nvSpPr>
        <p:spPr bwMode="auto">
          <a:xfrm>
            <a:off x="5796124" y="3195477"/>
            <a:ext cx="1247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ctr">
              <a:spcBef>
                <a:spcPct val="20000"/>
              </a:spcBef>
            </a:pPr>
            <a:r>
              <a:rPr lang="en-US" sz="1600" dirty="0">
                <a:latin typeface="+mn-lt"/>
              </a:rPr>
              <a:t>Difficulty of skill </a:t>
            </a:r>
            <a:r>
              <a:rPr lang="en-US" sz="1600" i="1" dirty="0">
                <a:latin typeface="+mn-lt"/>
              </a:rPr>
              <a:t>k</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9924960-9725-4804-A148-A609E5423AB1}"/>
                  </a:ext>
                </a:extLst>
              </p:cNvPr>
              <p:cNvSpPr txBox="1"/>
              <p:nvPr/>
            </p:nvSpPr>
            <p:spPr bwMode="auto">
              <a:xfrm>
                <a:off x="2730707" y="3114728"/>
                <a:ext cx="1929440"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Student proficiency: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𝜃</m:t>
                        </m:r>
                      </m:e>
                      <m:sub>
                        <m:r>
                          <a:rPr lang="en-US" sz="1600" b="0" i="1" smtClean="0">
                            <a:latin typeface="Cambria Math" panose="02040503050406030204" pitchFamily="18" charset="0"/>
                            <a:ea typeface="Cambria Math"/>
                          </a:rPr>
                          <m:t>𝑛</m:t>
                        </m:r>
                      </m:sub>
                    </m:sSub>
                    <m:r>
                      <a:rPr lang="en-US" sz="1600" i="1" smtClean="0">
                        <a:latin typeface="Cambria Math"/>
                        <a:ea typeface="Cambria Math"/>
                      </a:rPr>
                      <m:t>~</m:t>
                    </m:r>
                    <m:r>
                      <a:rPr lang="en-US" sz="1600" b="0" i="1" smtClean="0">
                        <a:latin typeface="Cambria Math"/>
                        <a:ea typeface="Cambria Math"/>
                      </a:rPr>
                      <m:t>𝑁</m:t>
                    </m:r>
                    <m:r>
                      <a:rPr lang="en-US" sz="1600" b="0" i="1" smtClean="0">
                        <a:latin typeface="Cambria Math"/>
                        <a:ea typeface="Cambria Math"/>
                      </a:rPr>
                      <m:t>(0,</m:t>
                    </m:r>
                    <m:sSup>
                      <m:sSupPr>
                        <m:ctrlPr>
                          <a:rPr lang="en-US" sz="1600" b="0" i="1" smtClean="0">
                            <a:latin typeface="Cambria Math" panose="02040503050406030204" pitchFamily="18" charset="0"/>
                            <a:ea typeface="Cambria Math"/>
                          </a:rPr>
                        </m:ctrlPr>
                      </m:sSupPr>
                      <m:e>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𝜎</m:t>
                            </m:r>
                          </m:e>
                          <m:sub>
                            <m:r>
                              <a:rPr lang="en-US" sz="1600" b="0" i="1" smtClean="0">
                                <a:latin typeface="Cambria Math"/>
                                <a:ea typeface="Cambria Math"/>
                              </a:rPr>
                              <m:t>𝜃</m:t>
                            </m:r>
                          </m:sub>
                        </m:sSub>
                      </m:e>
                      <m:sup>
                        <m:r>
                          <a:rPr lang="en-US" sz="1600" b="0" i="1" smtClean="0">
                            <a:latin typeface="Cambria Math"/>
                            <a:ea typeface="Cambria Math"/>
                          </a:rPr>
                          <m:t>2</m:t>
                        </m:r>
                      </m:sup>
                    </m:sSup>
                    <m:r>
                      <a:rPr lang="en-US" sz="1600" b="0" i="1" smtClean="0">
                        <a:latin typeface="Cambria Math"/>
                        <a:ea typeface="Cambria Math"/>
                      </a:rPr>
                      <m:t>)</m:t>
                    </m:r>
                  </m:oMath>
                </a14:m>
                <a:endParaRPr lang="en-US" sz="1600" i="1" dirty="0" err="1">
                  <a:latin typeface="+mn-lt"/>
                </a:endParaRPr>
              </a:p>
            </p:txBody>
          </p:sp>
        </mc:Choice>
        <mc:Fallback xmlns="">
          <p:sp>
            <p:nvSpPr>
              <p:cNvPr id="15" name="TextBox 14">
                <a:extLst>
                  <a:ext uri="{FF2B5EF4-FFF2-40B4-BE49-F238E27FC236}">
                    <a16:creationId xmlns:a16="http://schemas.microsoft.com/office/drawing/2014/main" id="{D9924960-9725-4804-A148-A609E5423AB1}"/>
                  </a:ext>
                </a:extLst>
              </p:cNvPr>
              <p:cNvSpPr txBox="1">
                <a:spLocks noRot="1" noChangeAspect="1" noMove="1" noResize="1" noEditPoints="1" noAdjustHandles="1" noChangeArrowheads="1" noChangeShapeType="1" noTextEdit="1"/>
              </p:cNvSpPr>
              <p:nvPr/>
            </p:nvSpPr>
            <p:spPr bwMode="auto">
              <a:xfrm>
                <a:off x="2730707" y="3114728"/>
                <a:ext cx="1929440" cy="584775"/>
              </a:xfrm>
              <a:prstGeom prst="rect">
                <a:avLst/>
              </a:prstGeom>
              <a:blipFill>
                <a:blip r:embed="rId5"/>
                <a:stretch>
                  <a:fillRect t="-3125" r="-1899" b="-5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193F5B-80DA-4FA2-8550-57AA9BFB594E}"/>
                  </a:ext>
                </a:extLst>
              </p:cNvPr>
              <p:cNvSpPr txBox="1"/>
              <p:nvPr/>
            </p:nvSpPr>
            <p:spPr bwMode="auto">
              <a:xfrm>
                <a:off x="3433899" y="4285820"/>
                <a:ext cx="2622432" cy="3636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20000"/>
                  </a:spcBef>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𝑞</m:t>
                        </m:r>
                      </m:e>
                      <m:sub>
                        <m:r>
                          <a:rPr lang="en-US" sz="1600" b="0" i="1" smtClean="0">
                            <a:latin typeface="Cambria Math"/>
                          </a:rPr>
                          <m:t>𝑖𝑘</m:t>
                        </m:r>
                      </m:sub>
                    </m:sSub>
                    <m:r>
                      <a:rPr lang="en-US" sz="1600" b="0" i="1" smtClean="0">
                        <a:latin typeface="Cambria Math"/>
                      </a:rPr>
                      <m:t>=1</m:t>
                    </m:r>
                  </m:oMath>
                </a14:m>
                <a:r>
                  <a:rPr lang="en-US" sz="1600" dirty="0">
                    <a:latin typeface="+mn-lt"/>
                  </a:rPr>
                  <a:t>,  if item </a:t>
                </a:r>
                <a:r>
                  <a:rPr lang="en-US" sz="1600" i="1" dirty="0" err="1">
                    <a:latin typeface="+mn-lt"/>
                  </a:rPr>
                  <a:t>i</a:t>
                </a:r>
                <a:r>
                  <a:rPr lang="en-US" sz="1600" dirty="0">
                    <a:latin typeface="+mn-lt"/>
                  </a:rPr>
                  <a:t> uses skill </a:t>
                </a:r>
                <a:r>
                  <a:rPr lang="en-US" sz="1600" i="1" dirty="0">
                    <a:latin typeface="+mn-lt"/>
                  </a:rPr>
                  <a:t>k</a:t>
                </a:r>
              </a:p>
            </p:txBody>
          </p:sp>
        </mc:Choice>
        <mc:Fallback xmlns="">
          <p:sp>
            <p:nvSpPr>
              <p:cNvPr id="16" name="TextBox 15">
                <a:extLst>
                  <a:ext uri="{FF2B5EF4-FFF2-40B4-BE49-F238E27FC236}">
                    <a16:creationId xmlns:a16="http://schemas.microsoft.com/office/drawing/2014/main" id="{EE193F5B-80DA-4FA2-8550-57AA9BFB594E}"/>
                  </a:ext>
                </a:extLst>
              </p:cNvPr>
              <p:cNvSpPr txBox="1">
                <a:spLocks noRot="1" noChangeAspect="1" noMove="1" noResize="1" noEditPoints="1" noAdjustHandles="1" noChangeArrowheads="1" noChangeShapeType="1" noTextEdit="1"/>
              </p:cNvSpPr>
              <p:nvPr/>
            </p:nvSpPr>
            <p:spPr bwMode="auto">
              <a:xfrm>
                <a:off x="3433899" y="4285820"/>
                <a:ext cx="2622432" cy="363626"/>
              </a:xfrm>
              <a:prstGeom prst="rect">
                <a:avLst/>
              </a:prstGeom>
              <a:blipFill>
                <a:blip r:embed="rId6"/>
                <a:stretch>
                  <a:fillRect t="-5000"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H">
                    <a:noFill/>
                  </a:rPr>
                  <a:t> </a:t>
                </a:r>
              </a:p>
            </p:txBody>
          </p:sp>
        </mc:Fallback>
      </mc:AlternateContent>
      <p:cxnSp>
        <p:nvCxnSpPr>
          <p:cNvPr id="17" name="Straight Arrow Connector 16">
            <a:extLst>
              <a:ext uri="{FF2B5EF4-FFF2-40B4-BE49-F238E27FC236}">
                <a16:creationId xmlns:a16="http://schemas.microsoft.com/office/drawing/2014/main" id="{2966ACD1-9BD2-431F-B431-BD857A690E60}"/>
              </a:ext>
            </a:extLst>
          </p:cNvPr>
          <p:cNvCxnSpPr/>
          <p:nvPr/>
        </p:nvCxnSpPr>
        <p:spPr bwMode="auto">
          <a:xfrm flipH="1">
            <a:off x="6411547" y="1973610"/>
            <a:ext cx="204158" cy="1196197"/>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7ADE2F80-EB75-455D-BEF6-4D11993BC50E}"/>
              </a:ext>
            </a:extLst>
          </p:cNvPr>
          <p:cNvCxnSpPr/>
          <p:nvPr/>
        </p:nvCxnSpPr>
        <p:spPr bwMode="auto">
          <a:xfrm flipH="1">
            <a:off x="3804250" y="1963696"/>
            <a:ext cx="767750" cy="1122871"/>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9DEA4A44-A3E2-451E-A921-DDE431FE027D}"/>
              </a:ext>
            </a:extLst>
          </p:cNvPr>
          <p:cNvCxnSpPr>
            <a:cxnSpLocks/>
          </p:cNvCxnSpPr>
          <p:nvPr/>
        </p:nvCxnSpPr>
        <p:spPr bwMode="auto">
          <a:xfrm flipH="1">
            <a:off x="4931906" y="2026740"/>
            <a:ext cx="864218" cy="2271457"/>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a:extLst>
              <a:ext uri="{FF2B5EF4-FFF2-40B4-BE49-F238E27FC236}">
                <a16:creationId xmlns:a16="http://schemas.microsoft.com/office/drawing/2014/main" id="{11234DC2-6481-4172-A6B7-C894E76F266D}"/>
              </a:ext>
            </a:extLst>
          </p:cNvPr>
          <p:cNvSpPr/>
          <p:nvPr/>
        </p:nvSpPr>
        <p:spPr>
          <a:xfrm>
            <a:off x="2754568" y="4792065"/>
            <a:ext cx="3634906"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ITS 2006; </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IST 2008]</a:t>
            </a:r>
          </a:p>
        </p:txBody>
      </p:sp>
    </p:spTree>
    <p:extLst>
      <p:ext uri="{BB962C8B-B14F-4D97-AF65-F5344CB8AC3E}">
        <p14:creationId xmlns:p14="http://schemas.microsoft.com/office/powerpoint/2010/main" val="1353450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3A3F7C-C865-4592-9452-8AFFB2D8FD46}"/>
              </a:ext>
            </a:extLst>
          </p:cNvPr>
          <p:cNvSpPr/>
          <p:nvPr/>
        </p:nvSpPr>
        <p:spPr bwMode="auto">
          <a:xfrm>
            <a:off x="741333" y="1232115"/>
            <a:ext cx="258821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9" name="Rectangle 8">
            <a:extLst>
              <a:ext uri="{FF2B5EF4-FFF2-40B4-BE49-F238E27FC236}">
                <a16:creationId xmlns:a16="http://schemas.microsoft.com/office/drawing/2014/main" id="{31ABABB8-94EC-40DD-8954-C80811A91296}"/>
              </a:ext>
            </a:extLst>
          </p:cNvPr>
          <p:cNvSpPr/>
          <p:nvPr/>
        </p:nvSpPr>
        <p:spPr bwMode="auto">
          <a:xfrm>
            <a:off x="3532491" y="1232115"/>
            <a:ext cx="4880247"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p:sp>
        <p:nvSpPr>
          <p:cNvPr id="3" name="Title 2">
            <a:extLst>
              <a:ext uri="{FF2B5EF4-FFF2-40B4-BE49-F238E27FC236}">
                <a16:creationId xmlns:a16="http://schemas.microsoft.com/office/drawing/2014/main" id="{65E1B304-6EB5-44AB-9A7D-786C94FF13F1}"/>
              </a:ext>
            </a:extLst>
          </p:cNvPr>
          <p:cNvSpPr>
            <a:spLocks noGrp="1"/>
          </p:cNvSpPr>
          <p:nvPr>
            <p:ph type="title"/>
          </p:nvPr>
        </p:nvSpPr>
        <p:spPr/>
        <p:txBody>
          <a:bodyPr/>
          <a:lstStyle/>
          <a:p>
            <a:r>
              <a:rPr lang="en-US" dirty="0"/>
              <a:t>Additive Factors Model (AFM)</a:t>
            </a:r>
            <a:endParaRPr lang="en-CH"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9879CD-9CD2-4BE5-AFB4-CA57C4728E67}"/>
                  </a:ext>
                </a:extLst>
              </p:cNvPr>
              <p:cNvSpPr txBox="1"/>
              <p:nvPr/>
            </p:nvSpPr>
            <p:spPr>
              <a:xfrm>
                <a:off x="962135" y="1426671"/>
                <a:ext cx="2146613" cy="731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sub>
                              </m:sSub>
                            </m:sup>
                          </m:sSup>
                        </m:num>
                        <m:den>
                          <m:r>
                            <a:rPr lang="en-US" b="0" i="1" smtClean="0">
                              <a:latin typeface="Cambria Math" panose="02040503050406030204" pitchFamily="18" charset="0"/>
                            </a:rPr>
                            <m:t>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sub>
                              </m:sSub>
                            </m:sup>
                          </m:sSup>
                        </m:den>
                      </m:f>
                    </m:oMath>
                  </m:oMathPara>
                </a14:m>
                <a:endParaRPr lang="en-CH" dirty="0" err="1">
                  <a:latin typeface="+mn-lt"/>
                </a:endParaRPr>
              </a:p>
            </p:txBody>
          </p:sp>
        </mc:Choice>
        <mc:Fallback xmlns="">
          <p:sp>
            <p:nvSpPr>
              <p:cNvPr id="4" name="TextBox 3">
                <a:extLst>
                  <a:ext uri="{FF2B5EF4-FFF2-40B4-BE49-F238E27FC236}">
                    <a16:creationId xmlns:a16="http://schemas.microsoft.com/office/drawing/2014/main" id="{AD9879CD-9CD2-4BE5-AFB4-CA57C4728E67}"/>
                  </a:ext>
                </a:extLst>
              </p:cNvPr>
              <p:cNvSpPr txBox="1">
                <a:spLocks noRot="1" noChangeAspect="1" noMove="1" noResize="1" noEditPoints="1" noAdjustHandles="1" noChangeArrowheads="1" noChangeShapeType="1" noTextEdit="1"/>
              </p:cNvSpPr>
              <p:nvPr/>
            </p:nvSpPr>
            <p:spPr>
              <a:xfrm>
                <a:off x="962135" y="1426671"/>
                <a:ext cx="2146613" cy="731932"/>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D9FB63-4290-4F9B-AF00-A776F065C1CE}"/>
                  </a:ext>
                </a:extLst>
              </p:cNvPr>
              <p:cNvSpPr txBox="1"/>
              <p:nvPr/>
            </p:nvSpPr>
            <p:spPr>
              <a:xfrm>
                <a:off x="3532491" y="1344534"/>
                <a:ext cx="4880247"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𝑛</m:t>
                          </m:r>
                        </m:sub>
                      </m:sSub>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e>
                      </m:nary>
                    </m:oMath>
                  </m:oMathPara>
                </a14:m>
                <a:endParaRPr lang="en-CH" dirty="0" err="1">
                  <a:latin typeface="+mn-lt"/>
                </a:endParaRPr>
              </a:p>
            </p:txBody>
          </p:sp>
        </mc:Choice>
        <mc:Fallback xmlns="">
          <p:sp>
            <p:nvSpPr>
              <p:cNvPr id="5" name="TextBox 4">
                <a:extLst>
                  <a:ext uri="{FF2B5EF4-FFF2-40B4-BE49-F238E27FC236}">
                    <a16:creationId xmlns:a16="http://schemas.microsoft.com/office/drawing/2014/main" id="{B1D9FB63-4290-4F9B-AF00-A776F065C1CE}"/>
                  </a:ext>
                </a:extLst>
              </p:cNvPr>
              <p:cNvSpPr txBox="1">
                <a:spLocks noRot="1" noChangeAspect="1" noMove="1" noResize="1" noEditPoints="1" noAdjustHandles="1" noChangeArrowheads="1" noChangeShapeType="1" noTextEdit="1"/>
              </p:cNvSpPr>
              <p:nvPr/>
            </p:nvSpPr>
            <p:spPr>
              <a:xfrm>
                <a:off x="3532491" y="1344534"/>
                <a:ext cx="4880247" cy="896207"/>
              </a:xfrm>
              <a:prstGeom prst="rect">
                <a:avLst/>
              </a:prstGeom>
              <a:blipFill>
                <a:blip r:embed="rId4"/>
                <a:stretch>
                  <a:fillRect/>
                </a:stretch>
              </a:blipFill>
            </p:spPr>
            <p:txBody>
              <a:bodyPr/>
              <a:lstStyle/>
              <a:p>
                <a:r>
                  <a:rPr lang="en-CH">
                    <a:noFill/>
                  </a:rPr>
                  <a:t> </a:t>
                </a:r>
              </a:p>
            </p:txBody>
          </p:sp>
        </mc:Fallback>
      </mc:AlternateContent>
      <p:sp>
        <p:nvSpPr>
          <p:cNvPr id="12" name="TextBox 11">
            <a:extLst>
              <a:ext uri="{FF2B5EF4-FFF2-40B4-BE49-F238E27FC236}">
                <a16:creationId xmlns:a16="http://schemas.microsoft.com/office/drawing/2014/main" id="{2D2714DD-A2AF-4FB4-B5EF-FF0BBB0B8C87}"/>
              </a:ext>
            </a:extLst>
          </p:cNvPr>
          <p:cNvSpPr txBox="1"/>
          <p:nvPr/>
        </p:nvSpPr>
        <p:spPr bwMode="auto">
          <a:xfrm>
            <a:off x="5796124" y="3195477"/>
            <a:ext cx="1247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ctr">
              <a:spcBef>
                <a:spcPct val="20000"/>
              </a:spcBef>
            </a:pPr>
            <a:r>
              <a:rPr lang="en-US" sz="1600" dirty="0">
                <a:latin typeface="+mn-lt"/>
              </a:rPr>
              <a:t>Difficulty of skill </a:t>
            </a:r>
            <a:r>
              <a:rPr lang="en-US" sz="1600" i="1" dirty="0">
                <a:latin typeface="+mn-lt"/>
              </a:rPr>
              <a:t>k</a:t>
            </a:r>
          </a:p>
        </p:txBody>
      </p:sp>
      <p:sp>
        <p:nvSpPr>
          <p:cNvPr id="13" name="TextBox 12">
            <a:extLst>
              <a:ext uri="{FF2B5EF4-FFF2-40B4-BE49-F238E27FC236}">
                <a16:creationId xmlns:a16="http://schemas.microsoft.com/office/drawing/2014/main" id="{EEBE5004-65B9-4986-A649-DCBA3BEC9E07}"/>
              </a:ext>
            </a:extLst>
          </p:cNvPr>
          <p:cNvSpPr txBox="1"/>
          <p:nvPr/>
        </p:nvSpPr>
        <p:spPr bwMode="auto">
          <a:xfrm>
            <a:off x="6448709" y="4050224"/>
            <a:ext cx="13687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Learning rate at skill </a:t>
            </a:r>
            <a:r>
              <a:rPr lang="en-US" sz="1600" i="1" dirty="0">
                <a:latin typeface="+mn-lt"/>
              </a:rPr>
              <a:t>k</a:t>
            </a:r>
          </a:p>
        </p:txBody>
      </p:sp>
      <p:sp>
        <p:nvSpPr>
          <p:cNvPr id="14" name="TextBox 13">
            <a:extLst>
              <a:ext uri="{FF2B5EF4-FFF2-40B4-BE49-F238E27FC236}">
                <a16:creationId xmlns:a16="http://schemas.microsoft.com/office/drawing/2014/main" id="{7DF6307F-CC98-41A0-AA4C-F0EA4EC83FEC}"/>
              </a:ext>
            </a:extLst>
          </p:cNvPr>
          <p:cNvSpPr txBox="1"/>
          <p:nvPr/>
        </p:nvSpPr>
        <p:spPr bwMode="auto">
          <a:xfrm>
            <a:off x="7294131" y="3094143"/>
            <a:ext cx="17982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Number of practice opportunities student </a:t>
            </a:r>
            <a:r>
              <a:rPr lang="en-US" sz="1600" i="1" dirty="0">
                <a:latin typeface="+mn-lt"/>
              </a:rPr>
              <a:t>n</a:t>
            </a:r>
            <a:r>
              <a:rPr lang="en-US" sz="1600" dirty="0">
                <a:latin typeface="+mn-lt"/>
              </a:rPr>
              <a:t> had at skill </a:t>
            </a:r>
            <a:r>
              <a:rPr lang="en-US" sz="1600" i="1" dirty="0">
                <a:latin typeface="+mn-lt"/>
              </a:rPr>
              <a:t>k</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9924960-9725-4804-A148-A609E5423AB1}"/>
                  </a:ext>
                </a:extLst>
              </p:cNvPr>
              <p:cNvSpPr txBox="1"/>
              <p:nvPr/>
            </p:nvSpPr>
            <p:spPr bwMode="auto">
              <a:xfrm>
                <a:off x="2730707" y="3114728"/>
                <a:ext cx="1929440"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Student proficiency: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𝜃</m:t>
                        </m:r>
                      </m:e>
                      <m:sub>
                        <m:r>
                          <a:rPr lang="en-US" sz="1600" b="0" i="1" smtClean="0">
                            <a:latin typeface="Cambria Math" panose="02040503050406030204" pitchFamily="18" charset="0"/>
                            <a:ea typeface="Cambria Math"/>
                          </a:rPr>
                          <m:t>𝑛</m:t>
                        </m:r>
                      </m:sub>
                    </m:sSub>
                    <m:r>
                      <a:rPr lang="en-US" sz="1600" i="1" smtClean="0">
                        <a:latin typeface="Cambria Math"/>
                        <a:ea typeface="Cambria Math"/>
                      </a:rPr>
                      <m:t>~</m:t>
                    </m:r>
                    <m:r>
                      <a:rPr lang="en-US" sz="1600" b="0" i="1" smtClean="0">
                        <a:latin typeface="Cambria Math"/>
                        <a:ea typeface="Cambria Math"/>
                      </a:rPr>
                      <m:t>𝑁</m:t>
                    </m:r>
                    <m:r>
                      <a:rPr lang="en-US" sz="1600" b="0" i="1" smtClean="0">
                        <a:latin typeface="Cambria Math"/>
                        <a:ea typeface="Cambria Math"/>
                      </a:rPr>
                      <m:t>(0,</m:t>
                    </m:r>
                    <m:sSup>
                      <m:sSupPr>
                        <m:ctrlPr>
                          <a:rPr lang="en-US" sz="1600" b="0" i="1" smtClean="0">
                            <a:latin typeface="Cambria Math" panose="02040503050406030204" pitchFamily="18" charset="0"/>
                            <a:ea typeface="Cambria Math"/>
                          </a:rPr>
                        </m:ctrlPr>
                      </m:sSupPr>
                      <m:e>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𝜎</m:t>
                            </m:r>
                          </m:e>
                          <m:sub>
                            <m:r>
                              <a:rPr lang="en-US" sz="1600" b="0" i="1" smtClean="0">
                                <a:latin typeface="Cambria Math"/>
                                <a:ea typeface="Cambria Math"/>
                              </a:rPr>
                              <m:t>𝜃</m:t>
                            </m:r>
                          </m:sub>
                        </m:sSub>
                      </m:e>
                      <m:sup>
                        <m:r>
                          <a:rPr lang="en-US" sz="1600" b="0" i="1" smtClean="0">
                            <a:latin typeface="Cambria Math"/>
                            <a:ea typeface="Cambria Math"/>
                          </a:rPr>
                          <m:t>2</m:t>
                        </m:r>
                      </m:sup>
                    </m:sSup>
                    <m:r>
                      <a:rPr lang="en-US" sz="1600" b="0" i="1" smtClean="0">
                        <a:latin typeface="Cambria Math"/>
                        <a:ea typeface="Cambria Math"/>
                      </a:rPr>
                      <m:t>)</m:t>
                    </m:r>
                  </m:oMath>
                </a14:m>
                <a:endParaRPr lang="en-US" sz="1600" i="1" dirty="0" err="1">
                  <a:latin typeface="+mn-lt"/>
                </a:endParaRPr>
              </a:p>
            </p:txBody>
          </p:sp>
        </mc:Choice>
        <mc:Fallback xmlns="">
          <p:sp>
            <p:nvSpPr>
              <p:cNvPr id="15" name="TextBox 14">
                <a:extLst>
                  <a:ext uri="{FF2B5EF4-FFF2-40B4-BE49-F238E27FC236}">
                    <a16:creationId xmlns:a16="http://schemas.microsoft.com/office/drawing/2014/main" id="{D9924960-9725-4804-A148-A609E5423AB1}"/>
                  </a:ext>
                </a:extLst>
              </p:cNvPr>
              <p:cNvSpPr txBox="1">
                <a:spLocks noRot="1" noChangeAspect="1" noMove="1" noResize="1" noEditPoints="1" noAdjustHandles="1" noChangeArrowheads="1" noChangeShapeType="1" noTextEdit="1"/>
              </p:cNvSpPr>
              <p:nvPr/>
            </p:nvSpPr>
            <p:spPr bwMode="auto">
              <a:xfrm>
                <a:off x="2730707" y="3114728"/>
                <a:ext cx="1929440" cy="584775"/>
              </a:xfrm>
              <a:prstGeom prst="rect">
                <a:avLst/>
              </a:prstGeom>
              <a:blipFill>
                <a:blip r:embed="rId5"/>
                <a:stretch>
                  <a:fillRect t="-3125" r="-1899" b="-5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193F5B-80DA-4FA2-8550-57AA9BFB594E}"/>
                  </a:ext>
                </a:extLst>
              </p:cNvPr>
              <p:cNvSpPr txBox="1"/>
              <p:nvPr/>
            </p:nvSpPr>
            <p:spPr bwMode="auto">
              <a:xfrm>
                <a:off x="3433899" y="4285820"/>
                <a:ext cx="2622432" cy="3636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20000"/>
                  </a:spcBef>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𝑞</m:t>
                        </m:r>
                      </m:e>
                      <m:sub>
                        <m:r>
                          <a:rPr lang="en-US" sz="1600" b="0" i="1" smtClean="0">
                            <a:latin typeface="Cambria Math"/>
                          </a:rPr>
                          <m:t>𝑖𝑘</m:t>
                        </m:r>
                      </m:sub>
                    </m:sSub>
                    <m:r>
                      <a:rPr lang="en-US" sz="1600" b="0" i="1" smtClean="0">
                        <a:latin typeface="Cambria Math"/>
                      </a:rPr>
                      <m:t>=1</m:t>
                    </m:r>
                  </m:oMath>
                </a14:m>
                <a:r>
                  <a:rPr lang="en-US" sz="1600" dirty="0">
                    <a:latin typeface="+mn-lt"/>
                  </a:rPr>
                  <a:t>,  if item </a:t>
                </a:r>
                <a:r>
                  <a:rPr lang="en-US" sz="1600" i="1" dirty="0" err="1">
                    <a:latin typeface="+mn-lt"/>
                  </a:rPr>
                  <a:t>i</a:t>
                </a:r>
                <a:r>
                  <a:rPr lang="en-US" sz="1600" dirty="0">
                    <a:latin typeface="+mn-lt"/>
                  </a:rPr>
                  <a:t> uses skill </a:t>
                </a:r>
                <a:r>
                  <a:rPr lang="en-US" sz="1600" i="1" dirty="0">
                    <a:latin typeface="+mn-lt"/>
                  </a:rPr>
                  <a:t>k</a:t>
                </a:r>
              </a:p>
            </p:txBody>
          </p:sp>
        </mc:Choice>
        <mc:Fallback xmlns="">
          <p:sp>
            <p:nvSpPr>
              <p:cNvPr id="16" name="TextBox 15">
                <a:extLst>
                  <a:ext uri="{FF2B5EF4-FFF2-40B4-BE49-F238E27FC236}">
                    <a16:creationId xmlns:a16="http://schemas.microsoft.com/office/drawing/2014/main" id="{EE193F5B-80DA-4FA2-8550-57AA9BFB594E}"/>
                  </a:ext>
                </a:extLst>
              </p:cNvPr>
              <p:cNvSpPr txBox="1">
                <a:spLocks noRot="1" noChangeAspect="1" noMove="1" noResize="1" noEditPoints="1" noAdjustHandles="1" noChangeArrowheads="1" noChangeShapeType="1" noTextEdit="1"/>
              </p:cNvSpPr>
              <p:nvPr/>
            </p:nvSpPr>
            <p:spPr bwMode="auto">
              <a:xfrm>
                <a:off x="3433899" y="4285820"/>
                <a:ext cx="2622432" cy="363626"/>
              </a:xfrm>
              <a:prstGeom prst="rect">
                <a:avLst/>
              </a:prstGeom>
              <a:blipFill>
                <a:blip r:embed="rId6"/>
                <a:stretch>
                  <a:fillRect t="-5000"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H">
                    <a:noFill/>
                  </a:rPr>
                  <a:t> </a:t>
                </a:r>
              </a:p>
            </p:txBody>
          </p:sp>
        </mc:Fallback>
      </mc:AlternateContent>
      <p:cxnSp>
        <p:nvCxnSpPr>
          <p:cNvPr id="17" name="Straight Arrow Connector 16">
            <a:extLst>
              <a:ext uri="{FF2B5EF4-FFF2-40B4-BE49-F238E27FC236}">
                <a16:creationId xmlns:a16="http://schemas.microsoft.com/office/drawing/2014/main" id="{2966ACD1-9BD2-431F-B431-BD857A690E60}"/>
              </a:ext>
            </a:extLst>
          </p:cNvPr>
          <p:cNvCxnSpPr/>
          <p:nvPr/>
        </p:nvCxnSpPr>
        <p:spPr bwMode="auto">
          <a:xfrm flipH="1">
            <a:off x="6411547" y="1973610"/>
            <a:ext cx="204158" cy="1196197"/>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DF9C7B82-FE4E-48F2-BD13-B526334FB49A}"/>
              </a:ext>
            </a:extLst>
          </p:cNvPr>
          <p:cNvCxnSpPr>
            <a:cxnSpLocks/>
          </p:cNvCxnSpPr>
          <p:nvPr/>
        </p:nvCxnSpPr>
        <p:spPr bwMode="auto">
          <a:xfrm flipH="1">
            <a:off x="7120149" y="1973610"/>
            <a:ext cx="226049" cy="2076614"/>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9BE7519A-8B4E-42A5-AEB8-0FB5C9446EDE}"/>
              </a:ext>
            </a:extLst>
          </p:cNvPr>
          <p:cNvCxnSpPr>
            <a:cxnSpLocks/>
          </p:cNvCxnSpPr>
          <p:nvPr/>
        </p:nvCxnSpPr>
        <p:spPr bwMode="auto">
          <a:xfrm>
            <a:off x="8017638" y="1973610"/>
            <a:ext cx="164227" cy="1088300"/>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7ADE2F80-EB75-455D-BEF6-4D11993BC50E}"/>
              </a:ext>
            </a:extLst>
          </p:cNvPr>
          <p:cNvCxnSpPr/>
          <p:nvPr/>
        </p:nvCxnSpPr>
        <p:spPr bwMode="auto">
          <a:xfrm flipH="1">
            <a:off x="3804250" y="1963696"/>
            <a:ext cx="767750" cy="1122871"/>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9DEA4A44-A3E2-451E-A921-DDE431FE027D}"/>
              </a:ext>
            </a:extLst>
          </p:cNvPr>
          <p:cNvCxnSpPr>
            <a:cxnSpLocks/>
          </p:cNvCxnSpPr>
          <p:nvPr/>
        </p:nvCxnSpPr>
        <p:spPr bwMode="auto">
          <a:xfrm flipH="1">
            <a:off x="4931906" y="2026740"/>
            <a:ext cx="864218" cy="2271457"/>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a:extLst>
              <a:ext uri="{FF2B5EF4-FFF2-40B4-BE49-F238E27FC236}">
                <a16:creationId xmlns:a16="http://schemas.microsoft.com/office/drawing/2014/main" id="{11234DC2-6481-4172-A6B7-C894E76F266D}"/>
              </a:ext>
            </a:extLst>
          </p:cNvPr>
          <p:cNvSpPr/>
          <p:nvPr/>
        </p:nvSpPr>
        <p:spPr>
          <a:xfrm>
            <a:off x="2754568" y="4792065"/>
            <a:ext cx="3634906"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ITS 2006; </a:t>
            </a:r>
            <a:r>
              <a:rPr lang="de-CH" sz="1600" b="1" dirty="0" err="1">
                <a:solidFill>
                  <a:schemeClr val="bg1">
                    <a:lumMod val="50000"/>
                  </a:schemeClr>
                </a:solidFill>
                <a:latin typeface="+mn-lt"/>
              </a:rPr>
              <a:t>Cen</a:t>
            </a:r>
            <a:r>
              <a:rPr lang="de-CH" sz="1600" b="1" dirty="0">
                <a:solidFill>
                  <a:schemeClr val="bg1">
                    <a:lumMod val="50000"/>
                  </a:schemeClr>
                </a:solidFill>
                <a:latin typeface="+mn-lt"/>
              </a:rPr>
              <a:t> et al., IST 2008]</a:t>
            </a:r>
          </a:p>
        </p:txBody>
      </p:sp>
    </p:spTree>
    <p:extLst>
      <p:ext uri="{BB962C8B-B14F-4D97-AF65-F5344CB8AC3E}">
        <p14:creationId xmlns:p14="http://schemas.microsoft.com/office/powerpoint/2010/main" val="1184022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95072-E2E9-49CB-8087-8C46D259E658}"/>
              </a:ext>
            </a:extLst>
          </p:cNvPr>
          <p:cNvSpPr>
            <a:spLocks noGrp="1"/>
          </p:cNvSpPr>
          <p:nvPr>
            <p:ph type="title"/>
          </p:nvPr>
        </p:nvSpPr>
        <p:spPr/>
        <p:txBody>
          <a:bodyPr/>
          <a:lstStyle/>
          <a:p>
            <a:r>
              <a:rPr lang="en-US" dirty="0"/>
              <a:t>Performance Factors Analysis (PFA)</a:t>
            </a:r>
            <a:endParaRPr lang="en-CH" dirty="0"/>
          </a:p>
        </p:txBody>
      </p:sp>
      <p:grpSp>
        <p:nvGrpSpPr>
          <p:cNvPr id="7" name="Group 6">
            <a:extLst>
              <a:ext uri="{FF2B5EF4-FFF2-40B4-BE49-F238E27FC236}">
                <a16:creationId xmlns:a16="http://schemas.microsoft.com/office/drawing/2014/main" id="{73445E85-BEF6-45C1-93BD-935977D7CEB7}"/>
              </a:ext>
            </a:extLst>
          </p:cNvPr>
          <p:cNvGrpSpPr/>
          <p:nvPr/>
        </p:nvGrpSpPr>
        <p:grpSpPr>
          <a:xfrm>
            <a:off x="1371039" y="1118461"/>
            <a:ext cx="6510408" cy="1121044"/>
            <a:chOff x="892613" y="1118461"/>
            <a:chExt cx="6510408" cy="1121044"/>
          </a:xfrm>
        </p:grpSpPr>
        <p:sp>
          <p:nvSpPr>
            <p:cNvPr id="5" name="Rectangle 4">
              <a:extLst>
                <a:ext uri="{FF2B5EF4-FFF2-40B4-BE49-F238E27FC236}">
                  <a16:creationId xmlns:a16="http://schemas.microsoft.com/office/drawing/2014/main" id="{EA4D9CDD-6803-49FA-A66E-ECAF5CA0EE39}"/>
                </a:ext>
              </a:extLst>
            </p:cNvPr>
            <p:cNvSpPr/>
            <p:nvPr/>
          </p:nvSpPr>
          <p:spPr bwMode="auto">
            <a:xfrm>
              <a:off x="892613" y="1118461"/>
              <a:ext cx="6401923"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6988C6-FBD8-4E06-82D3-D7230C999858}"/>
                    </a:ext>
                  </a:extLst>
                </p:cNvPr>
                <p:cNvSpPr txBox="1"/>
                <p:nvPr/>
              </p:nvSpPr>
              <p:spPr>
                <a:xfrm>
                  <a:off x="1001098" y="1230880"/>
                  <a:ext cx="6401923" cy="896207"/>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𝑛</m:t>
                            </m:r>
                          </m:sub>
                        </m:sSub>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e>
                        </m:nary>
                      </m:oMath>
                    </m:oMathPara>
                  </a14:m>
                  <a:endParaRPr lang="en-CH" dirty="0" err="1">
                    <a:latin typeface="+mn-lt"/>
                  </a:endParaRPr>
                </a:p>
              </p:txBody>
            </p:sp>
          </mc:Choice>
          <mc:Fallback xmlns="">
            <p:sp>
              <p:nvSpPr>
                <p:cNvPr id="6" name="TextBox 5">
                  <a:extLst>
                    <a:ext uri="{FF2B5EF4-FFF2-40B4-BE49-F238E27FC236}">
                      <a16:creationId xmlns:a16="http://schemas.microsoft.com/office/drawing/2014/main" id="{196988C6-FBD8-4E06-82D3-D7230C999858}"/>
                    </a:ext>
                  </a:extLst>
                </p:cNvPr>
                <p:cNvSpPr txBox="1">
                  <a:spLocks noRot="1" noChangeAspect="1" noMove="1" noResize="1" noEditPoints="1" noAdjustHandles="1" noChangeArrowheads="1" noChangeShapeType="1" noTextEdit="1"/>
                </p:cNvSpPr>
                <p:nvPr/>
              </p:nvSpPr>
              <p:spPr>
                <a:xfrm>
                  <a:off x="1001098" y="1230880"/>
                  <a:ext cx="6401923" cy="896207"/>
                </a:xfrm>
                <a:prstGeom prst="rect">
                  <a:avLst/>
                </a:prstGeom>
                <a:blipFill>
                  <a:blip r:embed="rId2"/>
                  <a:stretch>
                    <a:fillRect/>
                  </a:stretch>
                </a:blipFill>
              </p:spPr>
              <p:txBody>
                <a:bodyPr/>
                <a:lstStyle/>
                <a:p>
                  <a:r>
                    <a:rPr lang="en-CH">
                      <a:noFill/>
                    </a:rPr>
                    <a:t> </a:t>
                  </a:r>
                </a:p>
              </p:txBody>
            </p:sp>
          </mc:Fallback>
        </mc:AlternateContent>
      </p:grpSp>
      <p:sp>
        <p:nvSpPr>
          <p:cNvPr id="13" name="Rectangle 12">
            <a:extLst>
              <a:ext uri="{FF2B5EF4-FFF2-40B4-BE49-F238E27FC236}">
                <a16:creationId xmlns:a16="http://schemas.microsoft.com/office/drawing/2014/main" id="{E616D2CC-8D55-4C1D-ABA0-A67F02D0D930}"/>
              </a:ext>
            </a:extLst>
          </p:cNvPr>
          <p:cNvSpPr/>
          <p:nvPr/>
        </p:nvSpPr>
        <p:spPr bwMode="auto">
          <a:xfrm>
            <a:off x="4949701" y="1400014"/>
            <a:ext cx="1043552" cy="490780"/>
          </a:xfrm>
          <a:prstGeom prst="rect">
            <a:avLst/>
          </a:prstGeom>
          <a:solidFill>
            <a:srgbClr val="C00000">
              <a:alpha val="11000"/>
            </a:srgbClr>
          </a:solidFill>
          <a:ln w="34925">
            <a:solidFill>
              <a:srgbClr val="C00000"/>
            </a:solidFill>
          </a:ln>
          <a:effectLst/>
        </p:spPr>
        <p:txBody>
          <a:bodyPr wrap="none" rtlCol="0" anchor="ctr"/>
          <a:lstStyle/>
          <a:p>
            <a:pPr algn="ctr"/>
            <a:endParaRPr lang="en-CH">
              <a:solidFill>
                <a:srgbClr val="566B73"/>
              </a:solidFill>
            </a:endParaRPr>
          </a:p>
        </p:txBody>
      </p:sp>
      <p:sp>
        <p:nvSpPr>
          <p:cNvPr id="14" name="Rectangle 13">
            <a:extLst>
              <a:ext uri="{FF2B5EF4-FFF2-40B4-BE49-F238E27FC236}">
                <a16:creationId xmlns:a16="http://schemas.microsoft.com/office/drawing/2014/main" id="{396BAD75-B95E-4964-ABC8-EAAA121B5472}"/>
              </a:ext>
            </a:extLst>
          </p:cNvPr>
          <p:cNvSpPr/>
          <p:nvPr/>
        </p:nvSpPr>
        <p:spPr>
          <a:xfrm>
            <a:off x="3442706" y="4792065"/>
            <a:ext cx="225863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a:t>
            </a:r>
            <a:r>
              <a:rPr lang="de-CH" sz="1600" b="1" dirty="0" err="1">
                <a:solidFill>
                  <a:schemeClr val="bg1">
                    <a:lumMod val="50000"/>
                  </a:schemeClr>
                </a:solidFill>
                <a:latin typeface="+mn-lt"/>
              </a:rPr>
              <a:t>Pavlik</a:t>
            </a:r>
            <a:r>
              <a:rPr lang="de-CH" sz="1600" b="1" dirty="0">
                <a:solidFill>
                  <a:schemeClr val="bg1">
                    <a:lumMod val="50000"/>
                  </a:schemeClr>
                </a:solidFill>
                <a:latin typeface="+mn-lt"/>
              </a:rPr>
              <a:t> et al., AIED 2009]</a:t>
            </a:r>
          </a:p>
        </p:txBody>
      </p:sp>
    </p:spTree>
    <p:extLst>
      <p:ext uri="{BB962C8B-B14F-4D97-AF65-F5344CB8AC3E}">
        <p14:creationId xmlns:p14="http://schemas.microsoft.com/office/powerpoint/2010/main" val="545062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95072-E2E9-49CB-8087-8C46D259E658}"/>
              </a:ext>
            </a:extLst>
          </p:cNvPr>
          <p:cNvSpPr>
            <a:spLocks noGrp="1"/>
          </p:cNvSpPr>
          <p:nvPr>
            <p:ph type="title"/>
          </p:nvPr>
        </p:nvSpPr>
        <p:spPr/>
        <p:txBody>
          <a:bodyPr/>
          <a:lstStyle/>
          <a:p>
            <a:r>
              <a:rPr lang="en-US" dirty="0"/>
              <a:t>Performance Factors Analysis (PFA)</a:t>
            </a:r>
            <a:endParaRPr lang="en-CH" dirty="0"/>
          </a:p>
        </p:txBody>
      </p:sp>
      <p:grpSp>
        <p:nvGrpSpPr>
          <p:cNvPr id="7" name="Group 6">
            <a:extLst>
              <a:ext uri="{FF2B5EF4-FFF2-40B4-BE49-F238E27FC236}">
                <a16:creationId xmlns:a16="http://schemas.microsoft.com/office/drawing/2014/main" id="{73445E85-BEF6-45C1-93BD-935977D7CEB7}"/>
              </a:ext>
            </a:extLst>
          </p:cNvPr>
          <p:cNvGrpSpPr/>
          <p:nvPr/>
        </p:nvGrpSpPr>
        <p:grpSpPr>
          <a:xfrm>
            <a:off x="1371038" y="1118461"/>
            <a:ext cx="6401924" cy="1121044"/>
            <a:chOff x="892612" y="1118461"/>
            <a:chExt cx="6401924" cy="1121044"/>
          </a:xfrm>
        </p:grpSpPr>
        <p:sp>
          <p:nvSpPr>
            <p:cNvPr id="5" name="Rectangle 4">
              <a:extLst>
                <a:ext uri="{FF2B5EF4-FFF2-40B4-BE49-F238E27FC236}">
                  <a16:creationId xmlns:a16="http://schemas.microsoft.com/office/drawing/2014/main" id="{EA4D9CDD-6803-49FA-A66E-ECAF5CA0EE39}"/>
                </a:ext>
              </a:extLst>
            </p:cNvPr>
            <p:cNvSpPr/>
            <p:nvPr/>
          </p:nvSpPr>
          <p:spPr bwMode="auto">
            <a:xfrm>
              <a:off x="892613" y="1118461"/>
              <a:ext cx="6401923" cy="1121044"/>
            </a:xfrm>
            <a:prstGeom prst="rect">
              <a:avLst/>
            </a:prstGeom>
            <a:solidFill>
              <a:schemeClr val="accent3"/>
            </a:solidFill>
            <a:ln w="44450">
              <a:solidFill>
                <a:srgbClr val="005EA4"/>
              </a:solidFill>
            </a:ln>
            <a:effectLst/>
          </p:spPr>
          <p:txBody>
            <a:bodyPr wrap="none" rtlCol="0" anchor="ctr"/>
            <a:lstStyle/>
            <a:p>
              <a:pPr algn="ctr"/>
              <a:endParaRPr lang="en-CH">
                <a:solidFill>
                  <a:srgbClr val="566B73"/>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6988C6-FBD8-4E06-82D3-D7230C999858}"/>
                    </a:ext>
                  </a:extLst>
                </p:cNvPr>
                <p:cNvSpPr txBox="1"/>
                <p:nvPr/>
              </p:nvSpPr>
              <p:spPr>
                <a:xfrm>
                  <a:off x="892612" y="1230880"/>
                  <a:ext cx="6401923" cy="896207"/>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
                          <m:sSubPr>
                            <m:ctrlPr>
                              <a:rPr lang="en-CH"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𝑛</m:t>
                            </m:r>
                          </m:sub>
                        </m:sSub>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e>
                        </m:nary>
                      </m:oMath>
                    </m:oMathPara>
                  </a14:m>
                  <a:endParaRPr lang="en-CH" dirty="0" err="1">
                    <a:latin typeface="+mn-lt"/>
                  </a:endParaRPr>
                </a:p>
              </p:txBody>
            </p:sp>
          </mc:Choice>
          <mc:Fallback xmlns="">
            <p:sp>
              <p:nvSpPr>
                <p:cNvPr id="6" name="TextBox 5">
                  <a:extLst>
                    <a:ext uri="{FF2B5EF4-FFF2-40B4-BE49-F238E27FC236}">
                      <a16:creationId xmlns:a16="http://schemas.microsoft.com/office/drawing/2014/main" id="{196988C6-FBD8-4E06-82D3-D7230C999858}"/>
                    </a:ext>
                  </a:extLst>
                </p:cNvPr>
                <p:cNvSpPr txBox="1">
                  <a:spLocks noRot="1" noChangeAspect="1" noMove="1" noResize="1" noEditPoints="1" noAdjustHandles="1" noChangeArrowheads="1" noChangeShapeType="1" noTextEdit="1"/>
                </p:cNvSpPr>
                <p:nvPr/>
              </p:nvSpPr>
              <p:spPr>
                <a:xfrm>
                  <a:off x="892612" y="1230880"/>
                  <a:ext cx="6401923" cy="896207"/>
                </a:xfrm>
                <a:prstGeom prst="rect">
                  <a:avLst/>
                </a:prstGeom>
                <a:blipFill>
                  <a:blip r:embed="rId3"/>
                  <a:stretch>
                    <a:fillRect/>
                  </a:stretch>
                </a:blipFill>
              </p:spPr>
              <p:txBody>
                <a:bodyPr/>
                <a:lstStyle/>
                <a:p>
                  <a:r>
                    <a:rPr lang="en-CH">
                      <a:noFill/>
                    </a:rPr>
                    <a:t> </a:t>
                  </a:r>
                </a:p>
              </p:txBody>
            </p:sp>
          </mc:Fallback>
        </mc:AlternateContent>
      </p:grpSp>
      <p:sp>
        <p:nvSpPr>
          <p:cNvPr id="8" name="TextBox 7">
            <a:extLst>
              <a:ext uri="{FF2B5EF4-FFF2-40B4-BE49-F238E27FC236}">
                <a16:creationId xmlns:a16="http://schemas.microsoft.com/office/drawing/2014/main" id="{BB8782A1-6B2F-4D2D-BB74-73907EC78061}"/>
              </a:ext>
            </a:extLst>
          </p:cNvPr>
          <p:cNvSpPr txBox="1"/>
          <p:nvPr/>
        </p:nvSpPr>
        <p:spPr bwMode="auto">
          <a:xfrm>
            <a:off x="4876597" y="2991078"/>
            <a:ext cx="17982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Number of prior </a:t>
            </a:r>
            <a:r>
              <a:rPr lang="en-US" sz="1600" b="1" dirty="0">
                <a:latin typeface="+mn-lt"/>
              </a:rPr>
              <a:t>successes</a:t>
            </a:r>
            <a:r>
              <a:rPr lang="en-US" sz="1600" dirty="0">
                <a:latin typeface="+mn-lt"/>
              </a:rPr>
              <a:t> student </a:t>
            </a:r>
            <a:r>
              <a:rPr lang="en-US" sz="1600" i="1" dirty="0">
                <a:latin typeface="+mn-lt"/>
              </a:rPr>
              <a:t>n</a:t>
            </a:r>
            <a:r>
              <a:rPr lang="en-US" sz="1600" dirty="0">
                <a:latin typeface="+mn-lt"/>
              </a:rPr>
              <a:t> had at skill </a:t>
            </a:r>
            <a:r>
              <a:rPr lang="en-US" sz="1600" i="1" dirty="0">
                <a:latin typeface="+mn-lt"/>
              </a:rPr>
              <a:t>k</a:t>
            </a:r>
          </a:p>
        </p:txBody>
      </p:sp>
      <p:cxnSp>
        <p:nvCxnSpPr>
          <p:cNvPr id="9" name="Straight Arrow Connector 8">
            <a:extLst>
              <a:ext uri="{FF2B5EF4-FFF2-40B4-BE49-F238E27FC236}">
                <a16:creationId xmlns:a16="http://schemas.microsoft.com/office/drawing/2014/main" id="{ECED7165-4DAF-470D-B91C-90096B51C022}"/>
              </a:ext>
            </a:extLst>
          </p:cNvPr>
          <p:cNvCxnSpPr>
            <a:cxnSpLocks/>
          </p:cNvCxnSpPr>
          <p:nvPr/>
        </p:nvCxnSpPr>
        <p:spPr bwMode="auto">
          <a:xfrm flipH="1">
            <a:off x="5775701" y="1903722"/>
            <a:ext cx="95781" cy="1030302"/>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A2B57892-9BC2-4B61-826B-317081D6636F}"/>
              </a:ext>
            </a:extLst>
          </p:cNvPr>
          <p:cNvSpPr txBox="1"/>
          <p:nvPr/>
        </p:nvSpPr>
        <p:spPr bwMode="auto">
          <a:xfrm>
            <a:off x="6873857" y="2991078"/>
            <a:ext cx="17982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spcBef>
                <a:spcPct val="20000"/>
              </a:spcBef>
            </a:pPr>
            <a:r>
              <a:rPr lang="en-US" sz="1600" dirty="0">
                <a:latin typeface="+mn-lt"/>
              </a:rPr>
              <a:t>Number of prior </a:t>
            </a:r>
            <a:r>
              <a:rPr lang="en-US" sz="1600" b="1" dirty="0">
                <a:latin typeface="+mn-lt"/>
              </a:rPr>
              <a:t>failures</a:t>
            </a:r>
            <a:r>
              <a:rPr lang="en-US" sz="1600" dirty="0">
                <a:latin typeface="+mn-lt"/>
              </a:rPr>
              <a:t> student </a:t>
            </a:r>
            <a:r>
              <a:rPr lang="en-US" sz="1600" i="1" dirty="0">
                <a:latin typeface="+mn-lt"/>
              </a:rPr>
              <a:t>n</a:t>
            </a:r>
            <a:r>
              <a:rPr lang="en-US" sz="1600" dirty="0">
                <a:latin typeface="+mn-lt"/>
              </a:rPr>
              <a:t> had at skill </a:t>
            </a:r>
            <a:r>
              <a:rPr lang="en-US" sz="1600" i="1" dirty="0">
                <a:latin typeface="+mn-lt"/>
              </a:rPr>
              <a:t>k</a:t>
            </a:r>
          </a:p>
        </p:txBody>
      </p:sp>
      <p:cxnSp>
        <p:nvCxnSpPr>
          <p:cNvPr id="11" name="Straight Arrow Connector 10">
            <a:extLst>
              <a:ext uri="{FF2B5EF4-FFF2-40B4-BE49-F238E27FC236}">
                <a16:creationId xmlns:a16="http://schemas.microsoft.com/office/drawing/2014/main" id="{0679DE9D-693B-423D-AC55-4E7D6C1B6A01}"/>
              </a:ext>
            </a:extLst>
          </p:cNvPr>
          <p:cNvCxnSpPr>
            <a:cxnSpLocks/>
          </p:cNvCxnSpPr>
          <p:nvPr/>
        </p:nvCxnSpPr>
        <p:spPr bwMode="auto">
          <a:xfrm>
            <a:off x="7212086" y="1873694"/>
            <a:ext cx="351087" cy="1060330"/>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A617C6D6-4584-4075-A315-F039FFD22482}"/>
              </a:ext>
            </a:extLst>
          </p:cNvPr>
          <p:cNvSpPr/>
          <p:nvPr/>
        </p:nvSpPr>
        <p:spPr bwMode="auto">
          <a:xfrm>
            <a:off x="5067945" y="1400014"/>
            <a:ext cx="2402237" cy="490780"/>
          </a:xfrm>
          <a:prstGeom prst="rect">
            <a:avLst/>
          </a:prstGeom>
          <a:solidFill>
            <a:srgbClr val="C00000">
              <a:alpha val="11000"/>
            </a:srgbClr>
          </a:solidFill>
          <a:ln w="34925">
            <a:solidFill>
              <a:srgbClr val="C00000"/>
            </a:solidFill>
          </a:ln>
          <a:effectLst/>
        </p:spPr>
        <p:txBody>
          <a:bodyPr wrap="none" rtlCol="0" anchor="ctr"/>
          <a:lstStyle/>
          <a:p>
            <a:pPr algn="ctr"/>
            <a:endParaRPr lang="en-CH">
              <a:solidFill>
                <a:srgbClr val="566B73"/>
              </a:solidFill>
            </a:endParaRPr>
          </a:p>
        </p:txBody>
      </p:sp>
      <p:sp>
        <p:nvSpPr>
          <p:cNvPr id="13" name="Rectangle 12">
            <a:extLst>
              <a:ext uri="{FF2B5EF4-FFF2-40B4-BE49-F238E27FC236}">
                <a16:creationId xmlns:a16="http://schemas.microsoft.com/office/drawing/2014/main" id="{94B37F4D-A0DC-4841-84CA-3FA9B40BEA89}"/>
              </a:ext>
            </a:extLst>
          </p:cNvPr>
          <p:cNvSpPr/>
          <p:nvPr/>
        </p:nvSpPr>
        <p:spPr>
          <a:xfrm>
            <a:off x="3442706" y="4792065"/>
            <a:ext cx="225863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a:t>
            </a:r>
            <a:r>
              <a:rPr lang="de-CH" sz="1600" b="1" dirty="0" err="1">
                <a:solidFill>
                  <a:schemeClr val="bg1">
                    <a:lumMod val="50000"/>
                  </a:schemeClr>
                </a:solidFill>
                <a:latin typeface="+mn-lt"/>
              </a:rPr>
              <a:t>Pavlik</a:t>
            </a:r>
            <a:r>
              <a:rPr lang="de-CH" sz="1600" b="1" dirty="0">
                <a:solidFill>
                  <a:schemeClr val="bg1">
                    <a:lumMod val="50000"/>
                  </a:schemeClr>
                </a:solidFill>
                <a:latin typeface="+mn-lt"/>
              </a:rPr>
              <a:t> et al., AIED 2009]</a:t>
            </a:r>
          </a:p>
        </p:txBody>
      </p:sp>
    </p:spTree>
    <p:extLst>
      <p:ext uri="{BB962C8B-B14F-4D97-AF65-F5344CB8AC3E}">
        <p14:creationId xmlns:p14="http://schemas.microsoft.com/office/powerpoint/2010/main" val="2136104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hteck 106"/>
          <p:cNvSpPr/>
          <p:nvPr/>
        </p:nvSpPr>
        <p:spPr bwMode="auto">
          <a:xfrm>
            <a:off x="826576" y="1179182"/>
            <a:ext cx="7490847" cy="3097587"/>
          </a:xfrm>
          <a:prstGeom prst="rect">
            <a:avLst/>
          </a:prstGeom>
          <a:solidFill>
            <a:schemeClr val="accent3"/>
          </a:solidFill>
          <a:ln w="38100">
            <a:solidFill>
              <a:srgbClr val="0070C0"/>
            </a:solidFill>
          </a:ln>
          <a:effectLst/>
          <a:extLst/>
        </p:spPr>
        <p:txBody>
          <a:bodyPr wrap="none" rtlCol="0" anchor="ctr"/>
          <a:lstStyle/>
          <a:p>
            <a:pPr algn="ctr"/>
            <a:endParaRPr lang="de-CH" dirty="0">
              <a:solidFill>
                <a:srgbClr val="566B73"/>
              </a:solidFill>
            </a:endParaRPr>
          </a:p>
        </p:txBody>
      </p:sp>
      <p:sp>
        <p:nvSpPr>
          <p:cNvPr id="3" name="Title 2"/>
          <p:cNvSpPr>
            <a:spLocks noGrp="1"/>
          </p:cNvSpPr>
          <p:nvPr>
            <p:ph type="title"/>
          </p:nvPr>
        </p:nvSpPr>
        <p:spPr>
          <a:xfrm>
            <a:off x="111968" y="0"/>
            <a:ext cx="8920064" cy="702260"/>
          </a:xfrm>
          <a:noFill/>
        </p:spPr>
        <p:txBody>
          <a:bodyPr/>
          <a:lstStyle/>
          <a:p>
            <a:r>
              <a:rPr lang="en-US" sz="3200" dirty="0"/>
              <a:t>Modeling and Predicting Student Knowledge</a:t>
            </a:r>
          </a:p>
        </p:txBody>
      </p:sp>
      <p:grpSp>
        <p:nvGrpSpPr>
          <p:cNvPr id="8" name="Group 7">
            <a:extLst>
              <a:ext uri="{FF2B5EF4-FFF2-40B4-BE49-F238E27FC236}">
                <a16:creationId xmlns:a16="http://schemas.microsoft.com/office/drawing/2014/main" id="{69912893-11BA-48E1-AE68-3C23880897AA}"/>
              </a:ext>
            </a:extLst>
          </p:cNvPr>
          <p:cNvGrpSpPr/>
          <p:nvPr/>
        </p:nvGrpSpPr>
        <p:grpSpPr>
          <a:xfrm>
            <a:off x="940457" y="1642646"/>
            <a:ext cx="2571257" cy="2274113"/>
            <a:chOff x="940457" y="1642646"/>
            <a:chExt cx="2571257" cy="2274113"/>
          </a:xfrm>
        </p:grpSpPr>
        <p:sp>
          <p:nvSpPr>
            <p:cNvPr id="10" name="TextBox 9"/>
            <p:cNvSpPr txBox="1"/>
            <p:nvPr/>
          </p:nvSpPr>
          <p:spPr>
            <a:xfrm>
              <a:off x="940457" y="3208873"/>
              <a:ext cx="2571257" cy="707886"/>
            </a:xfrm>
            <a:prstGeom prst="rect">
              <a:avLst/>
            </a:prstGeom>
            <a:noFill/>
          </p:spPr>
          <p:txBody>
            <a:bodyPr wrap="square" rtlCol="0">
              <a:spAutoFit/>
            </a:bodyPr>
            <a:lstStyle/>
            <a:p>
              <a:pPr algn="ctr"/>
              <a:r>
                <a:rPr lang="en-US" sz="2000" dirty="0">
                  <a:latin typeface="+mn-lt"/>
                </a:rPr>
                <a:t>Bayesian Knowledge Tracing (BKT)</a:t>
              </a:r>
            </a:p>
          </p:txBody>
        </p:sp>
        <p:grpSp>
          <p:nvGrpSpPr>
            <p:cNvPr id="35" name="Group 34">
              <a:extLst>
                <a:ext uri="{FF2B5EF4-FFF2-40B4-BE49-F238E27FC236}">
                  <a16:creationId xmlns:a16="http://schemas.microsoft.com/office/drawing/2014/main" id="{504BE225-F5B4-4158-A26F-AA33D88F5949}"/>
                </a:ext>
              </a:extLst>
            </p:cNvPr>
            <p:cNvGrpSpPr/>
            <p:nvPr/>
          </p:nvGrpSpPr>
          <p:grpSpPr>
            <a:xfrm>
              <a:off x="1078161" y="1642646"/>
              <a:ext cx="2295848" cy="1258477"/>
              <a:chOff x="604128" y="1666785"/>
              <a:chExt cx="2081180" cy="1140806"/>
            </a:xfrm>
          </p:grpSpPr>
          <p:sp>
            <p:nvSpPr>
              <p:cNvPr id="15" name="Oval 14">
                <a:extLst>
                  <a:ext uri="{FF2B5EF4-FFF2-40B4-BE49-F238E27FC236}">
                    <a16:creationId xmlns:a16="http://schemas.microsoft.com/office/drawing/2014/main" id="{10C5A430-0FEC-45FB-8BA1-60D2085976D3}"/>
                  </a:ext>
                </a:extLst>
              </p:cNvPr>
              <p:cNvSpPr/>
              <p:nvPr/>
            </p:nvSpPr>
            <p:spPr bwMode="auto">
              <a:xfrm>
                <a:off x="862142"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7" name="Oval 16">
                <a:extLst>
                  <a:ext uri="{FF2B5EF4-FFF2-40B4-BE49-F238E27FC236}">
                    <a16:creationId xmlns:a16="http://schemas.microsoft.com/office/drawing/2014/main" id="{ADFD3B4D-390B-4D75-B525-870489F91557}"/>
                  </a:ext>
                </a:extLst>
              </p:cNvPr>
              <p:cNvSpPr/>
              <p:nvPr/>
            </p:nvSpPr>
            <p:spPr bwMode="auto">
              <a:xfrm>
                <a:off x="1836229"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sp>
            <p:nvSpPr>
              <p:cNvPr id="26" name="Rectangle 25">
                <a:extLst>
                  <a:ext uri="{FF2B5EF4-FFF2-40B4-BE49-F238E27FC236}">
                    <a16:creationId xmlns:a16="http://schemas.microsoft.com/office/drawing/2014/main" id="{9ED3DEDA-42EA-49C5-BBBF-4377E455C852}"/>
                  </a:ext>
                </a:extLst>
              </p:cNvPr>
              <p:cNvSpPr/>
              <p:nvPr/>
            </p:nvSpPr>
            <p:spPr bwMode="auto">
              <a:xfrm>
                <a:off x="1828059" y="2498895"/>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B97046FE-B64A-4384-95EC-4E46A7948F75}"/>
                  </a:ext>
                </a:extLst>
              </p:cNvPr>
              <p:cNvSpPr/>
              <p:nvPr/>
            </p:nvSpPr>
            <p:spPr bwMode="auto">
              <a:xfrm>
                <a:off x="853972" y="2488133"/>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cxnSp>
            <p:nvCxnSpPr>
              <p:cNvPr id="7" name="Straight Arrow Connector 6">
                <a:extLst>
                  <a:ext uri="{FF2B5EF4-FFF2-40B4-BE49-F238E27FC236}">
                    <a16:creationId xmlns:a16="http://schemas.microsoft.com/office/drawing/2014/main" id="{6EBCB9EA-09F0-4387-851D-DD8EB640895B}"/>
                  </a:ext>
                </a:extLst>
              </p:cNvPr>
              <p:cNvCxnSpPr/>
              <p:nvPr/>
            </p:nvCxnSpPr>
            <p:spPr bwMode="auto">
              <a:xfrm>
                <a:off x="1445036" y="1958232"/>
                <a:ext cx="391193"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82DB463B-649B-4E62-8B18-D279EDE454E0}"/>
                  </a:ext>
                </a:extLst>
              </p:cNvPr>
              <p:cNvCxnSpPr>
                <a:stCxn id="17" idx="4"/>
                <a:endCxn id="26" idx="0"/>
              </p:cNvCxnSpPr>
              <p:nvPr/>
            </p:nvCxnSpPr>
            <p:spPr bwMode="auto">
              <a:xfrm>
                <a:off x="2127676" y="2249679"/>
                <a:ext cx="1" cy="249216"/>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A435735E-1EAA-4B6D-AD7E-53AF4F7EC29A}"/>
                  </a:ext>
                </a:extLst>
              </p:cNvPr>
              <p:cNvCxnSpPr>
                <a:stCxn id="15" idx="4"/>
                <a:endCxn id="29" idx="0"/>
              </p:cNvCxnSpPr>
              <p:nvPr/>
            </p:nvCxnSpPr>
            <p:spPr bwMode="auto">
              <a:xfrm>
                <a:off x="1153589" y="2249679"/>
                <a:ext cx="1" cy="238454"/>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287A8D5-4816-400A-B6D1-A428CE4A5C1E}"/>
                  </a:ext>
                </a:extLst>
              </p:cNvPr>
              <p:cNvCxnSpPr>
                <a:endCxn id="15" idx="2"/>
              </p:cNvCxnSpPr>
              <p:nvPr/>
            </p:nvCxnSpPr>
            <p:spPr bwMode="auto">
              <a:xfrm>
                <a:off x="604128" y="1958232"/>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B17C7CBF-9A5F-449E-9F53-DF5E69679B2E}"/>
                  </a:ext>
                </a:extLst>
              </p:cNvPr>
              <p:cNvCxnSpPr/>
              <p:nvPr/>
            </p:nvCxnSpPr>
            <p:spPr bwMode="auto">
              <a:xfrm>
                <a:off x="2427294" y="1961768"/>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1" name="Group 10">
            <a:extLst>
              <a:ext uri="{FF2B5EF4-FFF2-40B4-BE49-F238E27FC236}">
                <a16:creationId xmlns:a16="http://schemas.microsoft.com/office/drawing/2014/main" id="{0CC81361-4B3F-4C30-ADA8-E96D19366312}"/>
              </a:ext>
            </a:extLst>
          </p:cNvPr>
          <p:cNvGrpSpPr/>
          <p:nvPr/>
        </p:nvGrpSpPr>
        <p:grpSpPr>
          <a:xfrm>
            <a:off x="5825622" y="1551191"/>
            <a:ext cx="2571257" cy="2365568"/>
            <a:chOff x="5825622" y="1551191"/>
            <a:chExt cx="2571257" cy="2365568"/>
          </a:xfrm>
        </p:grpSpPr>
        <p:pic>
          <p:nvPicPr>
            <p:cNvPr id="2" name="Picture 1">
              <a:extLst>
                <a:ext uri="{FF2B5EF4-FFF2-40B4-BE49-F238E27FC236}">
                  <a16:creationId xmlns:a16="http://schemas.microsoft.com/office/drawing/2014/main" id="{33BE47E7-B4F9-4F23-9F72-458F46763ECF}"/>
                </a:ext>
              </a:extLst>
            </p:cNvPr>
            <p:cNvPicPr>
              <a:picLocks noChangeAspect="1"/>
            </p:cNvPicPr>
            <p:nvPr/>
          </p:nvPicPr>
          <p:blipFill rotWithShape="1">
            <a:blip r:embed="rId3"/>
            <a:srcRect l="11834" t="13880" b="12764"/>
            <a:stretch/>
          </p:blipFill>
          <p:spPr>
            <a:xfrm>
              <a:off x="5999461" y="1551191"/>
              <a:ext cx="2223579" cy="1441386"/>
            </a:xfrm>
            <a:prstGeom prst="rect">
              <a:avLst/>
            </a:prstGeom>
          </p:spPr>
        </p:pic>
        <p:sp>
          <p:nvSpPr>
            <p:cNvPr id="18" name="TextBox 17">
              <a:extLst>
                <a:ext uri="{FF2B5EF4-FFF2-40B4-BE49-F238E27FC236}">
                  <a16:creationId xmlns:a16="http://schemas.microsoft.com/office/drawing/2014/main" id="{945F996B-8824-4696-A712-F864EEF63AF9}"/>
                </a:ext>
              </a:extLst>
            </p:cNvPr>
            <p:cNvSpPr txBox="1"/>
            <p:nvPr/>
          </p:nvSpPr>
          <p:spPr>
            <a:xfrm>
              <a:off x="5825622" y="3208873"/>
              <a:ext cx="2571257" cy="707886"/>
            </a:xfrm>
            <a:prstGeom prst="rect">
              <a:avLst/>
            </a:prstGeom>
            <a:noFill/>
          </p:spPr>
          <p:txBody>
            <a:bodyPr wrap="square" rtlCol="0">
              <a:spAutoFit/>
            </a:bodyPr>
            <a:lstStyle/>
            <a:p>
              <a:pPr algn="ctr"/>
              <a:r>
                <a:rPr lang="en-US" sz="2000" dirty="0">
                  <a:latin typeface="+mn-lt"/>
                </a:rPr>
                <a:t>Performance Factors Analysis (PFA)</a:t>
              </a:r>
            </a:p>
          </p:txBody>
        </p:sp>
      </p:grpSp>
      <p:grpSp>
        <p:nvGrpSpPr>
          <p:cNvPr id="9" name="Group 8">
            <a:extLst>
              <a:ext uri="{FF2B5EF4-FFF2-40B4-BE49-F238E27FC236}">
                <a16:creationId xmlns:a16="http://schemas.microsoft.com/office/drawing/2014/main" id="{7F98D1E8-DBAA-4005-BA04-E0F0F782E21E}"/>
              </a:ext>
            </a:extLst>
          </p:cNvPr>
          <p:cNvGrpSpPr/>
          <p:nvPr/>
        </p:nvGrpSpPr>
        <p:grpSpPr>
          <a:xfrm>
            <a:off x="3602038" y="1741751"/>
            <a:ext cx="2286001" cy="2175008"/>
            <a:chOff x="3602038" y="1741751"/>
            <a:chExt cx="2286001" cy="2175008"/>
          </a:xfrm>
        </p:grpSpPr>
        <p:sp>
          <p:nvSpPr>
            <p:cNvPr id="20" name="Textfeld 43">
              <a:extLst>
                <a:ext uri="{FF2B5EF4-FFF2-40B4-BE49-F238E27FC236}">
                  <a16:creationId xmlns:a16="http://schemas.microsoft.com/office/drawing/2014/main" id="{B9C98DDB-2C20-43E6-B27E-457959C725FB}"/>
                </a:ext>
              </a:extLst>
            </p:cNvPr>
            <p:cNvSpPr txBox="1"/>
            <p:nvPr/>
          </p:nvSpPr>
          <p:spPr>
            <a:xfrm>
              <a:off x="3602038" y="3208873"/>
              <a:ext cx="2286001" cy="707886"/>
            </a:xfrm>
            <a:prstGeom prst="rect">
              <a:avLst/>
            </a:prstGeom>
            <a:noFill/>
          </p:spPr>
          <p:txBody>
            <a:bodyPr wrap="square" rtlCol="0">
              <a:spAutoFit/>
            </a:bodyPr>
            <a:lstStyle/>
            <a:p>
              <a:pPr algn="ctr"/>
              <a:r>
                <a:rPr lang="de-CH" sz="2000" dirty="0">
                  <a:latin typeface="+mn-lt"/>
                </a:rPr>
                <a:t>Deep Knowledge Tracing (DKT)</a:t>
              </a:r>
            </a:p>
          </p:txBody>
        </p:sp>
        <p:pic>
          <p:nvPicPr>
            <p:cNvPr id="21" name="Picture 20">
              <a:extLst>
                <a:ext uri="{FF2B5EF4-FFF2-40B4-BE49-F238E27FC236}">
                  <a16:creationId xmlns:a16="http://schemas.microsoft.com/office/drawing/2014/main" id="{9EDC93CC-DCC0-4924-A022-0DFE9ACAA9D3}"/>
                </a:ext>
              </a:extLst>
            </p:cNvPr>
            <p:cNvPicPr>
              <a:picLocks noChangeAspect="1"/>
            </p:cNvPicPr>
            <p:nvPr/>
          </p:nvPicPr>
          <p:blipFill rotWithShape="1">
            <a:blip r:embed="rId4" cstate="print"/>
            <a:srcRect l="1" r="27067"/>
            <a:stretch/>
          </p:blipFill>
          <p:spPr>
            <a:xfrm>
              <a:off x="3754973" y="1741751"/>
              <a:ext cx="1946053" cy="1060266"/>
            </a:xfrm>
            <a:prstGeom prst="rect">
              <a:avLst/>
            </a:prstGeom>
          </p:spPr>
        </p:pic>
      </p:grpSp>
    </p:spTree>
    <p:extLst>
      <p:ext uri="{BB962C8B-B14F-4D97-AF65-F5344CB8AC3E}">
        <p14:creationId xmlns:p14="http://schemas.microsoft.com/office/powerpoint/2010/main" val="4229238126"/>
      </p:ext>
    </p:extLst>
  </p:cSld>
  <p:clrMapOvr>
    <a:masterClrMapping/>
  </p:clrMapOvr>
  <mc:AlternateContent xmlns:mc="http://schemas.openxmlformats.org/markup-compatibility/2006" xmlns:p14="http://schemas.microsoft.com/office/powerpoint/2010/main">
    <mc:Choice Requires="p14">
      <p:transition spd="slow" p14:dur="2000" advTm="20358"/>
    </mc:Choice>
    <mc:Fallback xmlns="">
      <p:transition spd="slow" advTm="203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hteck 106"/>
          <p:cNvSpPr/>
          <p:nvPr/>
        </p:nvSpPr>
        <p:spPr bwMode="auto">
          <a:xfrm>
            <a:off x="826576" y="1179182"/>
            <a:ext cx="7490847" cy="3097587"/>
          </a:xfrm>
          <a:prstGeom prst="rect">
            <a:avLst/>
          </a:prstGeom>
          <a:solidFill>
            <a:schemeClr val="accent3"/>
          </a:solidFill>
          <a:ln w="38100">
            <a:solidFill>
              <a:schemeClr val="bg1">
                <a:lumMod val="75000"/>
              </a:schemeClr>
            </a:solidFill>
          </a:ln>
          <a:effectLst/>
          <a:extLst/>
        </p:spPr>
        <p:txBody>
          <a:bodyPr wrap="none" rtlCol="0" anchor="ctr"/>
          <a:lstStyle/>
          <a:p>
            <a:pPr algn="ctr"/>
            <a:endParaRPr lang="de-CH" dirty="0">
              <a:solidFill>
                <a:srgbClr val="566B73"/>
              </a:solidFill>
            </a:endParaRPr>
          </a:p>
        </p:txBody>
      </p:sp>
      <p:sp>
        <p:nvSpPr>
          <p:cNvPr id="3" name="Title 2"/>
          <p:cNvSpPr>
            <a:spLocks noGrp="1"/>
          </p:cNvSpPr>
          <p:nvPr>
            <p:ph type="title"/>
          </p:nvPr>
        </p:nvSpPr>
        <p:spPr>
          <a:xfrm>
            <a:off x="111968" y="0"/>
            <a:ext cx="8920064" cy="702260"/>
          </a:xfrm>
          <a:noFill/>
        </p:spPr>
        <p:txBody>
          <a:bodyPr/>
          <a:lstStyle/>
          <a:p>
            <a:r>
              <a:rPr lang="en-US" sz="3200" dirty="0"/>
              <a:t>Modeling and Predicting Student Knowledge</a:t>
            </a:r>
          </a:p>
        </p:txBody>
      </p:sp>
      <p:grpSp>
        <p:nvGrpSpPr>
          <p:cNvPr id="8" name="Group 7">
            <a:extLst>
              <a:ext uri="{FF2B5EF4-FFF2-40B4-BE49-F238E27FC236}">
                <a16:creationId xmlns:a16="http://schemas.microsoft.com/office/drawing/2014/main" id="{69912893-11BA-48E1-AE68-3C23880897AA}"/>
              </a:ext>
            </a:extLst>
          </p:cNvPr>
          <p:cNvGrpSpPr/>
          <p:nvPr/>
        </p:nvGrpSpPr>
        <p:grpSpPr>
          <a:xfrm>
            <a:off x="940457" y="1642646"/>
            <a:ext cx="2571257" cy="2274113"/>
            <a:chOff x="940457" y="1642646"/>
            <a:chExt cx="2571257" cy="2274113"/>
          </a:xfrm>
        </p:grpSpPr>
        <p:sp>
          <p:nvSpPr>
            <p:cNvPr id="10" name="TextBox 9"/>
            <p:cNvSpPr txBox="1"/>
            <p:nvPr/>
          </p:nvSpPr>
          <p:spPr>
            <a:xfrm>
              <a:off x="940457" y="3208873"/>
              <a:ext cx="2571257" cy="707886"/>
            </a:xfrm>
            <a:prstGeom prst="rect">
              <a:avLst/>
            </a:prstGeom>
            <a:noFill/>
          </p:spPr>
          <p:txBody>
            <a:bodyPr wrap="square" rtlCol="0">
              <a:spAutoFit/>
            </a:bodyPr>
            <a:lstStyle/>
            <a:p>
              <a:pPr algn="ctr"/>
              <a:r>
                <a:rPr lang="en-US" sz="2000" b="1" dirty="0">
                  <a:latin typeface="+mn-lt"/>
                </a:rPr>
                <a:t>Bayesian Knowledge Tracing (BKT)</a:t>
              </a:r>
            </a:p>
          </p:txBody>
        </p:sp>
        <p:grpSp>
          <p:nvGrpSpPr>
            <p:cNvPr id="35" name="Group 34">
              <a:extLst>
                <a:ext uri="{FF2B5EF4-FFF2-40B4-BE49-F238E27FC236}">
                  <a16:creationId xmlns:a16="http://schemas.microsoft.com/office/drawing/2014/main" id="{504BE225-F5B4-4158-A26F-AA33D88F5949}"/>
                </a:ext>
              </a:extLst>
            </p:cNvPr>
            <p:cNvGrpSpPr/>
            <p:nvPr/>
          </p:nvGrpSpPr>
          <p:grpSpPr>
            <a:xfrm>
              <a:off x="1078161" y="1642646"/>
              <a:ext cx="2295848" cy="1258477"/>
              <a:chOff x="604128" y="1666785"/>
              <a:chExt cx="2081180" cy="1140806"/>
            </a:xfrm>
          </p:grpSpPr>
          <p:sp>
            <p:nvSpPr>
              <p:cNvPr id="15" name="Oval 14">
                <a:extLst>
                  <a:ext uri="{FF2B5EF4-FFF2-40B4-BE49-F238E27FC236}">
                    <a16:creationId xmlns:a16="http://schemas.microsoft.com/office/drawing/2014/main" id="{10C5A430-0FEC-45FB-8BA1-60D2085976D3}"/>
                  </a:ext>
                </a:extLst>
              </p:cNvPr>
              <p:cNvSpPr/>
              <p:nvPr/>
            </p:nvSpPr>
            <p:spPr bwMode="auto">
              <a:xfrm>
                <a:off x="862142"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17" name="Oval 16">
                <a:extLst>
                  <a:ext uri="{FF2B5EF4-FFF2-40B4-BE49-F238E27FC236}">
                    <a16:creationId xmlns:a16="http://schemas.microsoft.com/office/drawing/2014/main" id="{ADFD3B4D-390B-4D75-B525-870489F91557}"/>
                  </a:ext>
                </a:extLst>
              </p:cNvPr>
              <p:cNvSpPr/>
              <p:nvPr/>
            </p:nvSpPr>
            <p:spPr bwMode="auto">
              <a:xfrm>
                <a:off x="1836229" y="1666785"/>
                <a:ext cx="582894" cy="582894"/>
              </a:xfrm>
              <a:prstGeom prst="ellipse">
                <a:avLst/>
              </a:prstGeom>
              <a:solidFill>
                <a:srgbClr val="00B0F0"/>
              </a:solidFill>
              <a:ln w="31750">
                <a:solidFill>
                  <a:srgbClr val="0070C0"/>
                </a:solidFill>
              </a:ln>
              <a:effectLst/>
              <a:extLst/>
            </p:spPr>
            <p:txBody>
              <a:bodyPr wrap="none" rtlCol="0" anchor="ctr"/>
              <a:lstStyle/>
              <a:p>
                <a:pPr algn="ctr"/>
                <a:endParaRPr lang="en-CH" dirty="0">
                  <a:solidFill>
                    <a:srgbClr val="566B73"/>
                  </a:solidFill>
                </a:endParaRPr>
              </a:p>
            </p:txBody>
          </p:sp>
          <p:sp>
            <p:nvSpPr>
              <p:cNvPr id="26" name="Rectangle 25">
                <a:extLst>
                  <a:ext uri="{FF2B5EF4-FFF2-40B4-BE49-F238E27FC236}">
                    <a16:creationId xmlns:a16="http://schemas.microsoft.com/office/drawing/2014/main" id="{9ED3DEDA-42EA-49C5-BBBF-4377E455C852}"/>
                  </a:ext>
                </a:extLst>
              </p:cNvPr>
              <p:cNvSpPr/>
              <p:nvPr/>
            </p:nvSpPr>
            <p:spPr bwMode="auto">
              <a:xfrm>
                <a:off x="1828059" y="2498895"/>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29" name="Rectangle 28">
                <a:extLst>
                  <a:ext uri="{FF2B5EF4-FFF2-40B4-BE49-F238E27FC236}">
                    <a16:creationId xmlns:a16="http://schemas.microsoft.com/office/drawing/2014/main" id="{B97046FE-B64A-4384-95EC-4E46A7948F75}"/>
                  </a:ext>
                </a:extLst>
              </p:cNvPr>
              <p:cNvSpPr/>
              <p:nvPr/>
            </p:nvSpPr>
            <p:spPr bwMode="auto">
              <a:xfrm>
                <a:off x="853972" y="2488133"/>
                <a:ext cx="599235" cy="308696"/>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cxnSp>
            <p:nvCxnSpPr>
              <p:cNvPr id="7" name="Straight Arrow Connector 6">
                <a:extLst>
                  <a:ext uri="{FF2B5EF4-FFF2-40B4-BE49-F238E27FC236}">
                    <a16:creationId xmlns:a16="http://schemas.microsoft.com/office/drawing/2014/main" id="{6EBCB9EA-09F0-4387-851D-DD8EB640895B}"/>
                  </a:ext>
                </a:extLst>
              </p:cNvPr>
              <p:cNvCxnSpPr/>
              <p:nvPr/>
            </p:nvCxnSpPr>
            <p:spPr bwMode="auto">
              <a:xfrm>
                <a:off x="1445036" y="1958232"/>
                <a:ext cx="391193"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82DB463B-649B-4E62-8B18-D279EDE454E0}"/>
                  </a:ext>
                </a:extLst>
              </p:cNvPr>
              <p:cNvCxnSpPr>
                <a:stCxn id="17" idx="4"/>
                <a:endCxn id="26" idx="0"/>
              </p:cNvCxnSpPr>
              <p:nvPr/>
            </p:nvCxnSpPr>
            <p:spPr bwMode="auto">
              <a:xfrm>
                <a:off x="2127676" y="2249679"/>
                <a:ext cx="1" cy="249216"/>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A435735E-1EAA-4B6D-AD7E-53AF4F7EC29A}"/>
                  </a:ext>
                </a:extLst>
              </p:cNvPr>
              <p:cNvCxnSpPr>
                <a:stCxn id="15" idx="4"/>
                <a:endCxn id="29" idx="0"/>
              </p:cNvCxnSpPr>
              <p:nvPr/>
            </p:nvCxnSpPr>
            <p:spPr bwMode="auto">
              <a:xfrm>
                <a:off x="1153589" y="2249679"/>
                <a:ext cx="1" cy="238454"/>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287A8D5-4816-400A-B6D1-A428CE4A5C1E}"/>
                  </a:ext>
                </a:extLst>
              </p:cNvPr>
              <p:cNvCxnSpPr>
                <a:endCxn id="15" idx="2"/>
              </p:cNvCxnSpPr>
              <p:nvPr/>
            </p:nvCxnSpPr>
            <p:spPr bwMode="auto">
              <a:xfrm>
                <a:off x="604128" y="1958232"/>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B17C7CBF-9A5F-449E-9F53-DF5E69679B2E}"/>
                  </a:ext>
                </a:extLst>
              </p:cNvPr>
              <p:cNvCxnSpPr/>
              <p:nvPr/>
            </p:nvCxnSpPr>
            <p:spPr bwMode="auto">
              <a:xfrm>
                <a:off x="2427294" y="1961768"/>
                <a:ext cx="25801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1" name="Group 10">
            <a:extLst>
              <a:ext uri="{FF2B5EF4-FFF2-40B4-BE49-F238E27FC236}">
                <a16:creationId xmlns:a16="http://schemas.microsoft.com/office/drawing/2014/main" id="{0CC81361-4B3F-4C30-ADA8-E96D19366312}"/>
              </a:ext>
            </a:extLst>
          </p:cNvPr>
          <p:cNvGrpSpPr/>
          <p:nvPr/>
        </p:nvGrpSpPr>
        <p:grpSpPr>
          <a:xfrm>
            <a:off x="5825622" y="1551191"/>
            <a:ext cx="2571257" cy="2365568"/>
            <a:chOff x="5825622" y="1551191"/>
            <a:chExt cx="2571257" cy="2365568"/>
          </a:xfrm>
        </p:grpSpPr>
        <p:pic>
          <p:nvPicPr>
            <p:cNvPr id="2" name="Picture 1">
              <a:extLst>
                <a:ext uri="{FF2B5EF4-FFF2-40B4-BE49-F238E27FC236}">
                  <a16:creationId xmlns:a16="http://schemas.microsoft.com/office/drawing/2014/main" id="{33BE47E7-B4F9-4F23-9F72-458F46763ECF}"/>
                </a:ext>
              </a:extLst>
            </p:cNvPr>
            <p:cNvPicPr>
              <a:picLocks noChangeAspect="1"/>
            </p:cNvPicPr>
            <p:nvPr/>
          </p:nvPicPr>
          <p:blipFill rotWithShape="1">
            <a:blip r:embed="rId3"/>
            <a:srcRect l="11834" t="13880" b="12764"/>
            <a:stretch/>
          </p:blipFill>
          <p:spPr>
            <a:xfrm>
              <a:off x="5999461" y="1551191"/>
              <a:ext cx="2223579" cy="1441386"/>
            </a:xfrm>
            <a:prstGeom prst="rect">
              <a:avLst/>
            </a:prstGeom>
          </p:spPr>
        </p:pic>
        <p:sp>
          <p:nvSpPr>
            <p:cNvPr id="18" name="TextBox 17">
              <a:extLst>
                <a:ext uri="{FF2B5EF4-FFF2-40B4-BE49-F238E27FC236}">
                  <a16:creationId xmlns:a16="http://schemas.microsoft.com/office/drawing/2014/main" id="{945F996B-8824-4696-A712-F864EEF63AF9}"/>
                </a:ext>
              </a:extLst>
            </p:cNvPr>
            <p:cNvSpPr txBox="1"/>
            <p:nvPr/>
          </p:nvSpPr>
          <p:spPr>
            <a:xfrm>
              <a:off x="5825622" y="3208873"/>
              <a:ext cx="2571257" cy="707886"/>
            </a:xfrm>
            <a:prstGeom prst="rect">
              <a:avLst/>
            </a:prstGeom>
            <a:noFill/>
          </p:spPr>
          <p:txBody>
            <a:bodyPr wrap="square" rtlCol="0">
              <a:spAutoFit/>
            </a:bodyPr>
            <a:lstStyle/>
            <a:p>
              <a:pPr algn="ctr"/>
              <a:r>
                <a:rPr lang="en-US" sz="2000" dirty="0">
                  <a:solidFill>
                    <a:schemeClr val="bg1">
                      <a:lumMod val="85000"/>
                    </a:schemeClr>
                  </a:solidFill>
                  <a:latin typeface="+mn-lt"/>
                </a:rPr>
                <a:t>Performance Factors Analysis (PFA)</a:t>
              </a:r>
            </a:p>
          </p:txBody>
        </p:sp>
      </p:grpSp>
      <p:grpSp>
        <p:nvGrpSpPr>
          <p:cNvPr id="9" name="Group 8">
            <a:extLst>
              <a:ext uri="{FF2B5EF4-FFF2-40B4-BE49-F238E27FC236}">
                <a16:creationId xmlns:a16="http://schemas.microsoft.com/office/drawing/2014/main" id="{7F98D1E8-DBAA-4005-BA04-E0F0F782E21E}"/>
              </a:ext>
            </a:extLst>
          </p:cNvPr>
          <p:cNvGrpSpPr/>
          <p:nvPr/>
        </p:nvGrpSpPr>
        <p:grpSpPr>
          <a:xfrm>
            <a:off x="3602038" y="1741751"/>
            <a:ext cx="2286001" cy="2175008"/>
            <a:chOff x="3602038" y="1741751"/>
            <a:chExt cx="2286001" cy="2175008"/>
          </a:xfrm>
        </p:grpSpPr>
        <p:sp>
          <p:nvSpPr>
            <p:cNvPr id="20" name="Textfeld 43">
              <a:extLst>
                <a:ext uri="{FF2B5EF4-FFF2-40B4-BE49-F238E27FC236}">
                  <a16:creationId xmlns:a16="http://schemas.microsoft.com/office/drawing/2014/main" id="{B9C98DDB-2C20-43E6-B27E-457959C725FB}"/>
                </a:ext>
              </a:extLst>
            </p:cNvPr>
            <p:cNvSpPr txBox="1"/>
            <p:nvPr/>
          </p:nvSpPr>
          <p:spPr>
            <a:xfrm>
              <a:off x="3602038" y="3208873"/>
              <a:ext cx="2286001" cy="707886"/>
            </a:xfrm>
            <a:prstGeom prst="rect">
              <a:avLst/>
            </a:prstGeom>
            <a:noFill/>
          </p:spPr>
          <p:txBody>
            <a:bodyPr wrap="square" rtlCol="0">
              <a:spAutoFit/>
            </a:bodyPr>
            <a:lstStyle/>
            <a:p>
              <a:pPr algn="ctr"/>
              <a:r>
                <a:rPr lang="de-CH" sz="2000" dirty="0">
                  <a:solidFill>
                    <a:schemeClr val="bg1">
                      <a:lumMod val="85000"/>
                    </a:schemeClr>
                  </a:solidFill>
                  <a:latin typeface="+mn-lt"/>
                </a:rPr>
                <a:t>Deep Knowledge Tracing (DKT)</a:t>
              </a:r>
            </a:p>
          </p:txBody>
        </p:sp>
        <p:pic>
          <p:nvPicPr>
            <p:cNvPr id="21" name="Picture 20">
              <a:extLst>
                <a:ext uri="{FF2B5EF4-FFF2-40B4-BE49-F238E27FC236}">
                  <a16:creationId xmlns:a16="http://schemas.microsoft.com/office/drawing/2014/main" id="{9EDC93CC-DCC0-4924-A022-0DFE9ACAA9D3}"/>
                </a:ext>
              </a:extLst>
            </p:cNvPr>
            <p:cNvPicPr>
              <a:picLocks noChangeAspect="1"/>
            </p:cNvPicPr>
            <p:nvPr/>
          </p:nvPicPr>
          <p:blipFill rotWithShape="1">
            <a:blip r:embed="rId4" cstate="print"/>
            <a:srcRect l="1" r="27067"/>
            <a:stretch/>
          </p:blipFill>
          <p:spPr>
            <a:xfrm>
              <a:off x="3754973" y="1741751"/>
              <a:ext cx="1946053" cy="1060266"/>
            </a:xfrm>
            <a:prstGeom prst="rect">
              <a:avLst/>
            </a:prstGeom>
          </p:spPr>
        </p:pic>
      </p:grpSp>
      <p:sp>
        <p:nvSpPr>
          <p:cNvPr id="22" name="Rectangle 21">
            <a:extLst>
              <a:ext uri="{FF2B5EF4-FFF2-40B4-BE49-F238E27FC236}">
                <a16:creationId xmlns:a16="http://schemas.microsoft.com/office/drawing/2014/main" id="{B0979E6C-5B76-4175-AE30-7F104718377D}"/>
              </a:ext>
            </a:extLst>
          </p:cNvPr>
          <p:cNvSpPr/>
          <p:nvPr/>
        </p:nvSpPr>
        <p:spPr bwMode="auto">
          <a:xfrm>
            <a:off x="831030" y="1179182"/>
            <a:ext cx="2676625" cy="3097587"/>
          </a:xfrm>
          <a:prstGeom prst="rect">
            <a:avLst/>
          </a:prstGeom>
          <a:noFill/>
          <a:ln w="44450">
            <a:solidFill>
              <a:srgbClr val="C00000"/>
            </a:solidFill>
          </a:ln>
          <a:effectLst/>
        </p:spPr>
        <p:txBody>
          <a:bodyPr wrap="none" rtlCol="0" anchor="ctr"/>
          <a:lstStyle/>
          <a:p>
            <a:pPr algn="ctr"/>
            <a:endParaRPr lang="en-CH">
              <a:solidFill>
                <a:srgbClr val="566B73"/>
              </a:solidFill>
            </a:endParaRPr>
          </a:p>
        </p:txBody>
      </p:sp>
      <p:sp>
        <p:nvSpPr>
          <p:cNvPr id="4" name="Rectangle 3">
            <a:extLst>
              <a:ext uri="{FF2B5EF4-FFF2-40B4-BE49-F238E27FC236}">
                <a16:creationId xmlns:a16="http://schemas.microsoft.com/office/drawing/2014/main" id="{28BD4E12-FD73-45A2-A0CB-04C7B934134D}"/>
              </a:ext>
            </a:extLst>
          </p:cNvPr>
          <p:cNvSpPr/>
          <p:nvPr/>
        </p:nvSpPr>
        <p:spPr bwMode="auto">
          <a:xfrm>
            <a:off x="3602038" y="1363081"/>
            <a:ext cx="4570767" cy="1675453"/>
          </a:xfrm>
          <a:prstGeom prst="rect">
            <a:avLst/>
          </a:prstGeom>
          <a:solidFill>
            <a:schemeClr val="accent3">
              <a:alpha val="39000"/>
            </a:schemeClr>
          </a:solidFill>
          <a:ln>
            <a:noFill/>
          </a:ln>
          <a:effectLst/>
        </p:spPr>
        <p:txBody>
          <a:bodyPr wrap="none" rtlCol="0" anchor="ctr"/>
          <a:lstStyle/>
          <a:p>
            <a:pPr algn="ctr"/>
            <a:endParaRPr lang="en-CH">
              <a:solidFill>
                <a:srgbClr val="566B73"/>
              </a:solidFill>
            </a:endParaRPr>
          </a:p>
        </p:txBody>
      </p:sp>
    </p:spTree>
    <p:extLst>
      <p:ext uri="{BB962C8B-B14F-4D97-AF65-F5344CB8AC3E}">
        <p14:creationId xmlns:p14="http://schemas.microsoft.com/office/powerpoint/2010/main" val="232234263"/>
      </p:ext>
    </p:extLst>
  </p:cSld>
  <p:clrMapOvr>
    <a:masterClrMapping/>
  </p:clrMapOvr>
  <mc:AlternateContent xmlns:mc="http://schemas.openxmlformats.org/markup-compatibility/2006" xmlns:p14="http://schemas.microsoft.com/office/powerpoint/2010/main">
    <mc:Choice Requires="p14">
      <p:transition spd="slow" p14:dur="2000" advTm="20358"/>
    </mc:Choice>
    <mc:Fallback xmlns="">
      <p:transition spd="slow" advTm="20358"/>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90DD70-CA15-48EC-81C5-A309D31695DA}"/>
              </a:ext>
            </a:extLst>
          </p:cNvPr>
          <p:cNvSpPr>
            <a:spLocks noGrp="1"/>
          </p:cNvSpPr>
          <p:nvPr>
            <p:ph type="title"/>
          </p:nvPr>
        </p:nvSpPr>
        <p:spPr/>
        <p:txBody>
          <a:bodyPr/>
          <a:lstStyle/>
          <a:p>
            <a:r>
              <a:rPr lang="en-US" sz="2800" dirty="0"/>
              <a:t>Benchmarking of different student modeling techniques</a:t>
            </a:r>
            <a:endParaRPr lang="en-CH" sz="2800" dirty="0"/>
          </a:p>
        </p:txBody>
      </p:sp>
      <p:sp>
        <p:nvSpPr>
          <p:cNvPr id="60" name="Rectangle 35">
            <a:extLst>
              <a:ext uri="{FF2B5EF4-FFF2-40B4-BE49-F238E27FC236}">
                <a16:creationId xmlns:a16="http://schemas.microsoft.com/office/drawing/2014/main" id="{F50660C1-756D-4102-A421-46318C0F2C14}"/>
              </a:ext>
            </a:extLst>
          </p:cNvPr>
          <p:cNvSpPr/>
          <p:nvPr/>
        </p:nvSpPr>
        <p:spPr bwMode="auto">
          <a:xfrm>
            <a:off x="196658" y="1315415"/>
            <a:ext cx="1981200" cy="305443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61" name="Rectangle 36">
            <a:extLst>
              <a:ext uri="{FF2B5EF4-FFF2-40B4-BE49-F238E27FC236}">
                <a16:creationId xmlns:a16="http://schemas.microsoft.com/office/drawing/2014/main" id="{AA0CCB98-11DD-41DA-ABC8-CDB998AF9801}"/>
              </a:ext>
            </a:extLst>
          </p:cNvPr>
          <p:cNvSpPr/>
          <p:nvPr/>
        </p:nvSpPr>
        <p:spPr bwMode="auto">
          <a:xfrm>
            <a:off x="2273408" y="1315415"/>
            <a:ext cx="1074740" cy="3064207"/>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62" name="Rectangle 37">
            <a:extLst>
              <a:ext uri="{FF2B5EF4-FFF2-40B4-BE49-F238E27FC236}">
                <a16:creationId xmlns:a16="http://schemas.microsoft.com/office/drawing/2014/main" id="{79ECEEFE-D960-4F88-B481-2E87AC0FD6EC}"/>
              </a:ext>
            </a:extLst>
          </p:cNvPr>
          <p:cNvSpPr/>
          <p:nvPr/>
        </p:nvSpPr>
        <p:spPr bwMode="auto">
          <a:xfrm>
            <a:off x="3502299" y="1315415"/>
            <a:ext cx="1544401" cy="3064207"/>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63" name="Rectangle 38">
            <a:extLst>
              <a:ext uri="{FF2B5EF4-FFF2-40B4-BE49-F238E27FC236}">
                <a16:creationId xmlns:a16="http://schemas.microsoft.com/office/drawing/2014/main" id="{0BF65B0D-1E24-4797-8785-8A8937F15A22}"/>
              </a:ext>
            </a:extLst>
          </p:cNvPr>
          <p:cNvSpPr/>
          <p:nvPr/>
        </p:nvSpPr>
        <p:spPr bwMode="auto">
          <a:xfrm>
            <a:off x="5154349" y="1315415"/>
            <a:ext cx="3255808" cy="307479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64" name="TextBox 4">
            <a:extLst>
              <a:ext uri="{FF2B5EF4-FFF2-40B4-BE49-F238E27FC236}">
                <a16:creationId xmlns:a16="http://schemas.microsoft.com/office/drawing/2014/main" id="{8A350187-B175-447A-A077-E4633C7B4548}"/>
              </a:ext>
            </a:extLst>
          </p:cNvPr>
          <p:cNvSpPr txBox="1"/>
          <p:nvPr/>
        </p:nvSpPr>
        <p:spPr bwMode="auto">
          <a:xfrm>
            <a:off x="173183" y="1564286"/>
            <a:ext cx="1481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2000" dirty="0" err="1">
                <a:latin typeface="+mn-lt"/>
              </a:rPr>
              <a:t>Assistments</a:t>
            </a:r>
            <a:endParaRPr lang="en-US" sz="2000" dirty="0">
              <a:latin typeface="+mn-lt"/>
            </a:endParaRPr>
          </a:p>
        </p:txBody>
      </p:sp>
      <p:sp>
        <p:nvSpPr>
          <p:cNvPr id="65" name="TextBox 9">
            <a:extLst>
              <a:ext uri="{FF2B5EF4-FFF2-40B4-BE49-F238E27FC236}">
                <a16:creationId xmlns:a16="http://schemas.microsoft.com/office/drawing/2014/main" id="{B7E7A892-7F54-4790-A164-CEDB34DE411C}"/>
              </a:ext>
            </a:extLst>
          </p:cNvPr>
          <p:cNvSpPr txBox="1"/>
          <p:nvPr/>
        </p:nvSpPr>
        <p:spPr bwMode="auto">
          <a:xfrm>
            <a:off x="2525230" y="1564286"/>
            <a:ext cx="78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r">
              <a:spcBef>
                <a:spcPct val="20000"/>
              </a:spcBef>
            </a:pPr>
            <a:r>
              <a:rPr lang="en-US" sz="2000" dirty="0">
                <a:latin typeface="+mn-lt"/>
              </a:rPr>
              <a:t>4417</a:t>
            </a:r>
          </a:p>
        </p:txBody>
      </p:sp>
      <p:sp>
        <p:nvSpPr>
          <p:cNvPr id="66" name="TextBox 14">
            <a:extLst>
              <a:ext uri="{FF2B5EF4-FFF2-40B4-BE49-F238E27FC236}">
                <a16:creationId xmlns:a16="http://schemas.microsoft.com/office/drawing/2014/main" id="{DBBDBAE3-DF8E-4873-97BE-02AC5AF2E9E1}"/>
              </a:ext>
            </a:extLst>
          </p:cNvPr>
          <p:cNvSpPr txBox="1"/>
          <p:nvPr/>
        </p:nvSpPr>
        <p:spPr bwMode="auto">
          <a:xfrm>
            <a:off x="3610088" y="1564286"/>
            <a:ext cx="11165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000" dirty="0">
                <a:latin typeface="+mn-lt"/>
              </a:rPr>
              <a:t>328’000</a:t>
            </a:r>
          </a:p>
        </p:txBody>
      </p:sp>
      <p:graphicFrame>
        <p:nvGraphicFramePr>
          <p:cNvPr id="67" name="Chart 19">
            <a:extLst>
              <a:ext uri="{FF2B5EF4-FFF2-40B4-BE49-F238E27FC236}">
                <a16:creationId xmlns:a16="http://schemas.microsoft.com/office/drawing/2014/main" id="{5DE9CD18-E0ED-4925-9493-D9350F8CC25E}"/>
              </a:ext>
            </a:extLst>
          </p:cNvPr>
          <p:cNvGraphicFramePr/>
          <p:nvPr/>
        </p:nvGraphicFramePr>
        <p:xfrm>
          <a:off x="5255697" y="1278379"/>
          <a:ext cx="3115417" cy="1093624"/>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5">
            <a:extLst>
              <a:ext uri="{FF2B5EF4-FFF2-40B4-BE49-F238E27FC236}">
                <a16:creationId xmlns:a16="http://schemas.microsoft.com/office/drawing/2014/main" id="{D3EBBD64-4A59-47BC-953E-4423077E53BD}"/>
              </a:ext>
            </a:extLst>
          </p:cNvPr>
          <p:cNvSpPr txBox="1"/>
          <p:nvPr/>
        </p:nvSpPr>
        <p:spPr bwMode="auto">
          <a:xfrm>
            <a:off x="173183" y="2635861"/>
            <a:ext cx="1481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2000" dirty="0">
                <a:latin typeface="+mn-lt"/>
              </a:rPr>
              <a:t>Statics</a:t>
            </a:r>
          </a:p>
        </p:txBody>
      </p:sp>
      <p:sp>
        <p:nvSpPr>
          <p:cNvPr id="70" name="TextBox 10">
            <a:extLst>
              <a:ext uri="{FF2B5EF4-FFF2-40B4-BE49-F238E27FC236}">
                <a16:creationId xmlns:a16="http://schemas.microsoft.com/office/drawing/2014/main" id="{E899CDF4-9440-4377-A0E2-4B3DD5E03657}"/>
              </a:ext>
            </a:extLst>
          </p:cNvPr>
          <p:cNvSpPr txBox="1"/>
          <p:nvPr/>
        </p:nvSpPr>
        <p:spPr bwMode="auto">
          <a:xfrm>
            <a:off x="2525230" y="2635861"/>
            <a:ext cx="78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r">
              <a:spcBef>
                <a:spcPct val="20000"/>
              </a:spcBef>
            </a:pPr>
            <a:r>
              <a:rPr lang="en-US" sz="2000" dirty="0">
                <a:latin typeface="+mn-lt"/>
              </a:rPr>
              <a:t>333</a:t>
            </a:r>
          </a:p>
        </p:txBody>
      </p:sp>
      <p:sp>
        <p:nvSpPr>
          <p:cNvPr id="71" name="TextBox 15">
            <a:extLst>
              <a:ext uri="{FF2B5EF4-FFF2-40B4-BE49-F238E27FC236}">
                <a16:creationId xmlns:a16="http://schemas.microsoft.com/office/drawing/2014/main" id="{100E05A3-5310-4683-85EB-6C630F0697E8}"/>
              </a:ext>
            </a:extLst>
          </p:cNvPr>
          <p:cNvSpPr txBox="1"/>
          <p:nvPr/>
        </p:nvSpPr>
        <p:spPr bwMode="auto">
          <a:xfrm>
            <a:off x="3677821" y="2635861"/>
            <a:ext cx="10488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000" dirty="0">
                <a:latin typeface="+mn-lt"/>
              </a:rPr>
              <a:t>189’297</a:t>
            </a:r>
          </a:p>
        </p:txBody>
      </p:sp>
      <p:sp>
        <p:nvSpPr>
          <p:cNvPr id="74" name="TextBox 6">
            <a:extLst>
              <a:ext uri="{FF2B5EF4-FFF2-40B4-BE49-F238E27FC236}">
                <a16:creationId xmlns:a16="http://schemas.microsoft.com/office/drawing/2014/main" id="{E557C734-3E40-485D-91C2-70D5B8BCFBF9}"/>
              </a:ext>
            </a:extLst>
          </p:cNvPr>
          <p:cNvSpPr txBox="1"/>
          <p:nvPr/>
        </p:nvSpPr>
        <p:spPr bwMode="auto">
          <a:xfrm>
            <a:off x="173183" y="3547175"/>
            <a:ext cx="1481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2000" dirty="0">
                <a:latin typeface="+mn-lt"/>
              </a:rPr>
              <a:t>Spanish</a:t>
            </a:r>
          </a:p>
        </p:txBody>
      </p:sp>
      <p:sp>
        <p:nvSpPr>
          <p:cNvPr id="75" name="TextBox 11">
            <a:extLst>
              <a:ext uri="{FF2B5EF4-FFF2-40B4-BE49-F238E27FC236}">
                <a16:creationId xmlns:a16="http://schemas.microsoft.com/office/drawing/2014/main" id="{8E5BED00-551E-4CCA-92AF-67BA5CFA545C}"/>
              </a:ext>
            </a:extLst>
          </p:cNvPr>
          <p:cNvSpPr txBox="1"/>
          <p:nvPr/>
        </p:nvSpPr>
        <p:spPr bwMode="auto">
          <a:xfrm>
            <a:off x="2525230" y="3547175"/>
            <a:ext cx="78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r">
              <a:spcBef>
                <a:spcPct val="20000"/>
              </a:spcBef>
            </a:pPr>
            <a:r>
              <a:rPr lang="en-US" sz="2000" dirty="0">
                <a:latin typeface="+mn-lt"/>
              </a:rPr>
              <a:t>182</a:t>
            </a:r>
          </a:p>
        </p:txBody>
      </p:sp>
      <p:sp>
        <p:nvSpPr>
          <p:cNvPr id="76" name="TextBox 16">
            <a:extLst>
              <a:ext uri="{FF2B5EF4-FFF2-40B4-BE49-F238E27FC236}">
                <a16:creationId xmlns:a16="http://schemas.microsoft.com/office/drawing/2014/main" id="{5CCB16AE-5EDB-4DF8-8446-AC29500AA0EB}"/>
              </a:ext>
            </a:extLst>
          </p:cNvPr>
          <p:cNvSpPr txBox="1"/>
          <p:nvPr/>
        </p:nvSpPr>
        <p:spPr bwMode="auto">
          <a:xfrm>
            <a:off x="3610089" y="3547175"/>
            <a:ext cx="1309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000" dirty="0">
                <a:latin typeface="+mn-lt"/>
              </a:rPr>
              <a:t>587’726</a:t>
            </a:r>
          </a:p>
        </p:txBody>
      </p:sp>
      <p:sp>
        <p:nvSpPr>
          <p:cNvPr id="79" name="TextBox 28">
            <a:extLst>
              <a:ext uri="{FF2B5EF4-FFF2-40B4-BE49-F238E27FC236}">
                <a16:creationId xmlns:a16="http://schemas.microsoft.com/office/drawing/2014/main" id="{0322AB83-E626-4991-B3D2-68C58BB0ED1C}"/>
              </a:ext>
            </a:extLst>
          </p:cNvPr>
          <p:cNvSpPr txBox="1"/>
          <p:nvPr/>
        </p:nvSpPr>
        <p:spPr bwMode="auto">
          <a:xfrm>
            <a:off x="196657" y="1008900"/>
            <a:ext cx="1981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lgn="ctr">
              <a:spcBef>
                <a:spcPct val="20000"/>
              </a:spcBef>
            </a:pPr>
            <a:r>
              <a:rPr lang="en-US" sz="1800" b="1" dirty="0">
                <a:latin typeface="+mn-lt"/>
              </a:rPr>
              <a:t>Data Set</a:t>
            </a:r>
          </a:p>
        </p:txBody>
      </p:sp>
      <p:sp>
        <p:nvSpPr>
          <p:cNvPr id="80" name="TextBox 29">
            <a:extLst>
              <a:ext uri="{FF2B5EF4-FFF2-40B4-BE49-F238E27FC236}">
                <a16:creationId xmlns:a16="http://schemas.microsoft.com/office/drawing/2014/main" id="{7D5D88A2-EC22-4808-A681-9BA9412681DF}"/>
              </a:ext>
            </a:extLst>
          </p:cNvPr>
          <p:cNvSpPr txBox="1"/>
          <p:nvPr/>
        </p:nvSpPr>
        <p:spPr bwMode="auto">
          <a:xfrm>
            <a:off x="2279206" y="1008900"/>
            <a:ext cx="106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lgn="ctr">
              <a:spcBef>
                <a:spcPct val="20000"/>
              </a:spcBef>
            </a:pPr>
            <a:r>
              <a:rPr lang="en-US" sz="1800" b="1" dirty="0">
                <a:latin typeface="+mn-lt"/>
              </a:rPr>
              <a:t>Students</a:t>
            </a:r>
          </a:p>
        </p:txBody>
      </p:sp>
      <p:sp>
        <p:nvSpPr>
          <p:cNvPr id="81" name="TextBox 30">
            <a:extLst>
              <a:ext uri="{FF2B5EF4-FFF2-40B4-BE49-F238E27FC236}">
                <a16:creationId xmlns:a16="http://schemas.microsoft.com/office/drawing/2014/main" id="{32A6CDDA-3E4B-4BEC-933E-10645B2B007E}"/>
              </a:ext>
            </a:extLst>
          </p:cNvPr>
          <p:cNvSpPr txBox="1"/>
          <p:nvPr/>
        </p:nvSpPr>
        <p:spPr bwMode="auto">
          <a:xfrm>
            <a:off x="3502299" y="1008900"/>
            <a:ext cx="15444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lgn="ctr">
              <a:spcBef>
                <a:spcPct val="20000"/>
              </a:spcBef>
            </a:pPr>
            <a:r>
              <a:rPr lang="en-US" sz="1800" b="1" dirty="0">
                <a:latin typeface="+mn-lt"/>
              </a:rPr>
              <a:t>Observations</a:t>
            </a:r>
          </a:p>
        </p:txBody>
      </p:sp>
      <p:sp>
        <p:nvSpPr>
          <p:cNvPr id="82" name="TextBox 31">
            <a:extLst>
              <a:ext uri="{FF2B5EF4-FFF2-40B4-BE49-F238E27FC236}">
                <a16:creationId xmlns:a16="http://schemas.microsoft.com/office/drawing/2014/main" id="{FAB53930-2BFF-4A58-A011-158A497B1304}"/>
              </a:ext>
            </a:extLst>
          </p:cNvPr>
          <p:cNvSpPr txBox="1"/>
          <p:nvPr/>
        </p:nvSpPr>
        <p:spPr bwMode="auto">
          <a:xfrm>
            <a:off x="5148048" y="1008900"/>
            <a:ext cx="32558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lgn="ctr">
              <a:spcBef>
                <a:spcPct val="20000"/>
              </a:spcBef>
            </a:pPr>
            <a:r>
              <a:rPr lang="en-US" sz="1800" b="1" dirty="0">
                <a:latin typeface="+mn-lt"/>
              </a:rPr>
              <a:t>AUC</a:t>
            </a:r>
          </a:p>
        </p:txBody>
      </p:sp>
      <p:grpSp>
        <p:nvGrpSpPr>
          <p:cNvPr id="7" name="Group 6">
            <a:extLst>
              <a:ext uri="{FF2B5EF4-FFF2-40B4-BE49-F238E27FC236}">
                <a16:creationId xmlns:a16="http://schemas.microsoft.com/office/drawing/2014/main" id="{B6BAB9BA-0DD0-4284-9B52-4F522830940F}"/>
              </a:ext>
            </a:extLst>
          </p:cNvPr>
          <p:cNvGrpSpPr/>
          <p:nvPr/>
        </p:nvGrpSpPr>
        <p:grpSpPr>
          <a:xfrm>
            <a:off x="196657" y="4398634"/>
            <a:ext cx="3573006" cy="338554"/>
            <a:chOff x="207544" y="4455527"/>
            <a:chExt cx="3573006" cy="338554"/>
          </a:xfrm>
        </p:grpSpPr>
        <p:grpSp>
          <p:nvGrpSpPr>
            <p:cNvPr id="6" name="Group 5">
              <a:extLst>
                <a:ext uri="{FF2B5EF4-FFF2-40B4-BE49-F238E27FC236}">
                  <a16:creationId xmlns:a16="http://schemas.microsoft.com/office/drawing/2014/main" id="{DD22E57E-3326-40F5-BD94-CBA63A16B451}"/>
                </a:ext>
              </a:extLst>
            </p:cNvPr>
            <p:cNvGrpSpPr/>
            <p:nvPr/>
          </p:nvGrpSpPr>
          <p:grpSpPr>
            <a:xfrm>
              <a:off x="207544" y="4455527"/>
              <a:ext cx="644099" cy="338554"/>
              <a:chOff x="201529" y="4242827"/>
              <a:chExt cx="644099" cy="338554"/>
            </a:xfrm>
          </p:grpSpPr>
          <p:sp>
            <p:nvSpPr>
              <p:cNvPr id="83" name="Rectangle 34">
                <a:extLst>
                  <a:ext uri="{FF2B5EF4-FFF2-40B4-BE49-F238E27FC236}">
                    <a16:creationId xmlns:a16="http://schemas.microsoft.com/office/drawing/2014/main" id="{50D61AE7-CE68-475E-85FD-710D8A49C6AB}"/>
                  </a:ext>
                </a:extLst>
              </p:cNvPr>
              <p:cNvSpPr/>
              <p:nvPr/>
            </p:nvSpPr>
            <p:spPr bwMode="auto">
              <a:xfrm>
                <a:off x="201529" y="4331228"/>
                <a:ext cx="159910" cy="161752"/>
              </a:xfrm>
              <a:prstGeom prst="rect">
                <a:avLst/>
              </a:prstGeom>
              <a:solidFill>
                <a:srgbClr val="C0000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85" name="TextBox 40">
                <a:extLst>
                  <a:ext uri="{FF2B5EF4-FFF2-40B4-BE49-F238E27FC236}">
                    <a16:creationId xmlns:a16="http://schemas.microsoft.com/office/drawing/2014/main" id="{48B2630A-30D5-4979-BCA8-354F8EC10EC1}"/>
                  </a:ext>
                </a:extLst>
              </p:cNvPr>
              <p:cNvSpPr txBox="1"/>
              <p:nvPr/>
            </p:nvSpPr>
            <p:spPr bwMode="auto">
              <a:xfrm>
                <a:off x="314686" y="4242827"/>
                <a:ext cx="530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1600" b="1" dirty="0">
                    <a:latin typeface="+mn-lt"/>
                  </a:rPr>
                  <a:t>BKT</a:t>
                </a:r>
              </a:p>
            </p:txBody>
          </p:sp>
        </p:grpSp>
        <p:grpSp>
          <p:nvGrpSpPr>
            <p:cNvPr id="2" name="Group 1">
              <a:extLst>
                <a:ext uri="{FF2B5EF4-FFF2-40B4-BE49-F238E27FC236}">
                  <a16:creationId xmlns:a16="http://schemas.microsoft.com/office/drawing/2014/main" id="{ECD3CE14-27F5-43BC-8AC9-45F7734D495F}"/>
                </a:ext>
              </a:extLst>
            </p:cNvPr>
            <p:cNvGrpSpPr/>
            <p:nvPr/>
          </p:nvGrpSpPr>
          <p:grpSpPr>
            <a:xfrm>
              <a:off x="963574" y="4455527"/>
              <a:ext cx="864371" cy="338554"/>
              <a:chOff x="201529" y="4258169"/>
              <a:chExt cx="864371" cy="338554"/>
            </a:xfrm>
          </p:grpSpPr>
          <p:sp>
            <p:nvSpPr>
              <p:cNvPr id="84" name="Rectangle 39">
                <a:extLst>
                  <a:ext uri="{FF2B5EF4-FFF2-40B4-BE49-F238E27FC236}">
                    <a16:creationId xmlns:a16="http://schemas.microsoft.com/office/drawing/2014/main" id="{DE903FAD-A654-4585-AAEB-70F29F45E2CE}"/>
                  </a:ext>
                </a:extLst>
              </p:cNvPr>
              <p:cNvSpPr/>
              <p:nvPr/>
            </p:nvSpPr>
            <p:spPr bwMode="auto">
              <a:xfrm>
                <a:off x="201529" y="4346570"/>
                <a:ext cx="159910" cy="161752"/>
              </a:xfrm>
              <a:prstGeom prst="rect">
                <a:avLst/>
              </a:prstGeom>
              <a:solidFill>
                <a:srgbClr val="0070C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86" name="TextBox 41">
                <a:extLst>
                  <a:ext uri="{FF2B5EF4-FFF2-40B4-BE49-F238E27FC236}">
                    <a16:creationId xmlns:a16="http://schemas.microsoft.com/office/drawing/2014/main" id="{8B748042-2192-459F-B0F1-07034A83D99E}"/>
                  </a:ext>
                </a:extLst>
              </p:cNvPr>
              <p:cNvSpPr txBox="1"/>
              <p:nvPr/>
            </p:nvSpPr>
            <p:spPr bwMode="auto">
              <a:xfrm>
                <a:off x="314686" y="4258169"/>
                <a:ext cx="7512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1600" b="1" dirty="0">
                    <a:latin typeface="+mn-lt"/>
                  </a:rPr>
                  <a:t>BKT+F</a:t>
                </a:r>
              </a:p>
            </p:txBody>
          </p:sp>
        </p:grpSp>
        <p:grpSp>
          <p:nvGrpSpPr>
            <p:cNvPr id="5" name="Group 4">
              <a:extLst>
                <a:ext uri="{FF2B5EF4-FFF2-40B4-BE49-F238E27FC236}">
                  <a16:creationId xmlns:a16="http://schemas.microsoft.com/office/drawing/2014/main" id="{510B40B4-3C11-4204-AFB0-49911FC21134}"/>
                </a:ext>
              </a:extLst>
            </p:cNvPr>
            <p:cNvGrpSpPr/>
            <p:nvPr/>
          </p:nvGrpSpPr>
          <p:grpSpPr>
            <a:xfrm>
              <a:off x="1939876" y="4455527"/>
              <a:ext cx="864371" cy="338554"/>
              <a:chOff x="1932636" y="4242827"/>
              <a:chExt cx="864371" cy="338554"/>
            </a:xfrm>
          </p:grpSpPr>
          <p:sp>
            <p:nvSpPr>
              <p:cNvPr id="88" name="Rectangle 39">
                <a:extLst>
                  <a:ext uri="{FF2B5EF4-FFF2-40B4-BE49-F238E27FC236}">
                    <a16:creationId xmlns:a16="http://schemas.microsoft.com/office/drawing/2014/main" id="{360B1EFE-E16A-4AE0-95CC-8426B1D6E57D}"/>
                  </a:ext>
                </a:extLst>
              </p:cNvPr>
              <p:cNvSpPr/>
              <p:nvPr/>
            </p:nvSpPr>
            <p:spPr bwMode="auto">
              <a:xfrm>
                <a:off x="1932636" y="4331228"/>
                <a:ext cx="159910" cy="161752"/>
              </a:xfrm>
              <a:prstGeom prst="rect">
                <a:avLst/>
              </a:prstGeom>
              <a:solidFill>
                <a:srgbClr val="7030A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highlight>
                    <a:srgbClr val="00FFFF"/>
                  </a:highlight>
                  <a:latin typeface="ETH Light" pitchFamily="2" charset="0"/>
                </a:endParaRPr>
              </a:p>
            </p:txBody>
          </p:sp>
          <p:sp>
            <p:nvSpPr>
              <p:cNvPr id="89" name="TextBox 41">
                <a:extLst>
                  <a:ext uri="{FF2B5EF4-FFF2-40B4-BE49-F238E27FC236}">
                    <a16:creationId xmlns:a16="http://schemas.microsoft.com/office/drawing/2014/main" id="{3F40ED1B-6FAF-486B-960F-586FA49C60CA}"/>
                  </a:ext>
                </a:extLst>
              </p:cNvPr>
              <p:cNvSpPr txBox="1"/>
              <p:nvPr/>
            </p:nvSpPr>
            <p:spPr bwMode="auto">
              <a:xfrm>
                <a:off x="2045793" y="4242827"/>
                <a:ext cx="7512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1600" b="1" dirty="0">
                    <a:latin typeface="+mn-lt"/>
                  </a:rPr>
                  <a:t>BKT+A</a:t>
                </a:r>
              </a:p>
            </p:txBody>
          </p:sp>
        </p:grpSp>
        <p:grpSp>
          <p:nvGrpSpPr>
            <p:cNvPr id="92" name="Group 91">
              <a:extLst>
                <a:ext uri="{FF2B5EF4-FFF2-40B4-BE49-F238E27FC236}">
                  <a16:creationId xmlns:a16="http://schemas.microsoft.com/office/drawing/2014/main" id="{5A3022CE-B6B5-40B7-B238-7A226D06E203}"/>
                </a:ext>
              </a:extLst>
            </p:cNvPr>
            <p:cNvGrpSpPr/>
            <p:nvPr/>
          </p:nvGrpSpPr>
          <p:grpSpPr>
            <a:xfrm>
              <a:off x="2916179" y="4455527"/>
              <a:ext cx="864371" cy="338554"/>
              <a:chOff x="1932636" y="4242827"/>
              <a:chExt cx="864371" cy="338554"/>
            </a:xfrm>
          </p:grpSpPr>
          <p:sp>
            <p:nvSpPr>
              <p:cNvPr id="93" name="Rectangle 39">
                <a:extLst>
                  <a:ext uri="{FF2B5EF4-FFF2-40B4-BE49-F238E27FC236}">
                    <a16:creationId xmlns:a16="http://schemas.microsoft.com/office/drawing/2014/main" id="{FEC20467-1884-4B7D-9410-FEAA74D2F566}"/>
                  </a:ext>
                </a:extLst>
              </p:cNvPr>
              <p:cNvSpPr/>
              <p:nvPr/>
            </p:nvSpPr>
            <p:spPr bwMode="auto">
              <a:xfrm>
                <a:off x="1932636" y="4331228"/>
                <a:ext cx="159910" cy="161752"/>
              </a:xfrm>
              <a:prstGeom prst="rect">
                <a:avLst/>
              </a:prstGeom>
              <a:solidFill>
                <a:srgbClr val="66330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highlight>
                    <a:srgbClr val="00FFFF"/>
                  </a:highlight>
                  <a:latin typeface="ETH Light" pitchFamily="2" charset="0"/>
                </a:endParaRPr>
              </a:p>
            </p:txBody>
          </p:sp>
          <p:sp>
            <p:nvSpPr>
              <p:cNvPr id="94" name="TextBox 41">
                <a:extLst>
                  <a:ext uri="{FF2B5EF4-FFF2-40B4-BE49-F238E27FC236}">
                    <a16:creationId xmlns:a16="http://schemas.microsoft.com/office/drawing/2014/main" id="{78397E83-C314-49B4-A817-E33BC906203A}"/>
                  </a:ext>
                </a:extLst>
              </p:cNvPr>
              <p:cNvSpPr txBox="1"/>
              <p:nvPr/>
            </p:nvSpPr>
            <p:spPr bwMode="auto">
              <a:xfrm>
                <a:off x="2045793" y="4242827"/>
                <a:ext cx="7512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1600" b="1" dirty="0">
                    <a:latin typeface="+mn-lt"/>
                  </a:rPr>
                  <a:t>DKT</a:t>
                </a:r>
              </a:p>
            </p:txBody>
          </p:sp>
        </p:grpSp>
      </p:grpSp>
      <p:graphicFrame>
        <p:nvGraphicFramePr>
          <p:cNvPr id="95" name="Chart 19">
            <a:extLst>
              <a:ext uri="{FF2B5EF4-FFF2-40B4-BE49-F238E27FC236}">
                <a16:creationId xmlns:a16="http://schemas.microsoft.com/office/drawing/2014/main" id="{42F2F3A5-B813-4465-AA88-820150B52AF0}"/>
              </a:ext>
            </a:extLst>
          </p:cNvPr>
          <p:cNvGraphicFramePr/>
          <p:nvPr/>
        </p:nvGraphicFramePr>
        <p:xfrm>
          <a:off x="5255697" y="2291694"/>
          <a:ext cx="3115417" cy="1093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7" name="Chart 19">
            <a:extLst>
              <a:ext uri="{FF2B5EF4-FFF2-40B4-BE49-F238E27FC236}">
                <a16:creationId xmlns:a16="http://schemas.microsoft.com/office/drawing/2014/main" id="{B28A7F19-6C01-4B40-B1C6-A7936A8F72D4}"/>
              </a:ext>
            </a:extLst>
          </p:cNvPr>
          <p:cNvGraphicFramePr/>
          <p:nvPr/>
        </p:nvGraphicFramePr>
        <p:xfrm>
          <a:off x="5255697" y="3305010"/>
          <a:ext cx="3115417" cy="1093624"/>
        </p:xfrm>
        <a:graphic>
          <a:graphicData uri="http://schemas.openxmlformats.org/drawingml/2006/chart">
            <c:chart xmlns:c="http://schemas.openxmlformats.org/drawingml/2006/chart" xmlns:r="http://schemas.openxmlformats.org/officeDocument/2006/relationships" r:id="rId5"/>
          </a:graphicData>
        </a:graphic>
      </p:graphicFrame>
      <p:sp>
        <p:nvSpPr>
          <p:cNvPr id="36" name="Rectangle 35">
            <a:extLst>
              <a:ext uri="{FF2B5EF4-FFF2-40B4-BE49-F238E27FC236}">
                <a16:creationId xmlns:a16="http://schemas.microsoft.com/office/drawing/2014/main" id="{7A0673B8-499C-4291-9C30-623110539F9B}"/>
              </a:ext>
            </a:extLst>
          </p:cNvPr>
          <p:cNvSpPr/>
          <p:nvPr/>
        </p:nvSpPr>
        <p:spPr>
          <a:xfrm>
            <a:off x="0" y="4819279"/>
            <a:ext cx="9144000" cy="276999"/>
          </a:xfrm>
          <a:prstGeom prst="rect">
            <a:avLst/>
          </a:prstGeom>
        </p:spPr>
        <p:txBody>
          <a:bodyPr wrap="square">
            <a:spAutoFit/>
          </a:bodyPr>
          <a:lstStyle/>
          <a:p>
            <a:pPr marL="342900" indent="-342900" algn="ctr">
              <a:spcBef>
                <a:spcPct val="20000"/>
              </a:spcBef>
            </a:pPr>
            <a:r>
              <a:rPr lang="de-CH" sz="1200" b="1" dirty="0">
                <a:solidFill>
                  <a:schemeClr val="bg1">
                    <a:lumMod val="50000"/>
                  </a:schemeClr>
                </a:solidFill>
                <a:latin typeface="+mn-lt"/>
              </a:rPr>
              <a:t>[</a:t>
            </a:r>
            <a:r>
              <a:rPr lang="en-US" sz="1200" b="1" i="1" dirty="0">
                <a:solidFill>
                  <a:schemeClr val="bg1">
                    <a:lumMod val="50000"/>
                  </a:schemeClr>
                </a:solidFill>
                <a:latin typeface="+mn-lt"/>
              </a:rPr>
              <a:t>How Deep is Knowledge Tracing?</a:t>
            </a:r>
            <a:r>
              <a:rPr lang="en-US" sz="1200" b="1" dirty="0">
                <a:solidFill>
                  <a:schemeClr val="bg1">
                    <a:lumMod val="50000"/>
                  </a:schemeClr>
                </a:solidFill>
                <a:latin typeface="+mn-lt"/>
              </a:rPr>
              <a:t>, </a:t>
            </a:r>
            <a:r>
              <a:rPr lang="de-CH" sz="1200" b="1" dirty="0" err="1">
                <a:solidFill>
                  <a:schemeClr val="bg1">
                    <a:lumMod val="50000"/>
                  </a:schemeClr>
                </a:solidFill>
                <a:latin typeface="+mn-lt"/>
              </a:rPr>
              <a:t>Khajah</a:t>
            </a:r>
            <a:r>
              <a:rPr lang="de-CH" sz="1200" b="1" dirty="0">
                <a:solidFill>
                  <a:schemeClr val="bg1">
                    <a:lumMod val="50000"/>
                  </a:schemeClr>
                </a:solidFill>
                <a:latin typeface="+mn-lt"/>
              </a:rPr>
              <a:t> et al., </a:t>
            </a:r>
            <a:r>
              <a:rPr lang="en-US" sz="1200" b="1" dirty="0">
                <a:solidFill>
                  <a:schemeClr val="bg1">
                    <a:lumMod val="50000"/>
                  </a:schemeClr>
                </a:solidFill>
                <a:latin typeface="+mn-lt"/>
              </a:rPr>
              <a:t>EDM 2016</a:t>
            </a:r>
            <a:r>
              <a:rPr lang="de-CH" sz="1200" b="1" dirty="0">
                <a:solidFill>
                  <a:schemeClr val="bg1">
                    <a:lumMod val="50000"/>
                  </a:schemeClr>
                </a:solidFill>
                <a:latin typeface="+mn-lt"/>
              </a:rPr>
              <a:t>]</a:t>
            </a:r>
          </a:p>
        </p:txBody>
      </p:sp>
    </p:spTree>
    <p:extLst>
      <p:ext uri="{BB962C8B-B14F-4D97-AF65-F5344CB8AC3E}">
        <p14:creationId xmlns:p14="http://schemas.microsoft.com/office/powerpoint/2010/main" val="3322596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325427" y="4792065"/>
            <a:ext cx="2493183"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[Käser et al., IEEE TLT 2017]</a:t>
            </a:r>
          </a:p>
        </p:txBody>
      </p:sp>
      <p:sp>
        <p:nvSpPr>
          <p:cNvPr id="32" name="Rectangle 35">
            <a:extLst>
              <a:ext uri="{FF2B5EF4-FFF2-40B4-BE49-F238E27FC236}">
                <a16:creationId xmlns:a16="http://schemas.microsoft.com/office/drawing/2014/main" id="{640948C1-2CDC-4BA6-A187-E360CBA8CBBB}"/>
              </a:ext>
            </a:extLst>
          </p:cNvPr>
          <p:cNvSpPr/>
          <p:nvPr/>
        </p:nvSpPr>
        <p:spPr bwMode="auto">
          <a:xfrm>
            <a:off x="196658" y="1199570"/>
            <a:ext cx="1981200" cy="3456703"/>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33" name="Rectangle 36">
            <a:extLst>
              <a:ext uri="{FF2B5EF4-FFF2-40B4-BE49-F238E27FC236}">
                <a16:creationId xmlns:a16="http://schemas.microsoft.com/office/drawing/2014/main" id="{F927B61A-42EA-4743-8F27-74D626B38F8C}"/>
              </a:ext>
            </a:extLst>
          </p:cNvPr>
          <p:cNvSpPr/>
          <p:nvPr/>
        </p:nvSpPr>
        <p:spPr bwMode="auto">
          <a:xfrm>
            <a:off x="2273408" y="1168455"/>
            <a:ext cx="1074740" cy="3456703"/>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34" name="Rectangle 37">
            <a:extLst>
              <a:ext uri="{FF2B5EF4-FFF2-40B4-BE49-F238E27FC236}">
                <a16:creationId xmlns:a16="http://schemas.microsoft.com/office/drawing/2014/main" id="{2DFCE5E8-9727-4666-A6C4-DD32E733EC08}"/>
              </a:ext>
            </a:extLst>
          </p:cNvPr>
          <p:cNvSpPr/>
          <p:nvPr/>
        </p:nvSpPr>
        <p:spPr bwMode="auto">
          <a:xfrm>
            <a:off x="3502299" y="1184638"/>
            <a:ext cx="1544401" cy="3467760"/>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35" name="Rectangle 38">
            <a:extLst>
              <a:ext uri="{FF2B5EF4-FFF2-40B4-BE49-F238E27FC236}">
                <a16:creationId xmlns:a16="http://schemas.microsoft.com/office/drawing/2014/main" id="{9526A079-6E00-4B56-AD8B-02242E9C7D5F}"/>
              </a:ext>
            </a:extLst>
          </p:cNvPr>
          <p:cNvSpPr/>
          <p:nvPr/>
        </p:nvSpPr>
        <p:spPr bwMode="auto">
          <a:xfrm>
            <a:off x="5154349" y="1168456"/>
            <a:ext cx="2860360" cy="3479744"/>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36" name="TextBox 4">
            <a:extLst>
              <a:ext uri="{FF2B5EF4-FFF2-40B4-BE49-F238E27FC236}">
                <a16:creationId xmlns:a16="http://schemas.microsoft.com/office/drawing/2014/main" id="{3A382592-B943-44B7-B633-890BD5D4A52B}"/>
              </a:ext>
            </a:extLst>
          </p:cNvPr>
          <p:cNvSpPr txBox="1"/>
          <p:nvPr/>
        </p:nvSpPr>
        <p:spPr bwMode="auto">
          <a:xfrm>
            <a:off x="173183" y="1417326"/>
            <a:ext cx="1481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2000" dirty="0">
                <a:latin typeface="+mn-lt"/>
              </a:rPr>
              <a:t>Subtraction</a:t>
            </a:r>
          </a:p>
        </p:txBody>
      </p:sp>
      <p:sp>
        <p:nvSpPr>
          <p:cNvPr id="37" name="TextBox 9">
            <a:extLst>
              <a:ext uri="{FF2B5EF4-FFF2-40B4-BE49-F238E27FC236}">
                <a16:creationId xmlns:a16="http://schemas.microsoft.com/office/drawing/2014/main" id="{78BFBDCF-1FA9-4CEC-BB5C-5F7D0A5DBCD7}"/>
              </a:ext>
            </a:extLst>
          </p:cNvPr>
          <p:cNvSpPr txBox="1"/>
          <p:nvPr/>
        </p:nvSpPr>
        <p:spPr bwMode="auto">
          <a:xfrm>
            <a:off x="2525230" y="1417326"/>
            <a:ext cx="78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r">
              <a:spcBef>
                <a:spcPct val="20000"/>
              </a:spcBef>
            </a:pPr>
            <a:r>
              <a:rPr lang="en-US" sz="2000" dirty="0">
                <a:latin typeface="+mn-lt"/>
              </a:rPr>
              <a:t>1581</a:t>
            </a:r>
          </a:p>
        </p:txBody>
      </p:sp>
      <p:sp>
        <p:nvSpPr>
          <p:cNvPr id="38" name="TextBox 14">
            <a:extLst>
              <a:ext uri="{FF2B5EF4-FFF2-40B4-BE49-F238E27FC236}">
                <a16:creationId xmlns:a16="http://schemas.microsoft.com/office/drawing/2014/main" id="{D5A77943-40DD-44B3-80F8-C5031047EFC0}"/>
              </a:ext>
            </a:extLst>
          </p:cNvPr>
          <p:cNvSpPr txBox="1"/>
          <p:nvPr/>
        </p:nvSpPr>
        <p:spPr bwMode="auto">
          <a:xfrm>
            <a:off x="3610088" y="1417326"/>
            <a:ext cx="11165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000" dirty="0">
                <a:latin typeface="+mn-lt"/>
              </a:rPr>
              <a:t>158’100</a:t>
            </a:r>
          </a:p>
        </p:txBody>
      </p:sp>
      <p:sp>
        <p:nvSpPr>
          <p:cNvPr id="42" name="TextBox 5">
            <a:extLst>
              <a:ext uri="{FF2B5EF4-FFF2-40B4-BE49-F238E27FC236}">
                <a16:creationId xmlns:a16="http://schemas.microsoft.com/office/drawing/2014/main" id="{3C3A7C20-339C-4C78-8CD5-C47C631C31F1}"/>
              </a:ext>
            </a:extLst>
          </p:cNvPr>
          <p:cNvSpPr txBox="1"/>
          <p:nvPr/>
        </p:nvSpPr>
        <p:spPr bwMode="auto">
          <a:xfrm>
            <a:off x="173183" y="2260300"/>
            <a:ext cx="1481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2000" dirty="0">
                <a:latin typeface="+mn-lt"/>
              </a:rPr>
              <a:t>Physics</a:t>
            </a:r>
          </a:p>
        </p:txBody>
      </p:sp>
      <p:sp>
        <p:nvSpPr>
          <p:cNvPr id="43" name="TextBox 10">
            <a:extLst>
              <a:ext uri="{FF2B5EF4-FFF2-40B4-BE49-F238E27FC236}">
                <a16:creationId xmlns:a16="http://schemas.microsoft.com/office/drawing/2014/main" id="{DFF3F2FB-F550-43CA-96CD-E3ECE2646AE0}"/>
              </a:ext>
            </a:extLst>
          </p:cNvPr>
          <p:cNvSpPr txBox="1"/>
          <p:nvPr/>
        </p:nvSpPr>
        <p:spPr bwMode="auto">
          <a:xfrm>
            <a:off x="2525230" y="2260300"/>
            <a:ext cx="78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r">
              <a:spcBef>
                <a:spcPct val="20000"/>
              </a:spcBef>
            </a:pPr>
            <a:r>
              <a:rPr lang="en-US" sz="2000" dirty="0">
                <a:latin typeface="+mn-lt"/>
              </a:rPr>
              <a:t>77</a:t>
            </a:r>
          </a:p>
        </p:txBody>
      </p:sp>
      <p:sp>
        <p:nvSpPr>
          <p:cNvPr id="44" name="TextBox 15">
            <a:extLst>
              <a:ext uri="{FF2B5EF4-FFF2-40B4-BE49-F238E27FC236}">
                <a16:creationId xmlns:a16="http://schemas.microsoft.com/office/drawing/2014/main" id="{83C92F88-2A8A-4D07-B7D0-1783D2409AD6}"/>
              </a:ext>
            </a:extLst>
          </p:cNvPr>
          <p:cNvSpPr txBox="1"/>
          <p:nvPr/>
        </p:nvSpPr>
        <p:spPr bwMode="auto">
          <a:xfrm>
            <a:off x="3677821" y="2260300"/>
            <a:ext cx="10488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000" dirty="0">
                <a:latin typeface="+mn-lt"/>
              </a:rPr>
              <a:t>38’500</a:t>
            </a:r>
          </a:p>
        </p:txBody>
      </p:sp>
      <p:graphicFrame>
        <p:nvGraphicFramePr>
          <p:cNvPr id="45" name="Chart 20">
            <a:extLst>
              <a:ext uri="{FF2B5EF4-FFF2-40B4-BE49-F238E27FC236}">
                <a16:creationId xmlns:a16="http://schemas.microsoft.com/office/drawing/2014/main" id="{9F3FB207-7C93-446C-BC2C-99CC7BCE8BDA}"/>
              </a:ext>
            </a:extLst>
          </p:cNvPr>
          <p:cNvGraphicFramePr/>
          <p:nvPr>
            <p:extLst>
              <p:ext uri="{D42A27DB-BD31-4B8C-83A1-F6EECF244321}">
                <p14:modId xmlns:p14="http://schemas.microsoft.com/office/powerpoint/2010/main" val="2092098017"/>
              </p:ext>
            </p:extLst>
          </p:nvPr>
        </p:nvGraphicFramePr>
        <p:xfrm>
          <a:off x="5122060" y="1967155"/>
          <a:ext cx="2785534" cy="986400"/>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6">
            <a:extLst>
              <a:ext uri="{FF2B5EF4-FFF2-40B4-BE49-F238E27FC236}">
                <a16:creationId xmlns:a16="http://schemas.microsoft.com/office/drawing/2014/main" id="{74F13AF9-1DD2-4E28-B32E-D3D3B0ED4EBE}"/>
              </a:ext>
            </a:extLst>
          </p:cNvPr>
          <p:cNvSpPr txBox="1"/>
          <p:nvPr/>
        </p:nvSpPr>
        <p:spPr bwMode="auto">
          <a:xfrm>
            <a:off x="173183" y="3111741"/>
            <a:ext cx="1481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2000" dirty="0">
                <a:latin typeface="+mn-lt"/>
              </a:rPr>
              <a:t>Algebra</a:t>
            </a:r>
          </a:p>
        </p:txBody>
      </p:sp>
      <p:sp>
        <p:nvSpPr>
          <p:cNvPr id="48" name="TextBox 11">
            <a:extLst>
              <a:ext uri="{FF2B5EF4-FFF2-40B4-BE49-F238E27FC236}">
                <a16:creationId xmlns:a16="http://schemas.microsoft.com/office/drawing/2014/main" id="{72D7762F-0EBA-4753-AEE8-C9B15E2A48F6}"/>
              </a:ext>
            </a:extLst>
          </p:cNvPr>
          <p:cNvSpPr txBox="1"/>
          <p:nvPr/>
        </p:nvSpPr>
        <p:spPr bwMode="auto">
          <a:xfrm>
            <a:off x="2525230" y="3111741"/>
            <a:ext cx="78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r">
              <a:spcBef>
                <a:spcPct val="20000"/>
              </a:spcBef>
            </a:pPr>
            <a:r>
              <a:rPr lang="en-US" sz="2000" dirty="0">
                <a:latin typeface="+mn-lt"/>
              </a:rPr>
              <a:t>6043</a:t>
            </a:r>
          </a:p>
        </p:txBody>
      </p:sp>
      <p:sp>
        <p:nvSpPr>
          <p:cNvPr id="49" name="TextBox 16">
            <a:extLst>
              <a:ext uri="{FF2B5EF4-FFF2-40B4-BE49-F238E27FC236}">
                <a16:creationId xmlns:a16="http://schemas.microsoft.com/office/drawing/2014/main" id="{23F637BE-473B-41EA-ACE4-C7D0A0522A45}"/>
              </a:ext>
            </a:extLst>
          </p:cNvPr>
          <p:cNvSpPr txBox="1"/>
          <p:nvPr/>
        </p:nvSpPr>
        <p:spPr bwMode="auto">
          <a:xfrm>
            <a:off x="3610089" y="3111741"/>
            <a:ext cx="1309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000" dirty="0">
                <a:latin typeface="+mn-lt"/>
              </a:rPr>
              <a:t>3’021’500</a:t>
            </a:r>
          </a:p>
        </p:txBody>
      </p:sp>
      <p:graphicFrame>
        <p:nvGraphicFramePr>
          <p:cNvPr id="50" name="Chart 21">
            <a:extLst>
              <a:ext uri="{FF2B5EF4-FFF2-40B4-BE49-F238E27FC236}">
                <a16:creationId xmlns:a16="http://schemas.microsoft.com/office/drawing/2014/main" id="{FE9C2E96-C922-47EA-ADA6-CAA0748C9BCB}"/>
              </a:ext>
            </a:extLst>
          </p:cNvPr>
          <p:cNvGraphicFramePr/>
          <p:nvPr>
            <p:extLst>
              <p:ext uri="{D42A27DB-BD31-4B8C-83A1-F6EECF244321}">
                <p14:modId xmlns:p14="http://schemas.microsoft.com/office/powerpoint/2010/main" val="2404942549"/>
              </p:ext>
            </p:extLst>
          </p:nvPr>
        </p:nvGraphicFramePr>
        <p:xfrm>
          <a:off x="5122060" y="2818596"/>
          <a:ext cx="2785534" cy="986400"/>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7">
            <a:extLst>
              <a:ext uri="{FF2B5EF4-FFF2-40B4-BE49-F238E27FC236}">
                <a16:creationId xmlns:a16="http://schemas.microsoft.com/office/drawing/2014/main" id="{3B6613D2-C794-42D6-B2D9-858B9881458C}"/>
              </a:ext>
            </a:extLst>
          </p:cNvPr>
          <p:cNvSpPr txBox="1"/>
          <p:nvPr/>
        </p:nvSpPr>
        <p:spPr bwMode="auto">
          <a:xfrm>
            <a:off x="173183" y="3924046"/>
            <a:ext cx="1481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2000" dirty="0">
                <a:latin typeface="+mn-lt"/>
              </a:rPr>
              <a:t>Spelling</a:t>
            </a:r>
          </a:p>
        </p:txBody>
      </p:sp>
      <p:sp>
        <p:nvSpPr>
          <p:cNvPr id="53" name="TextBox 12">
            <a:extLst>
              <a:ext uri="{FF2B5EF4-FFF2-40B4-BE49-F238E27FC236}">
                <a16:creationId xmlns:a16="http://schemas.microsoft.com/office/drawing/2014/main" id="{C0C422FC-339B-4208-81A7-1916CD2CC9AD}"/>
              </a:ext>
            </a:extLst>
          </p:cNvPr>
          <p:cNvSpPr txBox="1"/>
          <p:nvPr/>
        </p:nvSpPr>
        <p:spPr bwMode="auto">
          <a:xfrm>
            <a:off x="2525230" y="3924046"/>
            <a:ext cx="78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r">
              <a:spcBef>
                <a:spcPct val="20000"/>
              </a:spcBef>
            </a:pPr>
            <a:r>
              <a:rPr lang="en-US" sz="2000" dirty="0">
                <a:latin typeface="+mn-lt"/>
              </a:rPr>
              <a:t>7265</a:t>
            </a:r>
          </a:p>
        </p:txBody>
      </p:sp>
      <p:sp>
        <p:nvSpPr>
          <p:cNvPr id="54" name="TextBox 17">
            <a:extLst>
              <a:ext uri="{FF2B5EF4-FFF2-40B4-BE49-F238E27FC236}">
                <a16:creationId xmlns:a16="http://schemas.microsoft.com/office/drawing/2014/main" id="{5724FE82-F750-4E7A-9DE9-4F568137B62E}"/>
              </a:ext>
            </a:extLst>
          </p:cNvPr>
          <p:cNvSpPr txBox="1"/>
          <p:nvPr/>
        </p:nvSpPr>
        <p:spPr bwMode="auto">
          <a:xfrm>
            <a:off x="3610089" y="3924046"/>
            <a:ext cx="1309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000" dirty="0">
                <a:latin typeface="+mn-lt"/>
              </a:rPr>
              <a:t>1’453’000</a:t>
            </a:r>
          </a:p>
        </p:txBody>
      </p:sp>
      <p:graphicFrame>
        <p:nvGraphicFramePr>
          <p:cNvPr id="55" name="Chart 22">
            <a:extLst>
              <a:ext uri="{FF2B5EF4-FFF2-40B4-BE49-F238E27FC236}">
                <a16:creationId xmlns:a16="http://schemas.microsoft.com/office/drawing/2014/main" id="{E25FABB1-13F8-445C-B752-770198D38A27}"/>
              </a:ext>
            </a:extLst>
          </p:cNvPr>
          <p:cNvGraphicFramePr/>
          <p:nvPr>
            <p:extLst>
              <p:ext uri="{D42A27DB-BD31-4B8C-83A1-F6EECF244321}">
                <p14:modId xmlns:p14="http://schemas.microsoft.com/office/powerpoint/2010/main" val="2538390005"/>
              </p:ext>
            </p:extLst>
          </p:nvPr>
        </p:nvGraphicFramePr>
        <p:xfrm>
          <a:off x="5122060" y="3630901"/>
          <a:ext cx="2785534" cy="986400"/>
        </p:xfrm>
        <a:graphic>
          <a:graphicData uri="http://schemas.openxmlformats.org/drawingml/2006/chart">
            <c:chart xmlns:c="http://schemas.openxmlformats.org/drawingml/2006/chart" xmlns:r="http://schemas.openxmlformats.org/officeDocument/2006/relationships" r:id="rId5"/>
          </a:graphicData>
        </a:graphic>
      </p:graphicFrame>
      <p:sp>
        <p:nvSpPr>
          <p:cNvPr id="57" name="TextBox 28">
            <a:extLst>
              <a:ext uri="{FF2B5EF4-FFF2-40B4-BE49-F238E27FC236}">
                <a16:creationId xmlns:a16="http://schemas.microsoft.com/office/drawing/2014/main" id="{6AAC6099-8237-4D19-AAC6-ADD49C5D87FD}"/>
              </a:ext>
            </a:extLst>
          </p:cNvPr>
          <p:cNvSpPr txBox="1"/>
          <p:nvPr/>
        </p:nvSpPr>
        <p:spPr bwMode="auto">
          <a:xfrm>
            <a:off x="173183" y="818396"/>
            <a:ext cx="2028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spcBef>
                <a:spcPct val="20000"/>
              </a:spcBef>
            </a:pPr>
            <a:r>
              <a:rPr lang="en-US" sz="2000" b="1" dirty="0">
                <a:latin typeface="+mn-lt"/>
              </a:rPr>
              <a:t>Learning Domain</a:t>
            </a:r>
          </a:p>
        </p:txBody>
      </p:sp>
      <p:sp>
        <p:nvSpPr>
          <p:cNvPr id="58" name="TextBox 29">
            <a:extLst>
              <a:ext uri="{FF2B5EF4-FFF2-40B4-BE49-F238E27FC236}">
                <a16:creationId xmlns:a16="http://schemas.microsoft.com/office/drawing/2014/main" id="{64B1F177-15CB-4A68-8EBE-E3E6EBF27A5E}"/>
              </a:ext>
            </a:extLst>
          </p:cNvPr>
          <p:cNvSpPr txBox="1"/>
          <p:nvPr/>
        </p:nvSpPr>
        <p:spPr bwMode="auto">
          <a:xfrm>
            <a:off x="2209645" y="818396"/>
            <a:ext cx="12022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lgn="ctr">
              <a:spcBef>
                <a:spcPct val="20000"/>
              </a:spcBef>
            </a:pPr>
            <a:r>
              <a:rPr lang="en-US" sz="2000" b="1" dirty="0">
                <a:latin typeface="+mn-lt"/>
              </a:rPr>
              <a:t>Students</a:t>
            </a:r>
          </a:p>
        </p:txBody>
      </p:sp>
      <p:sp>
        <p:nvSpPr>
          <p:cNvPr id="59" name="TextBox 30">
            <a:extLst>
              <a:ext uri="{FF2B5EF4-FFF2-40B4-BE49-F238E27FC236}">
                <a16:creationId xmlns:a16="http://schemas.microsoft.com/office/drawing/2014/main" id="{39B7B75A-E030-489D-BC3D-6C89BE44283F}"/>
              </a:ext>
            </a:extLst>
          </p:cNvPr>
          <p:cNvSpPr txBox="1"/>
          <p:nvPr/>
        </p:nvSpPr>
        <p:spPr bwMode="auto">
          <a:xfrm>
            <a:off x="3424145" y="818396"/>
            <a:ext cx="17007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lgn="ctr">
              <a:spcBef>
                <a:spcPct val="20000"/>
              </a:spcBef>
            </a:pPr>
            <a:r>
              <a:rPr lang="en-US" sz="2000" b="1" dirty="0">
                <a:latin typeface="+mn-lt"/>
              </a:rPr>
              <a:t>Observations</a:t>
            </a:r>
          </a:p>
        </p:txBody>
      </p:sp>
      <p:sp>
        <p:nvSpPr>
          <p:cNvPr id="60" name="TextBox 31">
            <a:extLst>
              <a:ext uri="{FF2B5EF4-FFF2-40B4-BE49-F238E27FC236}">
                <a16:creationId xmlns:a16="http://schemas.microsoft.com/office/drawing/2014/main" id="{F966B0FF-93FD-433E-8BAA-DAD000E9B779}"/>
              </a:ext>
            </a:extLst>
          </p:cNvPr>
          <p:cNvSpPr txBox="1"/>
          <p:nvPr/>
        </p:nvSpPr>
        <p:spPr bwMode="auto">
          <a:xfrm>
            <a:off x="6350454" y="818396"/>
            <a:ext cx="8635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175" indent="-3175" algn="ctr">
              <a:spcBef>
                <a:spcPct val="20000"/>
              </a:spcBef>
            </a:pPr>
            <a:r>
              <a:rPr lang="en-US" sz="2000" b="1" dirty="0">
                <a:latin typeface="+mn-lt"/>
              </a:rPr>
              <a:t>RMSE</a:t>
            </a:r>
          </a:p>
        </p:txBody>
      </p:sp>
      <p:grpSp>
        <p:nvGrpSpPr>
          <p:cNvPr id="4" name="Group 3">
            <a:extLst>
              <a:ext uri="{FF2B5EF4-FFF2-40B4-BE49-F238E27FC236}">
                <a16:creationId xmlns:a16="http://schemas.microsoft.com/office/drawing/2014/main" id="{75CCEB59-A4F0-46DA-AD37-FB87BF380FFF}"/>
              </a:ext>
            </a:extLst>
          </p:cNvPr>
          <p:cNvGrpSpPr/>
          <p:nvPr/>
        </p:nvGrpSpPr>
        <p:grpSpPr>
          <a:xfrm>
            <a:off x="8238896" y="1414752"/>
            <a:ext cx="755289" cy="338554"/>
            <a:chOff x="8326718" y="1251264"/>
            <a:chExt cx="755289" cy="338554"/>
          </a:xfrm>
        </p:grpSpPr>
        <p:sp>
          <p:nvSpPr>
            <p:cNvPr id="61" name="Rectangle 60">
              <a:extLst>
                <a:ext uri="{FF2B5EF4-FFF2-40B4-BE49-F238E27FC236}">
                  <a16:creationId xmlns:a16="http://schemas.microsoft.com/office/drawing/2014/main" id="{8E5A1AD5-0426-4C68-A555-3CE18A1A1785}"/>
                </a:ext>
              </a:extLst>
            </p:cNvPr>
            <p:cNvSpPr/>
            <p:nvPr/>
          </p:nvSpPr>
          <p:spPr bwMode="auto">
            <a:xfrm>
              <a:off x="8326718" y="1339665"/>
              <a:ext cx="159910" cy="161752"/>
            </a:xfrm>
            <a:prstGeom prst="rect">
              <a:avLst/>
            </a:prstGeom>
            <a:solidFill>
              <a:srgbClr val="C0000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63" name="TextBox 40">
              <a:extLst>
                <a:ext uri="{FF2B5EF4-FFF2-40B4-BE49-F238E27FC236}">
                  <a16:creationId xmlns:a16="http://schemas.microsoft.com/office/drawing/2014/main" id="{37495529-83EE-4B74-87F8-40E7D3F158AD}"/>
                </a:ext>
              </a:extLst>
            </p:cNvPr>
            <p:cNvSpPr txBox="1"/>
            <p:nvPr/>
          </p:nvSpPr>
          <p:spPr bwMode="auto">
            <a:xfrm>
              <a:off x="8439875" y="1251264"/>
              <a:ext cx="6421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1600" b="1" dirty="0">
                  <a:latin typeface="+mn-lt"/>
                </a:rPr>
                <a:t>AFM</a:t>
              </a:r>
            </a:p>
          </p:txBody>
        </p:sp>
      </p:grpSp>
      <p:grpSp>
        <p:nvGrpSpPr>
          <p:cNvPr id="2" name="Group 1">
            <a:extLst>
              <a:ext uri="{FF2B5EF4-FFF2-40B4-BE49-F238E27FC236}">
                <a16:creationId xmlns:a16="http://schemas.microsoft.com/office/drawing/2014/main" id="{275805B1-51FB-415D-A08A-A935A34E6970}"/>
              </a:ext>
            </a:extLst>
          </p:cNvPr>
          <p:cNvGrpSpPr/>
          <p:nvPr/>
        </p:nvGrpSpPr>
        <p:grpSpPr>
          <a:xfrm>
            <a:off x="8237361" y="1746158"/>
            <a:ext cx="712203" cy="338554"/>
            <a:chOff x="8326718" y="1478882"/>
            <a:chExt cx="712203" cy="338554"/>
          </a:xfrm>
        </p:grpSpPr>
        <p:sp>
          <p:nvSpPr>
            <p:cNvPr id="62" name="Rectangle 39">
              <a:extLst>
                <a:ext uri="{FF2B5EF4-FFF2-40B4-BE49-F238E27FC236}">
                  <a16:creationId xmlns:a16="http://schemas.microsoft.com/office/drawing/2014/main" id="{7CD746F9-C8E7-4807-B6FC-A3896DEC566A}"/>
                </a:ext>
              </a:extLst>
            </p:cNvPr>
            <p:cNvSpPr/>
            <p:nvPr/>
          </p:nvSpPr>
          <p:spPr bwMode="auto">
            <a:xfrm>
              <a:off x="8326718" y="1567283"/>
              <a:ext cx="159910" cy="161752"/>
            </a:xfrm>
            <a:prstGeom prst="rect">
              <a:avLst/>
            </a:prstGeom>
            <a:solidFill>
              <a:srgbClr val="00206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64" name="TextBox 41">
              <a:extLst>
                <a:ext uri="{FF2B5EF4-FFF2-40B4-BE49-F238E27FC236}">
                  <a16:creationId xmlns:a16="http://schemas.microsoft.com/office/drawing/2014/main" id="{F59343AD-C7A5-45BA-90A4-A3122646A8BF}"/>
                </a:ext>
              </a:extLst>
            </p:cNvPr>
            <p:cNvSpPr txBox="1"/>
            <p:nvPr/>
          </p:nvSpPr>
          <p:spPr bwMode="auto">
            <a:xfrm>
              <a:off x="8439875" y="1478882"/>
              <a:ext cx="5990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1600" b="1" dirty="0">
                  <a:latin typeface="+mn-lt"/>
                </a:rPr>
                <a:t>PFA</a:t>
              </a:r>
            </a:p>
          </p:txBody>
        </p:sp>
      </p:grpSp>
      <p:graphicFrame>
        <p:nvGraphicFramePr>
          <p:cNvPr id="65" name="Chart 19">
            <a:extLst>
              <a:ext uri="{FF2B5EF4-FFF2-40B4-BE49-F238E27FC236}">
                <a16:creationId xmlns:a16="http://schemas.microsoft.com/office/drawing/2014/main" id="{D0A2BE1E-6A62-4FCC-A452-56502E1860D1}"/>
              </a:ext>
            </a:extLst>
          </p:cNvPr>
          <p:cNvGraphicFramePr/>
          <p:nvPr>
            <p:extLst>
              <p:ext uri="{D42A27DB-BD31-4B8C-83A1-F6EECF244321}">
                <p14:modId xmlns:p14="http://schemas.microsoft.com/office/powerpoint/2010/main" val="4023215101"/>
              </p:ext>
            </p:extLst>
          </p:nvPr>
        </p:nvGraphicFramePr>
        <p:xfrm>
          <a:off x="5122060" y="1124181"/>
          <a:ext cx="2785534" cy="986400"/>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oup 4">
            <a:extLst>
              <a:ext uri="{FF2B5EF4-FFF2-40B4-BE49-F238E27FC236}">
                <a16:creationId xmlns:a16="http://schemas.microsoft.com/office/drawing/2014/main" id="{A827F2D4-3EF3-435D-B986-EF73F5615C71}"/>
              </a:ext>
            </a:extLst>
          </p:cNvPr>
          <p:cNvGrpSpPr/>
          <p:nvPr/>
        </p:nvGrpSpPr>
        <p:grpSpPr>
          <a:xfrm>
            <a:off x="8242381" y="1083345"/>
            <a:ext cx="644099" cy="338554"/>
            <a:chOff x="8330203" y="1026519"/>
            <a:chExt cx="644099" cy="338554"/>
          </a:xfrm>
        </p:grpSpPr>
        <p:sp>
          <p:nvSpPr>
            <p:cNvPr id="66" name="Rectangle 65">
              <a:extLst>
                <a:ext uri="{FF2B5EF4-FFF2-40B4-BE49-F238E27FC236}">
                  <a16:creationId xmlns:a16="http://schemas.microsoft.com/office/drawing/2014/main" id="{09895B06-A35A-4F7D-8578-E2DA6F4BB511}"/>
                </a:ext>
              </a:extLst>
            </p:cNvPr>
            <p:cNvSpPr/>
            <p:nvPr/>
          </p:nvSpPr>
          <p:spPr bwMode="auto">
            <a:xfrm>
              <a:off x="8330203" y="1114920"/>
              <a:ext cx="159910" cy="161752"/>
            </a:xfrm>
            <a:prstGeom prst="rect">
              <a:avLst/>
            </a:prstGeom>
            <a:solidFill>
              <a:srgbClr val="7030A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ETH Light" pitchFamily="2" charset="0"/>
              </a:endParaRPr>
            </a:p>
          </p:txBody>
        </p:sp>
        <p:sp>
          <p:nvSpPr>
            <p:cNvPr id="67" name="TextBox 40">
              <a:extLst>
                <a:ext uri="{FF2B5EF4-FFF2-40B4-BE49-F238E27FC236}">
                  <a16:creationId xmlns:a16="http://schemas.microsoft.com/office/drawing/2014/main" id="{4CFC0314-A146-4AF8-A5FE-0C91C7C84E05}"/>
                </a:ext>
              </a:extLst>
            </p:cNvPr>
            <p:cNvSpPr txBox="1"/>
            <p:nvPr/>
          </p:nvSpPr>
          <p:spPr bwMode="auto">
            <a:xfrm>
              <a:off x="8443360" y="1026519"/>
              <a:ext cx="530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342900" indent="-342900">
                <a:spcBef>
                  <a:spcPct val="20000"/>
                </a:spcBef>
              </a:pPr>
              <a:r>
                <a:rPr lang="en-US" sz="1600" b="1" dirty="0">
                  <a:latin typeface="+mn-lt"/>
                </a:rPr>
                <a:t>BKT</a:t>
              </a:r>
            </a:p>
          </p:txBody>
        </p:sp>
      </p:grpSp>
      <p:sp>
        <p:nvSpPr>
          <p:cNvPr id="72" name="Title 2">
            <a:extLst>
              <a:ext uri="{FF2B5EF4-FFF2-40B4-BE49-F238E27FC236}">
                <a16:creationId xmlns:a16="http://schemas.microsoft.com/office/drawing/2014/main" id="{263F231A-82BB-45D7-B054-ADBF74E64EFE}"/>
              </a:ext>
            </a:extLst>
          </p:cNvPr>
          <p:cNvSpPr>
            <a:spLocks noGrp="1"/>
          </p:cNvSpPr>
          <p:nvPr>
            <p:ph type="title"/>
          </p:nvPr>
        </p:nvSpPr>
        <p:spPr>
          <a:xfrm>
            <a:off x="111968" y="0"/>
            <a:ext cx="8920064" cy="702260"/>
          </a:xfrm>
          <a:noFill/>
        </p:spPr>
        <p:txBody>
          <a:bodyPr/>
          <a:lstStyle/>
          <a:p>
            <a:r>
              <a:rPr lang="en-US" sz="3200" dirty="0"/>
              <a:t>Modeling and Predicting Student Knowledge</a:t>
            </a:r>
          </a:p>
        </p:txBody>
      </p:sp>
    </p:spTree>
    <p:extLst>
      <p:ext uri="{BB962C8B-B14F-4D97-AF65-F5344CB8AC3E}">
        <p14:creationId xmlns:p14="http://schemas.microsoft.com/office/powerpoint/2010/main" val="1057512228"/>
      </p:ext>
    </p:extLst>
  </p:cSld>
  <p:clrMapOvr>
    <a:masterClrMapping/>
  </p:clrMapOvr>
  <mc:AlternateContent xmlns:mc="http://schemas.openxmlformats.org/markup-compatibility/2006" xmlns:p14="http://schemas.microsoft.com/office/powerpoint/2010/main">
    <mc:Choice Requires="p14">
      <p:transition spd="med" p14:dur="700" advTm="40919">
        <p:fade/>
      </p:transition>
    </mc:Choice>
    <mc:Fallback xmlns="">
      <p:transition spd="med" advTm="40919">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8DA626-49D5-4DE8-AE6E-686D4F4D973C}"/>
              </a:ext>
            </a:extLst>
          </p:cNvPr>
          <p:cNvSpPr>
            <a:spLocks noGrp="1"/>
          </p:cNvSpPr>
          <p:nvPr>
            <p:ph idx="1"/>
          </p:nvPr>
        </p:nvSpPr>
        <p:spPr>
          <a:xfrm>
            <a:off x="320039" y="832385"/>
            <a:ext cx="8693331" cy="3717989"/>
          </a:xfrm>
        </p:spPr>
        <p:txBody>
          <a:bodyPr/>
          <a:lstStyle/>
          <a:p>
            <a:pPr marL="0" indent="0">
              <a:spcBef>
                <a:spcPts val="0"/>
              </a:spcBef>
              <a:spcAft>
                <a:spcPts val="600"/>
              </a:spcAft>
              <a:buNone/>
            </a:pPr>
            <a:r>
              <a:rPr lang="en-US" sz="1600" dirty="0"/>
              <a:t>[1] Corbett, A.T. &amp; Anderson, J.R. (1995): </a:t>
            </a:r>
            <a:r>
              <a:rPr lang="en-US" sz="1600" b="1" dirty="0"/>
              <a:t>Knowledge tracing: Modeling the acquisition of procedural knowledge</a:t>
            </a:r>
            <a:r>
              <a:rPr lang="en-US" sz="1600" dirty="0"/>
              <a:t>, </a:t>
            </a:r>
            <a:r>
              <a:rPr lang="en-US" sz="1600" i="1" dirty="0"/>
              <a:t>UMUAI</a:t>
            </a:r>
          </a:p>
          <a:p>
            <a:pPr marL="0" indent="0">
              <a:spcBef>
                <a:spcPts val="0"/>
              </a:spcBef>
              <a:spcAft>
                <a:spcPts val="600"/>
              </a:spcAft>
              <a:buNone/>
            </a:pPr>
            <a:r>
              <a:rPr lang="en-US" sz="1600" dirty="0"/>
              <a:t>[2] Cen, H., Koedinger, K.R., Junker, B. (2006): </a:t>
            </a:r>
            <a:r>
              <a:rPr lang="en-US" sz="1600" b="1" dirty="0"/>
              <a:t>Learning Factors Analysis - A general method for cognitive model evaluation and improvement</a:t>
            </a:r>
            <a:r>
              <a:rPr lang="en-US" sz="1600" dirty="0"/>
              <a:t>, </a:t>
            </a:r>
            <a:r>
              <a:rPr lang="en-US" sz="1600" i="1" dirty="0"/>
              <a:t>Proc. ITS</a:t>
            </a:r>
          </a:p>
          <a:p>
            <a:pPr marL="0" indent="0">
              <a:spcBef>
                <a:spcPts val="0"/>
              </a:spcBef>
              <a:spcAft>
                <a:spcPts val="600"/>
              </a:spcAft>
              <a:buNone/>
            </a:pPr>
            <a:r>
              <a:rPr lang="en-US" sz="1600" dirty="0"/>
              <a:t>[3] Cen, H., Koedinger, K.R., Junker, B. (2008): </a:t>
            </a:r>
            <a:r>
              <a:rPr lang="en-US" sz="1600" b="1" dirty="0"/>
              <a:t>Comparing two IRT models for conjunctive skills</a:t>
            </a:r>
            <a:r>
              <a:rPr lang="en-US" sz="1600" dirty="0"/>
              <a:t>, </a:t>
            </a:r>
            <a:r>
              <a:rPr lang="en-US" sz="1600" i="1" dirty="0"/>
              <a:t>Proc. ITS</a:t>
            </a:r>
          </a:p>
          <a:p>
            <a:pPr marL="0" indent="0">
              <a:spcBef>
                <a:spcPts val="0"/>
              </a:spcBef>
              <a:spcAft>
                <a:spcPts val="600"/>
              </a:spcAft>
              <a:buNone/>
            </a:pPr>
            <a:r>
              <a:rPr lang="en-US" sz="1600" dirty="0"/>
              <a:t>[4] </a:t>
            </a:r>
            <a:r>
              <a:rPr lang="da-DK" sz="1600" dirty="0"/>
              <a:t>Pavlik, P.I., Cen, H., Koedinger, K.R. (2009): </a:t>
            </a:r>
            <a:r>
              <a:rPr lang="en-US" sz="1600" b="1" dirty="0"/>
              <a:t>Performance Factors Analysis – A New Alternative to Knowledge Tracing</a:t>
            </a:r>
            <a:r>
              <a:rPr lang="en-US" sz="1600" dirty="0"/>
              <a:t>, </a:t>
            </a:r>
            <a:r>
              <a:rPr lang="en-US" sz="1600" i="1" dirty="0"/>
              <a:t>Proc. AIED</a:t>
            </a:r>
            <a:endParaRPr lang="en-US" sz="1600" dirty="0"/>
          </a:p>
          <a:p>
            <a:pPr marL="0" indent="0">
              <a:spcBef>
                <a:spcPts val="0"/>
              </a:spcBef>
              <a:spcAft>
                <a:spcPts val="600"/>
              </a:spcAft>
              <a:buNone/>
            </a:pPr>
            <a:r>
              <a:rPr lang="en-US" sz="1600" dirty="0"/>
              <a:t>[5] Käser, T., Klingler, S., Schwing, A.G., Gross, M. (2017): </a:t>
            </a:r>
            <a:r>
              <a:rPr lang="en-US" sz="1600" b="1" dirty="0"/>
              <a:t>Dynamic Bayesian Networks for Student Modeling</a:t>
            </a:r>
            <a:r>
              <a:rPr lang="en-US" sz="1600" dirty="0"/>
              <a:t>, </a:t>
            </a:r>
            <a:r>
              <a:rPr lang="en-US" sz="1600" i="1" dirty="0"/>
              <a:t>IEEE Transactions on Learning Technologies</a:t>
            </a:r>
          </a:p>
          <a:p>
            <a:pPr marL="0" indent="0">
              <a:spcBef>
                <a:spcPts val="0"/>
              </a:spcBef>
              <a:spcAft>
                <a:spcPts val="600"/>
              </a:spcAft>
              <a:buNone/>
            </a:pPr>
            <a:r>
              <a:rPr lang="en-US" sz="1600" dirty="0"/>
              <a:t>[6] </a:t>
            </a:r>
            <a:r>
              <a:rPr lang="en-US" sz="1600" dirty="0" err="1"/>
              <a:t>Piech</a:t>
            </a:r>
            <a:r>
              <a:rPr lang="en-US" sz="1600" dirty="0"/>
              <a:t>, C., </a:t>
            </a:r>
            <a:r>
              <a:rPr lang="en-US" sz="1600" dirty="0" err="1"/>
              <a:t>Bassen</a:t>
            </a:r>
            <a:r>
              <a:rPr lang="en-US" sz="1600" dirty="0"/>
              <a:t>, J., Huang, J., Ganguli, S., </a:t>
            </a:r>
            <a:r>
              <a:rPr lang="en-US" sz="1600" dirty="0" err="1"/>
              <a:t>Sahami</a:t>
            </a:r>
            <a:r>
              <a:rPr lang="en-US" sz="1600" dirty="0"/>
              <a:t>, M., </a:t>
            </a:r>
            <a:r>
              <a:rPr lang="en-US" sz="1600" dirty="0" err="1"/>
              <a:t>Guibas</a:t>
            </a:r>
            <a:r>
              <a:rPr lang="en-US" sz="1600" dirty="0"/>
              <a:t>, L., </a:t>
            </a:r>
            <a:r>
              <a:rPr lang="en-US" sz="1600" dirty="0" err="1"/>
              <a:t>Sohl</a:t>
            </a:r>
            <a:r>
              <a:rPr lang="en-US" sz="1600" dirty="0"/>
              <a:t>-Dickstein, J. (2015): </a:t>
            </a:r>
            <a:r>
              <a:rPr lang="en-US" sz="1600" b="1" dirty="0"/>
              <a:t>Deep Knowledge Tracing</a:t>
            </a:r>
            <a:r>
              <a:rPr lang="en-US" sz="1600" dirty="0"/>
              <a:t>, </a:t>
            </a:r>
            <a:r>
              <a:rPr lang="en-US" sz="1600" i="1" dirty="0"/>
              <a:t>Proc. NIPS</a:t>
            </a:r>
          </a:p>
          <a:p>
            <a:pPr marL="0" indent="0">
              <a:spcBef>
                <a:spcPts val="0"/>
              </a:spcBef>
              <a:spcAft>
                <a:spcPts val="600"/>
              </a:spcAft>
              <a:buNone/>
            </a:pPr>
            <a:r>
              <a:rPr lang="en-US" sz="1600" dirty="0"/>
              <a:t>[7] </a:t>
            </a:r>
            <a:r>
              <a:rPr lang="en-US" sz="1600" dirty="0" err="1"/>
              <a:t>Khajah</a:t>
            </a:r>
            <a:r>
              <a:rPr lang="en-US" sz="1600" dirty="0"/>
              <a:t>, M., Lindsey, R.V., </a:t>
            </a:r>
            <a:r>
              <a:rPr lang="en-US" sz="1600" dirty="0" err="1"/>
              <a:t>Mozer</a:t>
            </a:r>
            <a:r>
              <a:rPr lang="en-US" sz="1600" dirty="0"/>
              <a:t>, M.C. (2016): </a:t>
            </a:r>
            <a:r>
              <a:rPr lang="en-US" sz="1600" b="1" dirty="0"/>
              <a:t>How Deep is Knowledge Tracing?</a:t>
            </a:r>
            <a:r>
              <a:rPr lang="en-US" sz="1600" dirty="0"/>
              <a:t>, </a:t>
            </a:r>
            <a:r>
              <a:rPr lang="en-US" sz="1600" i="1" dirty="0"/>
              <a:t>Proc. EDM</a:t>
            </a:r>
          </a:p>
          <a:p>
            <a:pPr marL="0" indent="0">
              <a:spcAft>
                <a:spcPts val="600"/>
              </a:spcAft>
              <a:buNone/>
            </a:pPr>
            <a:endParaRPr lang="en-US" sz="2000" i="1" dirty="0"/>
          </a:p>
        </p:txBody>
      </p:sp>
      <p:sp>
        <p:nvSpPr>
          <p:cNvPr id="3" name="Title 2">
            <a:extLst>
              <a:ext uri="{FF2B5EF4-FFF2-40B4-BE49-F238E27FC236}">
                <a16:creationId xmlns:a16="http://schemas.microsoft.com/office/drawing/2014/main" id="{AC4BDA3E-0BCC-486F-8F57-9948492F94F0}"/>
              </a:ext>
            </a:extLst>
          </p:cNvPr>
          <p:cNvSpPr>
            <a:spLocks noGrp="1"/>
          </p:cNvSpPr>
          <p:nvPr>
            <p:ph type="title"/>
          </p:nvPr>
        </p:nvSpPr>
        <p:spPr/>
        <p:txBody>
          <a:bodyPr/>
          <a:lstStyle/>
          <a:p>
            <a:r>
              <a:rPr lang="en-US" dirty="0"/>
              <a:t>References</a:t>
            </a:r>
            <a:endParaRPr lang="en-CH" dirty="0"/>
          </a:p>
        </p:txBody>
      </p:sp>
    </p:spTree>
    <p:extLst>
      <p:ext uri="{BB962C8B-B14F-4D97-AF65-F5344CB8AC3E}">
        <p14:creationId xmlns:p14="http://schemas.microsoft.com/office/powerpoint/2010/main" val="222782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AF8E5-2292-444F-A720-69C8382D5DE6}"/>
              </a:ext>
            </a:extLst>
          </p:cNvPr>
          <p:cNvSpPr>
            <a:spLocks noGrp="1"/>
          </p:cNvSpPr>
          <p:nvPr>
            <p:ph type="title"/>
          </p:nvPr>
        </p:nvSpPr>
        <p:spPr/>
        <p:txBody>
          <a:bodyPr/>
          <a:lstStyle/>
          <a:p>
            <a:r>
              <a:rPr lang="en-US" dirty="0"/>
              <a:t>Bayesian Knowledge Tracing (BKT)</a:t>
            </a:r>
            <a:endParaRPr lang="en-CH" dirty="0"/>
          </a:p>
        </p:txBody>
      </p:sp>
      <p:sp>
        <p:nvSpPr>
          <p:cNvPr id="62" name="Rectangle 61">
            <a:extLst>
              <a:ext uri="{FF2B5EF4-FFF2-40B4-BE49-F238E27FC236}">
                <a16:creationId xmlns:a16="http://schemas.microsoft.com/office/drawing/2014/main" id="{D3455C39-BE23-44E9-95B4-8BA7634B40B7}"/>
              </a:ext>
            </a:extLst>
          </p:cNvPr>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65" name="Oval 64">
            <a:extLst>
              <a:ext uri="{FF2B5EF4-FFF2-40B4-BE49-F238E27FC236}">
                <a16:creationId xmlns:a16="http://schemas.microsoft.com/office/drawing/2014/main" id="{B3F92EA6-19D8-4B13-A8CB-2A9037919F79}"/>
              </a:ext>
            </a:extLst>
          </p:cNvPr>
          <p:cNvSpPr/>
          <p:nvPr/>
        </p:nvSpPr>
        <p:spPr bwMode="auto">
          <a:xfrm>
            <a:off x="371227"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6" name="Oval 65">
            <a:extLst>
              <a:ext uri="{FF2B5EF4-FFF2-40B4-BE49-F238E27FC236}">
                <a16:creationId xmlns:a16="http://schemas.microsoft.com/office/drawing/2014/main" id="{92028BBD-2E29-42A6-AF9A-2FB3A5F186C0}"/>
              </a:ext>
            </a:extLst>
          </p:cNvPr>
          <p:cNvSpPr/>
          <p:nvPr/>
        </p:nvSpPr>
        <p:spPr bwMode="auto">
          <a:xfrm>
            <a:off x="7805698"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7" name="Oval 66">
            <a:extLst>
              <a:ext uri="{FF2B5EF4-FFF2-40B4-BE49-F238E27FC236}">
                <a16:creationId xmlns:a16="http://schemas.microsoft.com/office/drawing/2014/main" id="{DB6507C5-A5CE-4803-92F9-13D3131FBC61}"/>
              </a:ext>
            </a:extLst>
          </p:cNvPr>
          <p:cNvSpPr/>
          <p:nvPr/>
        </p:nvSpPr>
        <p:spPr bwMode="auto">
          <a:xfrm>
            <a:off x="1610305"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8" name="Oval 67">
            <a:extLst>
              <a:ext uri="{FF2B5EF4-FFF2-40B4-BE49-F238E27FC236}">
                <a16:creationId xmlns:a16="http://schemas.microsoft.com/office/drawing/2014/main" id="{BADB29DF-B556-49B2-8274-C63353B8B4BC}"/>
              </a:ext>
            </a:extLst>
          </p:cNvPr>
          <p:cNvSpPr/>
          <p:nvPr/>
        </p:nvSpPr>
        <p:spPr bwMode="auto">
          <a:xfrm>
            <a:off x="2849383"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9" name="Oval 68">
            <a:extLst>
              <a:ext uri="{FF2B5EF4-FFF2-40B4-BE49-F238E27FC236}">
                <a16:creationId xmlns:a16="http://schemas.microsoft.com/office/drawing/2014/main" id="{6EB30965-D27F-4E9A-9083-CFAD12F0F6D9}"/>
              </a:ext>
            </a:extLst>
          </p:cNvPr>
          <p:cNvSpPr/>
          <p:nvPr/>
        </p:nvSpPr>
        <p:spPr bwMode="auto">
          <a:xfrm>
            <a:off x="4088461"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0" name="Oval 69">
            <a:extLst>
              <a:ext uri="{FF2B5EF4-FFF2-40B4-BE49-F238E27FC236}">
                <a16:creationId xmlns:a16="http://schemas.microsoft.com/office/drawing/2014/main" id="{158CCED7-7AB7-4ED7-B015-15C332EFB861}"/>
              </a:ext>
            </a:extLst>
          </p:cNvPr>
          <p:cNvSpPr/>
          <p:nvPr/>
        </p:nvSpPr>
        <p:spPr bwMode="auto">
          <a:xfrm>
            <a:off x="5327540"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1" name="Oval 70">
            <a:extLst>
              <a:ext uri="{FF2B5EF4-FFF2-40B4-BE49-F238E27FC236}">
                <a16:creationId xmlns:a16="http://schemas.microsoft.com/office/drawing/2014/main" id="{653064E6-67A9-4DD6-BE3B-5A26240ACF9E}"/>
              </a:ext>
            </a:extLst>
          </p:cNvPr>
          <p:cNvSpPr/>
          <p:nvPr/>
        </p:nvSpPr>
        <p:spPr bwMode="auto">
          <a:xfrm>
            <a:off x="6566619"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72" name="Straight Arrow Connector 71">
            <a:extLst>
              <a:ext uri="{FF2B5EF4-FFF2-40B4-BE49-F238E27FC236}">
                <a16:creationId xmlns:a16="http://schemas.microsoft.com/office/drawing/2014/main" id="{133762C6-37B8-48CB-B4D1-47BDFE728E6B}"/>
              </a:ext>
            </a:extLst>
          </p:cNvPr>
          <p:cNvCxnSpPr>
            <a:stCxn id="65" idx="6"/>
            <a:endCxn id="67" idx="2"/>
          </p:cNvCxnSpPr>
          <p:nvPr/>
        </p:nvCxnSpPr>
        <p:spPr bwMode="auto">
          <a:xfrm>
            <a:off x="1328369"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72">
            <a:extLst>
              <a:ext uri="{FF2B5EF4-FFF2-40B4-BE49-F238E27FC236}">
                <a16:creationId xmlns:a16="http://schemas.microsoft.com/office/drawing/2014/main" id="{68731007-B011-4AC4-8103-4EDF67B2BE92}"/>
              </a:ext>
            </a:extLst>
          </p:cNvPr>
          <p:cNvCxnSpPr>
            <a:stCxn id="67" idx="6"/>
            <a:endCxn id="68" idx="2"/>
          </p:cNvCxnSpPr>
          <p:nvPr/>
        </p:nvCxnSpPr>
        <p:spPr bwMode="auto">
          <a:xfrm>
            <a:off x="2567447"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a:extLst>
              <a:ext uri="{FF2B5EF4-FFF2-40B4-BE49-F238E27FC236}">
                <a16:creationId xmlns:a16="http://schemas.microsoft.com/office/drawing/2014/main" id="{F5436A35-A488-40E2-88AB-B692F51C2875}"/>
              </a:ext>
            </a:extLst>
          </p:cNvPr>
          <p:cNvCxnSpPr>
            <a:stCxn id="68" idx="6"/>
            <a:endCxn id="69" idx="2"/>
          </p:cNvCxnSpPr>
          <p:nvPr/>
        </p:nvCxnSpPr>
        <p:spPr bwMode="auto">
          <a:xfrm>
            <a:off x="3806525"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a:extLst>
              <a:ext uri="{FF2B5EF4-FFF2-40B4-BE49-F238E27FC236}">
                <a16:creationId xmlns:a16="http://schemas.microsoft.com/office/drawing/2014/main" id="{D80CF092-AEB5-4AF8-95B6-2CE14409914F}"/>
              </a:ext>
            </a:extLst>
          </p:cNvPr>
          <p:cNvCxnSpPr>
            <a:stCxn id="69" idx="6"/>
            <a:endCxn id="70" idx="2"/>
          </p:cNvCxnSpPr>
          <p:nvPr/>
        </p:nvCxnSpPr>
        <p:spPr bwMode="auto">
          <a:xfrm>
            <a:off x="5045603"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A3844E4D-B0D2-4315-AAF5-C7C9ED4B99F3}"/>
              </a:ext>
            </a:extLst>
          </p:cNvPr>
          <p:cNvCxnSpPr>
            <a:stCxn id="70" idx="6"/>
            <a:endCxn id="71" idx="2"/>
          </p:cNvCxnSpPr>
          <p:nvPr/>
        </p:nvCxnSpPr>
        <p:spPr bwMode="auto">
          <a:xfrm>
            <a:off x="6284682"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144B0D4E-AE24-449C-AFBE-19A0A61A4FCA}"/>
              </a:ext>
            </a:extLst>
          </p:cNvPr>
          <p:cNvCxnSpPr>
            <a:stCxn id="71" idx="6"/>
            <a:endCxn id="66" idx="2"/>
          </p:cNvCxnSpPr>
          <p:nvPr/>
        </p:nvCxnSpPr>
        <p:spPr bwMode="auto">
          <a:xfrm>
            <a:off x="7523761"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06AEEB40-4A42-419D-91DF-204F192AB4BC}"/>
              </a:ext>
            </a:extLst>
          </p:cNvPr>
          <p:cNvCxnSpPr>
            <a:cxnSpLocks/>
            <a:stCxn id="65" idx="4"/>
          </p:cNvCxnSpPr>
          <p:nvPr/>
        </p:nvCxnSpPr>
        <p:spPr bwMode="auto">
          <a:xfrm>
            <a:off x="849798" y="3326353"/>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a:extLst>
              <a:ext uri="{FF2B5EF4-FFF2-40B4-BE49-F238E27FC236}">
                <a16:creationId xmlns:a16="http://schemas.microsoft.com/office/drawing/2014/main" id="{2922405D-3B86-4EB7-92D3-3452D5E19B02}"/>
              </a:ext>
            </a:extLst>
          </p:cNvPr>
          <p:cNvCxnSpPr>
            <a:cxnSpLocks/>
            <a:stCxn id="67" idx="4"/>
          </p:cNvCxnSpPr>
          <p:nvPr/>
        </p:nvCxnSpPr>
        <p:spPr bwMode="auto">
          <a:xfrm>
            <a:off x="2088876" y="3326353"/>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895AA0E8-3B50-47C5-83D9-9E865843C0D9}"/>
              </a:ext>
            </a:extLst>
          </p:cNvPr>
          <p:cNvCxnSpPr>
            <a:cxnSpLocks/>
            <a:stCxn id="68" idx="4"/>
          </p:cNvCxnSpPr>
          <p:nvPr/>
        </p:nvCxnSpPr>
        <p:spPr bwMode="auto">
          <a:xfrm>
            <a:off x="3327954" y="3326353"/>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a:extLst>
              <a:ext uri="{FF2B5EF4-FFF2-40B4-BE49-F238E27FC236}">
                <a16:creationId xmlns:a16="http://schemas.microsoft.com/office/drawing/2014/main" id="{D3D5920C-698E-475B-AEA2-B1178DE657F1}"/>
              </a:ext>
            </a:extLst>
          </p:cNvPr>
          <p:cNvCxnSpPr>
            <a:cxnSpLocks/>
            <a:stCxn id="69" idx="4"/>
          </p:cNvCxnSpPr>
          <p:nvPr/>
        </p:nvCxnSpPr>
        <p:spPr bwMode="auto">
          <a:xfrm>
            <a:off x="4567032" y="3326353"/>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a:extLst>
              <a:ext uri="{FF2B5EF4-FFF2-40B4-BE49-F238E27FC236}">
                <a16:creationId xmlns:a16="http://schemas.microsoft.com/office/drawing/2014/main" id="{A485E45B-33E0-4DF4-9F93-EE2A55CDCD46}"/>
              </a:ext>
            </a:extLst>
          </p:cNvPr>
          <p:cNvCxnSpPr>
            <a:cxnSpLocks/>
            <a:stCxn id="70" idx="4"/>
          </p:cNvCxnSpPr>
          <p:nvPr/>
        </p:nvCxnSpPr>
        <p:spPr bwMode="auto">
          <a:xfrm>
            <a:off x="5806111" y="3326353"/>
            <a:ext cx="0" cy="430635"/>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a:extLst>
              <a:ext uri="{FF2B5EF4-FFF2-40B4-BE49-F238E27FC236}">
                <a16:creationId xmlns:a16="http://schemas.microsoft.com/office/drawing/2014/main" id="{BB5D06C3-59BC-4686-B287-D5DD35342ED1}"/>
              </a:ext>
            </a:extLst>
          </p:cNvPr>
          <p:cNvCxnSpPr>
            <a:cxnSpLocks/>
            <a:stCxn id="71" idx="4"/>
          </p:cNvCxnSpPr>
          <p:nvPr/>
        </p:nvCxnSpPr>
        <p:spPr bwMode="auto">
          <a:xfrm>
            <a:off x="7045190" y="3326353"/>
            <a:ext cx="0" cy="430633"/>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a:extLst>
              <a:ext uri="{FF2B5EF4-FFF2-40B4-BE49-F238E27FC236}">
                <a16:creationId xmlns:a16="http://schemas.microsoft.com/office/drawing/2014/main" id="{0AD5976C-83D2-432F-91E7-29893E7F0E6D}"/>
              </a:ext>
            </a:extLst>
          </p:cNvPr>
          <p:cNvCxnSpPr>
            <a:cxnSpLocks/>
            <a:stCxn id="66" idx="4"/>
          </p:cNvCxnSpPr>
          <p:nvPr/>
        </p:nvCxnSpPr>
        <p:spPr bwMode="auto">
          <a:xfrm>
            <a:off x="8284269" y="3326353"/>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a:extLst>
              <a:ext uri="{FF2B5EF4-FFF2-40B4-BE49-F238E27FC236}">
                <a16:creationId xmlns:a16="http://schemas.microsoft.com/office/drawing/2014/main" id="{D4353ED4-1679-4815-B82A-EF87706B0E1F}"/>
              </a:ext>
            </a:extLst>
          </p:cNvPr>
          <p:cNvCxnSpPr/>
          <p:nvPr/>
        </p:nvCxnSpPr>
        <p:spPr bwMode="auto">
          <a:xfrm>
            <a:off x="75875"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85">
            <a:extLst>
              <a:ext uri="{FF2B5EF4-FFF2-40B4-BE49-F238E27FC236}">
                <a16:creationId xmlns:a16="http://schemas.microsoft.com/office/drawing/2014/main" id="{AB56F58C-F000-44D5-8B18-B5394D394BCD}"/>
              </a:ext>
            </a:extLst>
          </p:cNvPr>
          <p:cNvSpPr/>
          <p:nvPr/>
        </p:nvSpPr>
        <p:spPr bwMode="auto">
          <a:xfrm>
            <a:off x="357811" y="376692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7" name="Rectangle 86">
            <a:extLst>
              <a:ext uri="{FF2B5EF4-FFF2-40B4-BE49-F238E27FC236}">
                <a16:creationId xmlns:a16="http://schemas.microsoft.com/office/drawing/2014/main" id="{4E732EA4-F96A-419A-89C6-164E9F381DBA}"/>
              </a:ext>
            </a:extLst>
          </p:cNvPr>
          <p:cNvSpPr/>
          <p:nvPr/>
        </p:nvSpPr>
        <p:spPr bwMode="auto">
          <a:xfrm>
            <a:off x="1596889" y="376195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8" name="Rectangle 87">
            <a:extLst>
              <a:ext uri="{FF2B5EF4-FFF2-40B4-BE49-F238E27FC236}">
                <a16:creationId xmlns:a16="http://schemas.microsoft.com/office/drawing/2014/main" id="{1DFE068F-031B-43D9-8031-F070F93560CB}"/>
              </a:ext>
            </a:extLst>
          </p:cNvPr>
          <p:cNvSpPr/>
          <p:nvPr/>
        </p:nvSpPr>
        <p:spPr bwMode="auto">
          <a:xfrm>
            <a:off x="5314124" y="3756988"/>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9" name="Rectangle 88">
            <a:extLst>
              <a:ext uri="{FF2B5EF4-FFF2-40B4-BE49-F238E27FC236}">
                <a16:creationId xmlns:a16="http://schemas.microsoft.com/office/drawing/2014/main" id="{9013DCC7-2C2E-4DF2-A66F-477F1A70716E}"/>
              </a:ext>
            </a:extLst>
          </p:cNvPr>
          <p:cNvSpPr/>
          <p:nvPr/>
        </p:nvSpPr>
        <p:spPr bwMode="auto">
          <a:xfrm>
            <a:off x="4075045" y="375698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0" name="Rectangle 89">
            <a:extLst>
              <a:ext uri="{FF2B5EF4-FFF2-40B4-BE49-F238E27FC236}">
                <a16:creationId xmlns:a16="http://schemas.microsoft.com/office/drawing/2014/main" id="{EFC73F7A-78AF-49BF-A1B0-9D634048ACDA}"/>
              </a:ext>
            </a:extLst>
          </p:cNvPr>
          <p:cNvSpPr/>
          <p:nvPr/>
        </p:nvSpPr>
        <p:spPr bwMode="auto">
          <a:xfrm>
            <a:off x="2835967" y="3756990"/>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1" name="Rectangle 90">
            <a:extLst>
              <a:ext uri="{FF2B5EF4-FFF2-40B4-BE49-F238E27FC236}">
                <a16:creationId xmlns:a16="http://schemas.microsoft.com/office/drawing/2014/main" id="{A589AAD8-14D4-4C29-9ADE-6A3434EC7A4D}"/>
              </a:ext>
            </a:extLst>
          </p:cNvPr>
          <p:cNvSpPr/>
          <p:nvPr/>
        </p:nvSpPr>
        <p:spPr bwMode="auto">
          <a:xfrm>
            <a:off x="6553203" y="3756986"/>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2" name="TextBox 91">
            <a:extLst>
              <a:ext uri="{FF2B5EF4-FFF2-40B4-BE49-F238E27FC236}">
                <a16:creationId xmlns:a16="http://schemas.microsoft.com/office/drawing/2014/main" id="{5433A9F0-DC89-4F93-B583-FF7156B4F64F}"/>
              </a:ext>
            </a:extLst>
          </p:cNvPr>
          <p:cNvSpPr txBox="1"/>
          <p:nvPr/>
        </p:nvSpPr>
        <p:spPr>
          <a:xfrm>
            <a:off x="576473"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3" name="TextBox 92">
            <a:extLst>
              <a:ext uri="{FF2B5EF4-FFF2-40B4-BE49-F238E27FC236}">
                <a16:creationId xmlns:a16="http://schemas.microsoft.com/office/drawing/2014/main" id="{BA30061D-76EB-4E3E-BD28-A8C8A195F4B1}"/>
              </a:ext>
            </a:extLst>
          </p:cNvPr>
          <p:cNvSpPr txBox="1"/>
          <p:nvPr/>
        </p:nvSpPr>
        <p:spPr>
          <a:xfrm>
            <a:off x="5532786" y="3758766"/>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4" name="TextBox 93">
            <a:extLst>
              <a:ext uri="{FF2B5EF4-FFF2-40B4-BE49-F238E27FC236}">
                <a16:creationId xmlns:a16="http://schemas.microsoft.com/office/drawing/2014/main" id="{6C34A346-2B31-4510-8ACB-F5DECD4B0E27}"/>
              </a:ext>
            </a:extLst>
          </p:cNvPr>
          <p:cNvSpPr txBox="1"/>
          <p:nvPr/>
        </p:nvSpPr>
        <p:spPr>
          <a:xfrm>
            <a:off x="4293707"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5" name="TextBox 94">
            <a:extLst>
              <a:ext uri="{FF2B5EF4-FFF2-40B4-BE49-F238E27FC236}">
                <a16:creationId xmlns:a16="http://schemas.microsoft.com/office/drawing/2014/main" id="{440A2E00-ECE7-4B36-A6DF-EBBF6E5A3F57}"/>
              </a:ext>
            </a:extLst>
          </p:cNvPr>
          <p:cNvSpPr txBox="1"/>
          <p:nvPr/>
        </p:nvSpPr>
        <p:spPr>
          <a:xfrm>
            <a:off x="3054629" y="3761582"/>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6" name="TextBox 95">
            <a:extLst>
              <a:ext uri="{FF2B5EF4-FFF2-40B4-BE49-F238E27FC236}">
                <a16:creationId xmlns:a16="http://schemas.microsoft.com/office/drawing/2014/main" id="{A839D897-19F3-4502-A43D-A89763E72464}"/>
              </a:ext>
            </a:extLst>
          </p:cNvPr>
          <p:cNvSpPr txBox="1"/>
          <p:nvPr/>
        </p:nvSpPr>
        <p:spPr>
          <a:xfrm>
            <a:off x="1815551"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7" name="TextBox 96">
            <a:extLst>
              <a:ext uri="{FF2B5EF4-FFF2-40B4-BE49-F238E27FC236}">
                <a16:creationId xmlns:a16="http://schemas.microsoft.com/office/drawing/2014/main" id="{50C8AB60-9318-46CA-86EB-621145337EA1}"/>
              </a:ext>
            </a:extLst>
          </p:cNvPr>
          <p:cNvSpPr txBox="1"/>
          <p:nvPr/>
        </p:nvSpPr>
        <p:spPr>
          <a:xfrm>
            <a:off x="6540366" y="3748823"/>
            <a:ext cx="991426"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8" name="Rectangle 97">
            <a:extLst>
              <a:ext uri="{FF2B5EF4-FFF2-40B4-BE49-F238E27FC236}">
                <a16:creationId xmlns:a16="http://schemas.microsoft.com/office/drawing/2014/main" id="{4F058B14-28FA-4594-858C-32DC63AF82E2}"/>
              </a:ext>
            </a:extLst>
          </p:cNvPr>
          <p:cNvSpPr/>
          <p:nvPr/>
        </p:nvSpPr>
        <p:spPr bwMode="auto">
          <a:xfrm>
            <a:off x="7821271" y="3756986"/>
            <a:ext cx="983974" cy="506895"/>
          </a:xfrm>
          <a:prstGeom prst="rect">
            <a:avLst/>
          </a:prstGeom>
          <a:no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9" name="TextBox 98">
            <a:extLst>
              <a:ext uri="{FF2B5EF4-FFF2-40B4-BE49-F238E27FC236}">
                <a16:creationId xmlns:a16="http://schemas.microsoft.com/office/drawing/2014/main" id="{30F68C46-0E32-4741-B215-62273D23D13C}"/>
              </a:ext>
            </a:extLst>
          </p:cNvPr>
          <p:cNvSpPr txBox="1"/>
          <p:nvPr/>
        </p:nvSpPr>
        <p:spPr>
          <a:xfrm>
            <a:off x="7966219" y="3748823"/>
            <a:ext cx="694078" cy="523220"/>
          </a:xfrm>
          <a:prstGeom prst="rect">
            <a:avLst/>
          </a:prstGeom>
          <a:noFill/>
        </p:spPr>
        <p:txBody>
          <a:bodyPr wrap="square" rtlCol="0">
            <a:spAutoFit/>
          </a:bodyPr>
          <a:lstStyle/>
          <a:p>
            <a:pPr algn="ctr"/>
            <a:r>
              <a:rPr lang="en-US" sz="2800" dirty="0">
                <a:solidFill>
                  <a:schemeClr val="bg2">
                    <a:lumMod val="75000"/>
                  </a:schemeClr>
                </a:solidFill>
                <a:latin typeface="+mn-lt"/>
              </a:rPr>
              <a:t>?</a:t>
            </a:r>
            <a:endParaRPr lang="en-CH" sz="2800" dirty="0" err="1">
              <a:solidFill>
                <a:schemeClr val="bg2">
                  <a:lumMod val="75000"/>
                </a:schemeClr>
              </a:solidFill>
              <a:latin typeface="+mn-lt"/>
            </a:endParaRPr>
          </a:p>
        </p:txBody>
      </p:sp>
    </p:spTree>
    <p:extLst>
      <p:ext uri="{BB962C8B-B14F-4D97-AF65-F5344CB8AC3E}">
        <p14:creationId xmlns:p14="http://schemas.microsoft.com/office/powerpoint/2010/main" val="319006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AF8E5-2292-444F-A720-69C8382D5DE6}"/>
              </a:ext>
            </a:extLst>
          </p:cNvPr>
          <p:cNvSpPr>
            <a:spLocks noGrp="1"/>
          </p:cNvSpPr>
          <p:nvPr>
            <p:ph type="title"/>
          </p:nvPr>
        </p:nvSpPr>
        <p:spPr/>
        <p:txBody>
          <a:bodyPr/>
          <a:lstStyle/>
          <a:p>
            <a:r>
              <a:rPr lang="en-US" dirty="0"/>
              <a:t>Bayesian Knowledge Tracing (BKT)</a:t>
            </a:r>
            <a:endParaRPr lang="en-CH" dirty="0"/>
          </a:p>
        </p:txBody>
      </p:sp>
      <p:sp>
        <p:nvSpPr>
          <p:cNvPr id="62" name="Rectangle 61">
            <a:extLst>
              <a:ext uri="{FF2B5EF4-FFF2-40B4-BE49-F238E27FC236}">
                <a16:creationId xmlns:a16="http://schemas.microsoft.com/office/drawing/2014/main" id="{D3455C39-BE23-44E9-95B4-8BA7634B40B7}"/>
              </a:ext>
            </a:extLst>
          </p:cNvPr>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65" name="Oval 64">
            <a:extLst>
              <a:ext uri="{FF2B5EF4-FFF2-40B4-BE49-F238E27FC236}">
                <a16:creationId xmlns:a16="http://schemas.microsoft.com/office/drawing/2014/main" id="{B3F92EA6-19D8-4B13-A8CB-2A9037919F79}"/>
              </a:ext>
            </a:extLst>
          </p:cNvPr>
          <p:cNvSpPr/>
          <p:nvPr/>
        </p:nvSpPr>
        <p:spPr bwMode="auto">
          <a:xfrm>
            <a:off x="371227"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6" name="Oval 65">
            <a:extLst>
              <a:ext uri="{FF2B5EF4-FFF2-40B4-BE49-F238E27FC236}">
                <a16:creationId xmlns:a16="http://schemas.microsoft.com/office/drawing/2014/main" id="{92028BBD-2E29-42A6-AF9A-2FB3A5F186C0}"/>
              </a:ext>
            </a:extLst>
          </p:cNvPr>
          <p:cNvSpPr/>
          <p:nvPr/>
        </p:nvSpPr>
        <p:spPr bwMode="auto">
          <a:xfrm>
            <a:off x="7805698"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7" name="Oval 66">
            <a:extLst>
              <a:ext uri="{FF2B5EF4-FFF2-40B4-BE49-F238E27FC236}">
                <a16:creationId xmlns:a16="http://schemas.microsoft.com/office/drawing/2014/main" id="{DB6507C5-A5CE-4803-92F9-13D3131FBC61}"/>
              </a:ext>
            </a:extLst>
          </p:cNvPr>
          <p:cNvSpPr/>
          <p:nvPr/>
        </p:nvSpPr>
        <p:spPr bwMode="auto">
          <a:xfrm>
            <a:off x="1610305"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8" name="Oval 67">
            <a:extLst>
              <a:ext uri="{FF2B5EF4-FFF2-40B4-BE49-F238E27FC236}">
                <a16:creationId xmlns:a16="http://schemas.microsoft.com/office/drawing/2014/main" id="{BADB29DF-B556-49B2-8274-C63353B8B4BC}"/>
              </a:ext>
            </a:extLst>
          </p:cNvPr>
          <p:cNvSpPr/>
          <p:nvPr/>
        </p:nvSpPr>
        <p:spPr bwMode="auto">
          <a:xfrm>
            <a:off x="2849383"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9" name="Oval 68">
            <a:extLst>
              <a:ext uri="{FF2B5EF4-FFF2-40B4-BE49-F238E27FC236}">
                <a16:creationId xmlns:a16="http://schemas.microsoft.com/office/drawing/2014/main" id="{6EB30965-D27F-4E9A-9083-CFAD12F0F6D9}"/>
              </a:ext>
            </a:extLst>
          </p:cNvPr>
          <p:cNvSpPr/>
          <p:nvPr/>
        </p:nvSpPr>
        <p:spPr bwMode="auto">
          <a:xfrm>
            <a:off x="4088461"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0" name="Oval 69">
            <a:extLst>
              <a:ext uri="{FF2B5EF4-FFF2-40B4-BE49-F238E27FC236}">
                <a16:creationId xmlns:a16="http://schemas.microsoft.com/office/drawing/2014/main" id="{158CCED7-7AB7-4ED7-B015-15C332EFB861}"/>
              </a:ext>
            </a:extLst>
          </p:cNvPr>
          <p:cNvSpPr/>
          <p:nvPr/>
        </p:nvSpPr>
        <p:spPr bwMode="auto">
          <a:xfrm>
            <a:off x="5327540"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1" name="Oval 70">
            <a:extLst>
              <a:ext uri="{FF2B5EF4-FFF2-40B4-BE49-F238E27FC236}">
                <a16:creationId xmlns:a16="http://schemas.microsoft.com/office/drawing/2014/main" id="{653064E6-67A9-4DD6-BE3B-5A26240ACF9E}"/>
              </a:ext>
            </a:extLst>
          </p:cNvPr>
          <p:cNvSpPr/>
          <p:nvPr/>
        </p:nvSpPr>
        <p:spPr bwMode="auto">
          <a:xfrm>
            <a:off x="6566619"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72" name="Straight Arrow Connector 71">
            <a:extLst>
              <a:ext uri="{FF2B5EF4-FFF2-40B4-BE49-F238E27FC236}">
                <a16:creationId xmlns:a16="http://schemas.microsoft.com/office/drawing/2014/main" id="{133762C6-37B8-48CB-B4D1-47BDFE728E6B}"/>
              </a:ext>
            </a:extLst>
          </p:cNvPr>
          <p:cNvCxnSpPr>
            <a:stCxn id="65" idx="6"/>
            <a:endCxn id="67" idx="2"/>
          </p:cNvCxnSpPr>
          <p:nvPr/>
        </p:nvCxnSpPr>
        <p:spPr bwMode="auto">
          <a:xfrm>
            <a:off x="1328369"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72">
            <a:extLst>
              <a:ext uri="{FF2B5EF4-FFF2-40B4-BE49-F238E27FC236}">
                <a16:creationId xmlns:a16="http://schemas.microsoft.com/office/drawing/2014/main" id="{68731007-B011-4AC4-8103-4EDF67B2BE92}"/>
              </a:ext>
            </a:extLst>
          </p:cNvPr>
          <p:cNvCxnSpPr>
            <a:stCxn id="67" idx="6"/>
            <a:endCxn id="68" idx="2"/>
          </p:cNvCxnSpPr>
          <p:nvPr/>
        </p:nvCxnSpPr>
        <p:spPr bwMode="auto">
          <a:xfrm>
            <a:off x="2567447"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a:extLst>
              <a:ext uri="{FF2B5EF4-FFF2-40B4-BE49-F238E27FC236}">
                <a16:creationId xmlns:a16="http://schemas.microsoft.com/office/drawing/2014/main" id="{F5436A35-A488-40E2-88AB-B692F51C2875}"/>
              </a:ext>
            </a:extLst>
          </p:cNvPr>
          <p:cNvCxnSpPr>
            <a:stCxn id="68" idx="6"/>
            <a:endCxn id="69" idx="2"/>
          </p:cNvCxnSpPr>
          <p:nvPr/>
        </p:nvCxnSpPr>
        <p:spPr bwMode="auto">
          <a:xfrm>
            <a:off x="3806525"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a:extLst>
              <a:ext uri="{FF2B5EF4-FFF2-40B4-BE49-F238E27FC236}">
                <a16:creationId xmlns:a16="http://schemas.microsoft.com/office/drawing/2014/main" id="{D80CF092-AEB5-4AF8-95B6-2CE14409914F}"/>
              </a:ext>
            </a:extLst>
          </p:cNvPr>
          <p:cNvCxnSpPr>
            <a:stCxn id="69" idx="6"/>
            <a:endCxn id="70" idx="2"/>
          </p:cNvCxnSpPr>
          <p:nvPr/>
        </p:nvCxnSpPr>
        <p:spPr bwMode="auto">
          <a:xfrm>
            <a:off x="5045603"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A3844E4D-B0D2-4315-AAF5-C7C9ED4B99F3}"/>
              </a:ext>
            </a:extLst>
          </p:cNvPr>
          <p:cNvCxnSpPr>
            <a:stCxn id="70" idx="6"/>
            <a:endCxn id="71" idx="2"/>
          </p:cNvCxnSpPr>
          <p:nvPr/>
        </p:nvCxnSpPr>
        <p:spPr bwMode="auto">
          <a:xfrm>
            <a:off x="6284682"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144B0D4E-AE24-449C-AFBE-19A0A61A4FCA}"/>
              </a:ext>
            </a:extLst>
          </p:cNvPr>
          <p:cNvCxnSpPr>
            <a:stCxn id="71" idx="6"/>
            <a:endCxn id="66" idx="2"/>
          </p:cNvCxnSpPr>
          <p:nvPr/>
        </p:nvCxnSpPr>
        <p:spPr bwMode="auto">
          <a:xfrm>
            <a:off x="7523761"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06AEEB40-4A42-419D-91DF-204F192AB4BC}"/>
              </a:ext>
            </a:extLst>
          </p:cNvPr>
          <p:cNvCxnSpPr>
            <a:cxnSpLocks/>
            <a:stCxn id="65" idx="4"/>
          </p:cNvCxnSpPr>
          <p:nvPr/>
        </p:nvCxnSpPr>
        <p:spPr bwMode="auto">
          <a:xfrm>
            <a:off x="849798" y="3326353"/>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a:extLst>
              <a:ext uri="{FF2B5EF4-FFF2-40B4-BE49-F238E27FC236}">
                <a16:creationId xmlns:a16="http://schemas.microsoft.com/office/drawing/2014/main" id="{2922405D-3B86-4EB7-92D3-3452D5E19B02}"/>
              </a:ext>
            </a:extLst>
          </p:cNvPr>
          <p:cNvCxnSpPr>
            <a:cxnSpLocks/>
            <a:stCxn id="67" idx="4"/>
          </p:cNvCxnSpPr>
          <p:nvPr/>
        </p:nvCxnSpPr>
        <p:spPr bwMode="auto">
          <a:xfrm>
            <a:off x="2088876" y="3326353"/>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895AA0E8-3B50-47C5-83D9-9E865843C0D9}"/>
              </a:ext>
            </a:extLst>
          </p:cNvPr>
          <p:cNvCxnSpPr>
            <a:cxnSpLocks/>
            <a:stCxn id="68" idx="4"/>
          </p:cNvCxnSpPr>
          <p:nvPr/>
        </p:nvCxnSpPr>
        <p:spPr bwMode="auto">
          <a:xfrm>
            <a:off x="3327954" y="3326353"/>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a:extLst>
              <a:ext uri="{FF2B5EF4-FFF2-40B4-BE49-F238E27FC236}">
                <a16:creationId xmlns:a16="http://schemas.microsoft.com/office/drawing/2014/main" id="{D3D5920C-698E-475B-AEA2-B1178DE657F1}"/>
              </a:ext>
            </a:extLst>
          </p:cNvPr>
          <p:cNvCxnSpPr>
            <a:cxnSpLocks/>
            <a:stCxn id="69" idx="4"/>
          </p:cNvCxnSpPr>
          <p:nvPr/>
        </p:nvCxnSpPr>
        <p:spPr bwMode="auto">
          <a:xfrm>
            <a:off x="4567032" y="3326353"/>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a:extLst>
              <a:ext uri="{FF2B5EF4-FFF2-40B4-BE49-F238E27FC236}">
                <a16:creationId xmlns:a16="http://schemas.microsoft.com/office/drawing/2014/main" id="{A485E45B-33E0-4DF4-9F93-EE2A55CDCD46}"/>
              </a:ext>
            </a:extLst>
          </p:cNvPr>
          <p:cNvCxnSpPr>
            <a:cxnSpLocks/>
            <a:stCxn id="70" idx="4"/>
          </p:cNvCxnSpPr>
          <p:nvPr/>
        </p:nvCxnSpPr>
        <p:spPr bwMode="auto">
          <a:xfrm>
            <a:off x="5806111" y="3326353"/>
            <a:ext cx="0" cy="430635"/>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a:extLst>
              <a:ext uri="{FF2B5EF4-FFF2-40B4-BE49-F238E27FC236}">
                <a16:creationId xmlns:a16="http://schemas.microsoft.com/office/drawing/2014/main" id="{BB5D06C3-59BC-4686-B287-D5DD35342ED1}"/>
              </a:ext>
            </a:extLst>
          </p:cNvPr>
          <p:cNvCxnSpPr>
            <a:cxnSpLocks/>
            <a:stCxn id="71" idx="4"/>
          </p:cNvCxnSpPr>
          <p:nvPr/>
        </p:nvCxnSpPr>
        <p:spPr bwMode="auto">
          <a:xfrm>
            <a:off x="7045190" y="3326353"/>
            <a:ext cx="0" cy="430633"/>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a:extLst>
              <a:ext uri="{FF2B5EF4-FFF2-40B4-BE49-F238E27FC236}">
                <a16:creationId xmlns:a16="http://schemas.microsoft.com/office/drawing/2014/main" id="{0AD5976C-83D2-432F-91E7-29893E7F0E6D}"/>
              </a:ext>
            </a:extLst>
          </p:cNvPr>
          <p:cNvCxnSpPr>
            <a:cxnSpLocks/>
            <a:stCxn id="66" idx="4"/>
          </p:cNvCxnSpPr>
          <p:nvPr/>
        </p:nvCxnSpPr>
        <p:spPr bwMode="auto">
          <a:xfrm>
            <a:off x="8284269" y="3326353"/>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a:extLst>
              <a:ext uri="{FF2B5EF4-FFF2-40B4-BE49-F238E27FC236}">
                <a16:creationId xmlns:a16="http://schemas.microsoft.com/office/drawing/2014/main" id="{D4353ED4-1679-4815-B82A-EF87706B0E1F}"/>
              </a:ext>
            </a:extLst>
          </p:cNvPr>
          <p:cNvCxnSpPr/>
          <p:nvPr/>
        </p:nvCxnSpPr>
        <p:spPr bwMode="auto">
          <a:xfrm>
            <a:off x="75875"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85">
            <a:extLst>
              <a:ext uri="{FF2B5EF4-FFF2-40B4-BE49-F238E27FC236}">
                <a16:creationId xmlns:a16="http://schemas.microsoft.com/office/drawing/2014/main" id="{AB56F58C-F000-44D5-8B18-B5394D394BCD}"/>
              </a:ext>
            </a:extLst>
          </p:cNvPr>
          <p:cNvSpPr/>
          <p:nvPr/>
        </p:nvSpPr>
        <p:spPr bwMode="auto">
          <a:xfrm>
            <a:off x="357811" y="376692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7" name="Rectangle 86">
            <a:extLst>
              <a:ext uri="{FF2B5EF4-FFF2-40B4-BE49-F238E27FC236}">
                <a16:creationId xmlns:a16="http://schemas.microsoft.com/office/drawing/2014/main" id="{4E732EA4-F96A-419A-89C6-164E9F381DBA}"/>
              </a:ext>
            </a:extLst>
          </p:cNvPr>
          <p:cNvSpPr/>
          <p:nvPr/>
        </p:nvSpPr>
        <p:spPr bwMode="auto">
          <a:xfrm>
            <a:off x="1596889" y="376195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8" name="Rectangle 87">
            <a:extLst>
              <a:ext uri="{FF2B5EF4-FFF2-40B4-BE49-F238E27FC236}">
                <a16:creationId xmlns:a16="http://schemas.microsoft.com/office/drawing/2014/main" id="{1DFE068F-031B-43D9-8031-F070F93560CB}"/>
              </a:ext>
            </a:extLst>
          </p:cNvPr>
          <p:cNvSpPr/>
          <p:nvPr/>
        </p:nvSpPr>
        <p:spPr bwMode="auto">
          <a:xfrm>
            <a:off x="5314124" y="3756988"/>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9" name="Rectangle 88">
            <a:extLst>
              <a:ext uri="{FF2B5EF4-FFF2-40B4-BE49-F238E27FC236}">
                <a16:creationId xmlns:a16="http://schemas.microsoft.com/office/drawing/2014/main" id="{9013DCC7-2C2E-4DF2-A66F-477F1A70716E}"/>
              </a:ext>
            </a:extLst>
          </p:cNvPr>
          <p:cNvSpPr/>
          <p:nvPr/>
        </p:nvSpPr>
        <p:spPr bwMode="auto">
          <a:xfrm>
            <a:off x="4075045" y="375698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0" name="Rectangle 89">
            <a:extLst>
              <a:ext uri="{FF2B5EF4-FFF2-40B4-BE49-F238E27FC236}">
                <a16:creationId xmlns:a16="http://schemas.microsoft.com/office/drawing/2014/main" id="{EFC73F7A-78AF-49BF-A1B0-9D634048ACDA}"/>
              </a:ext>
            </a:extLst>
          </p:cNvPr>
          <p:cNvSpPr/>
          <p:nvPr/>
        </p:nvSpPr>
        <p:spPr bwMode="auto">
          <a:xfrm>
            <a:off x="2835967" y="3756990"/>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1" name="Rectangle 90">
            <a:extLst>
              <a:ext uri="{FF2B5EF4-FFF2-40B4-BE49-F238E27FC236}">
                <a16:creationId xmlns:a16="http://schemas.microsoft.com/office/drawing/2014/main" id="{A589AAD8-14D4-4C29-9ADE-6A3434EC7A4D}"/>
              </a:ext>
            </a:extLst>
          </p:cNvPr>
          <p:cNvSpPr/>
          <p:nvPr/>
        </p:nvSpPr>
        <p:spPr bwMode="auto">
          <a:xfrm>
            <a:off x="6553203" y="3756986"/>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2" name="TextBox 91">
            <a:extLst>
              <a:ext uri="{FF2B5EF4-FFF2-40B4-BE49-F238E27FC236}">
                <a16:creationId xmlns:a16="http://schemas.microsoft.com/office/drawing/2014/main" id="{5433A9F0-DC89-4F93-B583-FF7156B4F64F}"/>
              </a:ext>
            </a:extLst>
          </p:cNvPr>
          <p:cNvSpPr txBox="1"/>
          <p:nvPr/>
        </p:nvSpPr>
        <p:spPr>
          <a:xfrm>
            <a:off x="576473"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3" name="TextBox 92">
            <a:extLst>
              <a:ext uri="{FF2B5EF4-FFF2-40B4-BE49-F238E27FC236}">
                <a16:creationId xmlns:a16="http://schemas.microsoft.com/office/drawing/2014/main" id="{BA30061D-76EB-4E3E-BD28-A8C8A195F4B1}"/>
              </a:ext>
            </a:extLst>
          </p:cNvPr>
          <p:cNvSpPr txBox="1"/>
          <p:nvPr/>
        </p:nvSpPr>
        <p:spPr>
          <a:xfrm>
            <a:off x="5532786" y="3758766"/>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4" name="TextBox 93">
            <a:extLst>
              <a:ext uri="{FF2B5EF4-FFF2-40B4-BE49-F238E27FC236}">
                <a16:creationId xmlns:a16="http://schemas.microsoft.com/office/drawing/2014/main" id="{6C34A346-2B31-4510-8ACB-F5DECD4B0E27}"/>
              </a:ext>
            </a:extLst>
          </p:cNvPr>
          <p:cNvSpPr txBox="1"/>
          <p:nvPr/>
        </p:nvSpPr>
        <p:spPr>
          <a:xfrm>
            <a:off x="4293707"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5" name="TextBox 94">
            <a:extLst>
              <a:ext uri="{FF2B5EF4-FFF2-40B4-BE49-F238E27FC236}">
                <a16:creationId xmlns:a16="http://schemas.microsoft.com/office/drawing/2014/main" id="{440A2E00-ECE7-4B36-A6DF-EBBF6E5A3F57}"/>
              </a:ext>
            </a:extLst>
          </p:cNvPr>
          <p:cNvSpPr txBox="1"/>
          <p:nvPr/>
        </p:nvSpPr>
        <p:spPr>
          <a:xfrm>
            <a:off x="3054629" y="3761582"/>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6" name="TextBox 95">
            <a:extLst>
              <a:ext uri="{FF2B5EF4-FFF2-40B4-BE49-F238E27FC236}">
                <a16:creationId xmlns:a16="http://schemas.microsoft.com/office/drawing/2014/main" id="{A839D897-19F3-4502-A43D-A89763E72464}"/>
              </a:ext>
            </a:extLst>
          </p:cNvPr>
          <p:cNvSpPr txBox="1"/>
          <p:nvPr/>
        </p:nvSpPr>
        <p:spPr>
          <a:xfrm>
            <a:off x="1815551"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7" name="TextBox 96">
            <a:extLst>
              <a:ext uri="{FF2B5EF4-FFF2-40B4-BE49-F238E27FC236}">
                <a16:creationId xmlns:a16="http://schemas.microsoft.com/office/drawing/2014/main" id="{50C8AB60-9318-46CA-86EB-621145337EA1}"/>
              </a:ext>
            </a:extLst>
          </p:cNvPr>
          <p:cNvSpPr txBox="1"/>
          <p:nvPr/>
        </p:nvSpPr>
        <p:spPr>
          <a:xfrm>
            <a:off x="6540366" y="3748823"/>
            <a:ext cx="991426"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8" name="Rectangle 97">
            <a:extLst>
              <a:ext uri="{FF2B5EF4-FFF2-40B4-BE49-F238E27FC236}">
                <a16:creationId xmlns:a16="http://schemas.microsoft.com/office/drawing/2014/main" id="{4F058B14-28FA-4594-858C-32DC63AF82E2}"/>
              </a:ext>
            </a:extLst>
          </p:cNvPr>
          <p:cNvSpPr/>
          <p:nvPr/>
        </p:nvSpPr>
        <p:spPr bwMode="auto">
          <a:xfrm>
            <a:off x="7821271" y="3756986"/>
            <a:ext cx="983974" cy="506895"/>
          </a:xfrm>
          <a:prstGeom prst="rect">
            <a:avLst/>
          </a:prstGeom>
          <a:no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9" name="TextBox 98">
            <a:extLst>
              <a:ext uri="{FF2B5EF4-FFF2-40B4-BE49-F238E27FC236}">
                <a16:creationId xmlns:a16="http://schemas.microsoft.com/office/drawing/2014/main" id="{30F68C46-0E32-4741-B215-62273D23D13C}"/>
              </a:ext>
            </a:extLst>
          </p:cNvPr>
          <p:cNvSpPr txBox="1"/>
          <p:nvPr/>
        </p:nvSpPr>
        <p:spPr>
          <a:xfrm>
            <a:off x="7966219" y="3748823"/>
            <a:ext cx="694078" cy="523220"/>
          </a:xfrm>
          <a:prstGeom prst="rect">
            <a:avLst/>
          </a:prstGeom>
          <a:noFill/>
        </p:spPr>
        <p:txBody>
          <a:bodyPr wrap="square" rtlCol="0">
            <a:spAutoFit/>
          </a:bodyPr>
          <a:lstStyle/>
          <a:p>
            <a:pPr algn="ctr"/>
            <a:r>
              <a:rPr lang="en-US" sz="2800" dirty="0">
                <a:solidFill>
                  <a:schemeClr val="bg2">
                    <a:lumMod val="75000"/>
                  </a:schemeClr>
                </a:solidFill>
                <a:latin typeface="+mn-lt"/>
              </a:rPr>
              <a:t>?</a:t>
            </a:r>
            <a:endParaRPr lang="en-CH" sz="2800" dirty="0" err="1">
              <a:solidFill>
                <a:schemeClr val="bg2">
                  <a:lumMod val="75000"/>
                </a:schemeClr>
              </a:solidFill>
              <a:latin typeface="+mn-lt"/>
            </a:endParaRPr>
          </a:p>
        </p:txBody>
      </p:sp>
      <p:sp>
        <p:nvSpPr>
          <p:cNvPr id="104" name="Ellipse 25">
            <a:extLst>
              <a:ext uri="{FF2B5EF4-FFF2-40B4-BE49-F238E27FC236}">
                <a16:creationId xmlns:a16="http://schemas.microsoft.com/office/drawing/2014/main" id="{695C7832-9FC4-4FDA-BF76-8B4F7788C6BE}"/>
              </a:ext>
            </a:extLst>
          </p:cNvPr>
          <p:cNvSpPr/>
          <p:nvPr/>
        </p:nvSpPr>
        <p:spPr>
          <a:xfrm>
            <a:off x="970899" y="1260413"/>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105" name="TextBox 104">
            <a:extLst>
              <a:ext uri="{FF2B5EF4-FFF2-40B4-BE49-F238E27FC236}">
                <a16:creationId xmlns:a16="http://schemas.microsoft.com/office/drawing/2014/main" id="{8E71CCAA-A215-458D-9284-E78D55DF7D85}"/>
              </a:ext>
            </a:extLst>
          </p:cNvPr>
          <p:cNvSpPr txBox="1"/>
          <p:nvPr/>
        </p:nvSpPr>
        <p:spPr>
          <a:xfrm>
            <a:off x="1477062" y="1253758"/>
            <a:ext cx="2344169" cy="369332"/>
          </a:xfrm>
          <a:prstGeom prst="rect">
            <a:avLst/>
          </a:prstGeom>
          <a:noFill/>
        </p:spPr>
        <p:txBody>
          <a:bodyPr wrap="square" rtlCol="0">
            <a:spAutoFit/>
          </a:bodyPr>
          <a:lstStyle/>
          <a:p>
            <a:r>
              <a:rPr lang="en-US" sz="1800" dirty="0">
                <a:latin typeface="+mn-lt"/>
              </a:rPr>
              <a:t>Latent variable</a:t>
            </a:r>
            <a:endParaRPr lang="de-CH" sz="1800" dirty="0" err="1">
              <a:latin typeface="+mn-lt"/>
            </a:endParaRPr>
          </a:p>
        </p:txBody>
      </p:sp>
    </p:spTree>
    <p:extLst>
      <p:ext uri="{BB962C8B-B14F-4D97-AF65-F5344CB8AC3E}">
        <p14:creationId xmlns:p14="http://schemas.microsoft.com/office/powerpoint/2010/main" val="37543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AF8E5-2292-444F-A720-69C8382D5DE6}"/>
              </a:ext>
            </a:extLst>
          </p:cNvPr>
          <p:cNvSpPr>
            <a:spLocks noGrp="1"/>
          </p:cNvSpPr>
          <p:nvPr>
            <p:ph type="title"/>
          </p:nvPr>
        </p:nvSpPr>
        <p:spPr/>
        <p:txBody>
          <a:bodyPr/>
          <a:lstStyle/>
          <a:p>
            <a:r>
              <a:rPr lang="en-US" dirty="0"/>
              <a:t>Bayesian Knowledge Tracing (BKT)</a:t>
            </a:r>
            <a:endParaRPr lang="en-CH" dirty="0"/>
          </a:p>
        </p:txBody>
      </p:sp>
      <p:sp>
        <p:nvSpPr>
          <p:cNvPr id="62" name="Rectangle 61">
            <a:extLst>
              <a:ext uri="{FF2B5EF4-FFF2-40B4-BE49-F238E27FC236}">
                <a16:creationId xmlns:a16="http://schemas.microsoft.com/office/drawing/2014/main" id="{D3455C39-BE23-44E9-95B4-8BA7634B40B7}"/>
              </a:ext>
            </a:extLst>
          </p:cNvPr>
          <p:cNvSpPr/>
          <p:nvPr/>
        </p:nvSpPr>
        <p:spPr>
          <a:xfrm>
            <a:off x="2967565" y="4792065"/>
            <a:ext cx="3208892" cy="338554"/>
          </a:xfrm>
          <a:prstGeom prst="rect">
            <a:avLst/>
          </a:prstGeom>
        </p:spPr>
        <p:txBody>
          <a:bodyPr wrap="none">
            <a:spAutoFit/>
          </a:bodyPr>
          <a:lstStyle/>
          <a:p>
            <a:pPr marL="342900" indent="-342900" algn="ctr">
              <a:spcBef>
                <a:spcPct val="20000"/>
              </a:spcBef>
            </a:pPr>
            <a:r>
              <a:rPr lang="de-CH" sz="1600" b="1" dirty="0">
                <a:solidFill>
                  <a:schemeClr val="bg1">
                    <a:lumMod val="50000"/>
                  </a:schemeClr>
                </a:solidFill>
                <a:latin typeface="+mn-lt"/>
              </a:rPr>
              <a:t>[Corbett &amp; Anderson, UMUAI 1994]</a:t>
            </a:r>
          </a:p>
        </p:txBody>
      </p:sp>
      <p:sp>
        <p:nvSpPr>
          <p:cNvPr id="65" name="Oval 64">
            <a:extLst>
              <a:ext uri="{FF2B5EF4-FFF2-40B4-BE49-F238E27FC236}">
                <a16:creationId xmlns:a16="http://schemas.microsoft.com/office/drawing/2014/main" id="{B3F92EA6-19D8-4B13-A8CB-2A9037919F79}"/>
              </a:ext>
            </a:extLst>
          </p:cNvPr>
          <p:cNvSpPr/>
          <p:nvPr/>
        </p:nvSpPr>
        <p:spPr bwMode="auto">
          <a:xfrm>
            <a:off x="371227"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6" name="Oval 65">
            <a:extLst>
              <a:ext uri="{FF2B5EF4-FFF2-40B4-BE49-F238E27FC236}">
                <a16:creationId xmlns:a16="http://schemas.microsoft.com/office/drawing/2014/main" id="{92028BBD-2E29-42A6-AF9A-2FB3A5F186C0}"/>
              </a:ext>
            </a:extLst>
          </p:cNvPr>
          <p:cNvSpPr/>
          <p:nvPr/>
        </p:nvSpPr>
        <p:spPr bwMode="auto">
          <a:xfrm>
            <a:off x="7805698"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7" name="Oval 66">
            <a:extLst>
              <a:ext uri="{FF2B5EF4-FFF2-40B4-BE49-F238E27FC236}">
                <a16:creationId xmlns:a16="http://schemas.microsoft.com/office/drawing/2014/main" id="{DB6507C5-A5CE-4803-92F9-13D3131FBC61}"/>
              </a:ext>
            </a:extLst>
          </p:cNvPr>
          <p:cNvSpPr/>
          <p:nvPr/>
        </p:nvSpPr>
        <p:spPr bwMode="auto">
          <a:xfrm>
            <a:off x="1610305"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8" name="Oval 67">
            <a:extLst>
              <a:ext uri="{FF2B5EF4-FFF2-40B4-BE49-F238E27FC236}">
                <a16:creationId xmlns:a16="http://schemas.microsoft.com/office/drawing/2014/main" id="{BADB29DF-B556-49B2-8274-C63353B8B4BC}"/>
              </a:ext>
            </a:extLst>
          </p:cNvPr>
          <p:cNvSpPr/>
          <p:nvPr/>
        </p:nvSpPr>
        <p:spPr bwMode="auto">
          <a:xfrm>
            <a:off x="2849383"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69" name="Oval 68">
            <a:extLst>
              <a:ext uri="{FF2B5EF4-FFF2-40B4-BE49-F238E27FC236}">
                <a16:creationId xmlns:a16="http://schemas.microsoft.com/office/drawing/2014/main" id="{6EB30965-D27F-4E9A-9083-CFAD12F0F6D9}"/>
              </a:ext>
            </a:extLst>
          </p:cNvPr>
          <p:cNvSpPr/>
          <p:nvPr/>
        </p:nvSpPr>
        <p:spPr bwMode="auto">
          <a:xfrm>
            <a:off x="4088461"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0" name="Oval 69">
            <a:extLst>
              <a:ext uri="{FF2B5EF4-FFF2-40B4-BE49-F238E27FC236}">
                <a16:creationId xmlns:a16="http://schemas.microsoft.com/office/drawing/2014/main" id="{158CCED7-7AB7-4ED7-B015-15C332EFB861}"/>
              </a:ext>
            </a:extLst>
          </p:cNvPr>
          <p:cNvSpPr/>
          <p:nvPr/>
        </p:nvSpPr>
        <p:spPr bwMode="auto">
          <a:xfrm>
            <a:off x="5327540"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sp>
        <p:nvSpPr>
          <p:cNvPr id="71" name="Oval 70">
            <a:extLst>
              <a:ext uri="{FF2B5EF4-FFF2-40B4-BE49-F238E27FC236}">
                <a16:creationId xmlns:a16="http://schemas.microsoft.com/office/drawing/2014/main" id="{653064E6-67A9-4DD6-BE3B-5A26240ACF9E}"/>
              </a:ext>
            </a:extLst>
          </p:cNvPr>
          <p:cNvSpPr/>
          <p:nvPr/>
        </p:nvSpPr>
        <p:spPr bwMode="auto">
          <a:xfrm>
            <a:off x="6566619" y="2369211"/>
            <a:ext cx="957142" cy="957142"/>
          </a:xfrm>
          <a:prstGeom prst="ellipse">
            <a:avLst/>
          </a:prstGeom>
          <a:solidFill>
            <a:srgbClr val="00B0F0"/>
          </a:solidFill>
          <a:ln w="31750">
            <a:solidFill>
              <a:srgbClr val="0070C0"/>
            </a:solidFill>
          </a:ln>
          <a:effectLst/>
          <a:extLst/>
        </p:spPr>
        <p:txBody>
          <a:bodyPr wrap="none" rtlCol="0" anchor="ctr"/>
          <a:lstStyle/>
          <a:p>
            <a:pPr algn="ctr"/>
            <a:endParaRPr lang="en-CH">
              <a:solidFill>
                <a:srgbClr val="566B73"/>
              </a:solidFill>
            </a:endParaRPr>
          </a:p>
        </p:txBody>
      </p:sp>
      <p:cxnSp>
        <p:nvCxnSpPr>
          <p:cNvPr id="72" name="Straight Arrow Connector 71">
            <a:extLst>
              <a:ext uri="{FF2B5EF4-FFF2-40B4-BE49-F238E27FC236}">
                <a16:creationId xmlns:a16="http://schemas.microsoft.com/office/drawing/2014/main" id="{133762C6-37B8-48CB-B4D1-47BDFE728E6B}"/>
              </a:ext>
            </a:extLst>
          </p:cNvPr>
          <p:cNvCxnSpPr>
            <a:stCxn id="65" idx="6"/>
            <a:endCxn id="67" idx="2"/>
          </p:cNvCxnSpPr>
          <p:nvPr/>
        </p:nvCxnSpPr>
        <p:spPr bwMode="auto">
          <a:xfrm>
            <a:off x="1328369"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72">
            <a:extLst>
              <a:ext uri="{FF2B5EF4-FFF2-40B4-BE49-F238E27FC236}">
                <a16:creationId xmlns:a16="http://schemas.microsoft.com/office/drawing/2014/main" id="{68731007-B011-4AC4-8103-4EDF67B2BE92}"/>
              </a:ext>
            </a:extLst>
          </p:cNvPr>
          <p:cNvCxnSpPr>
            <a:stCxn id="67" idx="6"/>
            <a:endCxn id="68" idx="2"/>
          </p:cNvCxnSpPr>
          <p:nvPr/>
        </p:nvCxnSpPr>
        <p:spPr bwMode="auto">
          <a:xfrm>
            <a:off x="2567447"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a:extLst>
              <a:ext uri="{FF2B5EF4-FFF2-40B4-BE49-F238E27FC236}">
                <a16:creationId xmlns:a16="http://schemas.microsoft.com/office/drawing/2014/main" id="{F5436A35-A488-40E2-88AB-B692F51C2875}"/>
              </a:ext>
            </a:extLst>
          </p:cNvPr>
          <p:cNvCxnSpPr>
            <a:stCxn id="68" idx="6"/>
            <a:endCxn id="69" idx="2"/>
          </p:cNvCxnSpPr>
          <p:nvPr/>
        </p:nvCxnSpPr>
        <p:spPr bwMode="auto">
          <a:xfrm>
            <a:off x="3806525"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a:extLst>
              <a:ext uri="{FF2B5EF4-FFF2-40B4-BE49-F238E27FC236}">
                <a16:creationId xmlns:a16="http://schemas.microsoft.com/office/drawing/2014/main" id="{D80CF092-AEB5-4AF8-95B6-2CE14409914F}"/>
              </a:ext>
            </a:extLst>
          </p:cNvPr>
          <p:cNvCxnSpPr>
            <a:stCxn id="69" idx="6"/>
            <a:endCxn id="70" idx="2"/>
          </p:cNvCxnSpPr>
          <p:nvPr/>
        </p:nvCxnSpPr>
        <p:spPr bwMode="auto">
          <a:xfrm>
            <a:off x="5045603"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A3844E4D-B0D2-4315-AAF5-C7C9ED4B99F3}"/>
              </a:ext>
            </a:extLst>
          </p:cNvPr>
          <p:cNvCxnSpPr>
            <a:stCxn id="70" idx="6"/>
            <a:endCxn id="71" idx="2"/>
          </p:cNvCxnSpPr>
          <p:nvPr/>
        </p:nvCxnSpPr>
        <p:spPr bwMode="auto">
          <a:xfrm>
            <a:off x="6284682"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144B0D4E-AE24-449C-AFBE-19A0A61A4FCA}"/>
              </a:ext>
            </a:extLst>
          </p:cNvPr>
          <p:cNvCxnSpPr>
            <a:stCxn id="71" idx="6"/>
            <a:endCxn id="66" idx="2"/>
          </p:cNvCxnSpPr>
          <p:nvPr/>
        </p:nvCxnSpPr>
        <p:spPr bwMode="auto">
          <a:xfrm>
            <a:off x="7523761" y="2847782"/>
            <a:ext cx="281937"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06AEEB40-4A42-419D-91DF-204F192AB4BC}"/>
              </a:ext>
            </a:extLst>
          </p:cNvPr>
          <p:cNvCxnSpPr>
            <a:cxnSpLocks/>
            <a:stCxn id="65" idx="4"/>
          </p:cNvCxnSpPr>
          <p:nvPr/>
        </p:nvCxnSpPr>
        <p:spPr bwMode="auto">
          <a:xfrm>
            <a:off x="849798" y="3326353"/>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a:extLst>
              <a:ext uri="{FF2B5EF4-FFF2-40B4-BE49-F238E27FC236}">
                <a16:creationId xmlns:a16="http://schemas.microsoft.com/office/drawing/2014/main" id="{2922405D-3B86-4EB7-92D3-3452D5E19B02}"/>
              </a:ext>
            </a:extLst>
          </p:cNvPr>
          <p:cNvCxnSpPr>
            <a:cxnSpLocks/>
            <a:stCxn id="67" idx="4"/>
          </p:cNvCxnSpPr>
          <p:nvPr/>
        </p:nvCxnSpPr>
        <p:spPr bwMode="auto">
          <a:xfrm>
            <a:off x="2088876" y="3326353"/>
            <a:ext cx="0" cy="43560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895AA0E8-3B50-47C5-83D9-9E865843C0D9}"/>
              </a:ext>
            </a:extLst>
          </p:cNvPr>
          <p:cNvCxnSpPr>
            <a:cxnSpLocks/>
            <a:stCxn id="68" idx="4"/>
          </p:cNvCxnSpPr>
          <p:nvPr/>
        </p:nvCxnSpPr>
        <p:spPr bwMode="auto">
          <a:xfrm>
            <a:off x="3327954" y="3326353"/>
            <a:ext cx="0" cy="430637"/>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a:extLst>
              <a:ext uri="{FF2B5EF4-FFF2-40B4-BE49-F238E27FC236}">
                <a16:creationId xmlns:a16="http://schemas.microsoft.com/office/drawing/2014/main" id="{D3D5920C-698E-475B-AEA2-B1178DE657F1}"/>
              </a:ext>
            </a:extLst>
          </p:cNvPr>
          <p:cNvCxnSpPr>
            <a:cxnSpLocks/>
            <a:stCxn id="69" idx="4"/>
          </p:cNvCxnSpPr>
          <p:nvPr/>
        </p:nvCxnSpPr>
        <p:spPr bwMode="auto">
          <a:xfrm>
            <a:off x="4567032" y="3326353"/>
            <a:ext cx="0" cy="43063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a:extLst>
              <a:ext uri="{FF2B5EF4-FFF2-40B4-BE49-F238E27FC236}">
                <a16:creationId xmlns:a16="http://schemas.microsoft.com/office/drawing/2014/main" id="{A485E45B-33E0-4DF4-9F93-EE2A55CDCD46}"/>
              </a:ext>
            </a:extLst>
          </p:cNvPr>
          <p:cNvCxnSpPr>
            <a:cxnSpLocks/>
            <a:stCxn id="70" idx="4"/>
          </p:cNvCxnSpPr>
          <p:nvPr/>
        </p:nvCxnSpPr>
        <p:spPr bwMode="auto">
          <a:xfrm>
            <a:off x="5806111" y="3326353"/>
            <a:ext cx="0" cy="430635"/>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a:extLst>
              <a:ext uri="{FF2B5EF4-FFF2-40B4-BE49-F238E27FC236}">
                <a16:creationId xmlns:a16="http://schemas.microsoft.com/office/drawing/2014/main" id="{BB5D06C3-59BC-4686-B287-D5DD35342ED1}"/>
              </a:ext>
            </a:extLst>
          </p:cNvPr>
          <p:cNvCxnSpPr>
            <a:cxnSpLocks/>
            <a:stCxn id="71" idx="4"/>
          </p:cNvCxnSpPr>
          <p:nvPr/>
        </p:nvCxnSpPr>
        <p:spPr bwMode="auto">
          <a:xfrm>
            <a:off x="7045190" y="3326353"/>
            <a:ext cx="0" cy="430633"/>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a:extLst>
              <a:ext uri="{FF2B5EF4-FFF2-40B4-BE49-F238E27FC236}">
                <a16:creationId xmlns:a16="http://schemas.microsoft.com/office/drawing/2014/main" id="{0AD5976C-83D2-432F-91E7-29893E7F0E6D}"/>
              </a:ext>
            </a:extLst>
          </p:cNvPr>
          <p:cNvCxnSpPr>
            <a:cxnSpLocks/>
            <a:stCxn id="66" idx="4"/>
          </p:cNvCxnSpPr>
          <p:nvPr/>
        </p:nvCxnSpPr>
        <p:spPr bwMode="auto">
          <a:xfrm>
            <a:off x="8284269" y="3326353"/>
            <a:ext cx="0" cy="440576"/>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a:extLst>
              <a:ext uri="{FF2B5EF4-FFF2-40B4-BE49-F238E27FC236}">
                <a16:creationId xmlns:a16="http://schemas.microsoft.com/office/drawing/2014/main" id="{D4353ED4-1679-4815-B82A-EF87706B0E1F}"/>
              </a:ext>
            </a:extLst>
          </p:cNvPr>
          <p:cNvCxnSpPr/>
          <p:nvPr/>
        </p:nvCxnSpPr>
        <p:spPr bwMode="auto">
          <a:xfrm>
            <a:off x="75875" y="2847782"/>
            <a:ext cx="281936" cy="0"/>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85">
            <a:extLst>
              <a:ext uri="{FF2B5EF4-FFF2-40B4-BE49-F238E27FC236}">
                <a16:creationId xmlns:a16="http://schemas.microsoft.com/office/drawing/2014/main" id="{AB56F58C-F000-44D5-8B18-B5394D394BCD}"/>
              </a:ext>
            </a:extLst>
          </p:cNvPr>
          <p:cNvSpPr/>
          <p:nvPr/>
        </p:nvSpPr>
        <p:spPr bwMode="auto">
          <a:xfrm>
            <a:off x="357811" y="376692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7" name="Rectangle 86">
            <a:extLst>
              <a:ext uri="{FF2B5EF4-FFF2-40B4-BE49-F238E27FC236}">
                <a16:creationId xmlns:a16="http://schemas.microsoft.com/office/drawing/2014/main" id="{4E732EA4-F96A-419A-89C6-164E9F381DBA}"/>
              </a:ext>
            </a:extLst>
          </p:cNvPr>
          <p:cNvSpPr/>
          <p:nvPr/>
        </p:nvSpPr>
        <p:spPr bwMode="auto">
          <a:xfrm>
            <a:off x="1596889" y="376195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8" name="Rectangle 87">
            <a:extLst>
              <a:ext uri="{FF2B5EF4-FFF2-40B4-BE49-F238E27FC236}">
                <a16:creationId xmlns:a16="http://schemas.microsoft.com/office/drawing/2014/main" id="{1DFE068F-031B-43D9-8031-F070F93560CB}"/>
              </a:ext>
            </a:extLst>
          </p:cNvPr>
          <p:cNvSpPr/>
          <p:nvPr/>
        </p:nvSpPr>
        <p:spPr bwMode="auto">
          <a:xfrm>
            <a:off x="5314124" y="3756988"/>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89" name="Rectangle 88">
            <a:extLst>
              <a:ext uri="{FF2B5EF4-FFF2-40B4-BE49-F238E27FC236}">
                <a16:creationId xmlns:a16="http://schemas.microsoft.com/office/drawing/2014/main" id="{9013DCC7-2C2E-4DF2-A66F-477F1A70716E}"/>
              </a:ext>
            </a:extLst>
          </p:cNvPr>
          <p:cNvSpPr/>
          <p:nvPr/>
        </p:nvSpPr>
        <p:spPr bwMode="auto">
          <a:xfrm>
            <a:off x="4075045" y="3756989"/>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0" name="Rectangle 89">
            <a:extLst>
              <a:ext uri="{FF2B5EF4-FFF2-40B4-BE49-F238E27FC236}">
                <a16:creationId xmlns:a16="http://schemas.microsoft.com/office/drawing/2014/main" id="{EFC73F7A-78AF-49BF-A1B0-9D634048ACDA}"/>
              </a:ext>
            </a:extLst>
          </p:cNvPr>
          <p:cNvSpPr/>
          <p:nvPr/>
        </p:nvSpPr>
        <p:spPr bwMode="auto">
          <a:xfrm>
            <a:off x="2835967" y="3756990"/>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1" name="Rectangle 90">
            <a:extLst>
              <a:ext uri="{FF2B5EF4-FFF2-40B4-BE49-F238E27FC236}">
                <a16:creationId xmlns:a16="http://schemas.microsoft.com/office/drawing/2014/main" id="{A589AAD8-14D4-4C29-9ADE-6A3434EC7A4D}"/>
              </a:ext>
            </a:extLst>
          </p:cNvPr>
          <p:cNvSpPr/>
          <p:nvPr/>
        </p:nvSpPr>
        <p:spPr bwMode="auto">
          <a:xfrm>
            <a:off x="6553203" y="3756986"/>
            <a:ext cx="983974" cy="506895"/>
          </a:xfrm>
          <a:prstGeom prst="rect">
            <a:avLst/>
          </a:prstGeom>
          <a:solidFill>
            <a:schemeClr val="bg1">
              <a:lumMod val="85000"/>
            </a:schemeClr>
          </a:solid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2" name="TextBox 91">
            <a:extLst>
              <a:ext uri="{FF2B5EF4-FFF2-40B4-BE49-F238E27FC236}">
                <a16:creationId xmlns:a16="http://schemas.microsoft.com/office/drawing/2014/main" id="{5433A9F0-DC89-4F93-B583-FF7156B4F64F}"/>
              </a:ext>
            </a:extLst>
          </p:cNvPr>
          <p:cNvSpPr txBox="1"/>
          <p:nvPr/>
        </p:nvSpPr>
        <p:spPr>
          <a:xfrm>
            <a:off x="576473"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3" name="TextBox 92">
            <a:extLst>
              <a:ext uri="{FF2B5EF4-FFF2-40B4-BE49-F238E27FC236}">
                <a16:creationId xmlns:a16="http://schemas.microsoft.com/office/drawing/2014/main" id="{BA30061D-76EB-4E3E-BD28-A8C8A195F4B1}"/>
              </a:ext>
            </a:extLst>
          </p:cNvPr>
          <p:cNvSpPr txBox="1"/>
          <p:nvPr/>
        </p:nvSpPr>
        <p:spPr>
          <a:xfrm>
            <a:off x="5532786" y="3758766"/>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4" name="TextBox 93">
            <a:extLst>
              <a:ext uri="{FF2B5EF4-FFF2-40B4-BE49-F238E27FC236}">
                <a16:creationId xmlns:a16="http://schemas.microsoft.com/office/drawing/2014/main" id="{6C34A346-2B31-4510-8ACB-F5DECD4B0E27}"/>
              </a:ext>
            </a:extLst>
          </p:cNvPr>
          <p:cNvSpPr txBox="1"/>
          <p:nvPr/>
        </p:nvSpPr>
        <p:spPr>
          <a:xfrm>
            <a:off x="4293707"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5" name="TextBox 94">
            <a:extLst>
              <a:ext uri="{FF2B5EF4-FFF2-40B4-BE49-F238E27FC236}">
                <a16:creationId xmlns:a16="http://schemas.microsoft.com/office/drawing/2014/main" id="{440A2E00-ECE7-4B36-A6DF-EBBF6E5A3F57}"/>
              </a:ext>
            </a:extLst>
          </p:cNvPr>
          <p:cNvSpPr txBox="1"/>
          <p:nvPr/>
        </p:nvSpPr>
        <p:spPr>
          <a:xfrm>
            <a:off x="3054629" y="3761582"/>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6" name="TextBox 95">
            <a:extLst>
              <a:ext uri="{FF2B5EF4-FFF2-40B4-BE49-F238E27FC236}">
                <a16:creationId xmlns:a16="http://schemas.microsoft.com/office/drawing/2014/main" id="{A839D897-19F3-4502-A43D-A89763E72464}"/>
              </a:ext>
            </a:extLst>
          </p:cNvPr>
          <p:cNvSpPr txBox="1"/>
          <p:nvPr/>
        </p:nvSpPr>
        <p:spPr>
          <a:xfrm>
            <a:off x="1815551" y="3766929"/>
            <a:ext cx="546650" cy="523220"/>
          </a:xfrm>
          <a:prstGeom prst="rect">
            <a:avLst/>
          </a:prstGeom>
          <a:noFill/>
        </p:spPr>
        <p:txBody>
          <a:bodyPr wrap="square" rtlCol="0">
            <a:spAutoFit/>
          </a:bodyPr>
          <a:lstStyle/>
          <a:p>
            <a:pPr algn="ctr"/>
            <a:r>
              <a:rPr lang="en-US" sz="2800" dirty="0">
                <a:solidFill>
                  <a:schemeClr val="bg2">
                    <a:lumMod val="75000"/>
                  </a:schemeClr>
                </a:solidFill>
                <a:latin typeface="+mn-lt"/>
              </a:rPr>
              <a:t>0</a:t>
            </a:r>
            <a:endParaRPr lang="en-CH" sz="2800" dirty="0" err="1">
              <a:solidFill>
                <a:schemeClr val="bg2">
                  <a:lumMod val="75000"/>
                </a:schemeClr>
              </a:solidFill>
              <a:latin typeface="+mn-lt"/>
            </a:endParaRPr>
          </a:p>
        </p:txBody>
      </p:sp>
      <p:sp>
        <p:nvSpPr>
          <p:cNvPr id="97" name="TextBox 96">
            <a:extLst>
              <a:ext uri="{FF2B5EF4-FFF2-40B4-BE49-F238E27FC236}">
                <a16:creationId xmlns:a16="http://schemas.microsoft.com/office/drawing/2014/main" id="{50C8AB60-9318-46CA-86EB-621145337EA1}"/>
              </a:ext>
            </a:extLst>
          </p:cNvPr>
          <p:cNvSpPr txBox="1"/>
          <p:nvPr/>
        </p:nvSpPr>
        <p:spPr>
          <a:xfrm>
            <a:off x="6540366" y="3748823"/>
            <a:ext cx="991426" cy="523220"/>
          </a:xfrm>
          <a:prstGeom prst="rect">
            <a:avLst/>
          </a:prstGeom>
          <a:noFill/>
        </p:spPr>
        <p:txBody>
          <a:bodyPr wrap="square" rtlCol="0">
            <a:spAutoFit/>
          </a:bodyPr>
          <a:lstStyle/>
          <a:p>
            <a:pPr algn="ctr"/>
            <a:r>
              <a:rPr lang="en-US" sz="2800" dirty="0">
                <a:solidFill>
                  <a:schemeClr val="bg2">
                    <a:lumMod val="75000"/>
                  </a:schemeClr>
                </a:solidFill>
                <a:latin typeface="+mn-lt"/>
              </a:rPr>
              <a:t>1</a:t>
            </a:r>
            <a:endParaRPr lang="en-CH" sz="2800" dirty="0" err="1">
              <a:solidFill>
                <a:schemeClr val="bg2">
                  <a:lumMod val="75000"/>
                </a:schemeClr>
              </a:solidFill>
              <a:latin typeface="+mn-lt"/>
            </a:endParaRPr>
          </a:p>
        </p:txBody>
      </p:sp>
      <p:sp>
        <p:nvSpPr>
          <p:cNvPr id="98" name="Rectangle 97">
            <a:extLst>
              <a:ext uri="{FF2B5EF4-FFF2-40B4-BE49-F238E27FC236}">
                <a16:creationId xmlns:a16="http://schemas.microsoft.com/office/drawing/2014/main" id="{4F058B14-28FA-4594-858C-32DC63AF82E2}"/>
              </a:ext>
            </a:extLst>
          </p:cNvPr>
          <p:cNvSpPr/>
          <p:nvPr/>
        </p:nvSpPr>
        <p:spPr bwMode="auto">
          <a:xfrm>
            <a:off x="7821271" y="3756986"/>
            <a:ext cx="983974" cy="506895"/>
          </a:xfrm>
          <a:prstGeom prst="rect">
            <a:avLst/>
          </a:prstGeom>
          <a:noFill/>
          <a:ln w="31750">
            <a:solidFill>
              <a:schemeClr val="accent3">
                <a:lumMod val="50000"/>
              </a:schemeClr>
            </a:solidFill>
          </a:ln>
          <a:effectLst/>
          <a:extLst/>
        </p:spPr>
        <p:txBody>
          <a:bodyPr wrap="none" rtlCol="0" anchor="ctr"/>
          <a:lstStyle/>
          <a:p>
            <a:pPr algn="ctr"/>
            <a:endParaRPr lang="en-CH">
              <a:solidFill>
                <a:schemeClr val="bg2">
                  <a:lumMod val="75000"/>
                </a:schemeClr>
              </a:solidFill>
            </a:endParaRPr>
          </a:p>
        </p:txBody>
      </p:sp>
      <p:sp>
        <p:nvSpPr>
          <p:cNvPr id="99" name="TextBox 98">
            <a:extLst>
              <a:ext uri="{FF2B5EF4-FFF2-40B4-BE49-F238E27FC236}">
                <a16:creationId xmlns:a16="http://schemas.microsoft.com/office/drawing/2014/main" id="{30F68C46-0E32-4741-B215-62273D23D13C}"/>
              </a:ext>
            </a:extLst>
          </p:cNvPr>
          <p:cNvSpPr txBox="1"/>
          <p:nvPr/>
        </p:nvSpPr>
        <p:spPr>
          <a:xfrm>
            <a:off x="7966219" y="3748823"/>
            <a:ext cx="694078" cy="523220"/>
          </a:xfrm>
          <a:prstGeom prst="rect">
            <a:avLst/>
          </a:prstGeom>
          <a:noFill/>
        </p:spPr>
        <p:txBody>
          <a:bodyPr wrap="square" rtlCol="0">
            <a:spAutoFit/>
          </a:bodyPr>
          <a:lstStyle/>
          <a:p>
            <a:pPr algn="ctr"/>
            <a:r>
              <a:rPr lang="en-US" sz="2800" dirty="0">
                <a:solidFill>
                  <a:schemeClr val="bg2">
                    <a:lumMod val="75000"/>
                  </a:schemeClr>
                </a:solidFill>
                <a:latin typeface="+mn-lt"/>
              </a:rPr>
              <a:t>?</a:t>
            </a:r>
            <a:endParaRPr lang="en-CH" sz="2800" dirty="0" err="1">
              <a:solidFill>
                <a:schemeClr val="bg2">
                  <a:lumMod val="75000"/>
                </a:schemeClr>
              </a:solidFill>
              <a:latin typeface="+mn-lt"/>
            </a:endParaRPr>
          </a:p>
        </p:txBody>
      </p:sp>
      <p:sp>
        <p:nvSpPr>
          <p:cNvPr id="104" name="Ellipse 25">
            <a:extLst>
              <a:ext uri="{FF2B5EF4-FFF2-40B4-BE49-F238E27FC236}">
                <a16:creationId xmlns:a16="http://schemas.microsoft.com/office/drawing/2014/main" id="{695C7832-9FC4-4FDA-BF76-8B4F7788C6BE}"/>
              </a:ext>
            </a:extLst>
          </p:cNvPr>
          <p:cNvSpPr/>
          <p:nvPr/>
        </p:nvSpPr>
        <p:spPr>
          <a:xfrm>
            <a:off x="970899" y="1260413"/>
            <a:ext cx="357470" cy="356023"/>
          </a:xfrm>
          <a:prstGeom prst="ellipse">
            <a:avLst/>
          </a:prstGeom>
          <a:solidFill>
            <a:srgbClr val="00B0F0"/>
          </a:solidFill>
          <a:ln w="19050" cap="rnd" cmpd="sng" algn="ctr">
            <a:solidFill>
              <a:srgbClr val="0070C0"/>
            </a:solidFill>
            <a:prstDash val="solid"/>
          </a:ln>
          <a:effectLst>
            <a:outerShdw blurRad="50800" dist="38100" dir="2700000" algn="tl" rotWithShape="0">
              <a:prstClr val="black">
                <a:alpha val="40000"/>
              </a:prstClr>
            </a:outerShdw>
          </a:effectLst>
        </p:spPr>
        <p:txBody>
          <a:bodyPr bIns="108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CH" sz="2000" b="0" i="0" u="none" strike="noStrike" kern="0" cap="none" spc="0" normalizeH="0" baseline="-25000" noProof="0" dirty="0">
              <a:ln>
                <a:noFill/>
              </a:ln>
              <a:solidFill>
                <a:prstClr val="white"/>
              </a:solidFill>
              <a:effectLst/>
              <a:uLnTx/>
              <a:uFillTx/>
              <a:latin typeface="+mn-lt"/>
              <a:ea typeface="+mn-ea"/>
              <a:cs typeface="+mn-cs"/>
            </a:endParaRPr>
          </a:p>
        </p:txBody>
      </p:sp>
      <p:sp>
        <p:nvSpPr>
          <p:cNvPr id="105" name="TextBox 104">
            <a:extLst>
              <a:ext uri="{FF2B5EF4-FFF2-40B4-BE49-F238E27FC236}">
                <a16:creationId xmlns:a16="http://schemas.microsoft.com/office/drawing/2014/main" id="{8E71CCAA-A215-458D-9284-E78D55DF7D85}"/>
              </a:ext>
            </a:extLst>
          </p:cNvPr>
          <p:cNvSpPr txBox="1"/>
          <p:nvPr/>
        </p:nvSpPr>
        <p:spPr>
          <a:xfrm>
            <a:off x="1477062" y="1253758"/>
            <a:ext cx="2344169" cy="369332"/>
          </a:xfrm>
          <a:prstGeom prst="rect">
            <a:avLst/>
          </a:prstGeom>
          <a:noFill/>
        </p:spPr>
        <p:txBody>
          <a:bodyPr wrap="square" rtlCol="0">
            <a:spAutoFit/>
          </a:bodyPr>
          <a:lstStyle/>
          <a:p>
            <a:r>
              <a:rPr lang="en-US" sz="1800" dirty="0">
                <a:latin typeface="+mn-lt"/>
              </a:rPr>
              <a:t>Latent variable</a:t>
            </a:r>
            <a:endParaRPr lang="de-CH" sz="1800" dirty="0" err="1">
              <a:latin typeface="+mn-lt"/>
            </a:endParaRPr>
          </a:p>
        </p:txBody>
      </p:sp>
      <p:sp>
        <p:nvSpPr>
          <p:cNvPr id="106" name="TextBox 105">
            <a:extLst>
              <a:ext uri="{FF2B5EF4-FFF2-40B4-BE49-F238E27FC236}">
                <a16:creationId xmlns:a16="http://schemas.microsoft.com/office/drawing/2014/main" id="{6616C182-993E-4D30-82B1-F33FA5CFC7A6}"/>
              </a:ext>
            </a:extLst>
          </p:cNvPr>
          <p:cNvSpPr txBox="1"/>
          <p:nvPr/>
        </p:nvSpPr>
        <p:spPr>
          <a:xfrm>
            <a:off x="3891922" y="1244233"/>
            <a:ext cx="2344169" cy="369332"/>
          </a:xfrm>
          <a:prstGeom prst="rect">
            <a:avLst/>
          </a:prstGeom>
          <a:noFill/>
        </p:spPr>
        <p:txBody>
          <a:bodyPr wrap="square" rtlCol="0">
            <a:spAutoFit/>
          </a:bodyPr>
          <a:lstStyle/>
          <a:p>
            <a:r>
              <a:rPr lang="en-US" sz="1800" dirty="0">
                <a:latin typeface="+mn-lt"/>
              </a:rPr>
              <a:t>Observed variable</a:t>
            </a:r>
            <a:endParaRPr lang="de-CH" sz="1800" dirty="0" err="1">
              <a:latin typeface="+mn-lt"/>
            </a:endParaRPr>
          </a:p>
        </p:txBody>
      </p:sp>
      <p:sp>
        <p:nvSpPr>
          <p:cNvPr id="107" name="Rechteck 50">
            <a:extLst>
              <a:ext uri="{FF2B5EF4-FFF2-40B4-BE49-F238E27FC236}">
                <a16:creationId xmlns:a16="http://schemas.microsoft.com/office/drawing/2014/main" id="{DC8EA0DA-DBD3-4C5F-BC02-CEA2DB229830}"/>
              </a:ext>
            </a:extLst>
          </p:cNvPr>
          <p:cNvSpPr/>
          <p:nvPr/>
        </p:nvSpPr>
        <p:spPr>
          <a:xfrm>
            <a:off x="3371716" y="1292632"/>
            <a:ext cx="385556" cy="272534"/>
          </a:xfrm>
          <a:prstGeom prst="rect">
            <a:avLst/>
          </a:prstGeom>
          <a:solidFill>
            <a:schemeClr val="bg1">
              <a:lumMod val="85000"/>
            </a:schemeClr>
          </a:solidFill>
          <a:ln w="19050" cap="rnd" cmpd="sng" algn="ctr">
            <a:solidFill>
              <a:schemeClr val="bg1">
                <a:lumMod val="50000"/>
              </a:schemeClr>
            </a:solidFill>
            <a:prstDash val="solid"/>
          </a:ln>
          <a:effectLst>
            <a:outerShdw blurRad="50800" dist="38100" dir="2700000" algn="tl" rotWithShape="0">
              <a:prstClr val="black">
                <a:alpha val="40000"/>
              </a:prstClr>
            </a:outerShdw>
          </a:effectLst>
        </p:spPr>
        <p:txBody>
          <a:bodyPr bIns="108000" rtlCol="0" anchor="ctr"/>
          <a:lstStyle/>
          <a:p>
            <a:pPr lvl="0" algn="ctr" defTabSz="457200" fontAlgn="auto">
              <a:spcBef>
                <a:spcPts val="0"/>
              </a:spcBef>
              <a:spcAft>
                <a:spcPts val="0"/>
              </a:spcAft>
              <a:defRPr/>
            </a:pPr>
            <a:endParaRPr lang="de-CH" sz="1800" kern="0" baseline="-25000" dirty="0">
              <a:solidFill>
                <a:prstClr val="white"/>
              </a:solidFill>
            </a:endParaRPr>
          </a:p>
        </p:txBody>
      </p:sp>
    </p:spTree>
    <p:extLst>
      <p:ext uri="{BB962C8B-B14F-4D97-AF65-F5344CB8AC3E}">
        <p14:creationId xmlns:p14="http://schemas.microsoft.com/office/powerpoint/2010/main" val="2172941364"/>
      </p:ext>
    </p:extLst>
  </p:cSld>
  <p:clrMapOvr>
    <a:masterClrMapping/>
  </p:clrMapOvr>
</p:sld>
</file>

<file path=ppt/theme/theme1.xml><?xml version="1.0" encoding="utf-8"?>
<a:theme xmlns:a="http://schemas.openxmlformats.org/drawingml/2006/main" name="cgl_slideset">
  <a:themeElements>
    <a:clrScheme name="NewSlid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spPr>
      <a:bodyPr wrap="none" anchor="ctr"/>
      <a:lstStyle>
        <a:defPPr>
          <a:defRPr>
            <a:solidFill>
              <a:srgbClr val="566B73"/>
            </a:solidFill>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ETH Light" pitchFamily="2"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NewSlid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Slid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Slid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Slid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Slid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Slid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Slid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cgl_slideset</Template>
  <TotalTime>0</TotalTime>
  <Words>6379</Words>
  <Application>Microsoft Office PowerPoint</Application>
  <PresentationFormat>On-screen Show (16:9)</PresentationFormat>
  <Paragraphs>937</Paragraphs>
  <Slides>62</Slides>
  <Notes>56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Cambria Math</vt:lpstr>
      <vt:lpstr>Corbel</vt:lpstr>
      <vt:lpstr>ETH Light</vt:lpstr>
      <vt:lpstr>Open Sans</vt:lpstr>
      <vt:lpstr>cgl_slideset</vt:lpstr>
      <vt:lpstr>Representing &amp; Predicting Knowledge</vt:lpstr>
      <vt:lpstr>Student models enable individualization and insights</vt:lpstr>
      <vt:lpstr>Modeling and Predicting Student Knowledge</vt:lpstr>
      <vt:lpstr>Inferring knowledge based on student answers</vt:lpstr>
      <vt:lpstr>Inferring knowledge based on student answers</vt:lpstr>
      <vt:lpstr>Modeling and Predicting Student Knowledge</vt:lpstr>
      <vt:lpstr>Bayesian Knowledge Tracing (BKT)</vt:lpstr>
      <vt:lpstr>Bayesian Knowledge Tracing (BKT)</vt:lpstr>
      <vt:lpstr>Bayesian Knowledge Tracing (BKT)</vt:lpstr>
      <vt:lpstr>BKT parameters are interpretable</vt:lpstr>
      <vt:lpstr>BKT parameters are interpretable</vt:lpstr>
      <vt:lpstr>BKT parameters are interpretable</vt:lpstr>
      <vt:lpstr>BKT parameters are interpretable</vt:lpstr>
      <vt:lpstr>BKT is simple and efficient</vt:lpstr>
      <vt:lpstr>BKT is simple and efficient</vt:lpstr>
      <vt:lpstr>BKT is simple and efficient</vt:lpstr>
      <vt:lpstr>BKT is simple and efficient</vt:lpstr>
      <vt:lpstr>BKT is simple and efficient</vt:lpstr>
      <vt:lpstr>BKT is simple and efficient</vt:lpstr>
      <vt:lpstr>BKT is simple and efficient</vt:lpstr>
      <vt:lpstr>BKT is simple and efficient</vt:lpstr>
      <vt:lpstr>BKT is simple and efficient</vt:lpstr>
      <vt:lpstr>BKT is simple and efficient</vt:lpstr>
      <vt:lpstr>Making predictions using a BKT model</vt:lpstr>
      <vt:lpstr>Making predictions using a BKT model</vt:lpstr>
      <vt:lpstr>Making predictions using a BKT model</vt:lpstr>
      <vt:lpstr>Making predictions using a BKT model</vt:lpstr>
      <vt:lpstr>Making predictions using a BKT model</vt:lpstr>
      <vt:lpstr>Making predictions using a BKT model</vt:lpstr>
      <vt:lpstr>Training a BKT model</vt:lpstr>
      <vt:lpstr>Training a BKT model</vt:lpstr>
      <vt:lpstr>Training a BKT model</vt:lpstr>
      <vt:lpstr>Training a BKT model</vt:lpstr>
      <vt:lpstr>Training a BKT model</vt:lpstr>
      <vt:lpstr>Training a BKT model</vt:lpstr>
      <vt:lpstr>Training a BKT model</vt:lpstr>
      <vt:lpstr>Training a BKT model</vt:lpstr>
      <vt:lpstr>Training a BKT model</vt:lpstr>
      <vt:lpstr>Training a BKT model</vt:lpstr>
      <vt:lpstr>Modeling and Predicting Student Knowledge</vt:lpstr>
      <vt:lpstr>Deep Knowledge Tracing</vt:lpstr>
      <vt:lpstr>Hidden layer captures relevant information</vt:lpstr>
      <vt:lpstr>Input layer represents observations</vt:lpstr>
      <vt:lpstr>Output layer consists of predicted probabilities</vt:lpstr>
      <vt:lpstr>Network can learn non-linear relations</vt:lpstr>
      <vt:lpstr>Modeling and Predicting Student Knowledge</vt:lpstr>
      <vt:lpstr>Item Response Theory (IRT)</vt:lpstr>
      <vt:lpstr>Item Response Theory (IRT)</vt:lpstr>
      <vt:lpstr>Item Response Theory (IRT)</vt:lpstr>
      <vt:lpstr>Rasch Model</vt:lpstr>
      <vt:lpstr>Rasch Model</vt:lpstr>
      <vt:lpstr>Additive Factors Model (AFM)</vt:lpstr>
      <vt:lpstr>Additive Factors Model (AFM)</vt:lpstr>
      <vt:lpstr>Additive Factors Model (AFM)</vt:lpstr>
      <vt:lpstr>Additive Factors Model (AFM)</vt:lpstr>
      <vt:lpstr>Additive Factors Model (AFM)</vt:lpstr>
      <vt:lpstr>Performance Factors Analysis (PFA)</vt:lpstr>
      <vt:lpstr>Performance Factors Analysis (PFA)</vt:lpstr>
      <vt:lpstr>Modeling and Predicting Student Knowledge</vt:lpstr>
      <vt:lpstr>Benchmarking of different student modeling techniques</vt:lpstr>
      <vt:lpstr>Modeling and Predicting Student Knowledge</vt:lpstr>
      <vt:lpstr>References</vt:lpstr>
    </vt:vector>
  </TitlesOfParts>
  <Company>ETH Zuerich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Käser  Tanja Christina</dc:creator>
  <cp:lastModifiedBy>Tanja Käser</cp:lastModifiedBy>
  <cp:revision>1365</cp:revision>
  <dcterms:created xsi:type="dcterms:W3CDTF">2015-10-23T07:41:54Z</dcterms:created>
  <dcterms:modified xsi:type="dcterms:W3CDTF">2021-09-27T10:01:18Z</dcterms:modified>
</cp:coreProperties>
</file>