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5" r:id="rId1"/>
  </p:sldMasterIdLst>
  <p:notesMasterIdLst>
    <p:notesMasterId r:id="rId21"/>
  </p:notesMasterIdLst>
  <p:handoutMasterIdLst>
    <p:handoutMasterId r:id="rId22"/>
  </p:handoutMasterIdLst>
  <p:sldIdLst>
    <p:sldId id="316" r:id="rId2"/>
    <p:sldId id="982" r:id="rId3"/>
    <p:sldId id="867" r:id="rId4"/>
    <p:sldId id="950" r:id="rId5"/>
    <p:sldId id="958" r:id="rId6"/>
    <p:sldId id="961" r:id="rId7"/>
    <p:sldId id="962" r:id="rId8"/>
    <p:sldId id="964" r:id="rId9"/>
    <p:sldId id="984" r:id="rId10"/>
    <p:sldId id="985" r:id="rId11"/>
    <p:sldId id="986" r:id="rId12"/>
    <p:sldId id="987" r:id="rId13"/>
    <p:sldId id="963" r:id="rId14"/>
    <p:sldId id="965" r:id="rId15"/>
    <p:sldId id="980" r:id="rId16"/>
    <p:sldId id="966" r:id="rId17"/>
    <p:sldId id="968" r:id="rId18"/>
    <p:sldId id="981" r:id="rId19"/>
    <p:sldId id="983" r:id="rId20"/>
  </p:sldIdLst>
  <p:sldSz cx="9144000" cy="5143500" type="screen16x9"/>
  <p:notesSz cx="7315200" cy="9601200"/>
  <p:defaultTextStyle>
    <a:defPPr>
      <a:defRPr lang="en-US"/>
    </a:defPPr>
    <a:lvl1pPr algn="l" rtl="0" fontAlgn="base">
      <a:spcBef>
        <a:spcPct val="0"/>
      </a:spcBef>
      <a:spcAft>
        <a:spcPct val="0"/>
      </a:spcAft>
      <a:defRPr sz="2400" kern="1200">
        <a:solidFill>
          <a:schemeClr val="tx1"/>
        </a:solidFill>
        <a:latin typeface="ETH Light" pitchFamily="2" charset="0"/>
        <a:ea typeface="+mn-ea"/>
        <a:cs typeface="+mn-cs"/>
      </a:defRPr>
    </a:lvl1pPr>
    <a:lvl2pPr marL="457200" algn="l" rtl="0" fontAlgn="base">
      <a:spcBef>
        <a:spcPct val="0"/>
      </a:spcBef>
      <a:spcAft>
        <a:spcPct val="0"/>
      </a:spcAft>
      <a:defRPr sz="2400" kern="1200">
        <a:solidFill>
          <a:schemeClr val="tx1"/>
        </a:solidFill>
        <a:latin typeface="ETH Light" pitchFamily="2" charset="0"/>
        <a:ea typeface="+mn-ea"/>
        <a:cs typeface="+mn-cs"/>
      </a:defRPr>
    </a:lvl2pPr>
    <a:lvl3pPr marL="914400" algn="l" rtl="0" fontAlgn="base">
      <a:spcBef>
        <a:spcPct val="0"/>
      </a:spcBef>
      <a:spcAft>
        <a:spcPct val="0"/>
      </a:spcAft>
      <a:defRPr sz="2400" kern="1200">
        <a:solidFill>
          <a:schemeClr val="tx1"/>
        </a:solidFill>
        <a:latin typeface="ETH Light" pitchFamily="2" charset="0"/>
        <a:ea typeface="+mn-ea"/>
        <a:cs typeface="+mn-cs"/>
      </a:defRPr>
    </a:lvl3pPr>
    <a:lvl4pPr marL="1371600" algn="l" rtl="0" fontAlgn="base">
      <a:spcBef>
        <a:spcPct val="0"/>
      </a:spcBef>
      <a:spcAft>
        <a:spcPct val="0"/>
      </a:spcAft>
      <a:defRPr sz="2400" kern="1200">
        <a:solidFill>
          <a:schemeClr val="tx1"/>
        </a:solidFill>
        <a:latin typeface="ETH Light" pitchFamily="2" charset="0"/>
        <a:ea typeface="+mn-ea"/>
        <a:cs typeface="+mn-cs"/>
      </a:defRPr>
    </a:lvl4pPr>
    <a:lvl5pPr marL="1828800" algn="l" rtl="0" fontAlgn="base">
      <a:spcBef>
        <a:spcPct val="0"/>
      </a:spcBef>
      <a:spcAft>
        <a:spcPct val="0"/>
      </a:spcAft>
      <a:defRPr sz="2400" kern="1200">
        <a:solidFill>
          <a:schemeClr val="tx1"/>
        </a:solidFill>
        <a:latin typeface="ETH Light" pitchFamily="2" charset="0"/>
        <a:ea typeface="+mn-ea"/>
        <a:cs typeface="+mn-cs"/>
      </a:defRPr>
    </a:lvl5pPr>
    <a:lvl6pPr marL="2286000" algn="l" defTabSz="914400" rtl="0" eaLnBrk="1" latinLnBrk="0" hangingPunct="1">
      <a:defRPr sz="2400" kern="1200">
        <a:solidFill>
          <a:schemeClr val="tx1"/>
        </a:solidFill>
        <a:latin typeface="ETH Light" pitchFamily="2" charset="0"/>
        <a:ea typeface="+mn-ea"/>
        <a:cs typeface="+mn-cs"/>
      </a:defRPr>
    </a:lvl6pPr>
    <a:lvl7pPr marL="2743200" algn="l" defTabSz="914400" rtl="0" eaLnBrk="1" latinLnBrk="0" hangingPunct="1">
      <a:defRPr sz="2400" kern="1200">
        <a:solidFill>
          <a:schemeClr val="tx1"/>
        </a:solidFill>
        <a:latin typeface="ETH Light" pitchFamily="2" charset="0"/>
        <a:ea typeface="+mn-ea"/>
        <a:cs typeface="+mn-cs"/>
      </a:defRPr>
    </a:lvl7pPr>
    <a:lvl8pPr marL="3200400" algn="l" defTabSz="914400" rtl="0" eaLnBrk="1" latinLnBrk="0" hangingPunct="1">
      <a:defRPr sz="2400" kern="1200">
        <a:solidFill>
          <a:schemeClr val="tx1"/>
        </a:solidFill>
        <a:latin typeface="ETH Light" pitchFamily="2" charset="0"/>
        <a:ea typeface="+mn-ea"/>
        <a:cs typeface="+mn-cs"/>
      </a:defRPr>
    </a:lvl8pPr>
    <a:lvl9pPr marL="3657600" algn="l" defTabSz="914400" rtl="0" eaLnBrk="1" latinLnBrk="0" hangingPunct="1">
      <a:defRPr sz="2400" kern="1200">
        <a:solidFill>
          <a:schemeClr val="tx1"/>
        </a:solidFill>
        <a:latin typeface="ETH Light" pitchFamily="2" charset="0"/>
        <a:ea typeface="+mn-ea"/>
        <a:cs typeface="+mn-cs"/>
      </a:defRPr>
    </a:lvl9pPr>
  </p:defaultTextStyle>
  <p:extLst>
    <p:ext uri="{EFAFB233-063F-42B5-8137-9DF3F51BA10A}">
      <p15:sldGuideLst xmlns:p15="http://schemas.microsoft.com/office/powerpoint/2012/main">
        <p15:guide id="1" orient="horz" pos="2766">
          <p15:clr>
            <a:srgbClr val="A4A3A4"/>
          </p15:clr>
        </p15:guide>
        <p15:guide id="2" pos="2874">
          <p15:clr>
            <a:srgbClr val="A4A3A4"/>
          </p15:clr>
        </p15:guide>
        <p15:guide id="3" orient="horz" pos="1027">
          <p15:clr>
            <a:srgbClr val="A4A3A4"/>
          </p15:clr>
        </p15:guide>
        <p15:guide id="4" orient="horz" pos="2755">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5EA4"/>
    <a:srgbClr val="D9EFFF"/>
    <a:srgbClr val="F3FFFF"/>
    <a:srgbClr val="21A0FF"/>
    <a:srgbClr val="FF6600"/>
    <a:srgbClr val="AFDDFF"/>
    <a:srgbClr val="F9D7FD"/>
    <a:srgbClr val="6DC0FF"/>
    <a:srgbClr val="85CBFF"/>
    <a:srgbClr val="69B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46" autoAdjust="0"/>
    <p:restoredTop sz="83400" autoAdjust="0"/>
  </p:normalViewPr>
  <p:slideViewPr>
    <p:cSldViewPr snapToGrid="0">
      <p:cViewPr varScale="1">
        <p:scale>
          <a:sx n="84" d="100"/>
          <a:sy n="84" d="100"/>
        </p:scale>
        <p:origin x="1347" y="42"/>
      </p:cViewPr>
      <p:guideLst>
        <p:guide orient="horz" pos="2766"/>
        <p:guide pos="2874"/>
        <p:guide orient="horz" pos="1027"/>
        <p:guide orient="horz" pos="275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6" d="100"/>
          <a:sy n="46" d="100"/>
        </p:scale>
        <p:origin x="2664" y="52"/>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lvl1pPr defTabSz="950913">
              <a:defRPr sz="1200"/>
            </a:lvl1pPr>
          </a:lstStyle>
          <a:p>
            <a:endParaRPr lang="en-US"/>
          </a:p>
        </p:txBody>
      </p:sp>
      <p:sp>
        <p:nvSpPr>
          <p:cNvPr id="34819" name="Rectangle 3"/>
          <p:cNvSpPr>
            <a:spLocks noGrp="1" noChangeArrowheads="1"/>
          </p:cNvSpPr>
          <p:nvPr>
            <p:ph type="dt" sz="quarter"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lvl1pPr algn="r" defTabSz="950913">
              <a:defRPr sz="1200"/>
            </a:lvl1pPr>
          </a:lstStyle>
          <a:p>
            <a:endParaRPr lang="en-US"/>
          </a:p>
        </p:txBody>
      </p:sp>
      <p:sp>
        <p:nvSpPr>
          <p:cNvPr id="34820" name="Rectangle 4"/>
          <p:cNvSpPr>
            <a:spLocks noGrp="1" noChangeArrowheads="1"/>
          </p:cNvSpPr>
          <p:nvPr>
            <p:ph type="ftr" sz="quarter" idx="2"/>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b" anchorCtr="0" compatLnSpc="1">
            <a:prstTxWarp prst="textNoShape">
              <a:avLst/>
            </a:prstTxWarp>
          </a:bodyPr>
          <a:lstStyle>
            <a:lvl1pPr defTabSz="950913">
              <a:defRPr sz="1200"/>
            </a:lvl1pPr>
          </a:lstStyle>
          <a:p>
            <a:endParaRPr lang="en-US"/>
          </a:p>
        </p:txBody>
      </p:sp>
      <p:sp>
        <p:nvSpPr>
          <p:cNvPr id="34821" name="Rectangle 5"/>
          <p:cNvSpPr>
            <a:spLocks noGrp="1" noChangeArrowheads="1"/>
          </p:cNvSpPr>
          <p:nvPr>
            <p:ph type="sldNum" sz="quarter" idx="3"/>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b" anchorCtr="0" compatLnSpc="1">
            <a:prstTxWarp prst="textNoShape">
              <a:avLst/>
            </a:prstTxWarp>
          </a:bodyPr>
          <a:lstStyle>
            <a:lvl1pPr algn="r" defTabSz="950913">
              <a:defRPr sz="1200"/>
            </a:lvl1pPr>
          </a:lstStyle>
          <a:p>
            <a:fld id="{E4E2B67C-51EB-4427-AC6D-13AD2A9DE225}" type="slidenum">
              <a:rPr lang="en-US"/>
              <a:pPr/>
              <a:t>‹#›</a:t>
            </a:fld>
            <a:endParaRPr lang="en-US"/>
          </a:p>
        </p:txBody>
      </p:sp>
    </p:spTree>
    <p:extLst>
      <p:ext uri="{BB962C8B-B14F-4D97-AF65-F5344CB8AC3E}">
        <p14:creationId xmlns:p14="http://schemas.microsoft.com/office/powerpoint/2010/main" val="1733456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lvl1pPr defTabSz="950913">
              <a:defRPr sz="1200"/>
            </a:lvl1pPr>
          </a:lstStyle>
          <a:p>
            <a:endParaRPr lang="en-GB"/>
          </a:p>
        </p:txBody>
      </p:sp>
      <p:sp>
        <p:nvSpPr>
          <p:cNvPr id="6147" name="Rectangle 3"/>
          <p:cNvSpPr>
            <a:spLocks noGrp="1" noChangeArrowheads="1"/>
          </p:cNvSpPr>
          <p:nvPr>
            <p:ph type="dt"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lvl1pPr algn="r" defTabSz="950913">
              <a:defRPr sz="1200"/>
            </a:lvl1pPr>
          </a:lstStyle>
          <a:p>
            <a:endParaRPr lang="en-GB"/>
          </a:p>
        </p:txBody>
      </p:sp>
      <p:sp>
        <p:nvSpPr>
          <p:cNvPr id="6148" name="Rectangle 4"/>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76313" y="4559300"/>
            <a:ext cx="536257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150" name="Rectangle 6"/>
          <p:cNvSpPr>
            <a:spLocks noGrp="1" noChangeArrowheads="1"/>
          </p:cNvSpPr>
          <p:nvPr>
            <p:ph type="ftr" sz="quarter" idx="4"/>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b" anchorCtr="0" compatLnSpc="1">
            <a:prstTxWarp prst="textNoShape">
              <a:avLst/>
            </a:prstTxWarp>
          </a:bodyPr>
          <a:lstStyle>
            <a:lvl1pPr defTabSz="950913">
              <a:defRPr sz="1200"/>
            </a:lvl1pPr>
          </a:lstStyle>
          <a:p>
            <a:endParaRPr lang="en-GB"/>
          </a:p>
        </p:txBody>
      </p:sp>
      <p:sp>
        <p:nvSpPr>
          <p:cNvPr id="6151" name="Rectangle 7"/>
          <p:cNvSpPr>
            <a:spLocks noGrp="1" noChangeArrowheads="1"/>
          </p:cNvSpPr>
          <p:nvPr>
            <p:ph type="sldNum" sz="quarter" idx="5"/>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b" anchorCtr="0" compatLnSpc="1">
            <a:prstTxWarp prst="textNoShape">
              <a:avLst/>
            </a:prstTxWarp>
          </a:bodyPr>
          <a:lstStyle>
            <a:lvl1pPr algn="r" defTabSz="950913">
              <a:defRPr sz="1200"/>
            </a:lvl1pPr>
          </a:lstStyle>
          <a:p>
            <a:fld id="{051F0B57-B63F-4711-A482-2ACA114C1232}" type="slidenum">
              <a:rPr lang="en-GB"/>
              <a:pPr/>
              <a:t>‹#›</a:t>
            </a:fld>
            <a:endParaRPr lang="en-GB"/>
          </a:p>
        </p:txBody>
      </p:sp>
    </p:spTree>
    <p:extLst>
      <p:ext uri="{BB962C8B-B14F-4D97-AF65-F5344CB8AC3E}">
        <p14:creationId xmlns:p14="http://schemas.microsoft.com/office/powerpoint/2010/main" val="12051630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ETH Light" pitchFamily="2" charset="0"/>
        <a:ea typeface="+mn-ea"/>
        <a:cs typeface="+mn-cs"/>
      </a:defRPr>
    </a:lvl1pPr>
    <a:lvl2pPr marL="457200" algn="l" rtl="0" fontAlgn="base">
      <a:spcBef>
        <a:spcPct val="30000"/>
      </a:spcBef>
      <a:spcAft>
        <a:spcPct val="0"/>
      </a:spcAft>
      <a:defRPr sz="1200" kern="1200">
        <a:solidFill>
          <a:schemeClr val="tx1"/>
        </a:solidFill>
        <a:latin typeface="ETH Light" pitchFamily="2" charset="0"/>
        <a:ea typeface="+mn-ea"/>
        <a:cs typeface="+mn-cs"/>
      </a:defRPr>
    </a:lvl2pPr>
    <a:lvl3pPr marL="914400" algn="l" rtl="0" fontAlgn="base">
      <a:spcBef>
        <a:spcPct val="30000"/>
      </a:spcBef>
      <a:spcAft>
        <a:spcPct val="0"/>
      </a:spcAft>
      <a:defRPr sz="1200" kern="1200">
        <a:solidFill>
          <a:schemeClr val="tx1"/>
        </a:solidFill>
        <a:latin typeface="ETH Light" pitchFamily="2" charset="0"/>
        <a:ea typeface="+mn-ea"/>
        <a:cs typeface="+mn-cs"/>
      </a:defRPr>
    </a:lvl3pPr>
    <a:lvl4pPr marL="1371600" algn="l" rtl="0" fontAlgn="base">
      <a:spcBef>
        <a:spcPct val="30000"/>
      </a:spcBef>
      <a:spcAft>
        <a:spcPct val="0"/>
      </a:spcAft>
      <a:defRPr sz="1200" kern="1200">
        <a:solidFill>
          <a:schemeClr val="tx1"/>
        </a:solidFill>
        <a:latin typeface="ETH Light" pitchFamily="2" charset="0"/>
        <a:ea typeface="+mn-ea"/>
        <a:cs typeface="+mn-cs"/>
      </a:defRPr>
    </a:lvl4pPr>
    <a:lvl5pPr marL="1828800" algn="l" rtl="0" fontAlgn="base">
      <a:spcBef>
        <a:spcPct val="30000"/>
      </a:spcBef>
      <a:spcAft>
        <a:spcPct val="0"/>
      </a:spcAft>
      <a:defRPr sz="1200" kern="1200">
        <a:solidFill>
          <a:schemeClr val="tx1"/>
        </a:solidFill>
        <a:latin typeface="ETH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de-CH" dirty="0"/>
          </a:p>
        </p:txBody>
      </p:sp>
      <p:sp>
        <p:nvSpPr>
          <p:cNvPr id="4" name="Foliennummernplatzhalter 3"/>
          <p:cNvSpPr>
            <a:spLocks noGrp="1"/>
          </p:cNvSpPr>
          <p:nvPr>
            <p:ph type="sldNum" sz="quarter" idx="10"/>
          </p:nvPr>
        </p:nvSpPr>
        <p:spPr/>
        <p:txBody>
          <a:bodyPr/>
          <a:lstStyle/>
          <a:p>
            <a:fld id="{051F0B57-B63F-4711-A482-2ACA114C1232}"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11</a:t>
            </a:fld>
            <a:endParaRPr lang="en-GB"/>
          </a:p>
        </p:txBody>
      </p:sp>
    </p:spTree>
    <p:extLst>
      <p:ext uri="{BB962C8B-B14F-4D97-AF65-F5344CB8AC3E}">
        <p14:creationId xmlns:p14="http://schemas.microsoft.com/office/powerpoint/2010/main" val="3933466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12</a:t>
            </a:fld>
            <a:endParaRPr lang="en-GB"/>
          </a:p>
        </p:txBody>
      </p:sp>
    </p:spTree>
    <p:extLst>
      <p:ext uri="{BB962C8B-B14F-4D97-AF65-F5344CB8AC3E}">
        <p14:creationId xmlns:p14="http://schemas.microsoft.com/office/powerpoint/2010/main" val="4173217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13</a:t>
            </a:fld>
            <a:endParaRPr lang="en-GB"/>
          </a:p>
        </p:txBody>
      </p:sp>
    </p:spTree>
    <p:extLst>
      <p:ext uri="{BB962C8B-B14F-4D97-AF65-F5344CB8AC3E}">
        <p14:creationId xmlns:p14="http://schemas.microsoft.com/office/powerpoint/2010/main" val="2742363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14</a:t>
            </a:fld>
            <a:endParaRPr lang="en-GB"/>
          </a:p>
        </p:txBody>
      </p:sp>
    </p:spTree>
    <p:extLst>
      <p:ext uri="{BB962C8B-B14F-4D97-AF65-F5344CB8AC3E}">
        <p14:creationId xmlns:p14="http://schemas.microsoft.com/office/powerpoint/2010/main" val="9024171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15</a:t>
            </a:fld>
            <a:endParaRPr lang="en-GB"/>
          </a:p>
        </p:txBody>
      </p:sp>
    </p:spTree>
    <p:extLst>
      <p:ext uri="{BB962C8B-B14F-4D97-AF65-F5344CB8AC3E}">
        <p14:creationId xmlns:p14="http://schemas.microsoft.com/office/powerpoint/2010/main" val="8756556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16</a:t>
            </a:fld>
            <a:endParaRPr lang="en-GB"/>
          </a:p>
        </p:txBody>
      </p:sp>
    </p:spTree>
    <p:extLst>
      <p:ext uri="{BB962C8B-B14F-4D97-AF65-F5344CB8AC3E}">
        <p14:creationId xmlns:p14="http://schemas.microsoft.com/office/powerpoint/2010/main" val="30498677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17</a:t>
            </a:fld>
            <a:endParaRPr lang="en-GB"/>
          </a:p>
        </p:txBody>
      </p:sp>
    </p:spTree>
    <p:extLst>
      <p:ext uri="{BB962C8B-B14F-4D97-AF65-F5344CB8AC3E}">
        <p14:creationId xmlns:p14="http://schemas.microsoft.com/office/powerpoint/2010/main" val="5954793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18</a:t>
            </a:fld>
            <a:endParaRPr lang="en-GB"/>
          </a:p>
        </p:txBody>
      </p:sp>
    </p:spTree>
    <p:extLst>
      <p:ext uri="{BB962C8B-B14F-4D97-AF65-F5344CB8AC3E}">
        <p14:creationId xmlns:p14="http://schemas.microsoft.com/office/powerpoint/2010/main" val="3685132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i="0" u="none" strike="noStrike" kern="1200" baseline="0" dirty="0">
                <a:solidFill>
                  <a:schemeClr val="tx1"/>
                </a:solidFill>
                <a:latin typeface="ETH Light" pitchFamily="2" charset="0"/>
                <a:ea typeface="+mn-ea"/>
                <a:cs typeface="+mn-cs"/>
              </a:rPr>
              <a:t>Human teachers and tutors are professionals at individualizing their interactions as well as their instructions.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1" i="0" u="none" strike="noStrike" kern="1200" baseline="0" dirty="0">
              <a:solidFill>
                <a:schemeClr val="tx1"/>
              </a:solidFill>
              <a:latin typeface="ETH Light" pitchFamily="2"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i="0" u="none" strike="noStrike" kern="1200" baseline="0" dirty="0">
                <a:solidFill>
                  <a:schemeClr val="tx1"/>
                </a:solidFill>
                <a:latin typeface="ETH Light" pitchFamily="2" charset="0"/>
                <a:ea typeface="+mn-ea"/>
                <a:cs typeface="+mn-cs"/>
              </a:rPr>
              <a:t>Educational technology has the potential to provide this individualization at scale. </a:t>
            </a:r>
            <a:r>
              <a:rPr lang="en-US" sz="1200" b="0" i="0" u="none" strike="noStrike" kern="1200" baseline="0" dirty="0">
                <a:solidFill>
                  <a:schemeClr val="tx1"/>
                </a:solidFill>
                <a:latin typeface="ETH Light" pitchFamily="2" charset="0"/>
                <a:ea typeface="+mn-ea"/>
                <a:cs typeface="+mn-cs"/>
              </a:rPr>
              <a:t>Using technology, we can offer one-to-one tutoring to everyone and therefore equal opportunities. Furthermore, the computer allows us to collect large amounts of interaction data and potentially gain insights into human learning which have not been possible before. </a:t>
            </a:r>
            <a:endParaRPr lang="en-US" sz="1200" b="1" i="0" u="none" strike="noStrike" kern="1200" baseline="0" dirty="0">
              <a:solidFill>
                <a:schemeClr val="tx1"/>
              </a:solidFill>
              <a:latin typeface="ETH Light" pitchFamily="2" charset="0"/>
              <a:ea typeface="+mn-ea"/>
              <a:cs typeface="+mn-cs"/>
            </a:endParaRPr>
          </a:p>
          <a:p>
            <a:endParaRPr lang="en-US" sz="1200" b="1" i="0" u="none" strike="noStrike" kern="1200" baseline="0" dirty="0">
              <a:solidFill>
                <a:schemeClr val="tx1"/>
              </a:solidFill>
              <a:latin typeface="ETH Light" pitchFamily="2" charset="0"/>
              <a:ea typeface="+mn-ea"/>
              <a:cs typeface="+mn-cs"/>
            </a:endParaRPr>
          </a:p>
          <a:p>
            <a:r>
              <a:rPr lang="en-US" sz="1200" b="1" i="0" u="none" strike="noStrike" kern="1200" baseline="0" dirty="0">
                <a:solidFill>
                  <a:schemeClr val="tx1"/>
                </a:solidFill>
                <a:latin typeface="ETH Light" pitchFamily="2" charset="0"/>
                <a:ea typeface="+mn-ea"/>
                <a:cs typeface="+mn-cs"/>
              </a:rPr>
              <a:t>So, instead of a teacher interacting with the students, the students interact with a computer-based learning program.</a:t>
            </a:r>
          </a:p>
          <a:p>
            <a:endParaRPr lang="en-US" sz="1200" b="0" i="0" u="none" strike="noStrike" kern="1200" baseline="0" dirty="0">
              <a:solidFill>
                <a:schemeClr val="tx1"/>
              </a:solidFill>
              <a:latin typeface="ETH Light" pitchFamily="2" charset="0"/>
              <a:ea typeface="+mn-ea"/>
              <a:cs typeface="+mn-cs"/>
            </a:endParaRPr>
          </a:p>
        </p:txBody>
      </p:sp>
      <p:sp>
        <p:nvSpPr>
          <p:cNvPr id="4" name="Slide Number Placeholder 3"/>
          <p:cNvSpPr>
            <a:spLocks noGrp="1"/>
          </p:cNvSpPr>
          <p:nvPr>
            <p:ph type="sldNum" sz="quarter" idx="5"/>
          </p:nvPr>
        </p:nvSpPr>
        <p:spPr/>
        <p:txBody>
          <a:bodyPr/>
          <a:lstStyle/>
          <a:p>
            <a:fld id="{051F0B57-B63F-4711-A482-2ACA114C1232}" type="slidenum">
              <a:rPr lang="en-GB" smtClean="0"/>
              <a:pPr/>
              <a:t>3</a:t>
            </a:fld>
            <a:endParaRPr lang="en-GB"/>
          </a:p>
        </p:txBody>
      </p:sp>
    </p:spTree>
    <p:extLst>
      <p:ext uri="{BB962C8B-B14F-4D97-AF65-F5344CB8AC3E}">
        <p14:creationId xmlns:p14="http://schemas.microsoft.com/office/powerpoint/2010/main" val="2847719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We collect all their inputs to the system, such as key strokes, mouse clicks, speech, and video.</a:t>
            </a:r>
          </a:p>
          <a:p>
            <a:endParaRPr lang="en-US" b="1" baseline="0" dirty="0">
              <a:solidFill>
                <a:srgbClr val="FF0000"/>
              </a:solidFill>
            </a:endParaRPr>
          </a:p>
        </p:txBody>
      </p:sp>
      <p:sp>
        <p:nvSpPr>
          <p:cNvPr id="4" name="Slide Number Placeholder 3"/>
          <p:cNvSpPr>
            <a:spLocks noGrp="1"/>
          </p:cNvSpPr>
          <p:nvPr>
            <p:ph type="sldNum" sz="quarter" idx="10"/>
          </p:nvPr>
        </p:nvSpPr>
        <p:spPr/>
        <p:txBody>
          <a:bodyPr/>
          <a:lstStyle/>
          <a:p>
            <a:fld id="{051F0B57-B63F-4711-A482-2ACA114C1232}" type="slidenum">
              <a:rPr lang="en-GB" smtClean="0"/>
              <a:pPr/>
              <a:t>4</a:t>
            </a:fld>
            <a:endParaRPr lang="en-GB"/>
          </a:p>
        </p:txBody>
      </p:sp>
    </p:spTree>
    <p:extLst>
      <p:ext uri="{BB962C8B-B14F-4D97-AF65-F5344CB8AC3E}">
        <p14:creationId xmlns:p14="http://schemas.microsoft.com/office/powerpoint/2010/main" val="3013255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The technical challenge is to make sense of these data and develop models that are able to detect, represent and predict the knowledge, learning, and behavior of the user. </a:t>
            </a:r>
            <a:endParaRPr lang="en-US" b="1" baseline="0" dirty="0">
              <a:solidFill>
                <a:srgbClr val="FF0000"/>
              </a:solidFill>
            </a:endParaRPr>
          </a:p>
          <a:p>
            <a:endParaRPr lang="en-US" b="1" baseline="0" dirty="0">
              <a:solidFill>
                <a:srgbClr val="FF0000"/>
              </a:solidFill>
            </a:endParaRPr>
          </a:p>
        </p:txBody>
      </p:sp>
      <p:sp>
        <p:nvSpPr>
          <p:cNvPr id="4" name="Slide Number Placeholder 3"/>
          <p:cNvSpPr>
            <a:spLocks noGrp="1"/>
          </p:cNvSpPr>
          <p:nvPr>
            <p:ph type="sldNum" sz="quarter" idx="10"/>
          </p:nvPr>
        </p:nvSpPr>
        <p:spPr/>
        <p:txBody>
          <a:bodyPr/>
          <a:lstStyle/>
          <a:p>
            <a:fld id="{051F0B57-B63F-4711-A482-2ACA114C1232}" type="slidenum">
              <a:rPr lang="en-GB" smtClean="0"/>
              <a:pPr/>
              <a:t>5</a:t>
            </a:fld>
            <a:endParaRPr lang="en-GB"/>
          </a:p>
        </p:txBody>
      </p:sp>
    </p:spTree>
    <p:extLst>
      <p:ext uri="{BB962C8B-B14F-4D97-AF65-F5344CB8AC3E}">
        <p14:creationId xmlns:p14="http://schemas.microsoft.com/office/powerpoint/2010/main" val="3100631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Based on the predictions of these models we can then deliver the desired individualization and analyze and interpret the results.</a:t>
            </a:r>
          </a:p>
          <a:p>
            <a:endParaRPr lang="en-US" b="1" baseline="0" dirty="0"/>
          </a:p>
          <a:p>
            <a:r>
              <a:rPr lang="en-US" b="1" baseline="0" dirty="0"/>
              <a:t>An example could for example be that we have a probabilistic graphical model or a neural network to trace and predict the knowledge of the user and then select tasks with appropriate difficulty level.</a:t>
            </a:r>
          </a:p>
          <a:p>
            <a:r>
              <a:rPr lang="en-US" b="1" baseline="0" dirty="0"/>
              <a:t>Or we could use clustering techniques to learn about students learning strategies.</a:t>
            </a:r>
          </a:p>
          <a:p>
            <a:endParaRPr lang="en-US" b="1" baseline="0" dirty="0"/>
          </a:p>
          <a:p>
            <a:endParaRPr lang="en-US" b="1" baseline="0" dirty="0"/>
          </a:p>
          <a:p>
            <a:r>
              <a:rPr lang="en-US" b="1" baseline="0" dirty="0"/>
              <a:t>Of course, all the insights gained from the model are then fed back into our system.</a:t>
            </a:r>
            <a:endParaRPr lang="en-US" b="1" dirty="0"/>
          </a:p>
          <a:p>
            <a:endParaRPr lang="en-US" b="1" baseline="0" dirty="0">
              <a:solidFill>
                <a:srgbClr val="FF0000"/>
              </a:solidFill>
            </a:endParaRPr>
          </a:p>
        </p:txBody>
      </p:sp>
      <p:sp>
        <p:nvSpPr>
          <p:cNvPr id="4" name="Slide Number Placeholder 3"/>
          <p:cNvSpPr>
            <a:spLocks noGrp="1"/>
          </p:cNvSpPr>
          <p:nvPr>
            <p:ph type="sldNum" sz="quarter" idx="10"/>
          </p:nvPr>
        </p:nvSpPr>
        <p:spPr/>
        <p:txBody>
          <a:bodyPr/>
          <a:lstStyle/>
          <a:p>
            <a:fld id="{051F0B57-B63F-4711-A482-2ACA114C1232}" type="slidenum">
              <a:rPr lang="en-GB" smtClean="0"/>
              <a:pPr/>
              <a:t>6</a:t>
            </a:fld>
            <a:endParaRPr lang="en-GB"/>
          </a:p>
        </p:txBody>
      </p:sp>
    </p:spTree>
    <p:extLst>
      <p:ext uri="{BB962C8B-B14F-4D97-AF65-F5344CB8AC3E}">
        <p14:creationId xmlns:p14="http://schemas.microsoft.com/office/powerpoint/2010/main" val="3225988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In this course, we will read, present, and discuss research articles focusing on the middle part of this pipeline, that means on how we can use machine learning in order to provide adaptation to the user or to gain new insights into human learning.</a:t>
            </a:r>
            <a:endParaRPr lang="en-US" b="1" baseline="0" dirty="0">
              <a:solidFill>
                <a:srgbClr val="FF0000"/>
              </a:solidFill>
            </a:endParaRPr>
          </a:p>
        </p:txBody>
      </p:sp>
      <p:sp>
        <p:nvSpPr>
          <p:cNvPr id="4" name="Slide Number Placeholder 3"/>
          <p:cNvSpPr>
            <a:spLocks noGrp="1"/>
          </p:cNvSpPr>
          <p:nvPr>
            <p:ph type="sldNum" sz="quarter" idx="10"/>
          </p:nvPr>
        </p:nvSpPr>
        <p:spPr/>
        <p:txBody>
          <a:bodyPr/>
          <a:lstStyle/>
          <a:p>
            <a:fld id="{051F0B57-B63F-4711-A482-2ACA114C1232}" type="slidenum">
              <a:rPr lang="en-GB" smtClean="0"/>
              <a:pPr/>
              <a:t>7</a:t>
            </a:fld>
            <a:endParaRPr lang="en-GB"/>
          </a:p>
        </p:txBody>
      </p:sp>
    </p:spTree>
    <p:extLst>
      <p:ext uri="{BB962C8B-B14F-4D97-AF65-F5344CB8AC3E}">
        <p14:creationId xmlns:p14="http://schemas.microsoft.com/office/powerpoint/2010/main" val="1853674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 research article</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8</a:t>
            </a:fld>
            <a:endParaRPr lang="en-GB"/>
          </a:p>
        </p:txBody>
      </p:sp>
    </p:spTree>
    <p:extLst>
      <p:ext uri="{BB962C8B-B14F-4D97-AF65-F5344CB8AC3E}">
        <p14:creationId xmlns:p14="http://schemas.microsoft.com/office/powerpoint/2010/main" val="24311928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9</a:t>
            </a:fld>
            <a:endParaRPr lang="en-GB"/>
          </a:p>
        </p:txBody>
      </p:sp>
    </p:spTree>
    <p:extLst>
      <p:ext uri="{BB962C8B-B14F-4D97-AF65-F5344CB8AC3E}">
        <p14:creationId xmlns:p14="http://schemas.microsoft.com/office/powerpoint/2010/main" val="1426499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week, we will read, review, present, &amp; discuss 1-2 research papers.</a:t>
            </a:r>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10</a:t>
            </a:fld>
            <a:endParaRPr lang="en-GB"/>
          </a:p>
        </p:txBody>
      </p:sp>
    </p:spTree>
    <p:extLst>
      <p:ext uri="{BB962C8B-B14F-4D97-AF65-F5344CB8AC3E}">
        <p14:creationId xmlns:p14="http://schemas.microsoft.com/office/powerpoint/2010/main" val="1473539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Picture Placeholder 2"/>
          <p:cNvSpPr>
            <a:spLocks noGrp="1"/>
          </p:cNvSpPr>
          <p:nvPr>
            <p:ph type="pic" idx="10" hasCustomPrompt="1"/>
          </p:nvPr>
        </p:nvSpPr>
        <p:spPr>
          <a:xfrm>
            <a:off x="0" y="1739189"/>
            <a:ext cx="9144000" cy="2891333"/>
          </a:xfrm>
          <a:noFill/>
        </p:spPr>
        <p:txBody>
          <a:bodyPr anchor="b" anchorCtr="1"/>
          <a:lstStyle>
            <a:lvl1pPr marL="0" indent="0" algn="ctr">
              <a:buNone/>
              <a:defRPr sz="3200">
                <a:solidFill>
                  <a:schemeClr val="tx1">
                    <a:alpha val="2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transparent</a:t>
            </a:r>
          </a:p>
          <a:p>
            <a:r>
              <a:rPr lang="en-US" dirty="0"/>
              <a:t>background picture</a:t>
            </a:r>
          </a:p>
        </p:txBody>
      </p:sp>
      <p:sp>
        <p:nvSpPr>
          <p:cNvPr id="10" name="Rectangle 13"/>
          <p:cNvSpPr>
            <a:spLocks noChangeArrowheads="1"/>
          </p:cNvSpPr>
          <p:nvPr userDrawn="1"/>
        </p:nvSpPr>
        <p:spPr bwMode="auto">
          <a:xfrm>
            <a:off x="320040" y="-1"/>
            <a:ext cx="8503920" cy="2243938"/>
          </a:xfrm>
          <a:prstGeom prst="rect">
            <a:avLst/>
          </a:prstGeom>
          <a:solidFill>
            <a:schemeClr val="accent3"/>
          </a:solidFill>
          <a:ln>
            <a:noFill/>
          </a:ln>
          <a:effectLst/>
        </p:spPr>
        <p:txBody>
          <a:bodyPr wrap="none" anchor="ctr"/>
          <a:lstStyle/>
          <a:p>
            <a:endParaRPr lang="en-US">
              <a:solidFill>
                <a:srgbClr val="566B73"/>
              </a:solidFill>
            </a:endParaRPr>
          </a:p>
        </p:txBody>
      </p:sp>
      <p:sp>
        <p:nvSpPr>
          <p:cNvPr id="1208323" name="Rectangle 3"/>
          <p:cNvSpPr>
            <a:spLocks noGrp="1" noChangeArrowheads="1"/>
          </p:cNvSpPr>
          <p:nvPr>
            <p:ph type="ctrTitle"/>
          </p:nvPr>
        </p:nvSpPr>
        <p:spPr>
          <a:xfrm>
            <a:off x="320040" y="1483415"/>
            <a:ext cx="8503920" cy="752579"/>
          </a:xfrm>
        </p:spPr>
        <p:txBody>
          <a:bodyPr anchor="b"/>
          <a:lstStyle>
            <a:lvl1pPr>
              <a:defRPr sz="3600"/>
            </a:lvl1pPr>
          </a:lstStyle>
          <a:p>
            <a:pPr lvl="0"/>
            <a:r>
              <a:rPr lang="en-US" noProof="0"/>
              <a:t>Click to edit Master title style</a:t>
            </a:r>
            <a:endParaRPr lang="en-US" noProof="0" dirty="0"/>
          </a:p>
        </p:txBody>
      </p:sp>
      <p:sp>
        <p:nvSpPr>
          <p:cNvPr id="1208324" name="Rectangle 4"/>
          <p:cNvSpPr>
            <a:spLocks noGrp="1" noChangeArrowheads="1"/>
          </p:cNvSpPr>
          <p:nvPr>
            <p:ph type="subTitle" idx="1"/>
          </p:nvPr>
        </p:nvSpPr>
        <p:spPr>
          <a:xfrm>
            <a:off x="320040" y="2383649"/>
            <a:ext cx="8503920" cy="563842"/>
          </a:xfrm>
        </p:spPr>
        <p:txBody>
          <a:bodyPr anchor="ctr" anchorCtr="0"/>
          <a:lstStyle>
            <a:lvl1pPr marL="0" indent="0" algn="ctr">
              <a:buFontTx/>
              <a:buNone/>
              <a:defRPr sz="2600"/>
            </a:lvl1pPr>
          </a:lstStyle>
          <a:p>
            <a:pPr lvl="0"/>
            <a:r>
              <a:rPr lang="en-US" noProof="0"/>
              <a:t>Click to edit Master subtitle style</a:t>
            </a:r>
            <a:endParaRPr lang="en-US" noProof="0" dirty="0"/>
          </a:p>
        </p:txBody>
      </p:sp>
      <p:pic>
        <p:nvPicPr>
          <p:cNvPr id="1028" name="Picture 4" descr="Summer Research Institute">
            <a:extLst>
              <a:ext uri="{FF2B5EF4-FFF2-40B4-BE49-F238E27FC236}">
                <a16:creationId xmlns:a16="http://schemas.microsoft.com/office/drawing/2014/main" id="{755D4814-2DCD-4B77-A34F-193AF097967B}"/>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47968" t="10000" r="33577" b="41022"/>
          <a:stretch/>
        </p:blipFill>
        <p:spPr bwMode="auto">
          <a:xfrm>
            <a:off x="8683083" y="4823287"/>
            <a:ext cx="397733" cy="2736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08C2F21C-F40C-4821-83B8-FBA6311BEF96}"/>
              </a:ext>
            </a:extLst>
          </p:cNvPr>
          <p:cNvPicPr>
            <a:picLocks noChangeAspect="1"/>
          </p:cNvPicPr>
          <p:nvPr userDrawn="1"/>
        </p:nvPicPr>
        <p:blipFill rotWithShape="1">
          <a:blip r:embed="rId3"/>
          <a:srcRect l="27561" t="39747" r="27344" b="41030"/>
          <a:stretch/>
        </p:blipFill>
        <p:spPr>
          <a:xfrm>
            <a:off x="81779" y="4823423"/>
            <a:ext cx="854925" cy="273329"/>
          </a:xfrm>
          <a:prstGeom prst="rect">
            <a:avLst/>
          </a:prstGeom>
        </p:spPr>
      </p:pic>
    </p:spTree>
    <p:extLst>
      <p:ext uri="{BB962C8B-B14F-4D97-AF65-F5344CB8AC3E}">
        <p14:creationId xmlns:p14="http://schemas.microsoft.com/office/powerpoint/2010/main" val="59944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1"/>
          </p:nvPr>
        </p:nvSpPr>
        <p:spPr/>
        <p:txBody>
          <a:bodyPr/>
          <a:lstStyle>
            <a:lvl1pPr>
              <a:defRPr/>
            </a:lvl1pPr>
          </a:lstStyle>
          <a:p>
            <a:fld id="{C5090133-3556-448D-925F-EBAD21BB0634}" type="slidenum">
              <a:rPr lang="en-US"/>
              <a:pPr/>
              <a:t>‹#›</a:t>
            </a:fld>
            <a:endParaRPr lang="en-US"/>
          </a:p>
        </p:txBody>
      </p:sp>
    </p:spTree>
    <p:extLst>
      <p:ext uri="{BB962C8B-B14F-4D97-AF65-F5344CB8AC3E}">
        <p14:creationId xmlns:p14="http://schemas.microsoft.com/office/powerpoint/2010/main" val="3630014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42048" y="0"/>
            <a:ext cx="1581912" cy="4557285"/>
          </a:xfrm>
          <a:solidFill>
            <a:schemeClr val="accent3"/>
          </a:solidFill>
        </p:spPr>
        <p:txBody>
          <a:bodyPr vert="eaVert" tIns="457200"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320040" y="0"/>
            <a:ext cx="6812280" cy="4557285"/>
          </a:xfrm>
        </p:spPr>
        <p:txBody>
          <a:bodyPr vert="eaVert" lIns="182880" tIns="45720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1"/>
          </p:nvPr>
        </p:nvSpPr>
        <p:spPr/>
        <p:txBody>
          <a:bodyPr/>
          <a:lstStyle>
            <a:lvl1pPr>
              <a:defRPr/>
            </a:lvl1pPr>
          </a:lstStyle>
          <a:p>
            <a:fld id="{27604411-CE99-48D3-9064-B9EF6921CAA7}" type="slidenum">
              <a:rPr lang="en-US"/>
              <a:pPr/>
              <a:t>‹#›</a:t>
            </a:fld>
            <a:endParaRPr lang="en-US"/>
          </a:p>
        </p:txBody>
      </p:sp>
    </p:spTree>
    <p:extLst>
      <p:ext uri="{BB962C8B-B14F-4D97-AF65-F5344CB8AC3E}">
        <p14:creationId xmlns:p14="http://schemas.microsoft.com/office/powerpoint/2010/main" val="2999335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1"/>
          </p:nvPr>
        </p:nvSpPr>
        <p:spPr/>
        <p:txBody>
          <a:bodyPr/>
          <a:lstStyle>
            <a:lvl1pPr>
              <a:defRPr/>
            </a:lvl1pPr>
          </a:lstStyle>
          <a:p>
            <a:fld id="{99E87D84-D34C-4A7E-A43A-A5C370545E44}" type="slidenum">
              <a:rPr lang="en-US"/>
              <a:pPr/>
              <a:t>‹#›</a:t>
            </a:fld>
            <a:endParaRPr lang="en-US"/>
          </a:p>
        </p:txBody>
      </p:sp>
      <p:sp>
        <p:nvSpPr>
          <p:cNvPr id="13"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en-US" dirty="0"/>
              <a:t>Click to edit Master title style</a:t>
            </a:r>
          </a:p>
        </p:txBody>
      </p:sp>
    </p:spTree>
    <p:extLst>
      <p:ext uri="{BB962C8B-B14F-4D97-AF65-F5344CB8AC3E}">
        <p14:creationId xmlns:p14="http://schemas.microsoft.com/office/powerpoint/2010/main" val="2228584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section">
    <p:spTree>
      <p:nvGrpSpPr>
        <p:cNvPr id="1" name=""/>
        <p:cNvGrpSpPr/>
        <p:nvPr/>
      </p:nvGrpSpPr>
      <p:grpSpPr>
        <a:xfrm>
          <a:off x="0" y="0"/>
          <a:ext cx="0" cy="0"/>
          <a:chOff x="0" y="0"/>
          <a:chExt cx="0" cy="0"/>
        </a:xfrm>
      </p:grpSpPr>
      <p:sp>
        <p:nvSpPr>
          <p:cNvPr id="2" name="Title 1"/>
          <p:cNvSpPr>
            <a:spLocks noGrp="1"/>
          </p:cNvSpPr>
          <p:nvPr>
            <p:ph type="title"/>
          </p:nvPr>
        </p:nvSpPr>
        <p:spPr>
          <a:xfrm>
            <a:off x="320041" y="3305176"/>
            <a:ext cx="8503919" cy="1021556"/>
          </a:xfrm>
          <a:noFill/>
        </p:spPr>
        <p:txBody>
          <a:bodyPr lIns="182880" tIns="0" rIns="182880"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320040" y="1"/>
            <a:ext cx="8503920" cy="3305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Slide Number Placeholder 4"/>
          <p:cNvSpPr>
            <a:spLocks noGrp="1"/>
          </p:cNvSpPr>
          <p:nvPr>
            <p:ph type="sldNum" sz="quarter" idx="11"/>
          </p:nvPr>
        </p:nvSpPr>
        <p:spPr/>
        <p:txBody>
          <a:bodyPr/>
          <a:lstStyle>
            <a:lvl1pPr>
              <a:defRPr/>
            </a:lvl1pPr>
          </a:lstStyle>
          <a:p>
            <a:fld id="{D0DBB3E8-BA4D-4FB6-A2FB-6E3F4EDE2D1B}" type="slidenum">
              <a:rPr lang="en-US"/>
              <a:pPr/>
              <a:t>‹#›</a:t>
            </a:fld>
            <a:endParaRPr lang="en-US"/>
          </a:p>
        </p:txBody>
      </p:sp>
    </p:spTree>
    <p:extLst>
      <p:ext uri="{BB962C8B-B14F-4D97-AF65-F5344CB8AC3E}">
        <p14:creationId xmlns:p14="http://schemas.microsoft.com/office/powerpoint/2010/main" val="3397026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0041" y="871834"/>
            <a:ext cx="4175760" cy="370332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877824"/>
            <a:ext cx="4175760" cy="370332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1"/>
          </p:nvPr>
        </p:nvSpPr>
        <p:spPr/>
        <p:txBody>
          <a:bodyPr/>
          <a:lstStyle>
            <a:lvl1pPr>
              <a:defRPr/>
            </a:lvl1pPr>
          </a:lstStyle>
          <a:p>
            <a:fld id="{262CA632-D5EB-4966-A4E4-6FCBDEC4F4D5}" type="slidenum">
              <a:rPr lang="en-US"/>
              <a:pPr/>
              <a:t>‹#›</a:t>
            </a:fld>
            <a:endParaRPr lang="en-US"/>
          </a:p>
        </p:txBody>
      </p:sp>
      <p:sp>
        <p:nvSpPr>
          <p:cNvPr id="10"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en-US"/>
              <a:t>Click to edit Master title style</a:t>
            </a:r>
            <a:endParaRPr lang="en-US" dirty="0"/>
          </a:p>
        </p:txBody>
      </p:sp>
    </p:spTree>
    <p:extLst>
      <p:ext uri="{BB962C8B-B14F-4D97-AF65-F5344CB8AC3E}">
        <p14:creationId xmlns:p14="http://schemas.microsoft.com/office/powerpoint/2010/main" val="4110000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8" name="Slide Number Placeholder 7"/>
          <p:cNvSpPr>
            <a:spLocks noGrp="1"/>
          </p:cNvSpPr>
          <p:nvPr>
            <p:ph type="sldNum" sz="quarter" idx="11"/>
          </p:nvPr>
        </p:nvSpPr>
        <p:spPr/>
        <p:txBody>
          <a:bodyPr/>
          <a:lstStyle>
            <a:lvl1pPr>
              <a:defRPr/>
            </a:lvl1pPr>
          </a:lstStyle>
          <a:p>
            <a:fld id="{60CDA983-B77B-4441-9888-9D233529D59A}" type="slidenum">
              <a:rPr lang="en-US"/>
              <a:pPr/>
              <a:t>‹#›</a:t>
            </a:fld>
            <a:endParaRPr lang="en-US"/>
          </a:p>
        </p:txBody>
      </p:sp>
      <p:sp>
        <p:nvSpPr>
          <p:cNvPr id="13" name="Content Placeholder 2"/>
          <p:cNvSpPr>
            <a:spLocks noGrp="1"/>
          </p:cNvSpPr>
          <p:nvPr>
            <p:ph sz="half" idx="12"/>
          </p:nvPr>
        </p:nvSpPr>
        <p:spPr>
          <a:xfrm>
            <a:off x="320041" y="1566062"/>
            <a:ext cx="4178808" cy="3009092"/>
          </a:xfrm>
        </p:spPr>
        <p:txBody>
          <a:bodyPr/>
          <a:lstStyle>
            <a:lvl1pPr>
              <a:defRPr lang="en-US" sz="2000" dirty="0" smtClean="0"/>
            </a:lvl1pPr>
            <a:lvl2pPr>
              <a:defRPr lang="en-US" sz="2000" dirty="0" smtClean="0"/>
            </a:lvl2pPr>
            <a:lvl3pPr>
              <a:defRPr lang="en-US" sz="1800" dirty="0" smtClean="0"/>
            </a:lvl3pPr>
            <a:lvl4pPr>
              <a:defRPr lang="en-US" sz="1600" dirty="0" smtClean="0"/>
            </a:lvl4pPr>
            <a:lvl5pPr>
              <a:defRPr lang="en-US" sz="1600" dirty="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3"/>
          <p:cNvSpPr>
            <a:spLocks noGrp="1"/>
          </p:cNvSpPr>
          <p:nvPr>
            <p:ph sz="half" idx="2"/>
          </p:nvPr>
        </p:nvSpPr>
        <p:spPr>
          <a:xfrm>
            <a:off x="4648200" y="1570903"/>
            <a:ext cx="4175760" cy="3004251"/>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871834"/>
            <a:ext cx="4177106" cy="719222"/>
          </a:xfrm>
        </p:spPr>
        <p:txBody>
          <a:bodyPr tIns="91440" bIns="91440" anchor="t" anchorCtr="0"/>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 name="Text Placeholder 2"/>
          <p:cNvSpPr>
            <a:spLocks noGrp="1"/>
          </p:cNvSpPr>
          <p:nvPr>
            <p:ph type="body" idx="1"/>
          </p:nvPr>
        </p:nvSpPr>
        <p:spPr>
          <a:xfrm>
            <a:off x="320041" y="871834"/>
            <a:ext cx="4178808" cy="719222"/>
          </a:xfrm>
        </p:spPr>
        <p:txBody>
          <a:bodyPr tIns="91440" bIns="91440" anchor="t" anchorCtr="0"/>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en-US"/>
              <a:t>Click to edit Master title style</a:t>
            </a:r>
            <a:endParaRPr lang="en-US" dirty="0"/>
          </a:p>
        </p:txBody>
      </p:sp>
    </p:spTree>
    <p:extLst>
      <p:ext uri="{BB962C8B-B14F-4D97-AF65-F5344CB8AC3E}">
        <p14:creationId xmlns:p14="http://schemas.microsoft.com/office/powerpoint/2010/main" val="464248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lvl1pPr>
              <a:defRPr/>
            </a:lvl1pPr>
          </a:lstStyle>
          <a:p>
            <a:fld id="{41539E46-B82C-4EE1-B9B6-013708D6E4FD}" type="slidenum">
              <a:rPr lang="en-US"/>
              <a:pPr/>
              <a:t>‹#›</a:t>
            </a:fld>
            <a:endParaRPr lang="en-US"/>
          </a:p>
        </p:txBody>
      </p:sp>
      <p:sp>
        <p:nvSpPr>
          <p:cNvPr id="6"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en-US"/>
              <a:t>Click to edit Master title style</a:t>
            </a:r>
            <a:endParaRPr lang="en-US" dirty="0"/>
          </a:p>
        </p:txBody>
      </p:sp>
    </p:spTree>
    <p:extLst>
      <p:ext uri="{BB962C8B-B14F-4D97-AF65-F5344CB8AC3E}">
        <p14:creationId xmlns:p14="http://schemas.microsoft.com/office/powerpoint/2010/main" val="336704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lvl1pPr>
              <a:defRPr/>
            </a:lvl1pPr>
          </a:lstStyle>
          <a:p>
            <a:fld id="{BC6A7B30-FF76-4BAD-94EB-E085F62C1BE2}" type="slidenum">
              <a:rPr lang="en-US"/>
              <a:pPr/>
              <a:t>‹#›</a:t>
            </a:fld>
            <a:endParaRPr lang="en-US"/>
          </a:p>
        </p:txBody>
      </p:sp>
    </p:spTree>
    <p:extLst>
      <p:ext uri="{BB962C8B-B14F-4D97-AF65-F5344CB8AC3E}">
        <p14:creationId xmlns:p14="http://schemas.microsoft.com/office/powerpoint/2010/main" val="85791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
            <a:ext cx="5248910" cy="4594622"/>
          </a:xfrm>
        </p:spPr>
        <p:txBody>
          <a:bodyPr tIns="45720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20041" y="1379306"/>
            <a:ext cx="3145473" cy="32153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fld id="{AFBB61E3-FA9B-4BEE-9D87-8B4B1DA9E756}" type="slidenum">
              <a:rPr lang="en-US"/>
              <a:pPr/>
              <a:t>‹#›</a:t>
            </a:fld>
            <a:endParaRPr lang="en-US"/>
          </a:p>
        </p:txBody>
      </p:sp>
      <p:sp>
        <p:nvSpPr>
          <p:cNvPr id="10" name="Text Placeholder 2"/>
          <p:cNvSpPr>
            <a:spLocks noGrp="1"/>
          </p:cNvSpPr>
          <p:nvPr>
            <p:ph type="body" idx="12"/>
          </p:nvPr>
        </p:nvSpPr>
        <p:spPr>
          <a:xfrm>
            <a:off x="320040" y="1"/>
            <a:ext cx="3145536" cy="1410128"/>
          </a:xfrm>
        </p:spPr>
        <p:txBody>
          <a:bodyPr lIns="182880" tIns="457200" bIns="91440" anchor="t" anchorCtr="0"/>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extLst>
      <p:ext uri="{BB962C8B-B14F-4D97-AF65-F5344CB8AC3E}">
        <p14:creationId xmlns:p14="http://schemas.microsoft.com/office/powerpoint/2010/main" val="80845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0040" y="3667875"/>
            <a:ext cx="8503920" cy="357629"/>
          </a:xfrm>
          <a:noFill/>
        </p:spPr>
        <p:txBody>
          <a:bodyPr lIns="91440"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320040" y="223631"/>
            <a:ext cx="8503920" cy="33220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20040" y="4025503"/>
            <a:ext cx="850392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fld id="{C92C6523-EF14-4F0E-B398-DDF32F01F302}" type="slidenum">
              <a:rPr lang="en-US"/>
              <a:pPr/>
              <a:t>‹#›</a:t>
            </a:fld>
            <a:endParaRPr lang="en-US"/>
          </a:p>
        </p:txBody>
      </p:sp>
    </p:spTree>
    <p:extLst>
      <p:ext uri="{BB962C8B-B14F-4D97-AF65-F5344CB8AC3E}">
        <p14:creationId xmlns:p14="http://schemas.microsoft.com/office/powerpoint/2010/main" val="1474674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55076"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de-DE" noProof="0" dirty="0"/>
              <a:t>Titelmasterformat durch Klicken bearbeiten</a:t>
            </a:r>
            <a:endParaRPr lang="en-US" dirty="0"/>
          </a:p>
        </p:txBody>
      </p:sp>
      <p:sp>
        <p:nvSpPr>
          <p:cNvPr id="9" name="Rectangle 13"/>
          <p:cNvSpPr>
            <a:spLocks noChangeArrowheads="1"/>
          </p:cNvSpPr>
          <p:nvPr/>
        </p:nvSpPr>
        <p:spPr bwMode="auto">
          <a:xfrm>
            <a:off x="0" y="4761900"/>
            <a:ext cx="9144000" cy="381600"/>
          </a:xfrm>
          <a:prstGeom prst="rect">
            <a:avLst/>
          </a:prstGeom>
          <a:solidFill>
            <a:schemeClr val="accent3"/>
          </a:solidFill>
          <a:ln>
            <a:noFill/>
          </a:ln>
          <a:effectLst/>
        </p:spPr>
        <p:txBody>
          <a:bodyPr wrap="none" anchor="ctr"/>
          <a:lstStyle/>
          <a:p>
            <a:endParaRPr lang="en-US" dirty="0"/>
          </a:p>
        </p:txBody>
      </p:sp>
      <p:sp>
        <p:nvSpPr>
          <p:cNvPr id="1155077" name="Rectangle 5"/>
          <p:cNvSpPr>
            <a:spLocks noGrp="1" noChangeArrowheads="1"/>
          </p:cNvSpPr>
          <p:nvPr>
            <p:ph type="body" idx="1"/>
          </p:nvPr>
        </p:nvSpPr>
        <p:spPr bwMode="auto">
          <a:xfrm>
            <a:off x="320040" y="877825"/>
            <a:ext cx="8503920" cy="3717989"/>
          </a:xfrm>
          <a:prstGeom prst="rect">
            <a:avLst/>
          </a:prstGeom>
          <a:noFill/>
          <a:ln w="9525">
            <a:noFill/>
            <a:miter lim="800000"/>
            <a:headEnd/>
            <a:tailEnd/>
          </a:ln>
          <a:effectLst/>
        </p:spPr>
        <p:txBody>
          <a:bodyPr vert="horz" wrap="square" lIns="182880" tIns="182880" rIns="182880" bIns="182880" numCol="1" anchor="t" anchorCtr="0" compatLnSpc="1">
            <a:prstTxWarp prst="textNoShape">
              <a:avLst/>
            </a:prstTxWarp>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155079" name="Rectangle 7"/>
          <p:cNvSpPr>
            <a:spLocks noGrp="1" noChangeArrowheads="1"/>
          </p:cNvSpPr>
          <p:nvPr>
            <p:ph type="sldNum" sz="quarter" idx="4"/>
          </p:nvPr>
        </p:nvSpPr>
        <p:spPr bwMode="auto">
          <a:xfrm>
            <a:off x="320041" y="4882051"/>
            <a:ext cx="503237" cy="140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a:defRPr sz="1000">
                <a:solidFill>
                  <a:srgbClr val="ABB7B7"/>
                </a:solidFill>
                <a:latin typeface="Open Sans" pitchFamily="34" charset="0"/>
                <a:ea typeface="Open Sans" pitchFamily="34" charset="0"/>
                <a:cs typeface="Open Sans" pitchFamily="34" charset="0"/>
              </a:defRPr>
            </a:lvl1pPr>
          </a:lstStyle>
          <a:p>
            <a:fld id="{2BA5C7A1-BCEE-4CD2-9C2D-1272337811B2}" type="slidenum">
              <a:rPr lang="en-US" smtClean="0"/>
              <a:pPr/>
              <a:t>‹#›</a:t>
            </a:fld>
            <a:endParaRPr lang="en-US" dirty="0"/>
          </a:p>
        </p:txBody>
      </p:sp>
      <p:cxnSp>
        <p:nvCxnSpPr>
          <p:cNvPr id="11" name="Straight Connector 10"/>
          <p:cNvCxnSpPr/>
          <p:nvPr userDrawn="1"/>
        </p:nvCxnSpPr>
        <p:spPr bwMode="auto">
          <a:xfrm>
            <a:off x="4565176" y="4762453"/>
            <a:ext cx="4572000" cy="0"/>
          </a:xfrm>
          <a:prstGeom prst="line">
            <a:avLst/>
          </a:prstGeom>
          <a:solidFill>
            <a:schemeClr val="accent1"/>
          </a:solidFill>
          <a:ln w="1905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 name="Straight Connector 2"/>
          <p:cNvCxnSpPr/>
          <p:nvPr userDrawn="1"/>
        </p:nvCxnSpPr>
        <p:spPr bwMode="auto">
          <a:xfrm>
            <a:off x="0" y="4762453"/>
            <a:ext cx="4572000" cy="0"/>
          </a:xfrm>
          <a:prstGeom prst="line">
            <a:avLst/>
          </a:prstGeom>
          <a:solidFill>
            <a:schemeClr val="accent1"/>
          </a:solidFill>
          <a:ln w="190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27909786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sldNum="0" hdr="0" ftr="0" dt="0"/>
  <p:txStyles>
    <p:titleStyle>
      <a:lvl1pPr algn="ctr" rtl="0" eaLnBrk="1" fontAlgn="base" hangingPunct="1">
        <a:spcBef>
          <a:spcPct val="0"/>
        </a:spcBef>
        <a:spcAft>
          <a:spcPct val="0"/>
        </a:spcAft>
        <a:defRPr sz="4000" b="1">
          <a:solidFill>
            <a:srgbClr val="0070C0"/>
          </a:solidFill>
          <a:latin typeface="+mj-lt"/>
          <a:ea typeface="Open Sans" pitchFamily="34" charset="0"/>
          <a:cs typeface="Open Sans" pitchFamily="34" charset="0"/>
        </a:defRPr>
      </a:lvl1pPr>
      <a:lvl2pPr algn="ctr" rtl="0" eaLnBrk="1" fontAlgn="base" hangingPunct="1">
        <a:spcBef>
          <a:spcPct val="0"/>
        </a:spcBef>
        <a:spcAft>
          <a:spcPct val="0"/>
        </a:spcAft>
        <a:defRPr sz="4400" b="1">
          <a:solidFill>
            <a:schemeClr val="tx2"/>
          </a:solidFill>
          <a:latin typeface="ETH Light" pitchFamily="2" charset="0"/>
        </a:defRPr>
      </a:lvl2pPr>
      <a:lvl3pPr algn="ctr" rtl="0" eaLnBrk="1" fontAlgn="base" hangingPunct="1">
        <a:spcBef>
          <a:spcPct val="0"/>
        </a:spcBef>
        <a:spcAft>
          <a:spcPct val="0"/>
        </a:spcAft>
        <a:defRPr sz="4400" b="1">
          <a:solidFill>
            <a:schemeClr val="tx2"/>
          </a:solidFill>
          <a:latin typeface="ETH Light" pitchFamily="2" charset="0"/>
        </a:defRPr>
      </a:lvl3pPr>
      <a:lvl4pPr algn="ctr" rtl="0" eaLnBrk="1" fontAlgn="base" hangingPunct="1">
        <a:spcBef>
          <a:spcPct val="0"/>
        </a:spcBef>
        <a:spcAft>
          <a:spcPct val="0"/>
        </a:spcAft>
        <a:defRPr sz="4400" b="1">
          <a:solidFill>
            <a:schemeClr val="tx2"/>
          </a:solidFill>
          <a:latin typeface="ETH Light" pitchFamily="2" charset="0"/>
        </a:defRPr>
      </a:lvl4pPr>
      <a:lvl5pPr algn="ctr" rtl="0" eaLnBrk="1" fontAlgn="base" hangingPunct="1">
        <a:spcBef>
          <a:spcPct val="0"/>
        </a:spcBef>
        <a:spcAft>
          <a:spcPct val="0"/>
        </a:spcAft>
        <a:defRPr sz="4400" b="1">
          <a:solidFill>
            <a:schemeClr val="tx2"/>
          </a:solidFill>
          <a:latin typeface="ETH Light" pitchFamily="2" charset="0"/>
        </a:defRPr>
      </a:lvl5pPr>
      <a:lvl6pPr marL="457200" algn="ctr" rtl="0" eaLnBrk="1" fontAlgn="base" hangingPunct="1">
        <a:spcBef>
          <a:spcPct val="0"/>
        </a:spcBef>
        <a:spcAft>
          <a:spcPct val="0"/>
        </a:spcAft>
        <a:defRPr sz="4400" b="1">
          <a:solidFill>
            <a:schemeClr val="tx2"/>
          </a:solidFill>
          <a:latin typeface="ETH Light" pitchFamily="2" charset="0"/>
        </a:defRPr>
      </a:lvl6pPr>
      <a:lvl7pPr marL="914400" algn="ctr" rtl="0" eaLnBrk="1" fontAlgn="base" hangingPunct="1">
        <a:spcBef>
          <a:spcPct val="0"/>
        </a:spcBef>
        <a:spcAft>
          <a:spcPct val="0"/>
        </a:spcAft>
        <a:defRPr sz="4400" b="1">
          <a:solidFill>
            <a:schemeClr val="tx2"/>
          </a:solidFill>
          <a:latin typeface="ETH Light" pitchFamily="2" charset="0"/>
        </a:defRPr>
      </a:lvl7pPr>
      <a:lvl8pPr marL="1371600" algn="ctr" rtl="0" eaLnBrk="1" fontAlgn="base" hangingPunct="1">
        <a:spcBef>
          <a:spcPct val="0"/>
        </a:spcBef>
        <a:spcAft>
          <a:spcPct val="0"/>
        </a:spcAft>
        <a:defRPr sz="4400" b="1">
          <a:solidFill>
            <a:schemeClr val="tx2"/>
          </a:solidFill>
          <a:latin typeface="ETH Light" pitchFamily="2" charset="0"/>
        </a:defRPr>
      </a:lvl8pPr>
      <a:lvl9pPr marL="1828800" algn="ctr" rtl="0" eaLnBrk="1" fontAlgn="base" hangingPunct="1">
        <a:spcBef>
          <a:spcPct val="0"/>
        </a:spcBef>
        <a:spcAft>
          <a:spcPct val="0"/>
        </a:spcAft>
        <a:defRPr sz="4400" b="1">
          <a:solidFill>
            <a:schemeClr val="tx2"/>
          </a:solidFill>
          <a:latin typeface="ETH Light" pitchFamily="2" charset="0"/>
        </a:defRPr>
      </a:lvl9pPr>
    </p:titleStyle>
    <p:bodyStyle>
      <a:lvl1pPr marL="342900" indent="-342900" algn="l" rtl="0" eaLnBrk="1" fontAlgn="base" hangingPunct="1">
        <a:spcBef>
          <a:spcPct val="20000"/>
        </a:spcBef>
        <a:spcAft>
          <a:spcPct val="0"/>
        </a:spcAft>
        <a:buChar char="•"/>
        <a:defRPr sz="2800" b="0">
          <a:solidFill>
            <a:schemeClr val="tx1"/>
          </a:solidFill>
          <a:latin typeface="+mn-lt"/>
          <a:ea typeface="Open Sans" pitchFamily="34" charset="0"/>
          <a:cs typeface="Open Sans" pitchFamily="34" charset="0"/>
        </a:defRPr>
      </a:lvl1pPr>
      <a:lvl2pPr marL="742950" indent="-285750" algn="l" rtl="0" eaLnBrk="1" fontAlgn="base" hangingPunct="1">
        <a:spcBef>
          <a:spcPct val="20000"/>
        </a:spcBef>
        <a:spcAft>
          <a:spcPct val="0"/>
        </a:spcAft>
        <a:buChar char="–"/>
        <a:defRPr sz="2400" b="0">
          <a:solidFill>
            <a:schemeClr val="tx1"/>
          </a:solidFill>
          <a:latin typeface="+mn-lt"/>
          <a:ea typeface="Open Sans" pitchFamily="34" charset="0"/>
          <a:cs typeface="Open Sans" pitchFamily="34" charset="0"/>
        </a:defRPr>
      </a:lvl2pPr>
      <a:lvl3pPr marL="1143000" indent="-228600" algn="l" rtl="0" eaLnBrk="1" fontAlgn="base" hangingPunct="1">
        <a:spcBef>
          <a:spcPct val="20000"/>
        </a:spcBef>
        <a:spcAft>
          <a:spcPct val="0"/>
        </a:spcAft>
        <a:buChar char="•"/>
        <a:defRPr sz="2000" b="0">
          <a:solidFill>
            <a:schemeClr val="tx1"/>
          </a:solidFill>
          <a:latin typeface="+mn-lt"/>
          <a:ea typeface="Open Sans" pitchFamily="34" charset="0"/>
          <a:cs typeface="Open Sans" pitchFamily="34" charset="0"/>
        </a:defRPr>
      </a:lvl3pPr>
      <a:lvl4pPr marL="1600200" indent="-228600" algn="l" rtl="0" eaLnBrk="1" fontAlgn="base" hangingPunct="1">
        <a:spcBef>
          <a:spcPct val="20000"/>
        </a:spcBef>
        <a:spcAft>
          <a:spcPct val="0"/>
        </a:spcAft>
        <a:buChar char="–"/>
        <a:defRPr sz="1800" b="0">
          <a:solidFill>
            <a:schemeClr val="tx1"/>
          </a:solidFill>
          <a:latin typeface="+mn-lt"/>
          <a:ea typeface="Open Sans" pitchFamily="34" charset="0"/>
          <a:cs typeface="Open Sans" pitchFamily="34" charset="0"/>
        </a:defRPr>
      </a:lvl4pPr>
      <a:lvl5pPr marL="2057400" indent="-228600" algn="l" rtl="0" eaLnBrk="1" fontAlgn="base" hangingPunct="1">
        <a:spcBef>
          <a:spcPct val="20000"/>
        </a:spcBef>
        <a:spcAft>
          <a:spcPct val="0"/>
        </a:spcAft>
        <a:buChar char="»"/>
        <a:defRPr sz="1800" b="0">
          <a:solidFill>
            <a:schemeClr val="tx1"/>
          </a:solidFill>
          <a:latin typeface="+mn-lt"/>
          <a:ea typeface="Open Sans" pitchFamily="34" charset="0"/>
          <a:cs typeface="Open Sans"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20040" y="3890885"/>
            <a:ext cx="8503920" cy="563842"/>
          </a:xfrm>
        </p:spPr>
        <p:txBody>
          <a:bodyPr/>
          <a:lstStyle/>
          <a:p>
            <a:r>
              <a:rPr lang="en-US" sz="2200" dirty="0"/>
              <a:t>Tanja </a:t>
            </a:r>
            <a:r>
              <a:rPr lang="en-US" sz="2200" dirty="0" err="1"/>
              <a:t>Käser</a:t>
            </a:r>
            <a:endParaRPr lang="en-US" sz="2200" dirty="0"/>
          </a:p>
          <a:p>
            <a:r>
              <a:rPr lang="en-US" sz="2200" dirty="0"/>
              <a:t>September 27, 2021</a:t>
            </a:r>
          </a:p>
        </p:txBody>
      </p:sp>
      <p:sp>
        <p:nvSpPr>
          <p:cNvPr id="3" name="Title 2">
            <a:extLst>
              <a:ext uri="{FF2B5EF4-FFF2-40B4-BE49-F238E27FC236}">
                <a16:creationId xmlns:a16="http://schemas.microsoft.com/office/drawing/2014/main" id="{D73711BF-1150-4AD4-B025-85C7C8A760A9}"/>
              </a:ext>
            </a:extLst>
          </p:cNvPr>
          <p:cNvSpPr>
            <a:spLocks noGrp="1"/>
          </p:cNvSpPr>
          <p:nvPr>
            <p:ph type="ctrTitle"/>
          </p:nvPr>
        </p:nvSpPr>
        <p:spPr/>
        <p:txBody>
          <a:bodyPr/>
          <a:lstStyle/>
          <a:p>
            <a:r>
              <a:rPr lang="en-US" dirty="0"/>
              <a:t>Topics in Machine Learning for Education</a:t>
            </a:r>
            <a:endParaRPr lang="en-CH" dirty="0"/>
          </a:p>
        </p:txBody>
      </p:sp>
    </p:spTree>
    <p:extLst>
      <p:ext uri="{BB962C8B-B14F-4D97-AF65-F5344CB8AC3E}">
        <p14:creationId xmlns:p14="http://schemas.microsoft.com/office/powerpoint/2010/main" val="2430662151"/>
      </p:ext>
    </p:extLst>
  </p:cSld>
  <p:clrMapOvr>
    <a:masterClrMapping/>
  </p:clrMapOvr>
  <mc:AlternateContent xmlns:mc="http://schemas.openxmlformats.org/markup-compatibility/2006" xmlns:p14="http://schemas.microsoft.com/office/powerpoint/2010/main">
    <mc:Choice Requires="p14">
      <p:transition spd="slow" p14:dur="2000" advTm="15431"/>
    </mc:Choice>
    <mc:Fallback xmlns="">
      <p:transition spd="slow" advTm="1543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a:xfrm>
            <a:off x="320040" y="-15765"/>
            <a:ext cx="8509406" cy="702260"/>
          </a:xfrm>
        </p:spPr>
        <p:txBody>
          <a:bodyPr/>
          <a:lstStyle/>
          <a:p>
            <a:r>
              <a:rPr lang="en-US" dirty="0"/>
              <a:t>Course Schedule</a:t>
            </a:r>
            <a:endParaRPr lang="en-CH" dirty="0"/>
          </a:p>
        </p:txBody>
      </p:sp>
      <p:graphicFrame>
        <p:nvGraphicFramePr>
          <p:cNvPr id="2" name="Table 1">
            <a:extLst>
              <a:ext uri="{FF2B5EF4-FFF2-40B4-BE49-F238E27FC236}">
                <a16:creationId xmlns:a16="http://schemas.microsoft.com/office/drawing/2014/main" id="{081C5852-33BE-4CC9-9A4F-37D80E8E46C0}"/>
              </a:ext>
            </a:extLst>
          </p:cNvPr>
          <p:cNvGraphicFramePr>
            <a:graphicFrameLocks noGrp="1"/>
          </p:cNvGraphicFramePr>
          <p:nvPr>
            <p:extLst>
              <p:ext uri="{D42A27DB-BD31-4B8C-83A1-F6EECF244321}">
                <p14:modId xmlns:p14="http://schemas.microsoft.com/office/powerpoint/2010/main" val="597253112"/>
              </p:ext>
            </p:extLst>
          </p:nvPr>
        </p:nvGraphicFramePr>
        <p:xfrm>
          <a:off x="835262" y="1035258"/>
          <a:ext cx="5755038" cy="3315018"/>
        </p:xfrm>
        <a:graphic>
          <a:graphicData uri="http://schemas.openxmlformats.org/drawingml/2006/table">
            <a:tbl>
              <a:tblPr firstRow="1" bandRow="1">
                <a:tableStyleId>{5C22544A-7EE6-4342-B048-85BDC9FD1C3A}</a:tableStyleId>
              </a:tblPr>
              <a:tblGrid>
                <a:gridCol w="1250197">
                  <a:extLst>
                    <a:ext uri="{9D8B030D-6E8A-4147-A177-3AD203B41FA5}">
                      <a16:colId xmlns:a16="http://schemas.microsoft.com/office/drawing/2014/main" val="2834271874"/>
                    </a:ext>
                  </a:extLst>
                </a:gridCol>
                <a:gridCol w="4504841">
                  <a:extLst>
                    <a:ext uri="{9D8B030D-6E8A-4147-A177-3AD203B41FA5}">
                      <a16:colId xmlns:a16="http://schemas.microsoft.com/office/drawing/2014/main" val="3007242712"/>
                    </a:ext>
                  </a:extLst>
                </a:gridCol>
              </a:tblGrid>
              <a:tr h="236787">
                <a:tc>
                  <a:txBody>
                    <a:bodyPr/>
                    <a:lstStyle/>
                    <a:p>
                      <a:pPr algn="ctr"/>
                      <a:r>
                        <a:rPr lang="en-US" sz="1400" dirty="0"/>
                        <a:t>Date</a:t>
                      </a:r>
                      <a:endParaRPr lang="en-CH" sz="1400" dirty="0"/>
                    </a:p>
                  </a:txBody>
                  <a:tcPr marL="8353" marR="8353" marT="4175" marB="4175">
                    <a:solidFill>
                      <a:srgbClr val="005EA4"/>
                    </a:solidFill>
                  </a:tcPr>
                </a:tc>
                <a:tc>
                  <a:txBody>
                    <a:bodyPr/>
                    <a:lstStyle/>
                    <a:p>
                      <a:pPr algn="ctr"/>
                      <a:r>
                        <a:rPr lang="en-US" sz="1400" dirty="0"/>
                        <a:t>Topic</a:t>
                      </a:r>
                      <a:endParaRPr lang="en-CH" sz="1400" dirty="0"/>
                    </a:p>
                  </a:txBody>
                  <a:tcPr marL="8353" marR="8353" marT="4175" marB="4175">
                    <a:solidFill>
                      <a:srgbClr val="005EA4"/>
                    </a:solidFill>
                  </a:tcPr>
                </a:tc>
                <a:extLst>
                  <a:ext uri="{0D108BD9-81ED-4DB2-BD59-A6C34878D82A}">
                    <a16:rowId xmlns:a16="http://schemas.microsoft.com/office/drawing/2014/main" val="514261107"/>
                  </a:ext>
                </a:extLst>
              </a:tr>
              <a:tr h="236787">
                <a:tc>
                  <a:txBody>
                    <a:bodyPr/>
                    <a:lstStyle/>
                    <a:p>
                      <a:pPr algn="ctr"/>
                      <a:r>
                        <a:rPr lang="en-US" sz="1400" dirty="0"/>
                        <a:t>27/09/2021</a:t>
                      </a:r>
                      <a:endParaRPr lang="en-CH" sz="1400" dirty="0"/>
                    </a:p>
                  </a:txBody>
                  <a:tcPr marL="8353" marR="8353" marT="4175" marB="4175">
                    <a:noFill/>
                  </a:tcPr>
                </a:tc>
                <a:tc>
                  <a:txBody>
                    <a:bodyPr/>
                    <a:lstStyle/>
                    <a:p>
                      <a:pPr lvl="0" algn="l"/>
                      <a:r>
                        <a:rPr lang="en-US" sz="1400" dirty="0"/>
                        <a:t>   Introduction</a:t>
                      </a:r>
                      <a:endParaRPr lang="en-CH" sz="1400" dirty="0"/>
                    </a:p>
                  </a:txBody>
                  <a:tcPr marL="8353" marR="8353" marT="4175" marB="4175">
                    <a:noFill/>
                  </a:tcPr>
                </a:tc>
                <a:extLst>
                  <a:ext uri="{0D108BD9-81ED-4DB2-BD59-A6C34878D82A}">
                    <a16:rowId xmlns:a16="http://schemas.microsoft.com/office/drawing/2014/main" val="490890577"/>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04/10/2021</a:t>
                      </a:r>
                      <a:endParaRPr lang="en-CH" sz="1400" dirty="0"/>
                    </a:p>
                  </a:txBody>
                  <a:tcPr marL="8353" marR="8353" marT="4175" marB="4175">
                    <a:solidFill>
                      <a:schemeClr val="bg1">
                        <a:lumMod val="85000"/>
                      </a:schemeClr>
                    </a:solidFill>
                  </a:tcPr>
                </a:tc>
                <a:tc>
                  <a:txBody>
                    <a:bodyPr/>
                    <a:lstStyle/>
                    <a:p>
                      <a:pPr lvl="0" algn="l"/>
                      <a:r>
                        <a:rPr lang="en-US" sz="1400" dirty="0"/>
                        <a:t>   Representation &amp; prediction of knowledge</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985632041"/>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11/10/2021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Representation &amp; prediction of knowledge</a:t>
                      </a:r>
                      <a:endParaRPr lang="en-CH" sz="1400" dirty="0"/>
                    </a:p>
                  </a:txBody>
                  <a:tcPr marL="8353" marR="8353" marT="4175" marB="4175">
                    <a:noFill/>
                  </a:tcPr>
                </a:tc>
                <a:extLst>
                  <a:ext uri="{0D108BD9-81ED-4DB2-BD59-A6C34878D82A}">
                    <a16:rowId xmlns:a16="http://schemas.microsoft.com/office/drawing/2014/main" val="3384850444"/>
                  </a:ext>
                </a:extLst>
              </a:tr>
              <a:tr h="236787">
                <a:tc>
                  <a:txBody>
                    <a:bodyPr/>
                    <a:lstStyle/>
                    <a:p>
                      <a:pPr algn="ctr"/>
                      <a:r>
                        <a:rPr lang="en-US" sz="1400" dirty="0"/>
                        <a:t>18/10/2021</a:t>
                      </a:r>
                      <a:endParaRPr lang="en-CH" sz="1400" dirty="0"/>
                    </a:p>
                  </a:txBody>
                  <a:tcPr marL="8353" marR="8353" marT="4175" marB="4175">
                    <a:solidFill>
                      <a:schemeClr val="bg1">
                        <a:lumMod val="85000"/>
                      </a:schemeClr>
                    </a:solidFill>
                  </a:tcPr>
                </a:tc>
                <a:tc>
                  <a:txBody>
                    <a:bodyPr/>
                    <a:lstStyle/>
                    <a:p>
                      <a:pPr lvl="0" algn="l"/>
                      <a:r>
                        <a:rPr lang="en-US" sz="1400" dirty="0"/>
                        <a:t>   Optimal Policies</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177625303"/>
                  </a:ext>
                </a:extLst>
              </a:tr>
              <a:tr h="236787">
                <a:tc>
                  <a:txBody>
                    <a:bodyPr/>
                    <a:lstStyle/>
                    <a:p>
                      <a:pPr algn="ctr"/>
                      <a:r>
                        <a:rPr lang="en-US" sz="1400" dirty="0"/>
                        <a:t>25/10/2021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Optimal Policies</a:t>
                      </a:r>
                      <a:endParaRPr lang="en-CH" sz="1400" dirty="0"/>
                    </a:p>
                  </a:txBody>
                  <a:tcPr marL="8353" marR="8353" marT="4175" marB="4175">
                    <a:noFill/>
                  </a:tcPr>
                </a:tc>
                <a:extLst>
                  <a:ext uri="{0D108BD9-81ED-4DB2-BD59-A6C34878D82A}">
                    <a16:rowId xmlns:a16="http://schemas.microsoft.com/office/drawing/2014/main" val="463760548"/>
                  </a:ext>
                </a:extLst>
              </a:tr>
              <a:tr h="236787">
                <a:tc>
                  <a:txBody>
                    <a:bodyPr/>
                    <a:lstStyle/>
                    <a:p>
                      <a:pPr algn="ctr"/>
                      <a:r>
                        <a:rPr lang="en-US" sz="1400" dirty="0"/>
                        <a:t>01/11/2021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5EA4"/>
                          </a:solidFill>
                        </a:rPr>
                        <a:t>   Fairness</a:t>
                      </a:r>
                      <a:endParaRPr lang="en-CH" sz="1400" b="1" dirty="0">
                        <a:solidFill>
                          <a:srgbClr val="005EA4"/>
                        </a:solidFill>
                      </a:endParaRPr>
                    </a:p>
                  </a:txBody>
                  <a:tcPr marL="8353" marR="8353" marT="4175" marB="4175">
                    <a:solidFill>
                      <a:schemeClr val="bg1">
                        <a:lumMod val="85000"/>
                      </a:schemeClr>
                    </a:solidFill>
                  </a:tcPr>
                </a:tc>
                <a:extLst>
                  <a:ext uri="{0D108BD9-81ED-4DB2-BD59-A6C34878D82A}">
                    <a16:rowId xmlns:a16="http://schemas.microsoft.com/office/drawing/2014/main" val="3418638316"/>
                  </a:ext>
                </a:extLst>
              </a:tr>
              <a:tr h="236787">
                <a:tc>
                  <a:txBody>
                    <a:bodyPr/>
                    <a:lstStyle/>
                    <a:p>
                      <a:pPr algn="ctr"/>
                      <a:r>
                        <a:rPr lang="en-US" sz="1400" dirty="0"/>
                        <a:t>08/11/2021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5EA4"/>
                          </a:solidFill>
                        </a:rPr>
                        <a:t>   Fairness</a:t>
                      </a:r>
                      <a:endParaRPr lang="en-CH" sz="1400" b="1" dirty="0">
                        <a:solidFill>
                          <a:srgbClr val="005EA4"/>
                        </a:solidFill>
                      </a:endParaRPr>
                    </a:p>
                  </a:txBody>
                  <a:tcPr marL="8353" marR="8353" marT="4175" marB="4175">
                    <a:noFill/>
                  </a:tcPr>
                </a:tc>
                <a:extLst>
                  <a:ext uri="{0D108BD9-81ED-4DB2-BD59-A6C34878D82A}">
                    <a16:rowId xmlns:a16="http://schemas.microsoft.com/office/drawing/2014/main" val="4222744386"/>
                  </a:ext>
                </a:extLst>
              </a:tr>
              <a:tr h="236787">
                <a:tc>
                  <a:txBody>
                    <a:bodyPr/>
                    <a:lstStyle/>
                    <a:p>
                      <a:pPr algn="ctr"/>
                      <a:r>
                        <a:rPr lang="en-US" sz="1400" dirty="0"/>
                        <a:t>15/11/2021</a:t>
                      </a:r>
                      <a:endParaRPr lang="en-CH" sz="1400" dirty="0"/>
                    </a:p>
                  </a:txBody>
                  <a:tcPr marL="8353" marR="8353" marT="4175" marB="4175">
                    <a:solidFill>
                      <a:schemeClr val="bg1">
                        <a:lumMod val="85000"/>
                      </a:schemeClr>
                    </a:solidFill>
                  </a:tcPr>
                </a:tc>
                <a:tc>
                  <a:txBody>
                    <a:bodyPr/>
                    <a:lstStyle/>
                    <a:p>
                      <a:pPr lvl="0" algn="l"/>
                      <a:r>
                        <a:rPr lang="en-US" sz="1400" dirty="0"/>
                        <a:t>   Behavior</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145088985"/>
                  </a:ext>
                </a:extLst>
              </a:tr>
              <a:tr h="236787">
                <a:tc>
                  <a:txBody>
                    <a:bodyPr/>
                    <a:lstStyle/>
                    <a:p>
                      <a:pPr algn="ctr"/>
                      <a:r>
                        <a:rPr lang="en-US" sz="1400" dirty="0"/>
                        <a:t>22/11/2021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Behavior</a:t>
                      </a:r>
                      <a:endParaRPr lang="en-CH" sz="1400" dirty="0"/>
                    </a:p>
                  </a:txBody>
                  <a:tcPr marL="8353" marR="8353" marT="4175" marB="4175">
                    <a:noFill/>
                  </a:tcPr>
                </a:tc>
                <a:extLst>
                  <a:ext uri="{0D108BD9-81ED-4DB2-BD59-A6C34878D82A}">
                    <a16:rowId xmlns:a16="http://schemas.microsoft.com/office/drawing/2014/main" val="3642128737"/>
                  </a:ext>
                </a:extLst>
              </a:tr>
              <a:tr h="236787">
                <a:tc>
                  <a:txBody>
                    <a:bodyPr/>
                    <a:lstStyle/>
                    <a:p>
                      <a:pPr algn="ctr"/>
                      <a:r>
                        <a:rPr lang="en-US" sz="1400" dirty="0"/>
                        <a:t>29/11/2021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Behavior</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2663315648"/>
                  </a:ext>
                </a:extLst>
              </a:tr>
              <a:tr h="236787">
                <a:tc>
                  <a:txBody>
                    <a:bodyPr/>
                    <a:lstStyle/>
                    <a:p>
                      <a:pPr algn="ctr"/>
                      <a:r>
                        <a:rPr lang="en-US" sz="1400" dirty="0"/>
                        <a:t>06/12/2021</a:t>
                      </a:r>
                      <a:endParaRPr lang="en-CH" sz="1400" dirty="0"/>
                    </a:p>
                  </a:txBody>
                  <a:tcPr marL="8353" marR="8353" marT="4175" marB="4175">
                    <a:noFill/>
                  </a:tcPr>
                </a:tc>
                <a:tc>
                  <a:txBody>
                    <a:bodyPr/>
                    <a:lstStyle/>
                    <a:p>
                      <a:pPr lvl="0" algn="l"/>
                      <a:r>
                        <a:rPr lang="en-US" sz="1400" dirty="0"/>
                        <a:t>   Behavior</a:t>
                      </a:r>
                      <a:endParaRPr lang="en-CH" sz="1400" dirty="0"/>
                    </a:p>
                  </a:txBody>
                  <a:tcPr marL="8353" marR="8353" marT="4175" marB="4175">
                    <a:noFill/>
                  </a:tcPr>
                </a:tc>
                <a:extLst>
                  <a:ext uri="{0D108BD9-81ED-4DB2-BD59-A6C34878D82A}">
                    <a16:rowId xmlns:a16="http://schemas.microsoft.com/office/drawing/2014/main" val="3611578478"/>
                  </a:ext>
                </a:extLst>
              </a:tr>
              <a:tr h="236787">
                <a:tc>
                  <a:txBody>
                    <a:bodyPr/>
                    <a:lstStyle/>
                    <a:p>
                      <a:pPr algn="ctr"/>
                      <a:r>
                        <a:rPr lang="en-US" sz="1400" dirty="0"/>
                        <a:t>13/12/2021</a:t>
                      </a:r>
                      <a:endParaRPr lang="en-CH" sz="1400" dirty="0"/>
                    </a:p>
                  </a:txBody>
                  <a:tcPr marL="8353" marR="8353" marT="4175" marB="4175">
                    <a:solidFill>
                      <a:schemeClr val="bg1">
                        <a:lumMod val="85000"/>
                      </a:schemeClr>
                    </a:solidFill>
                  </a:tcPr>
                </a:tc>
                <a:tc>
                  <a:txBody>
                    <a:bodyPr/>
                    <a:lstStyle/>
                    <a:p>
                      <a:pPr lvl="0" algn="l"/>
                      <a:r>
                        <a:rPr lang="en-US" sz="1400" dirty="0"/>
                        <a:t>   Affect</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808694049"/>
                  </a:ext>
                </a:extLst>
              </a:tr>
              <a:tr h="236787">
                <a:tc>
                  <a:txBody>
                    <a:bodyPr/>
                    <a:lstStyle/>
                    <a:p>
                      <a:pPr algn="ctr"/>
                      <a:r>
                        <a:rPr lang="en-US" sz="1400" dirty="0"/>
                        <a:t>20/12/2021</a:t>
                      </a:r>
                      <a:endParaRPr lang="en-CH" sz="1400" dirty="0"/>
                    </a:p>
                  </a:txBody>
                  <a:tcPr marL="8353" marR="8353" marT="4175" marB="4175">
                    <a:solidFill>
                      <a:schemeClr val="bg1"/>
                    </a:solidFill>
                  </a:tcPr>
                </a:tc>
                <a:tc>
                  <a:txBody>
                    <a:bodyPr/>
                    <a:lstStyle/>
                    <a:p>
                      <a:pPr lvl="0" algn="l"/>
                      <a:r>
                        <a:rPr lang="en-US" sz="1400" dirty="0"/>
                        <a:t>   Affect</a:t>
                      </a:r>
                      <a:endParaRPr lang="en-CH" sz="1400" dirty="0"/>
                    </a:p>
                  </a:txBody>
                  <a:tcPr marL="8353" marR="8353" marT="4175" marB="4175">
                    <a:solidFill>
                      <a:schemeClr val="bg1"/>
                    </a:solidFill>
                  </a:tcPr>
                </a:tc>
                <a:extLst>
                  <a:ext uri="{0D108BD9-81ED-4DB2-BD59-A6C34878D82A}">
                    <a16:rowId xmlns:a16="http://schemas.microsoft.com/office/drawing/2014/main" val="1291799321"/>
                  </a:ext>
                </a:extLst>
              </a:tr>
            </a:tbl>
          </a:graphicData>
        </a:graphic>
      </p:graphicFrame>
      <p:sp>
        <p:nvSpPr>
          <p:cNvPr id="4" name="TextBox 3">
            <a:extLst>
              <a:ext uri="{FF2B5EF4-FFF2-40B4-BE49-F238E27FC236}">
                <a16:creationId xmlns:a16="http://schemas.microsoft.com/office/drawing/2014/main" id="{0A2B950A-2C0E-456E-B64A-D48552521C72}"/>
              </a:ext>
            </a:extLst>
          </p:cNvPr>
          <p:cNvSpPr txBox="1"/>
          <p:nvPr/>
        </p:nvSpPr>
        <p:spPr>
          <a:xfrm>
            <a:off x="6632399" y="1278826"/>
            <a:ext cx="1389682" cy="684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5" name="TextBox 4">
            <a:extLst>
              <a:ext uri="{FF2B5EF4-FFF2-40B4-BE49-F238E27FC236}">
                <a16:creationId xmlns:a16="http://schemas.microsoft.com/office/drawing/2014/main" id="{0A6449C0-B770-425B-B9EA-6114EEA44EC7}"/>
              </a:ext>
            </a:extLst>
          </p:cNvPr>
          <p:cNvSpPr txBox="1"/>
          <p:nvPr/>
        </p:nvSpPr>
        <p:spPr>
          <a:xfrm>
            <a:off x="6746054" y="1451550"/>
            <a:ext cx="1162373" cy="338553"/>
          </a:xfrm>
          <a:prstGeom prst="rect">
            <a:avLst/>
          </a:prstGeom>
          <a:noFill/>
        </p:spPr>
        <p:txBody>
          <a:bodyPr wrap="square" rtlCol="0">
            <a:spAutoFit/>
          </a:bodyPr>
          <a:lstStyle/>
          <a:p>
            <a:pPr algn="ctr"/>
            <a:r>
              <a:rPr lang="en-US" sz="1600" b="1" dirty="0">
                <a:solidFill>
                  <a:schemeClr val="bg1"/>
                </a:solidFill>
                <a:latin typeface="+mn-lt"/>
              </a:rPr>
              <a:t>Knowledge</a:t>
            </a:r>
            <a:endParaRPr lang="en-CH" sz="1600" b="1" dirty="0" err="1">
              <a:solidFill>
                <a:schemeClr val="bg1"/>
              </a:solidFill>
              <a:latin typeface="+mn-lt"/>
            </a:endParaRPr>
          </a:p>
        </p:txBody>
      </p:sp>
      <p:sp>
        <p:nvSpPr>
          <p:cNvPr id="6" name="TextBox 5">
            <a:extLst>
              <a:ext uri="{FF2B5EF4-FFF2-40B4-BE49-F238E27FC236}">
                <a16:creationId xmlns:a16="http://schemas.microsoft.com/office/drawing/2014/main" id="{79B9A182-C9E6-4D42-8C37-FB37F1676F46}"/>
              </a:ext>
            </a:extLst>
          </p:cNvPr>
          <p:cNvSpPr txBox="1"/>
          <p:nvPr/>
        </p:nvSpPr>
        <p:spPr>
          <a:xfrm>
            <a:off x="6632399" y="1982312"/>
            <a:ext cx="1389682" cy="468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7" name="TextBox 6">
            <a:extLst>
              <a:ext uri="{FF2B5EF4-FFF2-40B4-BE49-F238E27FC236}">
                <a16:creationId xmlns:a16="http://schemas.microsoft.com/office/drawing/2014/main" id="{9236E072-89DD-404A-A734-9AEB0D2E210E}"/>
              </a:ext>
            </a:extLst>
          </p:cNvPr>
          <p:cNvSpPr txBox="1"/>
          <p:nvPr/>
        </p:nvSpPr>
        <p:spPr>
          <a:xfrm>
            <a:off x="6746054" y="2047036"/>
            <a:ext cx="1162373" cy="338553"/>
          </a:xfrm>
          <a:prstGeom prst="rect">
            <a:avLst/>
          </a:prstGeom>
          <a:noFill/>
        </p:spPr>
        <p:txBody>
          <a:bodyPr wrap="square" rtlCol="0">
            <a:spAutoFit/>
          </a:bodyPr>
          <a:lstStyle/>
          <a:p>
            <a:pPr algn="ctr"/>
            <a:r>
              <a:rPr lang="en-US" sz="1600" b="1" dirty="0">
                <a:solidFill>
                  <a:schemeClr val="bg1"/>
                </a:solidFill>
                <a:latin typeface="+mn-lt"/>
              </a:rPr>
              <a:t>Policies</a:t>
            </a:r>
            <a:endParaRPr lang="en-CH" sz="1600" b="1" dirty="0" err="1">
              <a:solidFill>
                <a:schemeClr val="bg1"/>
              </a:solidFill>
              <a:latin typeface="+mn-lt"/>
            </a:endParaRPr>
          </a:p>
        </p:txBody>
      </p:sp>
      <p:grpSp>
        <p:nvGrpSpPr>
          <p:cNvPr id="16" name="Group 15">
            <a:extLst>
              <a:ext uri="{FF2B5EF4-FFF2-40B4-BE49-F238E27FC236}">
                <a16:creationId xmlns:a16="http://schemas.microsoft.com/office/drawing/2014/main" id="{D9239B92-4C9B-4344-A09D-D20FB63DE147}"/>
              </a:ext>
            </a:extLst>
          </p:cNvPr>
          <p:cNvGrpSpPr/>
          <p:nvPr/>
        </p:nvGrpSpPr>
        <p:grpSpPr>
          <a:xfrm>
            <a:off x="6632399" y="2469798"/>
            <a:ext cx="1389682" cy="468000"/>
            <a:chOff x="6632399" y="2453487"/>
            <a:chExt cx="1389682" cy="468000"/>
          </a:xfrm>
        </p:grpSpPr>
        <p:sp>
          <p:nvSpPr>
            <p:cNvPr id="8" name="TextBox 7">
              <a:extLst>
                <a:ext uri="{FF2B5EF4-FFF2-40B4-BE49-F238E27FC236}">
                  <a16:creationId xmlns:a16="http://schemas.microsoft.com/office/drawing/2014/main" id="{B7564AAB-29F7-49AB-A78E-79E234ED0B40}"/>
                </a:ext>
              </a:extLst>
            </p:cNvPr>
            <p:cNvSpPr txBox="1"/>
            <p:nvPr/>
          </p:nvSpPr>
          <p:spPr>
            <a:xfrm>
              <a:off x="6632399" y="2453487"/>
              <a:ext cx="1389682" cy="468000"/>
            </a:xfrm>
            <a:prstGeom prst="rect">
              <a:avLst/>
            </a:prstGeom>
            <a:solidFill>
              <a:srgbClr val="005EA4"/>
            </a:solidFill>
          </p:spPr>
          <p:txBody>
            <a:bodyPr wrap="square" rtlCol="0">
              <a:spAutoFit/>
            </a:bodyPr>
            <a:lstStyle/>
            <a:p>
              <a:endParaRPr lang="en-CH" dirty="0" err="1">
                <a:latin typeface="+mn-lt"/>
              </a:endParaRPr>
            </a:p>
          </p:txBody>
        </p:sp>
        <p:sp>
          <p:nvSpPr>
            <p:cNvPr id="9" name="TextBox 8">
              <a:extLst>
                <a:ext uri="{FF2B5EF4-FFF2-40B4-BE49-F238E27FC236}">
                  <a16:creationId xmlns:a16="http://schemas.microsoft.com/office/drawing/2014/main" id="{324BA5BF-ED5E-4B71-94EC-28AE2F599DA5}"/>
                </a:ext>
              </a:extLst>
            </p:cNvPr>
            <p:cNvSpPr txBox="1"/>
            <p:nvPr/>
          </p:nvSpPr>
          <p:spPr>
            <a:xfrm>
              <a:off x="6746054" y="2518211"/>
              <a:ext cx="1162373" cy="338553"/>
            </a:xfrm>
            <a:prstGeom prst="rect">
              <a:avLst/>
            </a:prstGeom>
            <a:noFill/>
          </p:spPr>
          <p:txBody>
            <a:bodyPr wrap="square" rtlCol="0">
              <a:spAutoFit/>
            </a:bodyPr>
            <a:lstStyle/>
            <a:p>
              <a:pPr algn="ctr"/>
              <a:r>
                <a:rPr lang="en-US" sz="1600" b="1" dirty="0">
                  <a:solidFill>
                    <a:schemeClr val="bg1"/>
                  </a:solidFill>
                  <a:latin typeface="+mn-lt"/>
                </a:rPr>
                <a:t>Fairness</a:t>
              </a:r>
              <a:endParaRPr lang="en-CH" sz="1600" b="1" dirty="0" err="1">
                <a:solidFill>
                  <a:schemeClr val="bg1"/>
                </a:solidFill>
                <a:latin typeface="+mn-lt"/>
              </a:endParaRPr>
            </a:p>
          </p:txBody>
        </p:sp>
      </p:grpSp>
    </p:spTree>
    <p:extLst>
      <p:ext uri="{BB962C8B-B14F-4D97-AF65-F5344CB8AC3E}">
        <p14:creationId xmlns:p14="http://schemas.microsoft.com/office/powerpoint/2010/main" val="587687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a:xfrm>
            <a:off x="320040" y="-15765"/>
            <a:ext cx="8509406" cy="702260"/>
          </a:xfrm>
        </p:spPr>
        <p:txBody>
          <a:bodyPr/>
          <a:lstStyle/>
          <a:p>
            <a:r>
              <a:rPr lang="en-US" dirty="0"/>
              <a:t>Course Schedule</a:t>
            </a:r>
            <a:endParaRPr lang="en-CH" dirty="0"/>
          </a:p>
        </p:txBody>
      </p:sp>
      <p:graphicFrame>
        <p:nvGraphicFramePr>
          <p:cNvPr id="2" name="Table 1">
            <a:extLst>
              <a:ext uri="{FF2B5EF4-FFF2-40B4-BE49-F238E27FC236}">
                <a16:creationId xmlns:a16="http://schemas.microsoft.com/office/drawing/2014/main" id="{081C5852-33BE-4CC9-9A4F-37D80E8E46C0}"/>
              </a:ext>
            </a:extLst>
          </p:cNvPr>
          <p:cNvGraphicFramePr>
            <a:graphicFrameLocks noGrp="1"/>
          </p:cNvGraphicFramePr>
          <p:nvPr>
            <p:extLst>
              <p:ext uri="{D42A27DB-BD31-4B8C-83A1-F6EECF244321}">
                <p14:modId xmlns:p14="http://schemas.microsoft.com/office/powerpoint/2010/main" val="1641250412"/>
              </p:ext>
            </p:extLst>
          </p:nvPr>
        </p:nvGraphicFramePr>
        <p:xfrm>
          <a:off x="835262" y="1035258"/>
          <a:ext cx="5755038" cy="3315018"/>
        </p:xfrm>
        <a:graphic>
          <a:graphicData uri="http://schemas.openxmlformats.org/drawingml/2006/table">
            <a:tbl>
              <a:tblPr firstRow="1" bandRow="1">
                <a:tableStyleId>{5C22544A-7EE6-4342-B048-85BDC9FD1C3A}</a:tableStyleId>
              </a:tblPr>
              <a:tblGrid>
                <a:gridCol w="1250197">
                  <a:extLst>
                    <a:ext uri="{9D8B030D-6E8A-4147-A177-3AD203B41FA5}">
                      <a16:colId xmlns:a16="http://schemas.microsoft.com/office/drawing/2014/main" val="2834271874"/>
                    </a:ext>
                  </a:extLst>
                </a:gridCol>
                <a:gridCol w="4504841">
                  <a:extLst>
                    <a:ext uri="{9D8B030D-6E8A-4147-A177-3AD203B41FA5}">
                      <a16:colId xmlns:a16="http://schemas.microsoft.com/office/drawing/2014/main" val="3007242712"/>
                    </a:ext>
                  </a:extLst>
                </a:gridCol>
              </a:tblGrid>
              <a:tr h="236787">
                <a:tc>
                  <a:txBody>
                    <a:bodyPr/>
                    <a:lstStyle/>
                    <a:p>
                      <a:pPr algn="ctr"/>
                      <a:r>
                        <a:rPr lang="en-US" sz="1400" dirty="0"/>
                        <a:t>Date</a:t>
                      </a:r>
                      <a:endParaRPr lang="en-CH" sz="1400" dirty="0"/>
                    </a:p>
                  </a:txBody>
                  <a:tcPr marL="8353" marR="8353" marT="4175" marB="4175">
                    <a:solidFill>
                      <a:srgbClr val="005EA4"/>
                    </a:solidFill>
                  </a:tcPr>
                </a:tc>
                <a:tc>
                  <a:txBody>
                    <a:bodyPr/>
                    <a:lstStyle/>
                    <a:p>
                      <a:pPr algn="ctr"/>
                      <a:r>
                        <a:rPr lang="en-US" sz="1400" dirty="0"/>
                        <a:t>Topic</a:t>
                      </a:r>
                      <a:endParaRPr lang="en-CH" sz="1400" dirty="0"/>
                    </a:p>
                  </a:txBody>
                  <a:tcPr marL="8353" marR="8353" marT="4175" marB="4175">
                    <a:solidFill>
                      <a:srgbClr val="005EA4"/>
                    </a:solidFill>
                  </a:tcPr>
                </a:tc>
                <a:extLst>
                  <a:ext uri="{0D108BD9-81ED-4DB2-BD59-A6C34878D82A}">
                    <a16:rowId xmlns:a16="http://schemas.microsoft.com/office/drawing/2014/main" val="514261107"/>
                  </a:ext>
                </a:extLst>
              </a:tr>
              <a:tr h="236787">
                <a:tc>
                  <a:txBody>
                    <a:bodyPr/>
                    <a:lstStyle/>
                    <a:p>
                      <a:pPr algn="ctr"/>
                      <a:r>
                        <a:rPr lang="en-US" sz="1400" dirty="0"/>
                        <a:t>27/09/2021</a:t>
                      </a:r>
                      <a:endParaRPr lang="en-CH" sz="1400" dirty="0"/>
                    </a:p>
                  </a:txBody>
                  <a:tcPr marL="8353" marR="8353" marT="4175" marB="4175">
                    <a:noFill/>
                  </a:tcPr>
                </a:tc>
                <a:tc>
                  <a:txBody>
                    <a:bodyPr/>
                    <a:lstStyle/>
                    <a:p>
                      <a:pPr lvl="0" algn="l"/>
                      <a:r>
                        <a:rPr lang="en-US" sz="1400" dirty="0"/>
                        <a:t>   Introduction</a:t>
                      </a:r>
                      <a:endParaRPr lang="en-CH" sz="1400" dirty="0"/>
                    </a:p>
                  </a:txBody>
                  <a:tcPr marL="8353" marR="8353" marT="4175" marB="4175">
                    <a:noFill/>
                  </a:tcPr>
                </a:tc>
                <a:extLst>
                  <a:ext uri="{0D108BD9-81ED-4DB2-BD59-A6C34878D82A}">
                    <a16:rowId xmlns:a16="http://schemas.microsoft.com/office/drawing/2014/main" val="490890577"/>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04/10/2021</a:t>
                      </a:r>
                      <a:endParaRPr lang="en-CH" sz="1400" dirty="0"/>
                    </a:p>
                  </a:txBody>
                  <a:tcPr marL="8353" marR="8353" marT="4175" marB="4175">
                    <a:solidFill>
                      <a:schemeClr val="bg1">
                        <a:lumMod val="85000"/>
                      </a:schemeClr>
                    </a:solidFill>
                  </a:tcPr>
                </a:tc>
                <a:tc>
                  <a:txBody>
                    <a:bodyPr/>
                    <a:lstStyle/>
                    <a:p>
                      <a:pPr lvl="0" algn="l"/>
                      <a:r>
                        <a:rPr lang="en-US" sz="1400" dirty="0"/>
                        <a:t>   Representation &amp; prediction of knowledge</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985632041"/>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11/10/2021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Representation &amp; prediction of knowledge</a:t>
                      </a:r>
                      <a:endParaRPr lang="en-CH" sz="1400" dirty="0"/>
                    </a:p>
                  </a:txBody>
                  <a:tcPr marL="8353" marR="8353" marT="4175" marB="4175">
                    <a:noFill/>
                  </a:tcPr>
                </a:tc>
                <a:extLst>
                  <a:ext uri="{0D108BD9-81ED-4DB2-BD59-A6C34878D82A}">
                    <a16:rowId xmlns:a16="http://schemas.microsoft.com/office/drawing/2014/main" val="3384850444"/>
                  </a:ext>
                </a:extLst>
              </a:tr>
              <a:tr h="236787">
                <a:tc>
                  <a:txBody>
                    <a:bodyPr/>
                    <a:lstStyle/>
                    <a:p>
                      <a:pPr algn="ctr"/>
                      <a:r>
                        <a:rPr lang="en-US" sz="1400" dirty="0"/>
                        <a:t>18/10/2021</a:t>
                      </a:r>
                      <a:endParaRPr lang="en-CH" sz="1400" dirty="0"/>
                    </a:p>
                  </a:txBody>
                  <a:tcPr marL="8353" marR="8353" marT="4175" marB="4175">
                    <a:solidFill>
                      <a:schemeClr val="bg1">
                        <a:lumMod val="85000"/>
                      </a:schemeClr>
                    </a:solidFill>
                  </a:tcPr>
                </a:tc>
                <a:tc>
                  <a:txBody>
                    <a:bodyPr/>
                    <a:lstStyle/>
                    <a:p>
                      <a:pPr lvl="0" algn="l"/>
                      <a:r>
                        <a:rPr lang="en-US" sz="1400" dirty="0"/>
                        <a:t>   Optimal Policies</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177625303"/>
                  </a:ext>
                </a:extLst>
              </a:tr>
              <a:tr h="236787">
                <a:tc>
                  <a:txBody>
                    <a:bodyPr/>
                    <a:lstStyle/>
                    <a:p>
                      <a:pPr algn="ctr"/>
                      <a:r>
                        <a:rPr lang="en-US" sz="1400" dirty="0"/>
                        <a:t>25/10/2021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Optimal Policies</a:t>
                      </a:r>
                      <a:endParaRPr lang="en-CH" sz="1400" dirty="0"/>
                    </a:p>
                  </a:txBody>
                  <a:tcPr marL="8353" marR="8353" marT="4175" marB="4175">
                    <a:noFill/>
                  </a:tcPr>
                </a:tc>
                <a:extLst>
                  <a:ext uri="{0D108BD9-81ED-4DB2-BD59-A6C34878D82A}">
                    <a16:rowId xmlns:a16="http://schemas.microsoft.com/office/drawing/2014/main" val="463760548"/>
                  </a:ext>
                </a:extLst>
              </a:tr>
              <a:tr h="236787">
                <a:tc>
                  <a:txBody>
                    <a:bodyPr/>
                    <a:lstStyle/>
                    <a:p>
                      <a:pPr algn="ctr"/>
                      <a:r>
                        <a:rPr lang="en-US" sz="1400" dirty="0"/>
                        <a:t>01/11/2021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Fairness</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3418638316"/>
                  </a:ext>
                </a:extLst>
              </a:tr>
              <a:tr h="236787">
                <a:tc>
                  <a:txBody>
                    <a:bodyPr/>
                    <a:lstStyle/>
                    <a:p>
                      <a:pPr algn="ctr"/>
                      <a:r>
                        <a:rPr lang="en-US" sz="1400" dirty="0"/>
                        <a:t>08/11/2021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Fairness</a:t>
                      </a:r>
                      <a:endParaRPr lang="en-CH" sz="1400" dirty="0"/>
                    </a:p>
                  </a:txBody>
                  <a:tcPr marL="8353" marR="8353" marT="4175" marB="4175">
                    <a:noFill/>
                  </a:tcPr>
                </a:tc>
                <a:extLst>
                  <a:ext uri="{0D108BD9-81ED-4DB2-BD59-A6C34878D82A}">
                    <a16:rowId xmlns:a16="http://schemas.microsoft.com/office/drawing/2014/main" val="4222744386"/>
                  </a:ext>
                </a:extLst>
              </a:tr>
              <a:tr h="236787">
                <a:tc>
                  <a:txBody>
                    <a:bodyPr/>
                    <a:lstStyle/>
                    <a:p>
                      <a:pPr algn="ctr"/>
                      <a:r>
                        <a:rPr lang="en-US" sz="1400" dirty="0"/>
                        <a:t>15/11/2021</a:t>
                      </a:r>
                      <a:endParaRPr lang="en-CH" sz="1400" dirty="0"/>
                    </a:p>
                  </a:txBody>
                  <a:tcPr marL="8353" marR="8353" marT="4175" marB="4175">
                    <a:solidFill>
                      <a:schemeClr val="bg1">
                        <a:lumMod val="85000"/>
                      </a:schemeClr>
                    </a:solidFill>
                  </a:tcPr>
                </a:tc>
                <a:tc>
                  <a:txBody>
                    <a:bodyPr/>
                    <a:lstStyle/>
                    <a:p>
                      <a:pPr lvl="0" algn="l"/>
                      <a:r>
                        <a:rPr lang="en-US" sz="1400" b="1" dirty="0">
                          <a:solidFill>
                            <a:srgbClr val="005EA4"/>
                          </a:solidFill>
                        </a:rPr>
                        <a:t>   Behavior</a:t>
                      </a:r>
                      <a:endParaRPr lang="en-CH" sz="1400" b="1" dirty="0">
                        <a:solidFill>
                          <a:srgbClr val="005EA4"/>
                        </a:solidFill>
                      </a:endParaRPr>
                    </a:p>
                  </a:txBody>
                  <a:tcPr marL="8353" marR="8353" marT="4175" marB="4175">
                    <a:solidFill>
                      <a:schemeClr val="bg1">
                        <a:lumMod val="85000"/>
                      </a:schemeClr>
                    </a:solidFill>
                  </a:tcPr>
                </a:tc>
                <a:extLst>
                  <a:ext uri="{0D108BD9-81ED-4DB2-BD59-A6C34878D82A}">
                    <a16:rowId xmlns:a16="http://schemas.microsoft.com/office/drawing/2014/main" val="1145088985"/>
                  </a:ext>
                </a:extLst>
              </a:tr>
              <a:tr h="236787">
                <a:tc>
                  <a:txBody>
                    <a:bodyPr/>
                    <a:lstStyle/>
                    <a:p>
                      <a:pPr algn="ctr"/>
                      <a:r>
                        <a:rPr lang="en-US" sz="1400" dirty="0"/>
                        <a:t>22/11/2021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5EA4"/>
                          </a:solidFill>
                        </a:rPr>
                        <a:t>   Behavior</a:t>
                      </a:r>
                      <a:endParaRPr lang="en-CH" sz="1400" b="1" dirty="0">
                        <a:solidFill>
                          <a:srgbClr val="005EA4"/>
                        </a:solidFill>
                      </a:endParaRPr>
                    </a:p>
                  </a:txBody>
                  <a:tcPr marL="8353" marR="8353" marT="4175" marB="4175">
                    <a:noFill/>
                  </a:tcPr>
                </a:tc>
                <a:extLst>
                  <a:ext uri="{0D108BD9-81ED-4DB2-BD59-A6C34878D82A}">
                    <a16:rowId xmlns:a16="http://schemas.microsoft.com/office/drawing/2014/main" val="3642128737"/>
                  </a:ext>
                </a:extLst>
              </a:tr>
              <a:tr h="236787">
                <a:tc>
                  <a:txBody>
                    <a:bodyPr/>
                    <a:lstStyle/>
                    <a:p>
                      <a:pPr algn="ctr"/>
                      <a:r>
                        <a:rPr lang="en-US" sz="1400" dirty="0"/>
                        <a:t>29/11/2021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5EA4"/>
                          </a:solidFill>
                        </a:rPr>
                        <a:t>   Behavior</a:t>
                      </a:r>
                      <a:endParaRPr lang="en-CH" sz="1400" b="1" dirty="0">
                        <a:solidFill>
                          <a:srgbClr val="005EA4"/>
                        </a:solidFill>
                      </a:endParaRPr>
                    </a:p>
                  </a:txBody>
                  <a:tcPr marL="8353" marR="8353" marT="4175" marB="4175">
                    <a:solidFill>
                      <a:schemeClr val="bg1">
                        <a:lumMod val="85000"/>
                      </a:schemeClr>
                    </a:solidFill>
                  </a:tcPr>
                </a:tc>
                <a:extLst>
                  <a:ext uri="{0D108BD9-81ED-4DB2-BD59-A6C34878D82A}">
                    <a16:rowId xmlns:a16="http://schemas.microsoft.com/office/drawing/2014/main" val="2663315648"/>
                  </a:ext>
                </a:extLst>
              </a:tr>
              <a:tr h="236787">
                <a:tc>
                  <a:txBody>
                    <a:bodyPr/>
                    <a:lstStyle/>
                    <a:p>
                      <a:pPr algn="ctr"/>
                      <a:r>
                        <a:rPr lang="en-US" sz="1400" dirty="0"/>
                        <a:t>06/12/2021</a:t>
                      </a:r>
                      <a:endParaRPr lang="en-CH" sz="1400" dirty="0"/>
                    </a:p>
                  </a:txBody>
                  <a:tcPr marL="8353" marR="8353" marT="4175" marB="4175">
                    <a:noFill/>
                  </a:tcPr>
                </a:tc>
                <a:tc>
                  <a:txBody>
                    <a:bodyPr/>
                    <a:lstStyle/>
                    <a:p>
                      <a:pPr lvl="0" algn="l"/>
                      <a:r>
                        <a:rPr lang="en-US" sz="1400" b="1" dirty="0">
                          <a:solidFill>
                            <a:srgbClr val="005EA4"/>
                          </a:solidFill>
                        </a:rPr>
                        <a:t>   Behavior</a:t>
                      </a:r>
                      <a:endParaRPr lang="en-CH" sz="1400" b="1" dirty="0">
                        <a:solidFill>
                          <a:srgbClr val="005EA4"/>
                        </a:solidFill>
                      </a:endParaRPr>
                    </a:p>
                  </a:txBody>
                  <a:tcPr marL="8353" marR="8353" marT="4175" marB="4175">
                    <a:noFill/>
                  </a:tcPr>
                </a:tc>
                <a:extLst>
                  <a:ext uri="{0D108BD9-81ED-4DB2-BD59-A6C34878D82A}">
                    <a16:rowId xmlns:a16="http://schemas.microsoft.com/office/drawing/2014/main" val="3611578478"/>
                  </a:ext>
                </a:extLst>
              </a:tr>
              <a:tr h="236787">
                <a:tc>
                  <a:txBody>
                    <a:bodyPr/>
                    <a:lstStyle/>
                    <a:p>
                      <a:pPr algn="ctr"/>
                      <a:r>
                        <a:rPr lang="en-US" sz="1400" dirty="0"/>
                        <a:t>13/12/2021</a:t>
                      </a:r>
                      <a:endParaRPr lang="en-CH" sz="1400" dirty="0"/>
                    </a:p>
                  </a:txBody>
                  <a:tcPr marL="8353" marR="8353" marT="4175" marB="4175">
                    <a:solidFill>
                      <a:schemeClr val="bg1">
                        <a:lumMod val="85000"/>
                      </a:schemeClr>
                    </a:solidFill>
                  </a:tcPr>
                </a:tc>
                <a:tc>
                  <a:txBody>
                    <a:bodyPr/>
                    <a:lstStyle/>
                    <a:p>
                      <a:pPr lvl="0" algn="l"/>
                      <a:r>
                        <a:rPr lang="en-US" sz="1400" dirty="0"/>
                        <a:t>   Affect</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808694049"/>
                  </a:ext>
                </a:extLst>
              </a:tr>
              <a:tr h="236787">
                <a:tc>
                  <a:txBody>
                    <a:bodyPr/>
                    <a:lstStyle/>
                    <a:p>
                      <a:pPr algn="ctr"/>
                      <a:r>
                        <a:rPr lang="en-US" sz="1400" dirty="0"/>
                        <a:t>20/12/2021</a:t>
                      </a:r>
                      <a:endParaRPr lang="en-CH" sz="1400" dirty="0"/>
                    </a:p>
                  </a:txBody>
                  <a:tcPr marL="8353" marR="8353" marT="4175" marB="4175">
                    <a:solidFill>
                      <a:schemeClr val="bg1"/>
                    </a:solidFill>
                  </a:tcPr>
                </a:tc>
                <a:tc>
                  <a:txBody>
                    <a:bodyPr/>
                    <a:lstStyle/>
                    <a:p>
                      <a:pPr lvl="0" algn="l"/>
                      <a:r>
                        <a:rPr lang="en-US" sz="1400" dirty="0"/>
                        <a:t>   Affect</a:t>
                      </a:r>
                      <a:endParaRPr lang="en-CH" sz="1400" dirty="0"/>
                    </a:p>
                  </a:txBody>
                  <a:tcPr marL="8353" marR="8353" marT="4175" marB="4175">
                    <a:solidFill>
                      <a:schemeClr val="bg1"/>
                    </a:solidFill>
                  </a:tcPr>
                </a:tc>
                <a:extLst>
                  <a:ext uri="{0D108BD9-81ED-4DB2-BD59-A6C34878D82A}">
                    <a16:rowId xmlns:a16="http://schemas.microsoft.com/office/drawing/2014/main" val="1291799321"/>
                  </a:ext>
                </a:extLst>
              </a:tr>
            </a:tbl>
          </a:graphicData>
        </a:graphic>
      </p:graphicFrame>
      <p:sp>
        <p:nvSpPr>
          <p:cNvPr id="4" name="TextBox 3">
            <a:extLst>
              <a:ext uri="{FF2B5EF4-FFF2-40B4-BE49-F238E27FC236}">
                <a16:creationId xmlns:a16="http://schemas.microsoft.com/office/drawing/2014/main" id="{0A2B950A-2C0E-456E-B64A-D48552521C72}"/>
              </a:ext>
            </a:extLst>
          </p:cNvPr>
          <p:cNvSpPr txBox="1"/>
          <p:nvPr/>
        </p:nvSpPr>
        <p:spPr>
          <a:xfrm>
            <a:off x="6632399" y="1278826"/>
            <a:ext cx="1389682" cy="684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5" name="TextBox 4">
            <a:extLst>
              <a:ext uri="{FF2B5EF4-FFF2-40B4-BE49-F238E27FC236}">
                <a16:creationId xmlns:a16="http://schemas.microsoft.com/office/drawing/2014/main" id="{0A6449C0-B770-425B-B9EA-6114EEA44EC7}"/>
              </a:ext>
            </a:extLst>
          </p:cNvPr>
          <p:cNvSpPr txBox="1"/>
          <p:nvPr/>
        </p:nvSpPr>
        <p:spPr>
          <a:xfrm>
            <a:off x="6746054" y="1451550"/>
            <a:ext cx="1162373" cy="338553"/>
          </a:xfrm>
          <a:prstGeom prst="rect">
            <a:avLst/>
          </a:prstGeom>
          <a:noFill/>
        </p:spPr>
        <p:txBody>
          <a:bodyPr wrap="square" rtlCol="0">
            <a:spAutoFit/>
          </a:bodyPr>
          <a:lstStyle/>
          <a:p>
            <a:pPr algn="ctr"/>
            <a:r>
              <a:rPr lang="en-US" sz="1600" b="1" dirty="0">
                <a:solidFill>
                  <a:schemeClr val="bg1"/>
                </a:solidFill>
                <a:latin typeface="+mn-lt"/>
              </a:rPr>
              <a:t>Knowledge</a:t>
            </a:r>
            <a:endParaRPr lang="en-CH" sz="1600" b="1" dirty="0" err="1">
              <a:solidFill>
                <a:schemeClr val="bg1"/>
              </a:solidFill>
              <a:latin typeface="+mn-lt"/>
            </a:endParaRPr>
          </a:p>
        </p:txBody>
      </p:sp>
      <p:sp>
        <p:nvSpPr>
          <p:cNvPr id="6" name="TextBox 5">
            <a:extLst>
              <a:ext uri="{FF2B5EF4-FFF2-40B4-BE49-F238E27FC236}">
                <a16:creationId xmlns:a16="http://schemas.microsoft.com/office/drawing/2014/main" id="{79B9A182-C9E6-4D42-8C37-FB37F1676F46}"/>
              </a:ext>
            </a:extLst>
          </p:cNvPr>
          <p:cNvSpPr txBox="1"/>
          <p:nvPr/>
        </p:nvSpPr>
        <p:spPr>
          <a:xfrm>
            <a:off x="6632399" y="1982312"/>
            <a:ext cx="1389682" cy="468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7" name="TextBox 6">
            <a:extLst>
              <a:ext uri="{FF2B5EF4-FFF2-40B4-BE49-F238E27FC236}">
                <a16:creationId xmlns:a16="http://schemas.microsoft.com/office/drawing/2014/main" id="{9236E072-89DD-404A-A734-9AEB0D2E210E}"/>
              </a:ext>
            </a:extLst>
          </p:cNvPr>
          <p:cNvSpPr txBox="1"/>
          <p:nvPr/>
        </p:nvSpPr>
        <p:spPr>
          <a:xfrm>
            <a:off x="6746054" y="2047036"/>
            <a:ext cx="1162373" cy="338553"/>
          </a:xfrm>
          <a:prstGeom prst="rect">
            <a:avLst/>
          </a:prstGeom>
          <a:noFill/>
        </p:spPr>
        <p:txBody>
          <a:bodyPr wrap="square" rtlCol="0">
            <a:spAutoFit/>
          </a:bodyPr>
          <a:lstStyle/>
          <a:p>
            <a:pPr algn="ctr"/>
            <a:r>
              <a:rPr lang="en-US" sz="1600" b="1" dirty="0">
                <a:solidFill>
                  <a:schemeClr val="bg1"/>
                </a:solidFill>
                <a:latin typeface="+mn-lt"/>
              </a:rPr>
              <a:t>Policies</a:t>
            </a:r>
            <a:endParaRPr lang="en-CH" sz="1600" b="1" dirty="0" err="1">
              <a:solidFill>
                <a:schemeClr val="bg1"/>
              </a:solidFill>
              <a:latin typeface="+mn-lt"/>
            </a:endParaRPr>
          </a:p>
        </p:txBody>
      </p:sp>
      <p:sp>
        <p:nvSpPr>
          <p:cNvPr id="8" name="TextBox 7">
            <a:extLst>
              <a:ext uri="{FF2B5EF4-FFF2-40B4-BE49-F238E27FC236}">
                <a16:creationId xmlns:a16="http://schemas.microsoft.com/office/drawing/2014/main" id="{B7564AAB-29F7-49AB-A78E-79E234ED0B40}"/>
              </a:ext>
            </a:extLst>
          </p:cNvPr>
          <p:cNvSpPr txBox="1"/>
          <p:nvPr/>
        </p:nvSpPr>
        <p:spPr>
          <a:xfrm>
            <a:off x="6632399" y="2469798"/>
            <a:ext cx="1389682" cy="468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9" name="TextBox 8">
            <a:extLst>
              <a:ext uri="{FF2B5EF4-FFF2-40B4-BE49-F238E27FC236}">
                <a16:creationId xmlns:a16="http://schemas.microsoft.com/office/drawing/2014/main" id="{324BA5BF-ED5E-4B71-94EC-28AE2F599DA5}"/>
              </a:ext>
            </a:extLst>
          </p:cNvPr>
          <p:cNvSpPr txBox="1"/>
          <p:nvPr/>
        </p:nvSpPr>
        <p:spPr>
          <a:xfrm>
            <a:off x="6746054" y="2534522"/>
            <a:ext cx="1162373" cy="338553"/>
          </a:xfrm>
          <a:prstGeom prst="rect">
            <a:avLst/>
          </a:prstGeom>
          <a:noFill/>
        </p:spPr>
        <p:txBody>
          <a:bodyPr wrap="square" rtlCol="0">
            <a:spAutoFit/>
          </a:bodyPr>
          <a:lstStyle/>
          <a:p>
            <a:pPr algn="ctr"/>
            <a:r>
              <a:rPr lang="en-US" sz="1600" b="1" dirty="0">
                <a:solidFill>
                  <a:schemeClr val="bg1"/>
                </a:solidFill>
                <a:latin typeface="+mn-lt"/>
              </a:rPr>
              <a:t>Fairness</a:t>
            </a:r>
            <a:endParaRPr lang="en-CH" sz="1600" b="1" dirty="0" err="1">
              <a:solidFill>
                <a:schemeClr val="bg1"/>
              </a:solidFill>
              <a:latin typeface="+mn-lt"/>
            </a:endParaRPr>
          </a:p>
        </p:txBody>
      </p:sp>
      <p:grpSp>
        <p:nvGrpSpPr>
          <p:cNvPr id="15" name="Group 14">
            <a:extLst>
              <a:ext uri="{FF2B5EF4-FFF2-40B4-BE49-F238E27FC236}">
                <a16:creationId xmlns:a16="http://schemas.microsoft.com/office/drawing/2014/main" id="{D2718507-2799-4DB0-9D96-3C10377F2E1C}"/>
              </a:ext>
            </a:extLst>
          </p:cNvPr>
          <p:cNvGrpSpPr/>
          <p:nvPr/>
        </p:nvGrpSpPr>
        <p:grpSpPr>
          <a:xfrm>
            <a:off x="6632398" y="2957284"/>
            <a:ext cx="1389683" cy="936000"/>
            <a:chOff x="6632398" y="2959729"/>
            <a:chExt cx="1389683" cy="936000"/>
          </a:xfrm>
        </p:grpSpPr>
        <p:sp>
          <p:nvSpPr>
            <p:cNvPr id="10" name="TextBox 9">
              <a:extLst>
                <a:ext uri="{FF2B5EF4-FFF2-40B4-BE49-F238E27FC236}">
                  <a16:creationId xmlns:a16="http://schemas.microsoft.com/office/drawing/2014/main" id="{6DF7FEB6-1A2B-4B0D-AFED-5A724455D657}"/>
                </a:ext>
              </a:extLst>
            </p:cNvPr>
            <p:cNvSpPr txBox="1"/>
            <p:nvPr/>
          </p:nvSpPr>
          <p:spPr>
            <a:xfrm>
              <a:off x="6632399" y="2959729"/>
              <a:ext cx="1389682" cy="936000"/>
            </a:xfrm>
            <a:prstGeom prst="rect">
              <a:avLst/>
            </a:prstGeom>
            <a:solidFill>
              <a:srgbClr val="005EA4"/>
            </a:solidFill>
          </p:spPr>
          <p:txBody>
            <a:bodyPr wrap="square" rtlCol="0">
              <a:spAutoFit/>
            </a:bodyPr>
            <a:lstStyle/>
            <a:p>
              <a:endParaRPr lang="en-CH" dirty="0" err="1">
                <a:latin typeface="+mn-lt"/>
              </a:endParaRPr>
            </a:p>
          </p:txBody>
        </p:sp>
        <p:sp>
          <p:nvSpPr>
            <p:cNvPr id="11" name="TextBox 10">
              <a:extLst>
                <a:ext uri="{FF2B5EF4-FFF2-40B4-BE49-F238E27FC236}">
                  <a16:creationId xmlns:a16="http://schemas.microsoft.com/office/drawing/2014/main" id="{62A286F7-77D9-4A09-BB80-748D0770F1EE}"/>
                </a:ext>
              </a:extLst>
            </p:cNvPr>
            <p:cNvSpPr txBox="1"/>
            <p:nvPr/>
          </p:nvSpPr>
          <p:spPr>
            <a:xfrm>
              <a:off x="6632398" y="3258452"/>
              <a:ext cx="1389681" cy="338554"/>
            </a:xfrm>
            <a:prstGeom prst="rect">
              <a:avLst/>
            </a:prstGeom>
            <a:noFill/>
          </p:spPr>
          <p:txBody>
            <a:bodyPr wrap="square" rtlCol="0">
              <a:spAutoFit/>
            </a:bodyPr>
            <a:lstStyle/>
            <a:p>
              <a:pPr algn="ctr"/>
              <a:r>
                <a:rPr lang="en-US" sz="1600" b="1" dirty="0">
                  <a:solidFill>
                    <a:schemeClr val="bg1"/>
                  </a:solidFill>
                  <a:latin typeface="+mn-lt"/>
                </a:rPr>
                <a:t>Behavior</a:t>
              </a:r>
              <a:endParaRPr lang="en-CH" sz="1600" b="1" dirty="0" err="1">
                <a:solidFill>
                  <a:schemeClr val="bg1"/>
                </a:solidFill>
                <a:latin typeface="+mn-lt"/>
              </a:endParaRPr>
            </a:p>
          </p:txBody>
        </p:sp>
      </p:grpSp>
    </p:spTree>
    <p:extLst>
      <p:ext uri="{BB962C8B-B14F-4D97-AF65-F5344CB8AC3E}">
        <p14:creationId xmlns:p14="http://schemas.microsoft.com/office/powerpoint/2010/main" val="2879850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a:xfrm>
            <a:off x="320040" y="-15765"/>
            <a:ext cx="8509406" cy="702260"/>
          </a:xfrm>
        </p:spPr>
        <p:txBody>
          <a:bodyPr/>
          <a:lstStyle/>
          <a:p>
            <a:r>
              <a:rPr lang="en-US" dirty="0"/>
              <a:t>Course Schedule</a:t>
            </a:r>
            <a:endParaRPr lang="en-CH" dirty="0"/>
          </a:p>
        </p:txBody>
      </p:sp>
      <p:graphicFrame>
        <p:nvGraphicFramePr>
          <p:cNvPr id="2" name="Table 1">
            <a:extLst>
              <a:ext uri="{FF2B5EF4-FFF2-40B4-BE49-F238E27FC236}">
                <a16:creationId xmlns:a16="http://schemas.microsoft.com/office/drawing/2014/main" id="{081C5852-33BE-4CC9-9A4F-37D80E8E46C0}"/>
              </a:ext>
            </a:extLst>
          </p:cNvPr>
          <p:cNvGraphicFramePr>
            <a:graphicFrameLocks noGrp="1"/>
          </p:cNvGraphicFramePr>
          <p:nvPr>
            <p:extLst>
              <p:ext uri="{D42A27DB-BD31-4B8C-83A1-F6EECF244321}">
                <p14:modId xmlns:p14="http://schemas.microsoft.com/office/powerpoint/2010/main" val="3899405730"/>
              </p:ext>
            </p:extLst>
          </p:nvPr>
        </p:nvGraphicFramePr>
        <p:xfrm>
          <a:off x="835262" y="1035258"/>
          <a:ext cx="5755038" cy="3315018"/>
        </p:xfrm>
        <a:graphic>
          <a:graphicData uri="http://schemas.openxmlformats.org/drawingml/2006/table">
            <a:tbl>
              <a:tblPr firstRow="1" bandRow="1">
                <a:tableStyleId>{5C22544A-7EE6-4342-B048-85BDC9FD1C3A}</a:tableStyleId>
              </a:tblPr>
              <a:tblGrid>
                <a:gridCol w="1250197">
                  <a:extLst>
                    <a:ext uri="{9D8B030D-6E8A-4147-A177-3AD203B41FA5}">
                      <a16:colId xmlns:a16="http://schemas.microsoft.com/office/drawing/2014/main" val="2834271874"/>
                    </a:ext>
                  </a:extLst>
                </a:gridCol>
                <a:gridCol w="4504841">
                  <a:extLst>
                    <a:ext uri="{9D8B030D-6E8A-4147-A177-3AD203B41FA5}">
                      <a16:colId xmlns:a16="http://schemas.microsoft.com/office/drawing/2014/main" val="3007242712"/>
                    </a:ext>
                  </a:extLst>
                </a:gridCol>
              </a:tblGrid>
              <a:tr h="236787">
                <a:tc>
                  <a:txBody>
                    <a:bodyPr/>
                    <a:lstStyle/>
                    <a:p>
                      <a:pPr algn="ctr"/>
                      <a:r>
                        <a:rPr lang="en-US" sz="1400" dirty="0"/>
                        <a:t>Date</a:t>
                      </a:r>
                      <a:endParaRPr lang="en-CH" sz="1400" dirty="0"/>
                    </a:p>
                  </a:txBody>
                  <a:tcPr marL="8353" marR="8353" marT="4175" marB="4175">
                    <a:solidFill>
                      <a:srgbClr val="005EA4"/>
                    </a:solidFill>
                  </a:tcPr>
                </a:tc>
                <a:tc>
                  <a:txBody>
                    <a:bodyPr/>
                    <a:lstStyle/>
                    <a:p>
                      <a:pPr algn="ctr"/>
                      <a:r>
                        <a:rPr lang="en-US" sz="1400" dirty="0"/>
                        <a:t>Topic</a:t>
                      </a:r>
                      <a:endParaRPr lang="en-CH" sz="1400" dirty="0"/>
                    </a:p>
                  </a:txBody>
                  <a:tcPr marL="8353" marR="8353" marT="4175" marB="4175">
                    <a:solidFill>
                      <a:srgbClr val="005EA4"/>
                    </a:solidFill>
                  </a:tcPr>
                </a:tc>
                <a:extLst>
                  <a:ext uri="{0D108BD9-81ED-4DB2-BD59-A6C34878D82A}">
                    <a16:rowId xmlns:a16="http://schemas.microsoft.com/office/drawing/2014/main" val="514261107"/>
                  </a:ext>
                </a:extLst>
              </a:tr>
              <a:tr h="236787">
                <a:tc>
                  <a:txBody>
                    <a:bodyPr/>
                    <a:lstStyle/>
                    <a:p>
                      <a:pPr algn="ctr"/>
                      <a:r>
                        <a:rPr lang="en-US" sz="1400" dirty="0"/>
                        <a:t>27/09/2021</a:t>
                      </a:r>
                      <a:endParaRPr lang="en-CH" sz="1400" dirty="0"/>
                    </a:p>
                  </a:txBody>
                  <a:tcPr marL="8353" marR="8353" marT="4175" marB="4175">
                    <a:noFill/>
                  </a:tcPr>
                </a:tc>
                <a:tc>
                  <a:txBody>
                    <a:bodyPr/>
                    <a:lstStyle/>
                    <a:p>
                      <a:pPr lvl="0" algn="l"/>
                      <a:r>
                        <a:rPr lang="en-US" sz="1400" dirty="0"/>
                        <a:t>   Introduction</a:t>
                      </a:r>
                      <a:endParaRPr lang="en-CH" sz="1400" dirty="0"/>
                    </a:p>
                  </a:txBody>
                  <a:tcPr marL="8353" marR="8353" marT="4175" marB="4175">
                    <a:noFill/>
                  </a:tcPr>
                </a:tc>
                <a:extLst>
                  <a:ext uri="{0D108BD9-81ED-4DB2-BD59-A6C34878D82A}">
                    <a16:rowId xmlns:a16="http://schemas.microsoft.com/office/drawing/2014/main" val="490890577"/>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04/10/2021</a:t>
                      </a:r>
                      <a:endParaRPr lang="en-CH" sz="1400" dirty="0"/>
                    </a:p>
                  </a:txBody>
                  <a:tcPr marL="8353" marR="8353" marT="4175" marB="4175">
                    <a:solidFill>
                      <a:schemeClr val="bg1">
                        <a:lumMod val="85000"/>
                      </a:schemeClr>
                    </a:solidFill>
                  </a:tcPr>
                </a:tc>
                <a:tc>
                  <a:txBody>
                    <a:bodyPr/>
                    <a:lstStyle/>
                    <a:p>
                      <a:pPr lvl="0" algn="l"/>
                      <a:r>
                        <a:rPr lang="en-US" sz="1400" dirty="0"/>
                        <a:t>   Representation &amp; prediction of knowledge</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985632041"/>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11/10/2021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Representation &amp; prediction of knowledge</a:t>
                      </a:r>
                      <a:endParaRPr lang="en-CH" sz="1400" dirty="0"/>
                    </a:p>
                  </a:txBody>
                  <a:tcPr marL="8353" marR="8353" marT="4175" marB="4175">
                    <a:noFill/>
                  </a:tcPr>
                </a:tc>
                <a:extLst>
                  <a:ext uri="{0D108BD9-81ED-4DB2-BD59-A6C34878D82A}">
                    <a16:rowId xmlns:a16="http://schemas.microsoft.com/office/drawing/2014/main" val="3384850444"/>
                  </a:ext>
                </a:extLst>
              </a:tr>
              <a:tr h="236787">
                <a:tc>
                  <a:txBody>
                    <a:bodyPr/>
                    <a:lstStyle/>
                    <a:p>
                      <a:pPr algn="ctr"/>
                      <a:r>
                        <a:rPr lang="en-US" sz="1400" dirty="0"/>
                        <a:t>18/10/2021</a:t>
                      </a:r>
                      <a:endParaRPr lang="en-CH" sz="1400" dirty="0"/>
                    </a:p>
                  </a:txBody>
                  <a:tcPr marL="8353" marR="8353" marT="4175" marB="4175">
                    <a:solidFill>
                      <a:schemeClr val="bg1">
                        <a:lumMod val="85000"/>
                      </a:schemeClr>
                    </a:solidFill>
                  </a:tcPr>
                </a:tc>
                <a:tc>
                  <a:txBody>
                    <a:bodyPr/>
                    <a:lstStyle/>
                    <a:p>
                      <a:pPr lvl="0" algn="l"/>
                      <a:r>
                        <a:rPr lang="en-US" sz="1400" dirty="0"/>
                        <a:t>   Optimal Policies</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177625303"/>
                  </a:ext>
                </a:extLst>
              </a:tr>
              <a:tr h="236787">
                <a:tc>
                  <a:txBody>
                    <a:bodyPr/>
                    <a:lstStyle/>
                    <a:p>
                      <a:pPr algn="ctr"/>
                      <a:r>
                        <a:rPr lang="en-US" sz="1400" dirty="0"/>
                        <a:t>25/10/2021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Optimal Policies</a:t>
                      </a:r>
                      <a:endParaRPr lang="en-CH" sz="1400" dirty="0"/>
                    </a:p>
                  </a:txBody>
                  <a:tcPr marL="8353" marR="8353" marT="4175" marB="4175">
                    <a:noFill/>
                  </a:tcPr>
                </a:tc>
                <a:extLst>
                  <a:ext uri="{0D108BD9-81ED-4DB2-BD59-A6C34878D82A}">
                    <a16:rowId xmlns:a16="http://schemas.microsoft.com/office/drawing/2014/main" val="463760548"/>
                  </a:ext>
                </a:extLst>
              </a:tr>
              <a:tr h="236787">
                <a:tc>
                  <a:txBody>
                    <a:bodyPr/>
                    <a:lstStyle/>
                    <a:p>
                      <a:pPr algn="ctr"/>
                      <a:r>
                        <a:rPr lang="en-US" sz="1400" dirty="0"/>
                        <a:t>01/11/2021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Fairness</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3418638316"/>
                  </a:ext>
                </a:extLst>
              </a:tr>
              <a:tr h="236787">
                <a:tc>
                  <a:txBody>
                    <a:bodyPr/>
                    <a:lstStyle/>
                    <a:p>
                      <a:pPr algn="ctr"/>
                      <a:r>
                        <a:rPr lang="en-US" sz="1400" dirty="0"/>
                        <a:t>08/11/2021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Fairness</a:t>
                      </a:r>
                      <a:endParaRPr lang="en-CH" sz="1400" dirty="0"/>
                    </a:p>
                  </a:txBody>
                  <a:tcPr marL="8353" marR="8353" marT="4175" marB="4175">
                    <a:noFill/>
                  </a:tcPr>
                </a:tc>
                <a:extLst>
                  <a:ext uri="{0D108BD9-81ED-4DB2-BD59-A6C34878D82A}">
                    <a16:rowId xmlns:a16="http://schemas.microsoft.com/office/drawing/2014/main" val="4222744386"/>
                  </a:ext>
                </a:extLst>
              </a:tr>
              <a:tr h="236787">
                <a:tc>
                  <a:txBody>
                    <a:bodyPr/>
                    <a:lstStyle/>
                    <a:p>
                      <a:pPr algn="ctr"/>
                      <a:r>
                        <a:rPr lang="en-US" sz="1400" dirty="0"/>
                        <a:t>15/11/2021</a:t>
                      </a:r>
                      <a:endParaRPr lang="en-CH" sz="1400" dirty="0"/>
                    </a:p>
                  </a:txBody>
                  <a:tcPr marL="8353" marR="8353" marT="4175" marB="4175">
                    <a:solidFill>
                      <a:schemeClr val="bg1">
                        <a:lumMod val="85000"/>
                      </a:schemeClr>
                    </a:solidFill>
                  </a:tcPr>
                </a:tc>
                <a:tc>
                  <a:txBody>
                    <a:bodyPr/>
                    <a:lstStyle/>
                    <a:p>
                      <a:pPr lvl="0" algn="l"/>
                      <a:r>
                        <a:rPr lang="en-US" sz="1400" dirty="0"/>
                        <a:t>   Behavior</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145088985"/>
                  </a:ext>
                </a:extLst>
              </a:tr>
              <a:tr h="236787">
                <a:tc>
                  <a:txBody>
                    <a:bodyPr/>
                    <a:lstStyle/>
                    <a:p>
                      <a:pPr algn="ctr"/>
                      <a:r>
                        <a:rPr lang="en-US" sz="1400" dirty="0"/>
                        <a:t>22/11/2021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Behavior</a:t>
                      </a:r>
                      <a:endParaRPr lang="en-CH" sz="1400" dirty="0"/>
                    </a:p>
                  </a:txBody>
                  <a:tcPr marL="8353" marR="8353" marT="4175" marB="4175">
                    <a:noFill/>
                  </a:tcPr>
                </a:tc>
                <a:extLst>
                  <a:ext uri="{0D108BD9-81ED-4DB2-BD59-A6C34878D82A}">
                    <a16:rowId xmlns:a16="http://schemas.microsoft.com/office/drawing/2014/main" val="3642128737"/>
                  </a:ext>
                </a:extLst>
              </a:tr>
              <a:tr h="236787">
                <a:tc>
                  <a:txBody>
                    <a:bodyPr/>
                    <a:lstStyle/>
                    <a:p>
                      <a:pPr algn="ctr"/>
                      <a:r>
                        <a:rPr lang="en-US" sz="1400" dirty="0"/>
                        <a:t>29/11/2021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Behavior</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2663315648"/>
                  </a:ext>
                </a:extLst>
              </a:tr>
              <a:tr h="236787">
                <a:tc>
                  <a:txBody>
                    <a:bodyPr/>
                    <a:lstStyle/>
                    <a:p>
                      <a:pPr algn="ctr"/>
                      <a:r>
                        <a:rPr lang="en-US" sz="1400" dirty="0"/>
                        <a:t>06/12/2021</a:t>
                      </a:r>
                      <a:endParaRPr lang="en-CH" sz="1400" dirty="0"/>
                    </a:p>
                  </a:txBody>
                  <a:tcPr marL="8353" marR="8353" marT="4175" marB="4175">
                    <a:noFill/>
                  </a:tcPr>
                </a:tc>
                <a:tc>
                  <a:txBody>
                    <a:bodyPr/>
                    <a:lstStyle/>
                    <a:p>
                      <a:pPr lvl="0" algn="l"/>
                      <a:r>
                        <a:rPr lang="en-US" sz="1400" dirty="0"/>
                        <a:t>   Behavior</a:t>
                      </a:r>
                      <a:endParaRPr lang="en-CH" sz="1400" dirty="0"/>
                    </a:p>
                  </a:txBody>
                  <a:tcPr marL="8353" marR="8353" marT="4175" marB="4175">
                    <a:noFill/>
                  </a:tcPr>
                </a:tc>
                <a:extLst>
                  <a:ext uri="{0D108BD9-81ED-4DB2-BD59-A6C34878D82A}">
                    <a16:rowId xmlns:a16="http://schemas.microsoft.com/office/drawing/2014/main" val="3611578478"/>
                  </a:ext>
                </a:extLst>
              </a:tr>
              <a:tr h="236787">
                <a:tc>
                  <a:txBody>
                    <a:bodyPr/>
                    <a:lstStyle/>
                    <a:p>
                      <a:pPr algn="ctr"/>
                      <a:r>
                        <a:rPr lang="en-US" sz="1400" dirty="0"/>
                        <a:t>13/12/2021</a:t>
                      </a:r>
                      <a:endParaRPr lang="en-CH" sz="1400" dirty="0"/>
                    </a:p>
                  </a:txBody>
                  <a:tcPr marL="8353" marR="8353" marT="4175" marB="4175">
                    <a:solidFill>
                      <a:schemeClr val="bg1">
                        <a:lumMod val="85000"/>
                      </a:schemeClr>
                    </a:solidFill>
                  </a:tcPr>
                </a:tc>
                <a:tc>
                  <a:txBody>
                    <a:bodyPr/>
                    <a:lstStyle/>
                    <a:p>
                      <a:pPr lvl="0" algn="l"/>
                      <a:r>
                        <a:rPr lang="en-US" sz="1400" b="1" dirty="0">
                          <a:solidFill>
                            <a:srgbClr val="005EA4"/>
                          </a:solidFill>
                        </a:rPr>
                        <a:t>   Affect</a:t>
                      </a:r>
                      <a:endParaRPr lang="en-CH" sz="1400" b="1" dirty="0">
                        <a:solidFill>
                          <a:srgbClr val="005EA4"/>
                        </a:solidFill>
                      </a:endParaRPr>
                    </a:p>
                  </a:txBody>
                  <a:tcPr marL="8353" marR="8353" marT="4175" marB="4175">
                    <a:solidFill>
                      <a:schemeClr val="bg1">
                        <a:lumMod val="85000"/>
                      </a:schemeClr>
                    </a:solidFill>
                  </a:tcPr>
                </a:tc>
                <a:extLst>
                  <a:ext uri="{0D108BD9-81ED-4DB2-BD59-A6C34878D82A}">
                    <a16:rowId xmlns:a16="http://schemas.microsoft.com/office/drawing/2014/main" val="1808694049"/>
                  </a:ext>
                </a:extLst>
              </a:tr>
              <a:tr h="236787">
                <a:tc>
                  <a:txBody>
                    <a:bodyPr/>
                    <a:lstStyle/>
                    <a:p>
                      <a:pPr algn="ctr"/>
                      <a:r>
                        <a:rPr lang="en-US" sz="1400" dirty="0"/>
                        <a:t>20/12/2021</a:t>
                      </a:r>
                      <a:endParaRPr lang="en-CH" sz="1400" dirty="0"/>
                    </a:p>
                  </a:txBody>
                  <a:tcPr marL="8353" marR="8353" marT="4175" marB="4175">
                    <a:solidFill>
                      <a:schemeClr val="bg1"/>
                    </a:solidFill>
                  </a:tcPr>
                </a:tc>
                <a:tc>
                  <a:txBody>
                    <a:bodyPr/>
                    <a:lstStyle/>
                    <a:p>
                      <a:pPr lvl="0" algn="l"/>
                      <a:r>
                        <a:rPr lang="en-US" sz="1400" b="1" dirty="0">
                          <a:solidFill>
                            <a:srgbClr val="005EA4"/>
                          </a:solidFill>
                        </a:rPr>
                        <a:t>   Affect</a:t>
                      </a:r>
                      <a:endParaRPr lang="en-CH" sz="1400" b="1" dirty="0">
                        <a:solidFill>
                          <a:srgbClr val="005EA4"/>
                        </a:solidFill>
                      </a:endParaRPr>
                    </a:p>
                  </a:txBody>
                  <a:tcPr marL="8353" marR="8353" marT="4175" marB="4175">
                    <a:solidFill>
                      <a:schemeClr val="bg1"/>
                    </a:solidFill>
                  </a:tcPr>
                </a:tc>
                <a:extLst>
                  <a:ext uri="{0D108BD9-81ED-4DB2-BD59-A6C34878D82A}">
                    <a16:rowId xmlns:a16="http://schemas.microsoft.com/office/drawing/2014/main" val="1291799321"/>
                  </a:ext>
                </a:extLst>
              </a:tr>
            </a:tbl>
          </a:graphicData>
        </a:graphic>
      </p:graphicFrame>
      <p:sp>
        <p:nvSpPr>
          <p:cNvPr id="4" name="TextBox 3">
            <a:extLst>
              <a:ext uri="{FF2B5EF4-FFF2-40B4-BE49-F238E27FC236}">
                <a16:creationId xmlns:a16="http://schemas.microsoft.com/office/drawing/2014/main" id="{0A2B950A-2C0E-456E-B64A-D48552521C72}"/>
              </a:ext>
            </a:extLst>
          </p:cNvPr>
          <p:cNvSpPr txBox="1"/>
          <p:nvPr/>
        </p:nvSpPr>
        <p:spPr>
          <a:xfrm>
            <a:off x="6632399" y="1278826"/>
            <a:ext cx="1389682" cy="684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5" name="TextBox 4">
            <a:extLst>
              <a:ext uri="{FF2B5EF4-FFF2-40B4-BE49-F238E27FC236}">
                <a16:creationId xmlns:a16="http://schemas.microsoft.com/office/drawing/2014/main" id="{0A6449C0-B770-425B-B9EA-6114EEA44EC7}"/>
              </a:ext>
            </a:extLst>
          </p:cNvPr>
          <p:cNvSpPr txBox="1"/>
          <p:nvPr/>
        </p:nvSpPr>
        <p:spPr>
          <a:xfrm>
            <a:off x="6746054" y="1451550"/>
            <a:ext cx="1162373" cy="338553"/>
          </a:xfrm>
          <a:prstGeom prst="rect">
            <a:avLst/>
          </a:prstGeom>
          <a:noFill/>
        </p:spPr>
        <p:txBody>
          <a:bodyPr wrap="square" rtlCol="0">
            <a:spAutoFit/>
          </a:bodyPr>
          <a:lstStyle/>
          <a:p>
            <a:pPr algn="ctr"/>
            <a:r>
              <a:rPr lang="en-US" sz="1600" b="1" dirty="0">
                <a:solidFill>
                  <a:schemeClr val="bg1"/>
                </a:solidFill>
                <a:latin typeface="+mn-lt"/>
              </a:rPr>
              <a:t>Knowledge</a:t>
            </a:r>
            <a:endParaRPr lang="en-CH" sz="1600" b="1" dirty="0" err="1">
              <a:solidFill>
                <a:schemeClr val="bg1"/>
              </a:solidFill>
              <a:latin typeface="+mn-lt"/>
            </a:endParaRPr>
          </a:p>
        </p:txBody>
      </p:sp>
      <p:sp>
        <p:nvSpPr>
          <p:cNvPr id="6" name="TextBox 5">
            <a:extLst>
              <a:ext uri="{FF2B5EF4-FFF2-40B4-BE49-F238E27FC236}">
                <a16:creationId xmlns:a16="http://schemas.microsoft.com/office/drawing/2014/main" id="{79B9A182-C9E6-4D42-8C37-FB37F1676F46}"/>
              </a:ext>
            </a:extLst>
          </p:cNvPr>
          <p:cNvSpPr txBox="1"/>
          <p:nvPr/>
        </p:nvSpPr>
        <p:spPr>
          <a:xfrm>
            <a:off x="6632399" y="1982312"/>
            <a:ext cx="1389682" cy="468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7" name="TextBox 6">
            <a:extLst>
              <a:ext uri="{FF2B5EF4-FFF2-40B4-BE49-F238E27FC236}">
                <a16:creationId xmlns:a16="http://schemas.microsoft.com/office/drawing/2014/main" id="{9236E072-89DD-404A-A734-9AEB0D2E210E}"/>
              </a:ext>
            </a:extLst>
          </p:cNvPr>
          <p:cNvSpPr txBox="1"/>
          <p:nvPr/>
        </p:nvSpPr>
        <p:spPr>
          <a:xfrm>
            <a:off x="6746054" y="2047036"/>
            <a:ext cx="1162373" cy="338553"/>
          </a:xfrm>
          <a:prstGeom prst="rect">
            <a:avLst/>
          </a:prstGeom>
          <a:noFill/>
        </p:spPr>
        <p:txBody>
          <a:bodyPr wrap="square" rtlCol="0">
            <a:spAutoFit/>
          </a:bodyPr>
          <a:lstStyle/>
          <a:p>
            <a:pPr algn="ctr"/>
            <a:r>
              <a:rPr lang="en-US" sz="1600" b="1" dirty="0">
                <a:solidFill>
                  <a:schemeClr val="bg1"/>
                </a:solidFill>
                <a:latin typeface="+mn-lt"/>
              </a:rPr>
              <a:t>Policies</a:t>
            </a:r>
            <a:endParaRPr lang="en-CH" sz="1600" b="1" dirty="0" err="1">
              <a:solidFill>
                <a:schemeClr val="bg1"/>
              </a:solidFill>
              <a:latin typeface="+mn-lt"/>
            </a:endParaRPr>
          </a:p>
        </p:txBody>
      </p:sp>
      <p:sp>
        <p:nvSpPr>
          <p:cNvPr id="8" name="TextBox 7">
            <a:extLst>
              <a:ext uri="{FF2B5EF4-FFF2-40B4-BE49-F238E27FC236}">
                <a16:creationId xmlns:a16="http://schemas.microsoft.com/office/drawing/2014/main" id="{B7564AAB-29F7-49AB-A78E-79E234ED0B40}"/>
              </a:ext>
            </a:extLst>
          </p:cNvPr>
          <p:cNvSpPr txBox="1"/>
          <p:nvPr/>
        </p:nvSpPr>
        <p:spPr>
          <a:xfrm>
            <a:off x="6632399" y="2469798"/>
            <a:ext cx="1389682" cy="468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9" name="TextBox 8">
            <a:extLst>
              <a:ext uri="{FF2B5EF4-FFF2-40B4-BE49-F238E27FC236}">
                <a16:creationId xmlns:a16="http://schemas.microsoft.com/office/drawing/2014/main" id="{324BA5BF-ED5E-4B71-94EC-28AE2F599DA5}"/>
              </a:ext>
            </a:extLst>
          </p:cNvPr>
          <p:cNvSpPr txBox="1"/>
          <p:nvPr/>
        </p:nvSpPr>
        <p:spPr>
          <a:xfrm>
            <a:off x="6746054" y="2534522"/>
            <a:ext cx="1162373" cy="338553"/>
          </a:xfrm>
          <a:prstGeom prst="rect">
            <a:avLst/>
          </a:prstGeom>
          <a:noFill/>
        </p:spPr>
        <p:txBody>
          <a:bodyPr wrap="square" rtlCol="0">
            <a:spAutoFit/>
          </a:bodyPr>
          <a:lstStyle/>
          <a:p>
            <a:pPr algn="ctr"/>
            <a:r>
              <a:rPr lang="en-US" sz="1600" b="1" dirty="0">
                <a:solidFill>
                  <a:schemeClr val="bg1"/>
                </a:solidFill>
                <a:latin typeface="+mn-lt"/>
              </a:rPr>
              <a:t>Fairness</a:t>
            </a:r>
            <a:endParaRPr lang="en-CH" sz="1600" b="1" dirty="0" err="1">
              <a:solidFill>
                <a:schemeClr val="bg1"/>
              </a:solidFill>
              <a:latin typeface="+mn-lt"/>
            </a:endParaRPr>
          </a:p>
        </p:txBody>
      </p:sp>
      <p:sp>
        <p:nvSpPr>
          <p:cNvPr id="10" name="TextBox 9">
            <a:extLst>
              <a:ext uri="{FF2B5EF4-FFF2-40B4-BE49-F238E27FC236}">
                <a16:creationId xmlns:a16="http://schemas.microsoft.com/office/drawing/2014/main" id="{6DF7FEB6-1A2B-4B0D-AFED-5A724455D657}"/>
              </a:ext>
            </a:extLst>
          </p:cNvPr>
          <p:cNvSpPr txBox="1"/>
          <p:nvPr/>
        </p:nvSpPr>
        <p:spPr>
          <a:xfrm>
            <a:off x="6632399" y="2957284"/>
            <a:ext cx="1389682" cy="936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11" name="TextBox 10">
            <a:extLst>
              <a:ext uri="{FF2B5EF4-FFF2-40B4-BE49-F238E27FC236}">
                <a16:creationId xmlns:a16="http://schemas.microsoft.com/office/drawing/2014/main" id="{62A286F7-77D9-4A09-BB80-748D0770F1EE}"/>
              </a:ext>
            </a:extLst>
          </p:cNvPr>
          <p:cNvSpPr txBox="1"/>
          <p:nvPr/>
        </p:nvSpPr>
        <p:spPr>
          <a:xfrm>
            <a:off x="6632398" y="3256007"/>
            <a:ext cx="1389681" cy="338554"/>
          </a:xfrm>
          <a:prstGeom prst="rect">
            <a:avLst/>
          </a:prstGeom>
          <a:noFill/>
        </p:spPr>
        <p:txBody>
          <a:bodyPr wrap="square" rtlCol="0">
            <a:spAutoFit/>
          </a:bodyPr>
          <a:lstStyle/>
          <a:p>
            <a:pPr algn="ctr"/>
            <a:r>
              <a:rPr lang="en-US" sz="1600" b="1" dirty="0">
                <a:solidFill>
                  <a:schemeClr val="bg1"/>
                </a:solidFill>
                <a:latin typeface="+mn-lt"/>
              </a:rPr>
              <a:t>Behavior</a:t>
            </a:r>
            <a:endParaRPr lang="en-CH" sz="1600" b="1" dirty="0" err="1">
              <a:solidFill>
                <a:schemeClr val="bg1"/>
              </a:solidFill>
              <a:latin typeface="+mn-lt"/>
            </a:endParaRPr>
          </a:p>
        </p:txBody>
      </p:sp>
      <p:grpSp>
        <p:nvGrpSpPr>
          <p:cNvPr id="12" name="Group 11">
            <a:extLst>
              <a:ext uri="{FF2B5EF4-FFF2-40B4-BE49-F238E27FC236}">
                <a16:creationId xmlns:a16="http://schemas.microsoft.com/office/drawing/2014/main" id="{472E042A-180F-41AE-BC2B-6A55A934CD86}"/>
              </a:ext>
            </a:extLst>
          </p:cNvPr>
          <p:cNvGrpSpPr/>
          <p:nvPr/>
        </p:nvGrpSpPr>
        <p:grpSpPr>
          <a:xfrm>
            <a:off x="6632399" y="3912772"/>
            <a:ext cx="1389682" cy="468000"/>
            <a:chOff x="7573504" y="3725723"/>
            <a:chExt cx="1389682" cy="432000"/>
          </a:xfrm>
        </p:grpSpPr>
        <p:sp>
          <p:nvSpPr>
            <p:cNvPr id="13" name="TextBox 12">
              <a:extLst>
                <a:ext uri="{FF2B5EF4-FFF2-40B4-BE49-F238E27FC236}">
                  <a16:creationId xmlns:a16="http://schemas.microsoft.com/office/drawing/2014/main" id="{47EA9522-7FDD-4BE0-AD8C-21FE1297E391}"/>
                </a:ext>
              </a:extLst>
            </p:cNvPr>
            <p:cNvSpPr txBox="1"/>
            <p:nvPr/>
          </p:nvSpPr>
          <p:spPr>
            <a:xfrm>
              <a:off x="7573504" y="3725723"/>
              <a:ext cx="1389682" cy="432000"/>
            </a:xfrm>
            <a:prstGeom prst="rect">
              <a:avLst/>
            </a:prstGeom>
            <a:solidFill>
              <a:srgbClr val="005EA4"/>
            </a:solidFill>
          </p:spPr>
          <p:txBody>
            <a:bodyPr wrap="square" rtlCol="0">
              <a:spAutoFit/>
            </a:bodyPr>
            <a:lstStyle/>
            <a:p>
              <a:endParaRPr lang="en-CH" dirty="0" err="1">
                <a:latin typeface="+mn-lt"/>
              </a:endParaRPr>
            </a:p>
          </p:txBody>
        </p:sp>
        <p:sp>
          <p:nvSpPr>
            <p:cNvPr id="14" name="TextBox 13">
              <a:extLst>
                <a:ext uri="{FF2B5EF4-FFF2-40B4-BE49-F238E27FC236}">
                  <a16:creationId xmlns:a16="http://schemas.microsoft.com/office/drawing/2014/main" id="{961B521F-9E14-42D4-AF48-4920DF1B3FF6}"/>
                </a:ext>
              </a:extLst>
            </p:cNvPr>
            <p:cNvSpPr txBox="1"/>
            <p:nvPr/>
          </p:nvSpPr>
          <p:spPr>
            <a:xfrm>
              <a:off x="7573504" y="3772446"/>
              <a:ext cx="1389681" cy="309786"/>
            </a:xfrm>
            <a:prstGeom prst="rect">
              <a:avLst/>
            </a:prstGeom>
            <a:noFill/>
          </p:spPr>
          <p:txBody>
            <a:bodyPr wrap="square" rtlCol="0">
              <a:spAutoFit/>
            </a:bodyPr>
            <a:lstStyle/>
            <a:p>
              <a:pPr algn="ctr"/>
              <a:r>
                <a:rPr lang="en-US" sz="1600" b="1" dirty="0">
                  <a:solidFill>
                    <a:schemeClr val="bg1"/>
                  </a:solidFill>
                  <a:latin typeface="+mn-lt"/>
                </a:rPr>
                <a:t>Affect</a:t>
              </a:r>
              <a:endParaRPr lang="en-CH" sz="1600" b="1" dirty="0" err="1">
                <a:solidFill>
                  <a:schemeClr val="bg1"/>
                </a:solidFill>
                <a:latin typeface="+mn-lt"/>
              </a:endParaRPr>
            </a:p>
          </p:txBody>
        </p:sp>
      </p:grpSp>
    </p:spTree>
    <p:extLst>
      <p:ext uri="{BB962C8B-B14F-4D97-AF65-F5344CB8AC3E}">
        <p14:creationId xmlns:p14="http://schemas.microsoft.com/office/powerpoint/2010/main" val="2209943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p:txBody>
          <a:bodyPr/>
          <a:lstStyle/>
          <a:p>
            <a:r>
              <a:rPr lang="en-US" dirty="0"/>
              <a:t>Course Requirements</a:t>
            </a:r>
            <a:endParaRPr lang="en-CH" dirty="0"/>
          </a:p>
        </p:txBody>
      </p:sp>
      <p:sp>
        <p:nvSpPr>
          <p:cNvPr id="5" name="TextBox 4">
            <a:extLst>
              <a:ext uri="{FF2B5EF4-FFF2-40B4-BE49-F238E27FC236}">
                <a16:creationId xmlns:a16="http://schemas.microsoft.com/office/drawing/2014/main" id="{11098080-D2F6-4791-8C53-7D19734AA718}"/>
              </a:ext>
            </a:extLst>
          </p:cNvPr>
          <p:cNvSpPr txBox="1"/>
          <p:nvPr/>
        </p:nvSpPr>
        <p:spPr>
          <a:xfrm>
            <a:off x="348293" y="1094473"/>
            <a:ext cx="8447414" cy="3631763"/>
          </a:xfrm>
          <a:prstGeom prst="rect">
            <a:avLst/>
          </a:prstGeom>
          <a:noFill/>
        </p:spPr>
        <p:txBody>
          <a:bodyPr wrap="square" rtlCol="0">
            <a:spAutoFit/>
          </a:bodyPr>
          <a:lstStyle/>
          <a:p>
            <a:pPr>
              <a:spcAft>
                <a:spcPts val="1200"/>
              </a:spcAft>
            </a:pPr>
            <a:r>
              <a:rPr lang="en-US" sz="2000" dirty="0">
                <a:latin typeface="+mn-lt"/>
              </a:rPr>
              <a:t>Each week, we will read 1 research article and present &amp; discuss in class, therefore:</a:t>
            </a:r>
          </a:p>
          <a:p>
            <a:pPr marL="268288" indent="-180975">
              <a:spcAft>
                <a:spcPts val="1200"/>
              </a:spcAft>
              <a:buFont typeface="Arial" panose="020B0604020202020204" pitchFamily="34" charset="0"/>
              <a:buChar char="•"/>
            </a:pPr>
            <a:r>
              <a:rPr lang="en-US" sz="2000" dirty="0">
                <a:latin typeface="+mn-lt"/>
              </a:rPr>
              <a:t>Attendance is mandatory, active participation in the discussions is expected</a:t>
            </a:r>
          </a:p>
          <a:p>
            <a:pPr marL="268288" indent="-180975">
              <a:spcAft>
                <a:spcPts val="1200"/>
              </a:spcAft>
              <a:buFont typeface="Arial" panose="020B0604020202020204" pitchFamily="34" charset="0"/>
              <a:buChar char="•"/>
            </a:pPr>
            <a:r>
              <a:rPr lang="en-US" sz="2000" dirty="0">
                <a:latin typeface="+mn-lt"/>
              </a:rPr>
              <a:t>Each student is required to:</a:t>
            </a:r>
          </a:p>
          <a:p>
            <a:pPr marL="625475" lvl="2" indent="-357188">
              <a:spcAft>
                <a:spcPts val="1200"/>
              </a:spcAft>
              <a:buFont typeface="Calibri" panose="020F0502020204030204" pitchFamily="34" charset="0"/>
              <a:buChar char="—"/>
            </a:pPr>
            <a:r>
              <a:rPr lang="en-US" sz="2000" dirty="0">
                <a:latin typeface="+mn-lt"/>
              </a:rPr>
              <a:t>Present one research paper</a:t>
            </a:r>
          </a:p>
          <a:p>
            <a:pPr marL="625475" lvl="2" indent="-357188">
              <a:spcAft>
                <a:spcPts val="1200"/>
              </a:spcAft>
              <a:buFont typeface="Calibri" panose="020F0502020204030204" pitchFamily="34" charset="0"/>
              <a:buChar char="—"/>
            </a:pPr>
            <a:r>
              <a:rPr lang="en-US" sz="2000" dirty="0">
                <a:latin typeface="+mn-lt"/>
              </a:rPr>
              <a:t>Act as a discussion leader for at least one research paper (not in the same week)</a:t>
            </a:r>
          </a:p>
          <a:p>
            <a:pPr marL="625475" lvl="2" indent="-357188">
              <a:spcAft>
                <a:spcPts val="1200"/>
              </a:spcAft>
              <a:buFont typeface="Calibri" panose="020F0502020204030204" pitchFamily="34" charset="0"/>
              <a:buChar char="—"/>
            </a:pPr>
            <a:r>
              <a:rPr lang="en-US" sz="2000" dirty="0">
                <a:latin typeface="+mn-lt"/>
              </a:rPr>
              <a:t>Submit a short review for each research paper (except when presenting or discussing) </a:t>
            </a:r>
            <a:endParaRPr lang="en-CH" sz="2000" dirty="0" err="1">
              <a:latin typeface="+mn-lt"/>
            </a:endParaRPr>
          </a:p>
        </p:txBody>
      </p:sp>
    </p:spTree>
    <p:extLst>
      <p:ext uri="{BB962C8B-B14F-4D97-AF65-F5344CB8AC3E}">
        <p14:creationId xmlns:p14="http://schemas.microsoft.com/office/powerpoint/2010/main" val="2409155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p:txBody>
          <a:bodyPr/>
          <a:lstStyle/>
          <a:p>
            <a:r>
              <a:rPr lang="en-US" dirty="0"/>
              <a:t>Course Grading</a:t>
            </a:r>
            <a:endParaRPr lang="en-CH" dirty="0"/>
          </a:p>
        </p:txBody>
      </p:sp>
      <p:sp>
        <p:nvSpPr>
          <p:cNvPr id="5" name="TextBox 4">
            <a:extLst>
              <a:ext uri="{FF2B5EF4-FFF2-40B4-BE49-F238E27FC236}">
                <a16:creationId xmlns:a16="http://schemas.microsoft.com/office/drawing/2014/main" id="{11098080-D2F6-4791-8C53-7D19734AA718}"/>
              </a:ext>
            </a:extLst>
          </p:cNvPr>
          <p:cNvSpPr txBox="1"/>
          <p:nvPr/>
        </p:nvSpPr>
        <p:spPr>
          <a:xfrm>
            <a:off x="348293" y="1094473"/>
            <a:ext cx="8447414" cy="1785104"/>
          </a:xfrm>
          <a:prstGeom prst="rect">
            <a:avLst/>
          </a:prstGeom>
          <a:noFill/>
        </p:spPr>
        <p:txBody>
          <a:bodyPr wrap="square" rtlCol="0">
            <a:spAutoFit/>
          </a:bodyPr>
          <a:lstStyle/>
          <a:p>
            <a:pPr>
              <a:spcAft>
                <a:spcPts val="1200"/>
              </a:spcAft>
            </a:pPr>
            <a:r>
              <a:rPr lang="en-US" sz="2000" dirty="0">
                <a:latin typeface="+mn-lt"/>
              </a:rPr>
              <a:t>Grading of the course will be based on:</a:t>
            </a:r>
          </a:p>
          <a:p>
            <a:pPr marL="268288" indent="-180975">
              <a:spcAft>
                <a:spcPts val="1200"/>
              </a:spcAft>
              <a:buFont typeface="Arial" panose="020B0604020202020204" pitchFamily="34" charset="0"/>
              <a:buChar char="•"/>
            </a:pPr>
            <a:r>
              <a:rPr lang="en-US" sz="2000" dirty="0">
                <a:latin typeface="+mn-lt"/>
              </a:rPr>
              <a:t>Presentation &amp; Discussion Lead (40%)</a:t>
            </a:r>
          </a:p>
          <a:p>
            <a:pPr marL="268288" indent="-180975">
              <a:spcAft>
                <a:spcPts val="1200"/>
              </a:spcAft>
              <a:buFont typeface="Arial" panose="020B0604020202020204" pitchFamily="34" charset="0"/>
              <a:buChar char="•"/>
            </a:pPr>
            <a:r>
              <a:rPr lang="en-US" sz="2000" dirty="0">
                <a:latin typeface="+mn-lt"/>
              </a:rPr>
              <a:t>Submitted reviews (25%)</a:t>
            </a:r>
          </a:p>
          <a:p>
            <a:pPr marL="268288" indent="-180975">
              <a:spcAft>
                <a:spcPts val="1200"/>
              </a:spcAft>
              <a:buFont typeface="Arial" panose="020B0604020202020204" pitchFamily="34" charset="0"/>
              <a:buChar char="•"/>
            </a:pPr>
            <a:r>
              <a:rPr lang="en-US" sz="2000" dirty="0">
                <a:latin typeface="+mn-lt"/>
              </a:rPr>
              <a:t>Active participation in the classroom (35%)</a:t>
            </a:r>
            <a:endParaRPr lang="en-CH" sz="2000" dirty="0" err="1">
              <a:latin typeface="+mn-lt"/>
            </a:endParaRPr>
          </a:p>
        </p:txBody>
      </p:sp>
    </p:spTree>
    <p:extLst>
      <p:ext uri="{BB962C8B-B14F-4D97-AF65-F5344CB8AC3E}">
        <p14:creationId xmlns:p14="http://schemas.microsoft.com/office/powerpoint/2010/main" val="4189596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p:txBody>
          <a:bodyPr/>
          <a:lstStyle/>
          <a:p>
            <a:r>
              <a:rPr lang="en-US" dirty="0"/>
              <a:t>Reviews</a:t>
            </a:r>
            <a:endParaRPr lang="en-CH" dirty="0"/>
          </a:p>
        </p:txBody>
      </p:sp>
      <p:sp>
        <p:nvSpPr>
          <p:cNvPr id="5" name="TextBox 4">
            <a:extLst>
              <a:ext uri="{FF2B5EF4-FFF2-40B4-BE49-F238E27FC236}">
                <a16:creationId xmlns:a16="http://schemas.microsoft.com/office/drawing/2014/main" id="{11098080-D2F6-4791-8C53-7D19734AA718}"/>
              </a:ext>
            </a:extLst>
          </p:cNvPr>
          <p:cNvSpPr txBox="1"/>
          <p:nvPr/>
        </p:nvSpPr>
        <p:spPr>
          <a:xfrm>
            <a:off x="348293" y="1118124"/>
            <a:ext cx="8447414" cy="2708434"/>
          </a:xfrm>
          <a:prstGeom prst="rect">
            <a:avLst/>
          </a:prstGeom>
          <a:noFill/>
        </p:spPr>
        <p:txBody>
          <a:bodyPr wrap="square" rtlCol="0">
            <a:spAutoFit/>
          </a:bodyPr>
          <a:lstStyle/>
          <a:p>
            <a:pPr>
              <a:spcAft>
                <a:spcPts val="600"/>
              </a:spcAft>
            </a:pPr>
            <a:r>
              <a:rPr lang="en-US" sz="2000" dirty="0">
                <a:latin typeface="+mn-lt"/>
              </a:rPr>
              <a:t>Reviews need to be submitted via email to </a:t>
            </a:r>
            <a:r>
              <a:rPr lang="en-US" sz="2000" u="sng" dirty="0" err="1">
                <a:solidFill>
                  <a:srgbClr val="0070C0"/>
                </a:solidFill>
                <a:latin typeface="+mn-lt"/>
              </a:rPr>
              <a:t>EasyChair</a:t>
            </a:r>
            <a:r>
              <a:rPr lang="en-US" sz="2000" dirty="0">
                <a:solidFill>
                  <a:srgbClr val="0070C0"/>
                </a:solidFill>
                <a:latin typeface="+mn-lt"/>
              </a:rPr>
              <a:t> </a:t>
            </a:r>
            <a:r>
              <a:rPr lang="en-US" sz="2000" dirty="0">
                <a:latin typeface="+mn-lt"/>
              </a:rPr>
              <a:t>by </a:t>
            </a:r>
            <a:r>
              <a:rPr lang="en-US" sz="2000" b="1" dirty="0">
                <a:solidFill>
                  <a:srgbClr val="FF0000"/>
                </a:solidFill>
                <a:latin typeface="+mn-lt"/>
              </a:rPr>
              <a:t>23:59 on Thursdays</a:t>
            </a:r>
            <a:r>
              <a:rPr lang="en-US" sz="2000" dirty="0">
                <a:latin typeface="+mn-lt"/>
              </a:rPr>
              <a:t>.</a:t>
            </a:r>
          </a:p>
          <a:p>
            <a:pPr marL="268288" indent="-180975">
              <a:spcAft>
                <a:spcPts val="600"/>
              </a:spcAft>
              <a:buFont typeface="Arial" panose="020B0604020202020204" pitchFamily="34" charset="0"/>
              <a:buChar char="•"/>
            </a:pPr>
            <a:r>
              <a:rPr lang="en-US" sz="2000" dirty="0">
                <a:latin typeface="+mn-lt"/>
              </a:rPr>
              <a:t>Available to discussion leader before session</a:t>
            </a:r>
          </a:p>
          <a:p>
            <a:pPr marL="268288" indent="-180975">
              <a:spcAft>
                <a:spcPts val="600"/>
              </a:spcAft>
              <a:buFont typeface="Arial" panose="020B0604020202020204" pitchFamily="34" charset="0"/>
              <a:buChar char="•"/>
            </a:pPr>
            <a:r>
              <a:rPr lang="en-US" sz="2000" dirty="0">
                <a:latin typeface="+mn-lt"/>
              </a:rPr>
              <a:t>Potential structure:</a:t>
            </a:r>
          </a:p>
          <a:p>
            <a:pPr marL="887413" lvl="1" indent="-342900">
              <a:spcAft>
                <a:spcPts val="600"/>
              </a:spcAft>
              <a:buFont typeface="Calibri" panose="020F0502020204030204" pitchFamily="34" charset="0"/>
              <a:buChar char="─"/>
            </a:pPr>
            <a:r>
              <a:rPr lang="en-US" sz="2000" dirty="0">
                <a:latin typeface="+mn-lt"/>
              </a:rPr>
              <a:t>Summarize main contributions</a:t>
            </a:r>
          </a:p>
          <a:p>
            <a:pPr marL="887413" lvl="1" indent="-342900">
              <a:spcAft>
                <a:spcPts val="600"/>
              </a:spcAft>
              <a:buFont typeface="Calibri" panose="020F0502020204030204" pitchFamily="34" charset="0"/>
              <a:buChar char="─"/>
            </a:pPr>
            <a:r>
              <a:rPr lang="en-US" sz="2000" dirty="0">
                <a:latin typeface="+mn-lt"/>
              </a:rPr>
              <a:t>Major strengths</a:t>
            </a:r>
          </a:p>
          <a:p>
            <a:pPr marL="887413" lvl="1" indent="-342900">
              <a:spcAft>
                <a:spcPts val="600"/>
              </a:spcAft>
              <a:buFont typeface="Calibri" panose="020F0502020204030204" pitchFamily="34" charset="0"/>
              <a:buChar char="─"/>
            </a:pPr>
            <a:r>
              <a:rPr lang="en-US" sz="2000" dirty="0">
                <a:latin typeface="+mn-lt"/>
              </a:rPr>
              <a:t>Major weaknesses</a:t>
            </a:r>
          </a:p>
          <a:p>
            <a:pPr marL="887413" lvl="1" indent="-342900">
              <a:spcAft>
                <a:spcPts val="600"/>
              </a:spcAft>
              <a:buFont typeface="Calibri" panose="020F0502020204030204" pitchFamily="34" charset="0"/>
              <a:buChar char="─"/>
            </a:pPr>
            <a:r>
              <a:rPr lang="en-US" sz="2000" dirty="0">
                <a:latin typeface="+mn-lt"/>
              </a:rPr>
              <a:t>Connection to bigger picture</a:t>
            </a:r>
          </a:p>
        </p:txBody>
      </p:sp>
    </p:spTree>
    <p:extLst>
      <p:ext uri="{BB962C8B-B14F-4D97-AF65-F5344CB8AC3E}">
        <p14:creationId xmlns:p14="http://schemas.microsoft.com/office/powerpoint/2010/main" val="877260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p:txBody>
          <a:bodyPr/>
          <a:lstStyle/>
          <a:p>
            <a:r>
              <a:rPr lang="en-US" dirty="0"/>
              <a:t>Discussion Lead</a:t>
            </a:r>
            <a:endParaRPr lang="en-CH" dirty="0"/>
          </a:p>
        </p:txBody>
      </p:sp>
      <p:sp>
        <p:nvSpPr>
          <p:cNvPr id="4" name="TextBox 3">
            <a:extLst>
              <a:ext uri="{FF2B5EF4-FFF2-40B4-BE49-F238E27FC236}">
                <a16:creationId xmlns:a16="http://schemas.microsoft.com/office/drawing/2014/main" id="{A8DF681C-1843-45BC-8218-D6B6BDF4A99F}"/>
              </a:ext>
            </a:extLst>
          </p:cNvPr>
          <p:cNvSpPr txBox="1"/>
          <p:nvPr/>
        </p:nvSpPr>
        <p:spPr>
          <a:xfrm>
            <a:off x="348293" y="1094473"/>
            <a:ext cx="8447414" cy="3477875"/>
          </a:xfrm>
          <a:prstGeom prst="rect">
            <a:avLst/>
          </a:prstGeom>
          <a:noFill/>
        </p:spPr>
        <p:txBody>
          <a:bodyPr wrap="square" rtlCol="0">
            <a:spAutoFit/>
          </a:bodyPr>
          <a:lstStyle/>
          <a:p>
            <a:pPr>
              <a:spcAft>
                <a:spcPts val="800"/>
              </a:spcAft>
            </a:pPr>
            <a:r>
              <a:rPr lang="en-US" sz="2000" dirty="0">
                <a:latin typeface="+mn-lt"/>
              </a:rPr>
              <a:t>Purpose of this class: </a:t>
            </a:r>
            <a:r>
              <a:rPr lang="en-US" sz="2000" b="1" dirty="0">
                <a:latin typeface="+mn-lt"/>
              </a:rPr>
              <a:t>discussion</a:t>
            </a:r>
            <a:r>
              <a:rPr lang="en-US" sz="2000" dirty="0">
                <a:latin typeface="+mn-lt"/>
              </a:rPr>
              <a:t>!</a:t>
            </a:r>
          </a:p>
          <a:p>
            <a:pPr marL="268288" indent="-180975">
              <a:spcAft>
                <a:spcPts val="800"/>
              </a:spcAft>
              <a:buFont typeface="Arial" panose="020B0604020202020204" pitchFamily="34" charset="0"/>
              <a:buChar char="•"/>
            </a:pPr>
            <a:r>
              <a:rPr lang="en-US" sz="2000" dirty="0">
                <a:latin typeface="+mn-lt"/>
              </a:rPr>
              <a:t>25 minutes of presentation, followed by (short) questions &amp; feedback to presenter</a:t>
            </a:r>
          </a:p>
          <a:p>
            <a:pPr marL="268288" indent="-180975">
              <a:spcAft>
                <a:spcPts val="800"/>
              </a:spcAft>
              <a:buFont typeface="Arial" panose="020B0604020202020204" pitchFamily="34" charset="0"/>
              <a:buChar char="•"/>
            </a:pPr>
            <a:r>
              <a:rPr lang="en-US" sz="2000" dirty="0">
                <a:latin typeface="+mn-lt"/>
              </a:rPr>
              <a:t>About 45 minutes of discussion guided by the discussion leader</a:t>
            </a:r>
          </a:p>
          <a:p>
            <a:pPr marL="725488" lvl="1" indent="-180975">
              <a:spcAft>
                <a:spcPts val="800"/>
              </a:spcAft>
              <a:buFont typeface="Arial" panose="020B0604020202020204" pitchFamily="34" charset="0"/>
              <a:buChar char="•"/>
            </a:pPr>
            <a:r>
              <a:rPr lang="en-US" sz="2000" dirty="0">
                <a:latin typeface="+mn-lt"/>
              </a:rPr>
              <a:t>Take into account the reviews submitted by your peers</a:t>
            </a:r>
          </a:p>
          <a:p>
            <a:pPr marL="725488" lvl="1" indent="-180975">
              <a:spcAft>
                <a:spcPts val="800"/>
              </a:spcAft>
              <a:buFont typeface="Arial" panose="020B0604020202020204" pitchFamily="34" charset="0"/>
              <a:buChar char="•"/>
            </a:pPr>
            <a:r>
              <a:rPr lang="en-US" sz="2000" dirty="0">
                <a:latin typeface="+mn-lt"/>
              </a:rPr>
              <a:t>You can use slides as a visual support</a:t>
            </a:r>
          </a:p>
          <a:p>
            <a:pPr marL="725488" lvl="1" indent="-180975">
              <a:spcAft>
                <a:spcPts val="800"/>
              </a:spcAft>
              <a:buFont typeface="Arial" panose="020B0604020202020204" pitchFamily="34" charset="0"/>
              <a:buChar char="•"/>
            </a:pPr>
            <a:r>
              <a:rPr lang="en-US" sz="2000" dirty="0">
                <a:latin typeface="+mn-lt"/>
              </a:rPr>
              <a:t>Feel free to use any supporting materials, polls, etc. to support the discussion</a:t>
            </a:r>
          </a:p>
          <a:p>
            <a:pPr marL="268288" indent="-180975">
              <a:spcAft>
                <a:spcPts val="800"/>
              </a:spcAft>
              <a:buFont typeface="Arial" panose="020B0604020202020204" pitchFamily="34" charset="0"/>
              <a:buChar char="•"/>
            </a:pPr>
            <a:r>
              <a:rPr lang="en-US" sz="2000" dirty="0">
                <a:latin typeface="+mn-lt"/>
              </a:rPr>
              <a:t>Everyone is expected to read everything!</a:t>
            </a:r>
            <a:endParaRPr lang="en-CH" sz="2000" dirty="0" err="1">
              <a:latin typeface="+mn-lt"/>
            </a:endParaRPr>
          </a:p>
        </p:txBody>
      </p:sp>
    </p:spTree>
    <p:extLst>
      <p:ext uri="{BB962C8B-B14F-4D97-AF65-F5344CB8AC3E}">
        <p14:creationId xmlns:p14="http://schemas.microsoft.com/office/powerpoint/2010/main" val="2686624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p:txBody>
          <a:bodyPr/>
          <a:lstStyle/>
          <a:p>
            <a:r>
              <a:rPr lang="en-US" dirty="0"/>
              <a:t>Research Presentation - Preparation</a:t>
            </a:r>
            <a:endParaRPr lang="en-CH" dirty="0"/>
          </a:p>
        </p:txBody>
      </p:sp>
      <p:sp>
        <p:nvSpPr>
          <p:cNvPr id="4" name="TextBox 3">
            <a:extLst>
              <a:ext uri="{FF2B5EF4-FFF2-40B4-BE49-F238E27FC236}">
                <a16:creationId xmlns:a16="http://schemas.microsoft.com/office/drawing/2014/main" id="{51EB75BC-7F27-44F9-B476-0B0A8549B950}"/>
              </a:ext>
            </a:extLst>
          </p:cNvPr>
          <p:cNvSpPr txBox="1"/>
          <p:nvPr/>
        </p:nvSpPr>
        <p:spPr>
          <a:xfrm>
            <a:off x="348293" y="1094473"/>
            <a:ext cx="8447414" cy="3277820"/>
          </a:xfrm>
          <a:prstGeom prst="rect">
            <a:avLst/>
          </a:prstGeom>
          <a:noFill/>
        </p:spPr>
        <p:txBody>
          <a:bodyPr wrap="square" rtlCol="0">
            <a:spAutoFit/>
          </a:bodyPr>
          <a:lstStyle/>
          <a:p>
            <a:pPr marL="255588" indent="-255588">
              <a:spcAft>
                <a:spcPts val="1200"/>
              </a:spcAft>
              <a:buFont typeface="Arial" panose="020B0604020202020204" pitchFamily="34" charset="0"/>
              <a:buChar char="•"/>
            </a:pPr>
            <a:r>
              <a:rPr lang="en-US" sz="2100" dirty="0">
                <a:latin typeface="+mn-lt"/>
              </a:rPr>
              <a:t>Should be about 25 minutes long</a:t>
            </a:r>
          </a:p>
          <a:p>
            <a:pPr marL="255588" indent="-255588">
              <a:spcAft>
                <a:spcPts val="1200"/>
              </a:spcAft>
              <a:buFont typeface="Arial" panose="020B0604020202020204" pitchFamily="34" charset="0"/>
              <a:buChar char="•"/>
            </a:pPr>
            <a:r>
              <a:rPr lang="en-US" sz="2100" dirty="0">
                <a:latin typeface="+mn-lt"/>
              </a:rPr>
              <a:t>First step: understand the paper, make notes</a:t>
            </a:r>
          </a:p>
          <a:p>
            <a:pPr marL="800100" lvl="1" indent="-342900">
              <a:spcAft>
                <a:spcPts val="1200"/>
              </a:spcAft>
              <a:buFont typeface="Calibri" panose="020F0502020204030204" pitchFamily="34" charset="0"/>
              <a:buChar char="─"/>
            </a:pPr>
            <a:r>
              <a:rPr lang="en-US" sz="2100" dirty="0">
                <a:latin typeface="+mn-lt"/>
              </a:rPr>
              <a:t>What are the contributions?</a:t>
            </a:r>
          </a:p>
          <a:p>
            <a:pPr marL="800100" lvl="1" indent="-342900">
              <a:spcAft>
                <a:spcPts val="1200"/>
              </a:spcAft>
              <a:buFont typeface="Calibri" panose="020F0502020204030204" pitchFamily="34" charset="0"/>
              <a:buChar char="─"/>
            </a:pPr>
            <a:r>
              <a:rPr lang="en-US" sz="2100" dirty="0">
                <a:latin typeface="+mn-lt"/>
              </a:rPr>
              <a:t>What is the problem?</a:t>
            </a:r>
          </a:p>
          <a:p>
            <a:pPr marL="800100" lvl="1" indent="-342900">
              <a:spcAft>
                <a:spcPts val="1200"/>
              </a:spcAft>
              <a:buFont typeface="Calibri" panose="020F0502020204030204" pitchFamily="34" charset="0"/>
              <a:buChar char="─"/>
            </a:pPr>
            <a:r>
              <a:rPr lang="en-US" sz="2100" dirty="0">
                <a:latin typeface="+mn-lt"/>
              </a:rPr>
              <a:t>How did they solve it?</a:t>
            </a:r>
          </a:p>
          <a:p>
            <a:pPr marL="800100" lvl="1" indent="-342900">
              <a:spcAft>
                <a:spcPts val="1200"/>
              </a:spcAft>
              <a:buFont typeface="Calibri" panose="020F0502020204030204" pitchFamily="34" charset="0"/>
              <a:buChar char="─"/>
            </a:pPr>
            <a:r>
              <a:rPr lang="en-US" sz="2100" dirty="0">
                <a:latin typeface="+mn-lt"/>
              </a:rPr>
              <a:t>How did they evaluate their solution?</a:t>
            </a:r>
          </a:p>
          <a:p>
            <a:pPr marL="800100" lvl="1" indent="-342900">
              <a:spcAft>
                <a:spcPts val="1200"/>
              </a:spcAft>
              <a:buFont typeface="Calibri" panose="020F0502020204030204" pitchFamily="34" charset="0"/>
              <a:buChar char="─"/>
            </a:pPr>
            <a:r>
              <a:rPr lang="en-US" sz="2100" dirty="0">
                <a:latin typeface="+mn-lt"/>
              </a:rPr>
              <a:t>What is still missing (future work)?</a:t>
            </a:r>
            <a:endParaRPr lang="en-CH" sz="2100" dirty="0" err="1">
              <a:latin typeface="+mn-lt"/>
            </a:endParaRPr>
          </a:p>
        </p:txBody>
      </p:sp>
    </p:spTree>
    <p:extLst>
      <p:ext uri="{BB962C8B-B14F-4D97-AF65-F5344CB8AC3E}">
        <p14:creationId xmlns:p14="http://schemas.microsoft.com/office/powerpoint/2010/main" val="585500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p:txBody>
          <a:bodyPr/>
          <a:lstStyle/>
          <a:p>
            <a:r>
              <a:rPr lang="en-US" dirty="0"/>
              <a:t>Research Presentation - Outline</a:t>
            </a:r>
            <a:endParaRPr lang="en-CH" dirty="0"/>
          </a:p>
        </p:txBody>
      </p:sp>
      <p:sp>
        <p:nvSpPr>
          <p:cNvPr id="4" name="TextBox 3">
            <a:extLst>
              <a:ext uri="{FF2B5EF4-FFF2-40B4-BE49-F238E27FC236}">
                <a16:creationId xmlns:a16="http://schemas.microsoft.com/office/drawing/2014/main" id="{51EB75BC-7F27-44F9-B476-0B0A8549B950}"/>
              </a:ext>
            </a:extLst>
          </p:cNvPr>
          <p:cNvSpPr txBox="1"/>
          <p:nvPr/>
        </p:nvSpPr>
        <p:spPr>
          <a:xfrm>
            <a:off x="348293" y="1118122"/>
            <a:ext cx="8447414" cy="3385542"/>
          </a:xfrm>
          <a:prstGeom prst="rect">
            <a:avLst/>
          </a:prstGeom>
          <a:noFill/>
        </p:spPr>
        <p:txBody>
          <a:bodyPr wrap="square" rtlCol="0">
            <a:spAutoFit/>
          </a:bodyPr>
          <a:lstStyle/>
          <a:p>
            <a:pPr marL="255588" indent="-255588">
              <a:spcAft>
                <a:spcPts val="600"/>
              </a:spcAft>
              <a:buFont typeface="Arial" panose="020B0604020202020204" pitchFamily="34" charset="0"/>
              <a:buChar char="•"/>
            </a:pPr>
            <a:r>
              <a:rPr lang="en-US" sz="2100" dirty="0">
                <a:latin typeface="+mn-lt"/>
              </a:rPr>
              <a:t>Motivation: What is the problem and why is it important?</a:t>
            </a:r>
          </a:p>
          <a:p>
            <a:pPr marL="255588" indent="-255588">
              <a:spcAft>
                <a:spcPts val="600"/>
              </a:spcAft>
              <a:buFont typeface="Arial" panose="020B0604020202020204" pitchFamily="34" charset="0"/>
              <a:buChar char="•"/>
            </a:pPr>
            <a:r>
              <a:rPr lang="en-US" sz="2100" dirty="0">
                <a:latin typeface="+mn-lt"/>
              </a:rPr>
              <a:t>Introduction/Related Work: How did others solve this problem and what does this paper do better/differently?</a:t>
            </a:r>
          </a:p>
          <a:p>
            <a:pPr marL="255588" indent="-255588">
              <a:spcAft>
                <a:spcPts val="600"/>
              </a:spcAft>
              <a:buFont typeface="Arial" panose="020B0604020202020204" pitchFamily="34" charset="0"/>
              <a:buChar char="•"/>
            </a:pPr>
            <a:r>
              <a:rPr lang="en-US" sz="2100" dirty="0">
                <a:latin typeface="+mn-lt"/>
              </a:rPr>
              <a:t>Main part of the talk:</a:t>
            </a:r>
          </a:p>
          <a:p>
            <a:pPr marL="712788" lvl="1" indent="-255588">
              <a:spcAft>
                <a:spcPts val="600"/>
              </a:spcAft>
              <a:buFont typeface="Arial" panose="020B0604020202020204" pitchFamily="34" charset="0"/>
              <a:buChar char="•"/>
            </a:pPr>
            <a:r>
              <a:rPr lang="en-US" sz="2100" dirty="0">
                <a:latin typeface="+mn-lt"/>
              </a:rPr>
              <a:t>Method/Approach: how is the problem solved (e.g. model, algorithm) and why?</a:t>
            </a:r>
          </a:p>
          <a:p>
            <a:pPr marL="712788" lvl="1" indent="-255588">
              <a:spcAft>
                <a:spcPts val="600"/>
              </a:spcAft>
              <a:buFont typeface="Arial" panose="020B0604020202020204" pitchFamily="34" charset="0"/>
              <a:buChar char="•"/>
            </a:pPr>
            <a:r>
              <a:rPr lang="en-US" sz="2100" dirty="0">
                <a:latin typeface="+mn-lt"/>
              </a:rPr>
              <a:t>Evaluation: how is the proposed approach evaluated and what are the results?</a:t>
            </a:r>
          </a:p>
          <a:p>
            <a:pPr marL="255588" indent="-255588">
              <a:spcAft>
                <a:spcPts val="600"/>
              </a:spcAft>
              <a:buFont typeface="Arial" panose="020B0604020202020204" pitchFamily="34" charset="0"/>
              <a:buChar char="•"/>
            </a:pPr>
            <a:r>
              <a:rPr lang="en-US" sz="2100" dirty="0">
                <a:latin typeface="+mn-lt"/>
              </a:rPr>
              <a:t>Conclusion: Discussion of contributions, outlook to future work</a:t>
            </a:r>
            <a:endParaRPr lang="en-CH" sz="2100" dirty="0" err="1">
              <a:latin typeface="+mn-lt"/>
            </a:endParaRPr>
          </a:p>
        </p:txBody>
      </p:sp>
    </p:spTree>
    <p:extLst>
      <p:ext uri="{BB962C8B-B14F-4D97-AF65-F5344CB8AC3E}">
        <p14:creationId xmlns:p14="http://schemas.microsoft.com/office/powerpoint/2010/main" val="1248790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4ECD03-972C-4AC6-A544-C56BC75C8B15}"/>
              </a:ext>
            </a:extLst>
          </p:cNvPr>
          <p:cNvSpPr>
            <a:spLocks noGrp="1"/>
          </p:cNvSpPr>
          <p:nvPr>
            <p:ph idx="1"/>
          </p:nvPr>
        </p:nvSpPr>
        <p:spPr/>
        <p:txBody>
          <a:bodyPr/>
          <a:lstStyle/>
          <a:p>
            <a:r>
              <a:rPr lang="en-US" dirty="0"/>
              <a:t>All papers can be downloaded from Moodle</a:t>
            </a:r>
          </a:p>
          <a:p>
            <a:r>
              <a:rPr lang="en-US" dirty="0"/>
              <a:t>By </a:t>
            </a:r>
            <a:r>
              <a:rPr lang="en-US" dirty="0">
                <a:solidFill>
                  <a:srgbClr val="FF0000"/>
                </a:solidFill>
              </a:rPr>
              <a:t>Thursday</a:t>
            </a:r>
            <a:r>
              <a:rPr lang="en-US" dirty="0"/>
              <a:t>, </a:t>
            </a:r>
            <a:r>
              <a:rPr lang="en-US" dirty="0">
                <a:solidFill>
                  <a:srgbClr val="FF0000"/>
                </a:solidFill>
              </a:rPr>
              <a:t>September 30</a:t>
            </a:r>
            <a:r>
              <a:rPr lang="en-US" dirty="0"/>
              <a:t>, bid for at least 3 papers on </a:t>
            </a:r>
            <a:r>
              <a:rPr lang="en-US" u="sng" dirty="0" err="1">
                <a:solidFill>
                  <a:srgbClr val="005EA4"/>
                </a:solidFill>
              </a:rPr>
              <a:t>EasyChair</a:t>
            </a:r>
            <a:endParaRPr lang="en-US" u="sng" dirty="0">
              <a:solidFill>
                <a:srgbClr val="005EA4"/>
              </a:solidFill>
            </a:endParaRPr>
          </a:p>
          <a:p>
            <a:r>
              <a:rPr lang="en-US" dirty="0"/>
              <a:t>First paper – next week:</a:t>
            </a:r>
          </a:p>
          <a:p>
            <a:pPr lvl="1"/>
            <a:r>
              <a:rPr lang="en-US" dirty="0"/>
              <a:t>Read &amp; Review: Dynamic Key-Value Memory Networks for Knowledge Tracing </a:t>
            </a:r>
            <a:endParaRPr lang="en-CH" i="1" dirty="0"/>
          </a:p>
        </p:txBody>
      </p:sp>
      <p:sp>
        <p:nvSpPr>
          <p:cNvPr id="3" name="Title 2">
            <a:extLst>
              <a:ext uri="{FF2B5EF4-FFF2-40B4-BE49-F238E27FC236}">
                <a16:creationId xmlns:a16="http://schemas.microsoft.com/office/drawing/2014/main" id="{38A843F8-05C7-47D0-AB7B-E0A373DCAB42}"/>
              </a:ext>
            </a:extLst>
          </p:cNvPr>
          <p:cNvSpPr>
            <a:spLocks noGrp="1"/>
          </p:cNvSpPr>
          <p:nvPr>
            <p:ph type="title"/>
          </p:nvPr>
        </p:nvSpPr>
        <p:spPr/>
        <p:txBody>
          <a:bodyPr/>
          <a:lstStyle/>
          <a:p>
            <a:r>
              <a:rPr lang="en-US" sz="3600" dirty="0"/>
              <a:t>Choosing presentation &amp; discussion topics</a:t>
            </a:r>
            <a:endParaRPr lang="en-CH" sz="3600" dirty="0"/>
          </a:p>
        </p:txBody>
      </p:sp>
    </p:spTree>
    <p:extLst>
      <p:ext uri="{BB962C8B-B14F-4D97-AF65-F5344CB8AC3E}">
        <p14:creationId xmlns:p14="http://schemas.microsoft.com/office/powerpoint/2010/main" val="4229808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B35A9A-20EB-4E56-B28B-2CF950188547}"/>
              </a:ext>
            </a:extLst>
          </p:cNvPr>
          <p:cNvSpPr>
            <a:spLocks noGrp="1"/>
          </p:cNvSpPr>
          <p:nvPr>
            <p:ph idx="1"/>
          </p:nvPr>
        </p:nvSpPr>
        <p:spPr/>
        <p:txBody>
          <a:bodyPr/>
          <a:lstStyle/>
          <a:p>
            <a:r>
              <a:rPr lang="en-US" dirty="0"/>
              <a:t>Welcome!</a:t>
            </a:r>
          </a:p>
          <a:p>
            <a:r>
              <a:rPr lang="en-US" dirty="0"/>
              <a:t>Logistics</a:t>
            </a:r>
          </a:p>
          <a:p>
            <a:r>
              <a:rPr lang="en-US" dirty="0"/>
              <a:t>“Hello, my name is…”</a:t>
            </a:r>
          </a:p>
          <a:p>
            <a:r>
              <a:rPr lang="en-US" dirty="0"/>
              <a:t>Introduction to knowledge modeling</a:t>
            </a:r>
            <a:endParaRPr lang="en-CH" dirty="0"/>
          </a:p>
        </p:txBody>
      </p:sp>
      <p:sp>
        <p:nvSpPr>
          <p:cNvPr id="3" name="Title 2">
            <a:extLst>
              <a:ext uri="{FF2B5EF4-FFF2-40B4-BE49-F238E27FC236}">
                <a16:creationId xmlns:a16="http://schemas.microsoft.com/office/drawing/2014/main" id="{45093029-77AA-4A4A-B02E-BB217C2A0A60}"/>
              </a:ext>
            </a:extLst>
          </p:cNvPr>
          <p:cNvSpPr>
            <a:spLocks noGrp="1"/>
          </p:cNvSpPr>
          <p:nvPr>
            <p:ph type="title"/>
          </p:nvPr>
        </p:nvSpPr>
        <p:spPr/>
        <p:txBody>
          <a:bodyPr/>
          <a:lstStyle/>
          <a:p>
            <a:r>
              <a:rPr lang="en-US" dirty="0"/>
              <a:t>Today’s Agenda</a:t>
            </a:r>
            <a:endParaRPr lang="en-CH" dirty="0"/>
          </a:p>
        </p:txBody>
      </p:sp>
    </p:spTree>
    <p:extLst>
      <p:ext uri="{BB962C8B-B14F-4D97-AF65-F5344CB8AC3E}">
        <p14:creationId xmlns:p14="http://schemas.microsoft.com/office/powerpoint/2010/main" val="3553034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5F72094-1875-4F03-A99C-688BD7FC4792}"/>
              </a:ext>
            </a:extLst>
          </p:cNvPr>
          <p:cNvGrpSpPr/>
          <p:nvPr/>
        </p:nvGrpSpPr>
        <p:grpSpPr>
          <a:xfrm>
            <a:off x="3044974" y="1100666"/>
            <a:ext cx="4122933" cy="3229498"/>
            <a:chOff x="3044974" y="1100666"/>
            <a:chExt cx="4276832" cy="3229498"/>
          </a:xfrm>
        </p:grpSpPr>
        <p:sp>
          <p:nvSpPr>
            <p:cNvPr id="23" name="AutoShape 9">
              <a:extLst>
                <a:ext uri="{FF2B5EF4-FFF2-40B4-BE49-F238E27FC236}">
                  <a16:creationId xmlns:a16="http://schemas.microsoft.com/office/drawing/2014/main" id="{10F4EBEA-765E-47F8-9C27-B0670C55AF63}"/>
                </a:ext>
              </a:extLst>
            </p:cNvPr>
            <p:cNvSpPr>
              <a:spLocks noChangeArrowheads="1"/>
            </p:cNvSpPr>
            <p:nvPr/>
          </p:nvSpPr>
          <p:spPr bwMode="auto">
            <a:xfrm flipH="1" flipV="1">
              <a:off x="3044974" y="3454788"/>
              <a:ext cx="4276832" cy="875376"/>
            </a:xfrm>
            <a:prstGeom prst="rtTriangle">
              <a:avLst/>
            </a:prstGeom>
            <a:solidFill>
              <a:srgbClr val="D9EFFF"/>
            </a:solidFill>
            <a:ln w="12700" cap="sq">
              <a:noFill/>
              <a:miter lim="800000"/>
              <a:headEnd type="none" w="sm" len="sm"/>
              <a:tailEnd type="none" w="sm" len="sm"/>
            </a:ln>
            <a:effec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AT" altLang="en-CH" dirty="0"/>
            </a:p>
          </p:txBody>
        </p:sp>
        <p:sp>
          <p:nvSpPr>
            <p:cNvPr id="21" name="AutoShape 9">
              <a:extLst>
                <a:ext uri="{FF2B5EF4-FFF2-40B4-BE49-F238E27FC236}">
                  <a16:creationId xmlns:a16="http://schemas.microsoft.com/office/drawing/2014/main" id="{96BA309A-277A-48BD-9CF0-73FF64F32581}"/>
                </a:ext>
              </a:extLst>
            </p:cNvPr>
            <p:cNvSpPr>
              <a:spLocks noChangeArrowheads="1"/>
            </p:cNvSpPr>
            <p:nvPr/>
          </p:nvSpPr>
          <p:spPr bwMode="auto">
            <a:xfrm flipH="1">
              <a:off x="3044974" y="1100666"/>
              <a:ext cx="4270225" cy="986414"/>
            </a:xfrm>
            <a:prstGeom prst="rtTriangle">
              <a:avLst/>
            </a:prstGeom>
            <a:solidFill>
              <a:srgbClr val="D9EFFF"/>
            </a:solidFill>
            <a:ln w="12700" cap="sq">
              <a:noFill/>
              <a:miter lim="800000"/>
              <a:headEnd type="none" w="sm" len="sm"/>
              <a:tailEnd type="none" w="sm" len="sm"/>
            </a:ln>
            <a:effec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AT" altLang="en-CH" dirty="0"/>
            </a:p>
          </p:txBody>
        </p:sp>
        <p:sp>
          <p:nvSpPr>
            <p:cNvPr id="24" name="Rectangle 23">
              <a:extLst>
                <a:ext uri="{FF2B5EF4-FFF2-40B4-BE49-F238E27FC236}">
                  <a16:creationId xmlns:a16="http://schemas.microsoft.com/office/drawing/2014/main" id="{FB55FE39-87BC-4B2B-8CCB-803402FE066E}"/>
                </a:ext>
              </a:extLst>
            </p:cNvPr>
            <p:cNvSpPr/>
            <p:nvPr/>
          </p:nvSpPr>
          <p:spPr bwMode="auto">
            <a:xfrm>
              <a:off x="3044975" y="2069968"/>
              <a:ext cx="4270225" cy="1415551"/>
            </a:xfrm>
            <a:prstGeom prst="rect">
              <a:avLst/>
            </a:prstGeom>
            <a:solidFill>
              <a:srgbClr val="D9EFFF"/>
            </a:solidFill>
            <a:ln>
              <a:noFill/>
            </a:ln>
            <a:effectLst/>
          </p:spPr>
          <p:txBody>
            <a:bodyPr wrap="none" rtlCol="0" anchor="ctr"/>
            <a:lstStyle/>
            <a:p>
              <a:pPr algn="ctr"/>
              <a:endParaRPr lang="en-CH">
                <a:solidFill>
                  <a:srgbClr val="566B73"/>
                </a:solidFill>
              </a:endParaRPr>
            </a:p>
          </p:txBody>
        </p:sp>
      </p:grpSp>
      <p:sp>
        <p:nvSpPr>
          <p:cNvPr id="3" name="Title 2">
            <a:extLst>
              <a:ext uri="{FF2B5EF4-FFF2-40B4-BE49-F238E27FC236}">
                <a16:creationId xmlns:a16="http://schemas.microsoft.com/office/drawing/2014/main" id="{9D41BCA5-A006-44D5-B2D4-7085C7BD25E0}"/>
              </a:ext>
            </a:extLst>
          </p:cNvPr>
          <p:cNvSpPr>
            <a:spLocks noGrp="1"/>
          </p:cNvSpPr>
          <p:nvPr>
            <p:ph type="title"/>
          </p:nvPr>
        </p:nvSpPr>
        <p:spPr/>
        <p:txBody>
          <a:bodyPr/>
          <a:lstStyle/>
          <a:p>
            <a:r>
              <a:rPr lang="en-US" sz="3600" dirty="0"/>
              <a:t>High quality teaching and learning at scale</a:t>
            </a:r>
            <a:endParaRPr lang="en-CH" sz="3600" dirty="0"/>
          </a:p>
        </p:txBody>
      </p:sp>
      <p:grpSp>
        <p:nvGrpSpPr>
          <p:cNvPr id="10" name="Group 9">
            <a:extLst>
              <a:ext uri="{FF2B5EF4-FFF2-40B4-BE49-F238E27FC236}">
                <a16:creationId xmlns:a16="http://schemas.microsoft.com/office/drawing/2014/main" id="{51490866-8B82-46EF-95D5-55BF271D394C}"/>
              </a:ext>
            </a:extLst>
          </p:cNvPr>
          <p:cNvGrpSpPr/>
          <p:nvPr/>
        </p:nvGrpSpPr>
        <p:grpSpPr>
          <a:xfrm>
            <a:off x="198120" y="1686710"/>
            <a:ext cx="3480513" cy="2109631"/>
            <a:chOff x="4186278" y="1526422"/>
            <a:chExt cx="4726653" cy="2864950"/>
          </a:xfrm>
        </p:grpSpPr>
        <p:pic>
          <p:nvPicPr>
            <p:cNvPr id="11" name="Picture 2" descr="Doktorandin Tanja KÃ¤ser erklÃ¤rt einem SchÃ¼ler ihre Therapiesoftware Â«CalcularisÂ». (Bild: Alice Werner)">
              <a:extLst>
                <a:ext uri="{FF2B5EF4-FFF2-40B4-BE49-F238E27FC236}">
                  <a16:creationId xmlns:a16="http://schemas.microsoft.com/office/drawing/2014/main" id="{E669BDF2-8AE2-46A6-96F9-E8F5EAC18A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03954" y="2046899"/>
              <a:ext cx="2648448" cy="1980578"/>
            </a:xfrm>
            <a:prstGeom prst="rect">
              <a:avLst/>
            </a:prstGeom>
            <a:noFill/>
            <a:extLst>
              <a:ext uri="{909E8E84-426E-40DD-AFC4-6F175D3DCCD1}">
                <a14:hiddenFill xmlns:a14="http://schemas.microsoft.com/office/drawing/2010/main">
                  <a:solidFill>
                    <a:srgbClr val="FFFFFF"/>
                  </a:solidFill>
                </a14:hiddenFill>
              </a:ext>
            </a:extLst>
          </p:spPr>
        </p:pic>
        <p:sp>
          <p:nvSpPr>
            <p:cNvPr id="12" name="Speech Bubble: Rectangle with Corners Rounded 11">
              <a:extLst>
                <a:ext uri="{FF2B5EF4-FFF2-40B4-BE49-F238E27FC236}">
                  <a16:creationId xmlns:a16="http://schemas.microsoft.com/office/drawing/2014/main" id="{9AABA0BA-6E90-4F29-9E5A-E86665D423EB}"/>
                </a:ext>
              </a:extLst>
            </p:cNvPr>
            <p:cNvSpPr/>
            <p:nvPr/>
          </p:nvSpPr>
          <p:spPr bwMode="auto">
            <a:xfrm>
              <a:off x="6103534" y="1526422"/>
              <a:ext cx="1619250" cy="419100"/>
            </a:xfrm>
            <a:prstGeom prst="wedgeRoundRectCallout">
              <a:avLst>
                <a:gd name="adj1" fmla="val -12667"/>
                <a:gd name="adj2" fmla="val 155682"/>
                <a:gd name="adj3" fmla="val 16667"/>
              </a:avLst>
            </a:prstGeom>
            <a:solidFill>
              <a:schemeClr val="accent3"/>
            </a:solidFill>
            <a:ln w="31750">
              <a:solidFill>
                <a:srgbClr val="0070C0"/>
              </a:solidFill>
            </a:ln>
            <a:effectLst/>
          </p:spPr>
          <p:txBody>
            <a:bodyPr wrap="none" rtlCol="0" anchor="ctr"/>
            <a:lstStyle/>
            <a:p>
              <a:pPr algn="ctr"/>
              <a:r>
                <a:rPr lang="en-US" sz="1900" dirty="0">
                  <a:solidFill>
                    <a:srgbClr val="0070C0"/>
                  </a:solidFill>
                  <a:latin typeface="+mn-lt"/>
                </a:rPr>
                <a:t>Knowledge</a:t>
              </a:r>
              <a:endParaRPr lang="en-CH" sz="1900" dirty="0">
                <a:solidFill>
                  <a:srgbClr val="0070C0"/>
                </a:solidFill>
                <a:latin typeface="+mn-lt"/>
              </a:endParaRPr>
            </a:p>
          </p:txBody>
        </p:sp>
        <p:sp>
          <p:nvSpPr>
            <p:cNvPr id="15" name="Speech Bubble: Rectangle with Corners Rounded 14">
              <a:extLst>
                <a:ext uri="{FF2B5EF4-FFF2-40B4-BE49-F238E27FC236}">
                  <a16:creationId xmlns:a16="http://schemas.microsoft.com/office/drawing/2014/main" id="{C372D625-D981-4C98-B8E1-5BEBF2929855}"/>
                </a:ext>
              </a:extLst>
            </p:cNvPr>
            <p:cNvSpPr/>
            <p:nvPr/>
          </p:nvSpPr>
          <p:spPr bwMode="auto">
            <a:xfrm>
              <a:off x="4394304" y="3896288"/>
              <a:ext cx="1619250" cy="419100"/>
            </a:xfrm>
            <a:prstGeom prst="wedgeRoundRectCallout">
              <a:avLst>
                <a:gd name="adj1" fmla="val 50827"/>
                <a:gd name="adj2" fmla="val -187501"/>
                <a:gd name="adj3" fmla="val 16667"/>
              </a:avLst>
            </a:prstGeom>
            <a:solidFill>
              <a:schemeClr val="accent3"/>
            </a:solidFill>
            <a:ln w="31750">
              <a:solidFill>
                <a:srgbClr val="0070C0"/>
              </a:solidFill>
            </a:ln>
            <a:effectLst/>
          </p:spPr>
          <p:txBody>
            <a:bodyPr wrap="none" rtlCol="0" anchor="ctr"/>
            <a:lstStyle/>
            <a:p>
              <a:pPr algn="ctr"/>
              <a:r>
                <a:rPr lang="en-US" sz="1900" dirty="0">
                  <a:solidFill>
                    <a:srgbClr val="0070C0"/>
                  </a:solidFill>
                  <a:latin typeface="+mn-lt"/>
                </a:rPr>
                <a:t>Strategies</a:t>
              </a:r>
              <a:endParaRPr lang="en-CH" sz="1900" dirty="0">
                <a:solidFill>
                  <a:srgbClr val="0070C0"/>
                </a:solidFill>
                <a:latin typeface="+mn-lt"/>
              </a:endParaRPr>
            </a:p>
          </p:txBody>
        </p:sp>
        <p:sp>
          <p:nvSpPr>
            <p:cNvPr id="16" name="Speech Bubble: Rectangle with Corners Rounded 15">
              <a:extLst>
                <a:ext uri="{FF2B5EF4-FFF2-40B4-BE49-F238E27FC236}">
                  <a16:creationId xmlns:a16="http://schemas.microsoft.com/office/drawing/2014/main" id="{EFA2B66E-060B-4D6E-A6F0-B75E6E015907}"/>
                </a:ext>
              </a:extLst>
            </p:cNvPr>
            <p:cNvSpPr/>
            <p:nvPr/>
          </p:nvSpPr>
          <p:spPr bwMode="auto">
            <a:xfrm>
              <a:off x="4186278" y="2397894"/>
              <a:ext cx="1781175" cy="419100"/>
            </a:xfrm>
            <a:prstGeom prst="wedgeRoundRectCallout">
              <a:avLst>
                <a:gd name="adj1" fmla="val 73768"/>
                <a:gd name="adj2" fmla="val -44319"/>
                <a:gd name="adj3" fmla="val 16667"/>
              </a:avLst>
            </a:prstGeom>
            <a:solidFill>
              <a:schemeClr val="accent3"/>
            </a:solidFill>
            <a:ln w="31750">
              <a:solidFill>
                <a:srgbClr val="0070C0"/>
              </a:solidFill>
            </a:ln>
            <a:effectLst/>
          </p:spPr>
          <p:txBody>
            <a:bodyPr wrap="none" rtlCol="0" anchor="ctr"/>
            <a:lstStyle/>
            <a:p>
              <a:pPr algn="ctr"/>
              <a:r>
                <a:rPr lang="en-US" sz="1900" dirty="0">
                  <a:solidFill>
                    <a:srgbClr val="0070C0"/>
                  </a:solidFill>
                  <a:latin typeface="+mn-lt"/>
                </a:rPr>
                <a:t>Preferences</a:t>
              </a:r>
              <a:endParaRPr lang="en-CH" sz="1900" dirty="0">
                <a:solidFill>
                  <a:srgbClr val="0070C0"/>
                </a:solidFill>
                <a:latin typeface="+mn-lt"/>
              </a:endParaRPr>
            </a:p>
          </p:txBody>
        </p:sp>
        <p:sp>
          <p:nvSpPr>
            <p:cNvPr id="14" name="Speech Bubble: Rectangle with Corners Rounded 13">
              <a:extLst>
                <a:ext uri="{FF2B5EF4-FFF2-40B4-BE49-F238E27FC236}">
                  <a16:creationId xmlns:a16="http://schemas.microsoft.com/office/drawing/2014/main" id="{E46412B0-7300-4D2A-B949-58F2B1B22E9C}"/>
                </a:ext>
              </a:extLst>
            </p:cNvPr>
            <p:cNvSpPr/>
            <p:nvPr/>
          </p:nvSpPr>
          <p:spPr bwMode="auto">
            <a:xfrm>
              <a:off x="6600825" y="3972272"/>
              <a:ext cx="2181225" cy="419100"/>
            </a:xfrm>
            <a:prstGeom prst="wedgeRoundRectCallout">
              <a:avLst>
                <a:gd name="adj1" fmla="val -32107"/>
                <a:gd name="adj2" fmla="val -148864"/>
                <a:gd name="adj3" fmla="val 16667"/>
              </a:avLst>
            </a:prstGeom>
            <a:solidFill>
              <a:schemeClr val="accent3"/>
            </a:solidFill>
            <a:ln w="31750">
              <a:solidFill>
                <a:srgbClr val="0070C0"/>
              </a:solidFill>
            </a:ln>
            <a:effectLst/>
          </p:spPr>
          <p:txBody>
            <a:bodyPr wrap="none" rtlCol="0" anchor="ctr"/>
            <a:lstStyle/>
            <a:p>
              <a:pPr algn="ctr"/>
              <a:r>
                <a:rPr lang="en-US" sz="1900" dirty="0">
                  <a:solidFill>
                    <a:srgbClr val="0070C0"/>
                  </a:solidFill>
                  <a:latin typeface="+mn-lt"/>
                </a:rPr>
                <a:t>Misconceptions</a:t>
              </a:r>
              <a:endParaRPr lang="en-CH" sz="1900" dirty="0">
                <a:solidFill>
                  <a:srgbClr val="0070C0"/>
                </a:solidFill>
                <a:latin typeface="+mn-lt"/>
              </a:endParaRPr>
            </a:p>
          </p:txBody>
        </p:sp>
        <p:sp>
          <p:nvSpPr>
            <p:cNvPr id="13" name="Speech Bubble: Rectangle with Corners Rounded 12">
              <a:extLst>
                <a:ext uri="{FF2B5EF4-FFF2-40B4-BE49-F238E27FC236}">
                  <a16:creationId xmlns:a16="http://schemas.microsoft.com/office/drawing/2014/main" id="{3BC08619-8C46-4D39-87AC-0833500616E1}"/>
                </a:ext>
              </a:extLst>
            </p:cNvPr>
            <p:cNvSpPr/>
            <p:nvPr/>
          </p:nvSpPr>
          <p:spPr bwMode="auto">
            <a:xfrm>
              <a:off x="6977103" y="2171515"/>
              <a:ext cx="1935828" cy="458354"/>
            </a:xfrm>
            <a:prstGeom prst="wedgeRoundRectCallout">
              <a:avLst>
                <a:gd name="adj1" fmla="val -44763"/>
                <a:gd name="adj2" fmla="val 85228"/>
                <a:gd name="adj3" fmla="val 16667"/>
              </a:avLst>
            </a:prstGeom>
            <a:solidFill>
              <a:schemeClr val="accent3"/>
            </a:solidFill>
            <a:ln w="31750">
              <a:solidFill>
                <a:srgbClr val="0070C0"/>
              </a:solidFill>
            </a:ln>
            <a:effectLst/>
          </p:spPr>
          <p:txBody>
            <a:bodyPr wrap="none" rtlCol="0" anchor="ctr"/>
            <a:lstStyle/>
            <a:p>
              <a:pPr algn="ctr"/>
              <a:r>
                <a:rPr lang="en-US" sz="1900" dirty="0">
                  <a:solidFill>
                    <a:srgbClr val="0070C0"/>
                  </a:solidFill>
                  <a:latin typeface="+mn-lt"/>
                </a:rPr>
                <a:t>Engagement</a:t>
              </a:r>
              <a:endParaRPr lang="en-CH" sz="1900" dirty="0">
                <a:solidFill>
                  <a:srgbClr val="0070C0"/>
                </a:solidFill>
                <a:latin typeface="+mn-lt"/>
              </a:endParaRPr>
            </a:p>
          </p:txBody>
        </p:sp>
      </p:grpSp>
      <p:grpSp>
        <p:nvGrpSpPr>
          <p:cNvPr id="25" name="Group 24">
            <a:extLst>
              <a:ext uri="{FF2B5EF4-FFF2-40B4-BE49-F238E27FC236}">
                <a16:creationId xmlns:a16="http://schemas.microsoft.com/office/drawing/2014/main" id="{88E34DA3-AD1D-40F1-9AF1-417BCE84CF06}"/>
              </a:ext>
            </a:extLst>
          </p:cNvPr>
          <p:cNvGrpSpPr/>
          <p:nvPr/>
        </p:nvGrpSpPr>
        <p:grpSpPr>
          <a:xfrm>
            <a:off x="5739259" y="2287122"/>
            <a:ext cx="1194195" cy="908806"/>
            <a:chOff x="7030646" y="2970204"/>
            <a:chExt cx="1664824" cy="1266964"/>
          </a:xfrm>
        </p:grpSpPr>
        <p:pic>
          <p:nvPicPr>
            <p:cNvPr id="26" name="Picture 2" descr="C:\Users\Teny\Documents\PhD\Meetings\TalkCMU\logfile2.jpg">
              <a:extLst>
                <a:ext uri="{FF2B5EF4-FFF2-40B4-BE49-F238E27FC236}">
                  <a16:creationId xmlns:a16="http://schemas.microsoft.com/office/drawing/2014/main" id="{E43CF8F7-0A01-4019-9BFE-7DB082C84F1C}"/>
                </a:ext>
              </a:extLst>
            </p:cNvPr>
            <p:cNvPicPr>
              <a:picLocks noChangeAspect="1" noChangeArrowheads="1"/>
            </p:cNvPicPr>
            <p:nvPr/>
          </p:nvPicPr>
          <p:blipFill>
            <a:blip r:embed="rId4" cstate="print"/>
            <a:srcRect/>
            <a:stretch>
              <a:fillRect/>
            </a:stretch>
          </p:blipFill>
          <p:spPr bwMode="auto">
            <a:xfrm>
              <a:off x="7030646" y="2970204"/>
              <a:ext cx="680932" cy="790951"/>
            </a:xfrm>
            <a:prstGeom prst="rect">
              <a:avLst/>
            </a:prstGeom>
            <a:noFill/>
          </p:spPr>
        </p:pic>
        <p:pic>
          <p:nvPicPr>
            <p:cNvPr id="27" name="Picture 2" descr="C:\Users\Teny\Documents\PhD\Meetings\TalkCMU\logfile2.jpg">
              <a:extLst>
                <a:ext uri="{FF2B5EF4-FFF2-40B4-BE49-F238E27FC236}">
                  <a16:creationId xmlns:a16="http://schemas.microsoft.com/office/drawing/2014/main" id="{3898941C-B11A-4ABD-B2B7-175D8B5777F8}"/>
                </a:ext>
              </a:extLst>
            </p:cNvPr>
            <p:cNvPicPr>
              <a:picLocks noChangeAspect="1" noChangeArrowheads="1"/>
            </p:cNvPicPr>
            <p:nvPr/>
          </p:nvPicPr>
          <p:blipFill>
            <a:blip r:embed="rId4" cstate="print"/>
            <a:srcRect/>
            <a:stretch>
              <a:fillRect/>
            </a:stretch>
          </p:blipFill>
          <p:spPr bwMode="auto">
            <a:xfrm>
              <a:off x="7194628" y="3039439"/>
              <a:ext cx="680932" cy="790951"/>
            </a:xfrm>
            <a:prstGeom prst="rect">
              <a:avLst/>
            </a:prstGeom>
            <a:noFill/>
          </p:spPr>
        </p:pic>
        <p:pic>
          <p:nvPicPr>
            <p:cNvPr id="28" name="Picture 2" descr="C:\Users\Teny\Documents\PhD\Meetings\TalkCMU\logfile2.jpg">
              <a:extLst>
                <a:ext uri="{FF2B5EF4-FFF2-40B4-BE49-F238E27FC236}">
                  <a16:creationId xmlns:a16="http://schemas.microsoft.com/office/drawing/2014/main" id="{DD6A9314-07C6-4FF7-9B6F-439C2E6F1622}"/>
                </a:ext>
              </a:extLst>
            </p:cNvPr>
            <p:cNvPicPr>
              <a:picLocks noChangeAspect="1" noChangeArrowheads="1"/>
            </p:cNvPicPr>
            <p:nvPr/>
          </p:nvPicPr>
          <p:blipFill>
            <a:blip r:embed="rId4" cstate="print"/>
            <a:srcRect/>
            <a:stretch>
              <a:fillRect/>
            </a:stretch>
          </p:blipFill>
          <p:spPr bwMode="auto">
            <a:xfrm>
              <a:off x="7358610" y="3139154"/>
              <a:ext cx="680932" cy="790951"/>
            </a:xfrm>
            <a:prstGeom prst="rect">
              <a:avLst/>
            </a:prstGeom>
            <a:noFill/>
          </p:spPr>
        </p:pic>
        <p:pic>
          <p:nvPicPr>
            <p:cNvPr id="29" name="Picture 2" descr="C:\Users\Teny\Documents\PhD\Meetings\TalkCMU\logfile2.jpg">
              <a:extLst>
                <a:ext uri="{FF2B5EF4-FFF2-40B4-BE49-F238E27FC236}">
                  <a16:creationId xmlns:a16="http://schemas.microsoft.com/office/drawing/2014/main" id="{DBC3877E-5EC2-4C2A-A957-0E2863FB26B4}"/>
                </a:ext>
              </a:extLst>
            </p:cNvPr>
            <p:cNvPicPr>
              <a:picLocks noChangeAspect="1" noChangeArrowheads="1"/>
            </p:cNvPicPr>
            <p:nvPr/>
          </p:nvPicPr>
          <p:blipFill>
            <a:blip r:embed="rId4" cstate="print"/>
            <a:srcRect/>
            <a:stretch>
              <a:fillRect/>
            </a:stretch>
          </p:blipFill>
          <p:spPr bwMode="auto">
            <a:xfrm>
              <a:off x="7522592" y="3201122"/>
              <a:ext cx="680932" cy="790951"/>
            </a:xfrm>
            <a:prstGeom prst="rect">
              <a:avLst/>
            </a:prstGeom>
            <a:noFill/>
          </p:spPr>
        </p:pic>
        <p:pic>
          <p:nvPicPr>
            <p:cNvPr id="30" name="Picture 2" descr="C:\Users\Teny\Documents\PhD\Meetings\TalkCMU\logfile2.jpg">
              <a:extLst>
                <a:ext uri="{FF2B5EF4-FFF2-40B4-BE49-F238E27FC236}">
                  <a16:creationId xmlns:a16="http://schemas.microsoft.com/office/drawing/2014/main" id="{BF0351C6-D3A5-48F1-A274-A1D0D60F0E54}"/>
                </a:ext>
              </a:extLst>
            </p:cNvPr>
            <p:cNvPicPr>
              <a:picLocks noChangeAspect="1" noChangeArrowheads="1"/>
            </p:cNvPicPr>
            <p:nvPr/>
          </p:nvPicPr>
          <p:blipFill>
            <a:blip r:embed="rId4" cstate="print"/>
            <a:srcRect/>
            <a:stretch>
              <a:fillRect/>
            </a:stretch>
          </p:blipFill>
          <p:spPr bwMode="auto">
            <a:xfrm>
              <a:off x="7686574" y="3307083"/>
              <a:ext cx="680932" cy="790951"/>
            </a:xfrm>
            <a:prstGeom prst="rect">
              <a:avLst/>
            </a:prstGeom>
            <a:noFill/>
          </p:spPr>
        </p:pic>
        <p:pic>
          <p:nvPicPr>
            <p:cNvPr id="31" name="Picture 2" descr="C:\Users\Teny\Documents\PhD\Meetings\TalkCMU\logfile2.jpg">
              <a:extLst>
                <a:ext uri="{FF2B5EF4-FFF2-40B4-BE49-F238E27FC236}">
                  <a16:creationId xmlns:a16="http://schemas.microsoft.com/office/drawing/2014/main" id="{1633E801-A42E-46C8-9883-60EA895E69B3}"/>
                </a:ext>
              </a:extLst>
            </p:cNvPr>
            <p:cNvPicPr>
              <a:picLocks noChangeAspect="1" noChangeArrowheads="1"/>
            </p:cNvPicPr>
            <p:nvPr/>
          </p:nvPicPr>
          <p:blipFill>
            <a:blip r:embed="rId4" cstate="print"/>
            <a:srcRect/>
            <a:stretch>
              <a:fillRect/>
            </a:stretch>
          </p:blipFill>
          <p:spPr bwMode="auto">
            <a:xfrm>
              <a:off x="7850556" y="3386574"/>
              <a:ext cx="680932" cy="790951"/>
            </a:xfrm>
            <a:prstGeom prst="rect">
              <a:avLst/>
            </a:prstGeom>
            <a:noFill/>
          </p:spPr>
        </p:pic>
        <p:pic>
          <p:nvPicPr>
            <p:cNvPr id="32" name="Picture 2" descr="C:\Users\Teny\Documents\PhD\Meetings\TalkCMU\logfile2.jpg">
              <a:extLst>
                <a:ext uri="{FF2B5EF4-FFF2-40B4-BE49-F238E27FC236}">
                  <a16:creationId xmlns:a16="http://schemas.microsoft.com/office/drawing/2014/main" id="{E9BBC35E-D30E-4E79-AE05-810A58B2319A}"/>
                </a:ext>
              </a:extLst>
            </p:cNvPr>
            <p:cNvPicPr>
              <a:picLocks noChangeAspect="1" noChangeArrowheads="1"/>
            </p:cNvPicPr>
            <p:nvPr/>
          </p:nvPicPr>
          <p:blipFill>
            <a:blip r:embed="rId4" cstate="print"/>
            <a:srcRect/>
            <a:stretch>
              <a:fillRect/>
            </a:stretch>
          </p:blipFill>
          <p:spPr bwMode="auto">
            <a:xfrm>
              <a:off x="8014538" y="3446217"/>
              <a:ext cx="680932" cy="790951"/>
            </a:xfrm>
            <a:prstGeom prst="rect">
              <a:avLst/>
            </a:prstGeom>
            <a:noFill/>
          </p:spPr>
        </p:pic>
      </p:grpSp>
      <p:pic>
        <p:nvPicPr>
          <p:cNvPr id="45" name="Picture 2" descr="C:\Users\Teny\Downloads\business-office-wallpapers-5.jpg">
            <a:extLst>
              <a:ext uri="{FF2B5EF4-FFF2-40B4-BE49-F238E27FC236}">
                <a16:creationId xmlns:a16="http://schemas.microsoft.com/office/drawing/2014/main" id="{C860ECD4-DBFF-44FD-AB83-3CBFCEB7A49B}"/>
              </a:ext>
            </a:extLst>
          </p:cNvPr>
          <p:cNvPicPr>
            <a:picLocks noChangeAspect="1" noChangeArrowheads="1"/>
          </p:cNvPicPr>
          <p:nvPr/>
        </p:nvPicPr>
        <p:blipFill>
          <a:blip r:embed="rId5" cstate="print"/>
          <a:srcRect t="6634" r="35531"/>
          <a:stretch>
            <a:fillRect/>
          </a:stretch>
        </p:blipFill>
        <p:spPr bwMode="auto">
          <a:xfrm>
            <a:off x="4331258" y="2120426"/>
            <a:ext cx="1209136" cy="1242198"/>
          </a:xfrm>
          <a:prstGeom prst="rect">
            <a:avLst/>
          </a:prstGeom>
          <a:noFill/>
        </p:spPr>
      </p:pic>
      <p:grpSp>
        <p:nvGrpSpPr>
          <p:cNvPr id="6" name="Group 5">
            <a:extLst>
              <a:ext uri="{FF2B5EF4-FFF2-40B4-BE49-F238E27FC236}">
                <a16:creationId xmlns:a16="http://schemas.microsoft.com/office/drawing/2014/main" id="{586149EC-F01E-4E5E-A6C4-AC1494D8F190}"/>
              </a:ext>
            </a:extLst>
          </p:cNvPr>
          <p:cNvGrpSpPr/>
          <p:nvPr/>
        </p:nvGrpSpPr>
        <p:grpSpPr>
          <a:xfrm>
            <a:off x="7370355" y="2768989"/>
            <a:ext cx="1648660" cy="1476764"/>
            <a:chOff x="7370355" y="2863581"/>
            <a:chExt cx="1648660" cy="1476764"/>
          </a:xfrm>
        </p:grpSpPr>
        <p:pic>
          <p:nvPicPr>
            <p:cNvPr id="37" name="Picture 2" descr="Image result for ein licht aufgehen">
              <a:extLst>
                <a:ext uri="{FF2B5EF4-FFF2-40B4-BE49-F238E27FC236}">
                  <a16:creationId xmlns:a16="http://schemas.microsoft.com/office/drawing/2014/main" id="{83A5CC24-4EB8-47F7-BFC5-20F4539ABE7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73275" y="2863581"/>
              <a:ext cx="1042820" cy="1112342"/>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3F63171A-21F0-4BE7-92D3-E032DBB5B39B}"/>
                </a:ext>
              </a:extLst>
            </p:cNvPr>
            <p:cNvSpPr txBox="1"/>
            <p:nvPr/>
          </p:nvSpPr>
          <p:spPr>
            <a:xfrm>
              <a:off x="7370355" y="3940235"/>
              <a:ext cx="1648660" cy="400110"/>
            </a:xfrm>
            <a:prstGeom prst="rect">
              <a:avLst/>
            </a:prstGeom>
            <a:noFill/>
          </p:spPr>
          <p:txBody>
            <a:bodyPr wrap="square" rtlCol="0">
              <a:spAutoFit/>
            </a:bodyPr>
            <a:lstStyle/>
            <a:p>
              <a:pPr algn="ctr"/>
              <a:r>
                <a:rPr lang="en-US" sz="2000" dirty="0">
                  <a:solidFill>
                    <a:srgbClr val="0070C0"/>
                  </a:solidFill>
                  <a:latin typeface="+mn-lt"/>
                </a:rPr>
                <a:t>New Insights</a:t>
              </a:r>
              <a:endParaRPr lang="en-CH" sz="2000" dirty="0" err="1">
                <a:solidFill>
                  <a:srgbClr val="0070C0"/>
                </a:solidFill>
                <a:latin typeface="+mn-lt"/>
              </a:endParaRPr>
            </a:p>
          </p:txBody>
        </p:sp>
      </p:grpSp>
      <p:grpSp>
        <p:nvGrpSpPr>
          <p:cNvPr id="5" name="Group 4">
            <a:extLst>
              <a:ext uri="{FF2B5EF4-FFF2-40B4-BE49-F238E27FC236}">
                <a16:creationId xmlns:a16="http://schemas.microsoft.com/office/drawing/2014/main" id="{B930AA72-CDC6-4C22-9596-6648FA28C19E}"/>
              </a:ext>
            </a:extLst>
          </p:cNvPr>
          <p:cNvGrpSpPr/>
          <p:nvPr/>
        </p:nvGrpSpPr>
        <p:grpSpPr>
          <a:xfrm>
            <a:off x="7167906" y="1304640"/>
            <a:ext cx="1943839" cy="1203924"/>
            <a:chOff x="7167906" y="1241580"/>
            <a:chExt cx="1943839" cy="1203924"/>
          </a:xfrm>
        </p:grpSpPr>
        <p:sp>
          <p:nvSpPr>
            <p:cNvPr id="35" name="TextBox 34">
              <a:extLst>
                <a:ext uri="{FF2B5EF4-FFF2-40B4-BE49-F238E27FC236}">
                  <a16:creationId xmlns:a16="http://schemas.microsoft.com/office/drawing/2014/main" id="{C0A387F0-135B-459C-98C2-366C85351040}"/>
                </a:ext>
              </a:extLst>
            </p:cNvPr>
            <p:cNvSpPr txBox="1"/>
            <p:nvPr/>
          </p:nvSpPr>
          <p:spPr>
            <a:xfrm>
              <a:off x="7167906" y="2045394"/>
              <a:ext cx="1943839" cy="400110"/>
            </a:xfrm>
            <a:prstGeom prst="rect">
              <a:avLst/>
            </a:prstGeom>
            <a:noFill/>
          </p:spPr>
          <p:txBody>
            <a:bodyPr wrap="square" rtlCol="0">
              <a:spAutoFit/>
            </a:bodyPr>
            <a:lstStyle/>
            <a:p>
              <a:pPr algn="ctr"/>
              <a:r>
                <a:rPr lang="en-US" sz="2000" dirty="0">
                  <a:solidFill>
                    <a:srgbClr val="0070C0"/>
                  </a:solidFill>
                  <a:latin typeface="+mn-lt"/>
                </a:rPr>
                <a:t>Individualization</a:t>
              </a:r>
              <a:endParaRPr lang="en-CH" sz="2000" dirty="0" err="1">
                <a:solidFill>
                  <a:srgbClr val="0070C0"/>
                </a:solidFill>
                <a:latin typeface="+mn-lt"/>
              </a:endParaRPr>
            </a:p>
          </p:txBody>
        </p:sp>
        <p:pic>
          <p:nvPicPr>
            <p:cNvPr id="39" name="Picture 2" descr="Image result for individualization">
              <a:extLst>
                <a:ext uri="{FF2B5EF4-FFF2-40B4-BE49-F238E27FC236}">
                  <a16:creationId xmlns:a16="http://schemas.microsoft.com/office/drawing/2014/main" id="{4C058A35-158E-4610-866C-02A0A30BF83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02836" y="1241580"/>
              <a:ext cx="1473978" cy="753738"/>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361847379"/>
      </p:ext>
    </p:extLst>
  </p:cSld>
  <p:clrMapOvr>
    <a:masterClrMapping/>
  </p:clrMapOvr>
  <mc:AlternateContent xmlns:mc="http://schemas.openxmlformats.org/markup-compatibility/2006" xmlns:p14="http://schemas.microsoft.com/office/powerpoint/2010/main">
    <mc:Choice Requires="p14">
      <p:transition spd="slow" p14:dur="2000" advTm="5696"/>
    </mc:Choice>
    <mc:Fallback xmlns="">
      <p:transition spd="slow" advTm="569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57">
            <a:extLst>
              <a:ext uri="{FF2B5EF4-FFF2-40B4-BE49-F238E27FC236}">
                <a16:creationId xmlns:a16="http://schemas.microsoft.com/office/drawing/2014/main" id="{0614BB29-F77B-4DE7-92DE-52E7C431FFAB}"/>
              </a:ext>
            </a:extLst>
          </p:cNvPr>
          <p:cNvGrpSpPr/>
          <p:nvPr/>
        </p:nvGrpSpPr>
        <p:grpSpPr>
          <a:xfrm>
            <a:off x="132651" y="1707901"/>
            <a:ext cx="1975925" cy="2917080"/>
            <a:chOff x="132651" y="1707901"/>
            <a:chExt cx="1975925" cy="2917080"/>
          </a:xfrm>
        </p:grpSpPr>
        <p:pic>
          <p:nvPicPr>
            <p:cNvPr id="48" name="Picture 47">
              <a:extLst>
                <a:ext uri="{FF2B5EF4-FFF2-40B4-BE49-F238E27FC236}">
                  <a16:creationId xmlns:a16="http://schemas.microsoft.com/office/drawing/2014/main" id="{E1752D95-BFC8-4C07-9151-729719B322A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32069"/>
            <a:stretch/>
          </p:blipFill>
          <p:spPr>
            <a:xfrm>
              <a:off x="291898" y="1936805"/>
              <a:ext cx="1657430" cy="972454"/>
            </a:xfrm>
            <a:prstGeom prst="rect">
              <a:avLst/>
            </a:prstGeom>
          </p:spPr>
        </p:pic>
        <p:sp>
          <p:nvSpPr>
            <p:cNvPr id="13" name="TextBox 12">
              <a:extLst>
                <a:ext uri="{FF2B5EF4-FFF2-40B4-BE49-F238E27FC236}">
                  <a16:creationId xmlns:a16="http://schemas.microsoft.com/office/drawing/2014/main" id="{7B1BFE5F-40F7-4240-A1B9-E7B2EE45E87D}"/>
                </a:ext>
              </a:extLst>
            </p:cNvPr>
            <p:cNvSpPr txBox="1"/>
            <p:nvPr/>
          </p:nvSpPr>
          <p:spPr>
            <a:xfrm>
              <a:off x="344530" y="2885913"/>
              <a:ext cx="1552166" cy="400110"/>
            </a:xfrm>
            <a:prstGeom prst="rect">
              <a:avLst/>
            </a:prstGeom>
            <a:noFill/>
          </p:spPr>
          <p:txBody>
            <a:bodyPr wrap="square" rtlCol="0">
              <a:spAutoFit/>
            </a:bodyPr>
            <a:lstStyle/>
            <a:p>
              <a:pPr algn="ctr"/>
              <a:r>
                <a:rPr lang="en-US" sz="2000" b="1" dirty="0">
                  <a:solidFill>
                    <a:srgbClr val="0070C0"/>
                  </a:solidFill>
                  <a:latin typeface="+mn-lt"/>
                </a:rPr>
                <a:t>Interaction</a:t>
              </a:r>
            </a:p>
          </p:txBody>
        </p:sp>
        <p:sp>
          <p:nvSpPr>
            <p:cNvPr id="38" name="TextBox 37">
              <a:extLst>
                <a:ext uri="{FF2B5EF4-FFF2-40B4-BE49-F238E27FC236}">
                  <a16:creationId xmlns:a16="http://schemas.microsoft.com/office/drawing/2014/main" id="{7763975F-B80A-42D6-8996-4B44231ABBC1}"/>
                </a:ext>
              </a:extLst>
            </p:cNvPr>
            <p:cNvSpPr txBox="1"/>
            <p:nvPr/>
          </p:nvSpPr>
          <p:spPr>
            <a:xfrm>
              <a:off x="196725" y="3253599"/>
              <a:ext cx="1847776" cy="1323439"/>
            </a:xfrm>
            <a:prstGeom prst="rect">
              <a:avLst/>
            </a:prstGeom>
            <a:noFill/>
          </p:spPr>
          <p:txBody>
            <a:bodyPr wrap="square" rtlCol="0">
              <a:spAutoFit/>
            </a:bodyPr>
            <a:lstStyle/>
            <a:p>
              <a:pPr marL="179388" indent="-163513">
                <a:buFont typeface="Arial" panose="020B0604020202020204" pitchFamily="34" charset="0"/>
                <a:buChar char="•"/>
              </a:pPr>
              <a:r>
                <a:rPr lang="en-US" sz="2000" dirty="0">
                  <a:solidFill>
                    <a:schemeClr val="bg1">
                      <a:lumMod val="50000"/>
                    </a:schemeClr>
                  </a:solidFill>
                  <a:latin typeface="+mn-lt"/>
                </a:rPr>
                <a:t>Key stroke</a:t>
              </a:r>
            </a:p>
            <a:p>
              <a:pPr marL="179388" indent="-163513">
                <a:buFont typeface="Arial" panose="020B0604020202020204" pitchFamily="34" charset="0"/>
                <a:buChar char="•"/>
              </a:pPr>
              <a:r>
                <a:rPr lang="en-US" sz="2000" dirty="0">
                  <a:solidFill>
                    <a:schemeClr val="bg1">
                      <a:lumMod val="50000"/>
                    </a:schemeClr>
                  </a:solidFill>
                  <a:latin typeface="+mn-lt"/>
                </a:rPr>
                <a:t>Mouse Click</a:t>
              </a:r>
            </a:p>
            <a:p>
              <a:pPr marL="179388" indent="-163513">
                <a:buFont typeface="Arial" panose="020B0604020202020204" pitchFamily="34" charset="0"/>
                <a:buChar char="•"/>
              </a:pPr>
              <a:r>
                <a:rPr lang="en-US" sz="2000" dirty="0">
                  <a:solidFill>
                    <a:schemeClr val="bg1">
                      <a:lumMod val="50000"/>
                    </a:schemeClr>
                  </a:solidFill>
                  <a:latin typeface="+mn-lt"/>
                </a:rPr>
                <a:t>Speech</a:t>
              </a:r>
            </a:p>
            <a:p>
              <a:pPr marL="179388" indent="-163513">
                <a:buFont typeface="Arial" panose="020B0604020202020204" pitchFamily="34" charset="0"/>
                <a:buChar char="•"/>
              </a:pPr>
              <a:r>
                <a:rPr lang="en-US" sz="2000" dirty="0">
                  <a:solidFill>
                    <a:schemeClr val="bg1">
                      <a:lumMod val="50000"/>
                    </a:schemeClr>
                  </a:solidFill>
                  <a:latin typeface="+mn-lt"/>
                </a:rPr>
                <a:t>Video</a:t>
              </a:r>
            </a:p>
          </p:txBody>
        </p:sp>
        <p:sp>
          <p:nvSpPr>
            <p:cNvPr id="4" name="Rectangle: Rounded Corners 3">
              <a:extLst>
                <a:ext uri="{FF2B5EF4-FFF2-40B4-BE49-F238E27FC236}">
                  <a16:creationId xmlns:a16="http://schemas.microsoft.com/office/drawing/2014/main" id="{CEB5EDAE-4C3D-4764-9F4F-D1F48749DAF6}"/>
                </a:ext>
              </a:extLst>
            </p:cNvPr>
            <p:cNvSpPr/>
            <p:nvPr/>
          </p:nvSpPr>
          <p:spPr bwMode="auto">
            <a:xfrm>
              <a:off x="132651" y="1707901"/>
              <a:ext cx="1975925" cy="2917080"/>
            </a:xfrm>
            <a:prstGeom prst="roundRect">
              <a:avLst/>
            </a:prstGeom>
            <a:noFill/>
            <a:ln w="31750">
              <a:solidFill>
                <a:srgbClr val="005EA4"/>
              </a:solidFill>
            </a:ln>
            <a:effectLst/>
          </p:spPr>
          <p:txBody>
            <a:bodyPr wrap="none" rtlCol="0" anchor="ctr"/>
            <a:lstStyle/>
            <a:p>
              <a:pPr algn="ctr"/>
              <a:endParaRPr lang="en-CH">
                <a:solidFill>
                  <a:srgbClr val="566B73"/>
                </a:solidFill>
              </a:endParaRPr>
            </a:p>
          </p:txBody>
        </p:sp>
      </p:grpSp>
      <p:sp>
        <p:nvSpPr>
          <p:cNvPr id="43" name="Title 2">
            <a:extLst>
              <a:ext uri="{FF2B5EF4-FFF2-40B4-BE49-F238E27FC236}">
                <a16:creationId xmlns:a16="http://schemas.microsoft.com/office/drawing/2014/main" id="{51DAD455-0C8C-49E2-8E44-2E3E72F15BC4}"/>
              </a:ext>
            </a:extLst>
          </p:cNvPr>
          <p:cNvSpPr>
            <a:spLocks noGrp="1"/>
          </p:cNvSpPr>
          <p:nvPr>
            <p:ph type="title"/>
          </p:nvPr>
        </p:nvSpPr>
        <p:spPr>
          <a:xfrm>
            <a:off x="111968" y="0"/>
            <a:ext cx="8920064" cy="702260"/>
          </a:xfrm>
        </p:spPr>
        <p:txBody>
          <a:bodyPr/>
          <a:lstStyle/>
          <a:p>
            <a:r>
              <a:rPr lang="en-US" sz="3200" dirty="0"/>
              <a:t>Student models enable individualization and insights</a:t>
            </a:r>
          </a:p>
        </p:txBody>
      </p:sp>
    </p:spTree>
    <p:extLst>
      <p:ext uri="{BB962C8B-B14F-4D97-AF65-F5344CB8AC3E}">
        <p14:creationId xmlns:p14="http://schemas.microsoft.com/office/powerpoint/2010/main" val="3143946977"/>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ight Arrow 1">
            <a:extLst>
              <a:ext uri="{FF2B5EF4-FFF2-40B4-BE49-F238E27FC236}">
                <a16:creationId xmlns:a16="http://schemas.microsoft.com/office/drawing/2014/main" id="{999F4CBE-FA0A-4D0A-89C3-4510457B8082}"/>
              </a:ext>
            </a:extLst>
          </p:cNvPr>
          <p:cNvSpPr/>
          <p:nvPr/>
        </p:nvSpPr>
        <p:spPr bwMode="auto">
          <a:xfrm>
            <a:off x="2212648" y="2891964"/>
            <a:ext cx="367837" cy="548955"/>
          </a:xfrm>
          <a:prstGeom prst="rightArrow">
            <a:avLst/>
          </a:prstGeom>
          <a:solidFill>
            <a:srgbClr val="0070C0"/>
          </a:solidFill>
          <a:ln>
            <a:noFill/>
          </a:ln>
          <a:effectLst/>
        </p:spPr>
        <p:txBody>
          <a:bodyPr wrap="none" rtlCol="0" anchor="ctr"/>
          <a:lstStyle/>
          <a:p>
            <a:pPr algn="ctr"/>
            <a:endParaRPr lang="en-US">
              <a:solidFill>
                <a:srgbClr val="566B73"/>
              </a:solidFill>
            </a:endParaRPr>
          </a:p>
        </p:txBody>
      </p:sp>
      <p:grpSp>
        <p:nvGrpSpPr>
          <p:cNvPr id="58" name="Group 57">
            <a:extLst>
              <a:ext uri="{FF2B5EF4-FFF2-40B4-BE49-F238E27FC236}">
                <a16:creationId xmlns:a16="http://schemas.microsoft.com/office/drawing/2014/main" id="{0614BB29-F77B-4DE7-92DE-52E7C431FFAB}"/>
              </a:ext>
            </a:extLst>
          </p:cNvPr>
          <p:cNvGrpSpPr/>
          <p:nvPr/>
        </p:nvGrpSpPr>
        <p:grpSpPr>
          <a:xfrm>
            <a:off x="132651" y="1707901"/>
            <a:ext cx="1975925" cy="2917080"/>
            <a:chOff x="132651" y="1707901"/>
            <a:chExt cx="1975925" cy="2917080"/>
          </a:xfrm>
        </p:grpSpPr>
        <p:pic>
          <p:nvPicPr>
            <p:cNvPr id="48" name="Picture 47">
              <a:extLst>
                <a:ext uri="{FF2B5EF4-FFF2-40B4-BE49-F238E27FC236}">
                  <a16:creationId xmlns:a16="http://schemas.microsoft.com/office/drawing/2014/main" id="{E1752D95-BFC8-4C07-9151-729719B322A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32069"/>
            <a:stretch/>
          </p:blipFill>
          <p:spPr>
            <a:xfrm>
              <a:off x="291898" y="1936805"/>
              <a:ext cx="1657430" cy="972454"/>
            </a:xfrm>
            <a:prstGeom prst="rect">
              <a:avLst/>
            </a:prstGeom>
          </p:spPr>
        </p:pic>
        <p:sp>
          <p:nvSpPr>
            <p:cNvPr id="13" name="TextBox 12">
              <a:extLst>
                <a:ext uri="{FF2B5EF4-FFF2-40B4-BE49-F238E27FC236}">
                  <a16:creationId xmlns:a16="http://schemas.microsoft.com/office/drawing/2014/main" id="{7B1BFE5F-40F7-4240-A1B9-E7B2EE45E87D}"/>
                </a:ext>
              </a:extLst>
            </p:cNvPr>
            <p:cNvSpPr txBox="1"/>
            <p:nvPr/>
          </p:nvSpPr>
          <p:spPr>
            <a:xfrm>
              <a:off x="344530" y="2885913"/>
              <a:ext cx="1552166" cy="400110"/>
            </a:xfrm>
            <a:prstGeom prst="rect">
              <a:avLst/>
            </a:prstGeom>
            <a:noFill/>
          </p:spPr>
          <p:txBody>
            <a:bodyPr wrap="square" rtlCol="0">
              <a:spAutoFit/>
            </a:bodyPr>
            <a:lstStyle/>
            <a:p>
              <a:pPr algn="ctr"/>
              <a:r>
                <a:rPr lang="en-US" sz="2000" b="1" dirty="0">
                  <a:solidFill>
                    <a:srgbClr val="0070C0"/>
                  </a:solidFill>
                  <a:latin typeface="+mn-lt"/>
                </a:rPr>
                <a:t>Interaction</a:t>
              </a:r>
            </a:p>
          </p:txBody>
        </p:sp>
        <p:sp>
          <p:nvSpPr>
            <p:cNvPr id="38" name="TextBox 37">
              <a:extLst>
                <a:ext uri="{FF2B5EF4-FFF2-40B4-BE49-F238E27FC236}">
                  <a16:creationId xmlns:a16="http://schemas.microsoft.com/office/drawing/2014/main" id="{7763975F-B80A-42D6-8996-4B44231ABBC1}"/>
                </a:ext>
              </a:extLst>
            </p:cNvPr>
            <p:cNvSpPr txBox="1"/>
            <p:nvPr/>
          </p:nvSpPr>
          <p:spPr>
            <a:xfrm>
              <a:off x="196725" y="3253599"/>
              <a:ext cx="1847776" cy="1323439"/>
            </a:xfrm>
            <a:prstGeom prst="rect">
              <a:avLst/>
            </a:prstGeom>
            <a:noFill/>
          </p:spPr>
          <p:txBody>
            <a:bodyPr wrap="square" rtlCol="0">
              <a:spAutoFit/>
            </a:bodyPr>
            <a:lstStyle/>
            <a:p>
              <a:pPr marL="179388" indent="-163513">
                <a:buFont typeface="Arial" panose="020B0604020202020204" pitchFamily="34" charset="0"/>
                <a:buChar char="•"/>
              </a:pPr>
              <a:r>
                <a:rPr lang="en-US" sz="2000" dirty="0">
                  <a:solidFill>
                    <a:schemeClr val="bg1">
                      <a:lumMod val="50000"/>
                    </a:schemeClr>
                  </a:solidFill>
                  <a:latin typeface="+mn-lt"/>
                </a:rPr>
                <a:t>Key stroke</a:t>
              </a:r>
            </a:p>
            <a:p>
              <a:pPr marL="179388" indent="-163513">
                <a:buFont typeface="Arial" panose="020B0604020202020204" pitchFamily="34" charset="0"/>
                <a:buChar char="•"/>
              </a:pPr>
              <a:r>
                <a:rPr lang="en-US" sz="2000" dirty="0">
                  <a:solidFill>
                    <a:schemeClr val="bg1">
                      <a:lumMod val="50000"/>
                    </a:schemeClr>
                  </a:solidFill>
                  <a:latin typeface="+mn-lt"/>
                </a:rPr>
                <a:t>Mouse Click</a:t>
              </a:r>
            </a:p>
            <a:p>
              <a:pPr marL="179388" indent="-163513">
                <a:buFont typeface="Arial" panose="020B0604020202020204" pitchFamily="34" charset="0"/>
                <a:buChar char="•"/>
              </a:pPr>
              <a:r>
                <a:rPr lang="en-US" sz="2000" dirty="0">
                  <a:solidFill>
                    <a:schemeClr val="bg1">
                      <a:lumMod val="50000"/>
                    </a:schemeClr>
                  </a:solidFill>
                  <a:latin typeface="+mn-lt"/>
                </a:rPr>
                <a:t>Speech</a:t>
              </a:r>
            </a:p>
            <a:p>
              <a:pPr marL="179388" indent="-163513">
                <a:buFont typeface="Arial" panose="020B0604020202020204" pitchFamily="34" charset="0"/>
                <a:buChar char="•"/>
              </a:pPr>
              <a:r>
                <a:rPr lang="en-US" sz="2000" dirty="0">
                  <a:solidFill>
                    <a:schemeClr val="bg1">
                      <a:lumMod val="50000"/>
                    </a:schemeClr>
                  </a:solidFill>
                  <a:latin typeface="+mn-lt"/>
                </a:rPr>
                <a:t>Video</a:t>
              </a:r>
            </a:p>
          </p:txBody>
        </p:sp>
        <p:sp>
          <p:nvSpPr>
            <p:cNvPr id="4" name="Rectangle: Rounded Corners 3">
              <a:extLst>
                <a:ext uri="{FF2B5EF4-FFF2-40B4-BE49-F238E27FC236}">
                  <a16:creationId xmlns:a16="http://schemas.microsoft.com/office/drawing/2014/main" id="{CEB5EDAE-4C3D-4764-9F4F-D1F48749DAF6}"/>
                </a:ext>
              </a:extLst>
            </p:cNvPr>
            <p:cNvSpPr/>
            <p:nvPr/>
          </p:nvSpPr>
          <p:spPr bwMode="auto">
            <a:xfrm>
              <a:off x="132651" y="1707901"/>
              <a:ext cx="1975925" cy="2917080"/>
            </a:xfrm>
            <a:prstGeom prst="roundRect">
              <a:avLst/>
            </a:prstGeom>
            <a:noFill/>
            <a:ln w="31750">
              <a:solidFill>
                <a:srgbClr val="005EA4"/>
              </a:solidFill>
            </a:ln>
            <a:effectLst/>
          </p:spPr>
          <p:txBody>
            <a:bodyPr wrap="none" rtlCol="0" anchor="ctr"/>
            <a:lstStyle/>
            <a:p>
              <a:pPr algn="ctr"/>
              <a:endParaRPr lang="en-CH">
                <a:solidFill>
                  <a:srgbClr val="566B73"/>
                </a:solidFill>
              </a:endParaRPr>
            </a:p>
          </p:txBody>
        </p:sp>
      </p:grpSp>
      <p:sp>
        <p:nvSpPr>
          <p:cNvPr id="9" name="TextBox 8">
            <a:extLst>
              <a:ext uri="{FF2B5EF4-FFF2-40B4-BE49-F238E27FC236}">
                <a16:creationId xmlns:a16="http://schemas.microsoft.com/office/drawing/2014/main" id="{70E44FCF-E3C1-44BD-9BEE-C0828202254E}"/>
              </a:ext>
            </a:extLst>
          </p:cNvPr>
          <p:cNvSpPr txBox="1"/>
          <p:nvPr/>
        </p:nvSpPr>
        <p:spPr>
          <a:xfrm>
            <a:off x="2488475" y="3253599"/>
            <a:ext cx="2251692" cy="1015663"/>
          </a:xfrm>
          <a:prstGeom prst="rect">
            <a:avLst/>
          </a:prstGeom>
          <a:noFill/>
        </p:spPr>
        <p:txBody>
          <a:bodyPr wrap="square" rtlCol="0">
            <a:spAutoFit/>
          </a:bodyPr>
          <a:lstStyle/>
          <a:p>
            <a:pPr marL="357188" indent="-163513">
              <a:buFont typeface="Arial" panose="020B0604020202020204" pitchFamily="34" charset="0"/>
              <a:buChar char="•"/>
            </a:pPr>
            <a:r>
              <a:rPr lang="en-US" sz="2000" dirty="0">
                <a:solidFill>
                  <a:schemeClr val="bg1">
                    <a:lumMod val="50000"/>
                  </a:schemeClr>
                </a:solidFill>
                <a:latin typeface="+mn-lt"/>
              </a:rPr>
              <a:t>Detection</a:t>
            </a:r>
          </a:p>
          <a:p>
            <a:pPr marL="357188" indent="-163513">
              <a:buFont typeface="Arial" panose="020B0604020202020204" pitchFamily="34" charset="0"/>
              <a:buChar char="•"/>
            </a:pPr>
            <a:r>
              <a:rPr lang="en-US" sz="2000" dirty="0">
                <a:solidFill>
                  <a:schemeClr val="bg1">
                    <a:lumMod val="50000"/>
                  </a:schemeClr>
                </a:solidFill>
                <a:latin typeface="+mn-lt"/>
              </a:rPr>
              <a:t>Representation</a:t>
            </a:r>
          </a:p>
          <a:p>
            <a:pPr marL="357188" indent="-163513">
              <a:buFont typeface="Arial" panose="020B0604020202020204" pitchFamily="34" charset="0"/>
              <a:buChar char="•"/>
            </a:pPr>
            <a:r>
              <a:rPr lang="en-US" sz="2000" dirty="0">
                <a:solidFill>
                  <a:schemeClr val="bg1">
                    <a:lumMod val="50000"/>
                  </a:schemeClr>
                </a:solidFill>
                <a:latin typeface="+mn-lt"/>
              </a:rPr>
              <a:t>Prediction</a:t>
            </a:r>
            <a:endParaRPr lang="en-CH" sz="2000" dirty="0" err="1">
              <a:solidFill>
                <a:schemeClr val="bg1">
                  <a:lumMod val="50000"/>
                </a:schemeClr>
              </a:solidFill>
              <a:latin typeface="+mn-lt"/>
            </a:endParaRPr>
          </a:p>
        </p:txBody>
      </p:sp>
      <p:grpSp>
        <p:nvGrpSpPr>
          <p:cNvPr id="60" name="Group 59">
            <a:extLst>
              <a:ext uri="{FF2B5EF4-FFF2-40B4-BE49-F238E27FC236}">
                <a16:creationId xmlns:a16="http://schemas.microsoft.com/office/drawing/2014/main" id="{52F7FDA0-6EAE-48C3-B876-7917CFB59C51}"/>
              </a:ext>
            </a:extLst>
          </p:cNvPr>
          <p:cNvGrpSpPr/>
          <p:nvPr/>
        </p:nvGrpSpPr>
        <p:grpSpPr>
          <a:xfrm>
            <a:off x="2642517" y="1707901"/>
            <a:ext cx="1976400" cy="2917080"/>
            <a:chOff x="2668161" y="1707901"/>
            <a:chExt cx="1976400" cy="2917080"/>
          </a:xfrm>
        </p:grpSpPr>
        <p:grpSp>
          <p:nvGrpSpPr>
            <p:cNvPr id="14" name="Group 9">
              <a:extLst>
                <a:ext uri="{FF2B5EF4-FFF2-40B4-BE49-F238E27FC236}">
                  <a16:creationId xmlns:a16="http://schemas.microsoft.com/office/drawing/2014/main" id="{197C1EBE-FAA1-45DC-B777-BE8D2C2D7A30}"/>
                </a:ext>
              </a:extLst>
            </p:cNvPr>
            <p:cNvGrpSpPr>
              <a:grpSpLocks noChangeAspect="1"/>
            </p:cNvGrpSpPr>
            <p:nvPr/>
          </p:nvGrpSpPr>
          <p:grpSpPr>
            <a:xfrm>
              <a:off x="2949252" y="1916641"/>
              <a:ext cx="1414218" cy="972455"/>
              <a:chOff x="586325" y="2004888"/>
              <a:chExt cx="1502967" cy="1046968"/>
            </a:xfrm>
          </p:grpSpPr>
          <p:sp>
            <p:nvSpPr>
              <p:cNvPr id="15" name="Rechteck 38">
                <a:extLst>
                  <a:ext uri="{FF2B5EF4-FFF2-40B4-BE49-F238E27FC236}">
                    <a16:creationId xmlns:a16="http://schemas.microsoft.com/office/drawing/2014/main" id="{11919E21-0164-47E5-A3E1-D44AA4700233}"/>
                  </a:ext>
                </a:extLst>
              </p:cNvPr>
              <p:cNvSpPr/>
              <p:nvPr/>
            </p:nvSpPr>
            <p:spPr bwMode="auto">
              <a:xfrm>
                <a:off x="1296542" y="2004888"/>
                <a:ext cx="658684" cy="1046968"/>
              </a:xfrm>
              <a:prstGeom prst="rect">
                <a:avLst/>
              </a:prstGeom>
              <a:solidFill>
                <a:schemeClr val="bg2">
                  <a:lumMod val="20000"/>
                  <a:lumOff val="80000"/>
                </a:schemeClr>
              </a:solidFill>
              <a:ln w="19050"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CH" sz="1400" i="0" u="none" strike="noStrike" cap="none" normalizeH="0" baseline="0">
                  <a:ln>
                    <a:noFill/>
                  </a:ln>
                  <a:effectLst/>
                  <a:latin typeface="+mn-lt"/>
                </a:endParaRPr>
              </a:p>
            </p:txBody>
          </p:sp>
          <p:sp>
            <p:nvSpPr>
              <p:cNvPr id="16" name="Rechteck 39">
                <a:extLst>
                  <a:ext uri="{FF2B5EF4-FFF2-40B4-BE49-F238E27FC236}">
                    <a16:creationId xmlns:a16="http://schemas.microsoft.com/office/drawing/2014/main" id="{A146289E-4C10-4963-AF63-C8571A44E850}"/>
                  </a:ext>
                </a:extLst>
              </p:cNvPr>
              <p:cNvSpPr/>
              <p:nvPr/>
            </p:nvSpPr>
            <p:spPr bwMode="auto">
              <a:xfrm>
                <a:off x="586325" y="2004888"/>
                <a:ext cx="658684" cy="1046968"/>
              </a:xfrm>
              <a:prstGeom prst="rect">
                <a:avLst/>
              </a:prstGeom>
              <a:solidFill>
                <a:schemeClr val="bg2">
                  <a:lumMod val="20000"/>
                  <a:lumOff val="80000"/>
                </a:schemeClr>
              </a:solidFill>
              <a:ln w="19050"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CH" sz="1400" i="0" u="none" strike="noStrike" cap="none" normalizeH="0" baseline="0">
                  <a:ln>
                    <a:noFill/>
                  </a:ln>
                  <a:effectLst/>
                  <a:latin typeface="+mn-lt"/>
                </a:endParaRPr>
              </a:p>
            </p:txBody>
          </p:sp>
          <p:sp>
            <p:nvSpPr>
              <p:cNvPr id="17" name="Ellipse 40">
                <a:extLst>
                  <a:ext uri="{FF2B5EF4-FFF2-40B4-BE49-F238E27FC236}">
                    <a16:creationId xmlns:a16="http://schemas.microsoft.com/office/drawing/2014/main" id="{8C0E0B22-038E-4DAB-9385-53DE07CA6E94}"/>
                  </a:ext>
                </a:extLst>
              </p:cNvPr>
              <p:cNvSpPr/>
              <p:nvPr/>
            </p:nvSpPr>
            <p:spPr>
              <a:xfrm>
                <a:off x="602945" y="2426691"/>
                <a:ext cx="241103" cy="241103"/>
              </a:xfrm>
              <a:prstGeom prst="ellipse">
                <a:avLst/>
              </a:prstGeom>
              <a:solidFill>
                <a:srgbClr val="70AD47"/>
              </a:solidFill>
              <a:ln w="15875" cap="rnd" cmpd="sng" algn="ctr">
                <a:solidFill>
                  <a:srgbClr val="70AD47">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sp>
            <p:nvSpPr>
              <p:cNvPr id="18" name="Ellipse 41">
                <a:extLst>
                  <a:ext uri="{FF2B5EF4-FFF2-40B4-BE49-F238E27FC236}">
                    <a16:creationId xmlns:a16="http://schemas.microsoft.com/office/drawing/2014/main" id="{FCAB8E94-F503-40A3-B45B-AF0C71D033E5}"/>
                  </a:ext>
                </a:extLst>
              </p:cNvPr>
              <p:cNvSpPr/>
              <p:nvPr/>
            </p:nvSpPr>
            <p:spPr>
              <a:xfrm>
                <a:off x="917554" y="2071218"/>
                <a:ext cx="241103" cy="241103"/>
              </a:xfrm>
              <a:prstGeom prst="ellipse">
                <a:avLst/>
              </a:prstGeom>
              <a:solidFill>
                <a:srgbClr val="30ACEC"/>
              </a:solidFill>
              <a:ln w="15875" cap="rnd" cmpd="sng" algn="ctr">
                <a:solidFill>
                  <a:srgbClr val="30ACEC">
                    <a:shade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sp>
            <p:nvSpPr>
              <p:cNvPr id="19" name="Ellipse 42">
                <a:extLst>
                  <a:ext uri="{FF2B5EF4-FFF2-40B4-BE49-F238E27FC236}">
                    <a16:creationId xmlns:a16="http://schemas.microsoft.com/office/drawing/2014/main" id="{5465AA41-ECB1-4F60-8FF9-91B29ECA0A99}"/>
                  </a:ext>
                </a:extLst>
              </p:cNvPr>
              <p:cNvSpPr/>
              <p:nvPr/>
            </p:nvSpPr>
            <p:spPr>
              <a:xfrm>
                <a:off x="917554" y="2770155"/>
                <a:ext cx="241103" cy="241103"/>
              </a:xfrm>
              <a:prstGeom prst="ellipse">
                <a:avLst/>
              </a:prstGeom>
              <a:solidFill>
                <a:srgbClr val="ED7D31"/>
              </a:solidFill>
              <a:ln w="15875" cap="rnd" cmpd="sng" algn="ctr">
                <a:solidFill>
                  <a:srgbClr val="ED7D31">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cxnSp>
            <p:nvCxnSpPr>
              <p:cNvPr id="21" name="Gerade Verbindung mit Pfeil 43">
                <a:extLst>
                  <a:ext uri="{FF2B5EF4-FFF2-40B4-BE49-F238E27FC236}">
                    <a16:creationId xmlns:a16="http://schemas.microsoft.com/office/drawing/2014/main" id="{FD2CF007-8844-40CD-A1EE-B812B7B795A2}"/>
                  </a:ext>
                </a:extLst>
              </p:cNvPr>
              <p:cNvCxnSpPr>
                <a:stCxn id="18" idx="3"/>
                <a:endCxn id="17" idx="0"/>
              </p:cNvCxnSpPr>
              <p:nvPr/>
            </p:nvCxnSpPr>
            <p:spPr bwMode="auto">
              <a:xfrm flipH="1">
                <a:off x="723496" y="2277013"/>
                <a:ext cx="229366" cy="149678"/>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Gerade Verbindung mit Pfeil 45">
                <a:extLst>
                  <a:ext uri="{FF2B5EF4-FFF2-40B4-BE49-F238E27FC236}">
                    <a16:creationId xmlns:a16="http://schemas.microsoft.com/office/drawing/2014/main" id="{E8C69392-A8ED-4770-A690-63AD311E27FD}"/>
                  </a:ext>
                </a:extLst>
              </p:cNvPr>
              <p:cNvCxnSpPr/>
              <p:nvPr/>
            </p:nvCxnSpPr>
            <p:spPr bwMode="auto">
              <a:xfrm>
                <a:off x="1029401" y="2315020"/>
                <a:ext cx="0" cy="455135"/>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Ellipse 46">
                <a:extLst>
                  <a:ext uri="{FF2B5EF4-FFF2-40B4-BE49-F238E27FC236}">
                    <a16:creationId xmlns:a16="http://schemas.microsoft.com/office/drawing/2014/main" id="{5391288D-1FCE-4C9C-95F8-58B8EF1A0171}"/>
                  </a:ext>
                </a:extLst>
              </p:cNvPr>
              <p:cNvSpPr/>
              <p:nvPr/>
            </p:nvSpPr>
            <p:spPr>
              <a:xfrm>
                <a:off x="1329779" y="2426691"/>
                <a:ext cx="241103" cy="241103"/>
              </a:xfrm>
              <a:prstGeom prst="ellipse">
                <a:avLst/>
              </a:prstGeom>
              <a:solidFill>
                <a:srgbClr val="70AD47"/>
              </a:solidFill>
              <a:ln w="15875" cap="rnd" cmpd="sng" algn="ctr">
                <a:solidFill>
                  <a:srgbClr val="70AD47">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sp>
            <p:nvSpPr>
              <p:cNvPr id="24" name="Ellipse 47">
                <a:extLst>
                  <a:ext uri="{FF2B5EF4-FFF2-40B4-BE49-F238E27FC236}">
                    <a16:creationId xmlns:a16="http://schemas.microsoft.com/office/drawing/2014/main" id="{574263B5-39E7-4D9D-BA4C-79B6CA45257C}"/>
                  </a:ext>
                </a:extLst>
              </p:cNvPr>
              <p:cNvSpPr/>
              <p:nvPr/>
            </p:nvSpPr>
            <p:spPr>
              <a:xfrm>
                <a:off x="1644388" y="2071218"/>
                <a:ext cx="241103" cy="241103"/>
              </a:xfrm>
              <a:prstGeom prst="ellipse">
                <a:avLst/>
              </a:prstGeom>
              <a:solidFill>
                <a:srgbClr val="30ACEC"/>
              </a:solidFill>
              <a:ln w="15875" cap="rnd" cmpd="sng" algn="ctr">
                <a:solidFill>
                  <a:srgbClr val="30ACEC">
                    <a:shade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cxnSp>
            <p:nvCxnSpPr>
              <p:cNvPr id="25" name="Gerade Verbindung mit Pfeil 49">
                <a:extLst>
                  <a:ext uri="{FF2B5EF4-FFF2-40B4-BE49-F238E27FC236}">
                    <a16:creationId xmlns:a16="http://schemas.microsoft.com/office/drawing/2014/main" id="{E87A43FB-F30B-4837-8B9C-D19C9D66A0E7}"/>
                  </a:ext>
                </a:extLst>
              </p:cNvPr>
              <p:cNvCxnSpPr>
                <a:stCxn id="24" idx="3"/>
                <a:endCxn id="23" idx="0"/>
              </p:cNvCxnSpPr>
              <p:nvPr/>
            </p:nvCxnSpPr>
            <p:spPr bwMode="auto">
              <a:xfrm flipH="1">
                <a:off x="1450330" y="2277013"/>
                <a:ext cx="229366" cy="149678"/>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Gerade Verbindung mit Pfeil 50">
                <a:extLst>
                  <a:ext uri="{FF2B5EF4-FFF2-40B4-BE49-F238E27FC236}">
                    <a16:creationId xmlns:a16="http://schemas.microsoft.com/office/drawing/2014/main" id="{94138268-E437-4ED1-8B66-E6C4E6E087EE}"/>
                  </a:ext>
                </a:extLst>
              </p:cNvPr>
              <p:cNvCxnSpPr>
                <a:stCxn id="23" idx="5"/>
              </p:cNvCxnSpPr>
              <p:nvPr/>
            </p:nvCxnSpPr>
            <p:spPr bwMode="auto">
              <a:xfrm>
                <a:off x="1535573" y="2632485"/>
                <a:ext cx="141575" cy="173374"/>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Gerade Verbindung mit Pfeil 51">
                <a:extLst>
                  <a:ext uri="{FF2B5EF4-FFF2-40B4-BE49-F238E27FC236}">
                    <a16:creationId xmlns:a16="http://schemas.microsoft.com/office/drawing/2014/main" id="{CF16FA7A-259A-43AB-87B7-981A2CD303DB}"/>
                  </a:ext>
                </a:extLst>
              </p:cNvPr>
              <p:cNvCxnSpPr/>
              <p:nvPr/>
            </p:nvCxnSpPr>
            <p:spPr bwMode="auto">
              <a:xfrm>
                <a:off x="1756236" y="2315020"/>
                <a:ext cx="0" cy="455135"/>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Gerade Verbindung mit Pfeil 52">
                <a:extLst>
                  <a:ext uri="{FF2B5EF4-FFF2-40B4-BE49-F238E27FC236}">
                    <a16:creationId xmlns:a16="http://schemas.microsoft.com/office/drawing/2014/main" id="{F218BDC4-6071-4CAA-91A6-B22B0EFE4307}"/>
                  </a:ext>
                </a:extLst>
              </p:cNvPr>
              <p:cNvCxnSpPr>
                <a:stCxn id="18" idx="6"/>
                <a:endCxn id="24" idx="2"/>
              </p:cNvCxnSpPr>
              <p:nvPr/>
            </p:nvCxnSpPr>
            <p:spPr bwMode="auto">
              <a:xfrm>
                <a:off x="1158656" y="2191770"/>
                <a:ext cx="485732" cy="0"/>
              </a:xfrm>
              <a:prstGeom prst="straightConnector1">
                <a:avLst/>
              </a:prstGeom>
              <a:solidFill>
                <a:schemeClr val="accent1"/>
              </a:solidFill>
              <a:ln w="1270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Gerade Verbindung mit Pfeil 53">
                <a:extLst>
                  <a:ext uri="{FF2B5EF4-FFF2-40B4-BE49-F238E27FC236}">
                    <a16:creationId xmlns:a16="http://schemas.microsoft.com/office/drawing/2014/main" id="{70004E39-9720-46E6-A895-19D64A964C61}"/>
                  </a:ext>
                </a:extLst>
              </p:cNvPr>
              <p:cNvCxnSpPr>
                <a:stCxn id="17" idx="6"/>
                <a:endCxn id="23" idx="2"/>
              </p:cNvCxnSpPr>
              <p:nvPr/>
            </p:nvCxnSpPr>
            <p:spPr bwMode="auto">
              <a:xfrm>
                <a:off x="844047" y="2547242"/>
                <a:ext cx="485732" cy="0"/>
              </a:xfrm>
              <a:prstGeom prst="straightConnector1">
                <a:avLst/>
              </a:prstGeom>
              <a:solidFill>
                <a:schemeClr val="accent1"/>
              </a:solidFill>
              <a:ln w="12700" cap="flat" cmpd="sng" algn="ctr">
                <a:solidFill>
                  <a:srgbClr val="76B63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Gerade Verbindung mit Pfeil 54">
                <a:extLst>
                  <a:ext uri="{FF2B5EF4-FFF2-40B4-BE49-F238E27FC236}">
                    <a16:creationId xmlns:a16="http://schemas.microsoft.com/office/drawing/2014/main" id="{E352B901-5E01-43AE-AADA-F1BA1D64AC18}"/>
                  </a:ext>
                </a:extLst>
              </p:cNvPr>
              <p:cNvCxnSpPr>
                <a:stCxn id="19" idx="6"/>
              </p:cNvCxnSpPr>
              <p:nvPr/>
            </p:nvCxnSpPr>
            <p:spPr bwMode="auto">
              <a:xfrm>
                <a:off x="1158656" y="2890707"/>
                <a:ext cx="485733" cy="1350"/>
              </a:xfrm>
              <a:prstGeom prst="straightConnector1">
                <a:avLst/>
              </a:prstGeom>
              <a:solidFill>
                <a:schemeClr val="accent1"/>
              </a:solidFill>
              <a:ln w="12700" cap="flat" cmpd="sng" algn="ctr">
                <a:solidFill>
                  <a:srgbClr val="FF9966"/>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Gerade Verbindung mit Pfeil 55">
                <a:extLst>
                  <a:ext uri="{FF2B5EF4-FFF2-40B4-BE49-F238E27FC236}">
                    <a16:creationId xmlns:a16="http://schemas.microsoft.com/office/drawing/2014/main" id="{231AF581-E709-42F9-8AAF-03F4D5D9F812}"/>
                  </a:ext>
                </a:extLst>
              </p:cNvPr>
              <p:cNvCxnSpPr/>
              <p:nvPr/>
            </p:nvCxnSpPr>
            <p:spPr bwMode="auto">
              <a:xfrm>
                <a:off x="1854790" y="2188289"/>
                <a:ext cx="221207" cy="0"/>
              </a:xfrm>
              <a:prstGeom prst="straightConnector1">
                <a:avLst/>
              </a:prstGeom>
              <a:solidFill>
                <a:schemeClr val="accent1"/>
              </a:solidFill>
              <a:ln w="1270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Gerade Verbindung mit Pfeil 56">
                <a:extLst>
                  <a:ext uri="{FF2B5EF4-FFF2-40B4-BE49-F238E27FC236}">
                    <a16:creationId xmlns:a16="http://schemas.microsoft.com/office/drawing/2014/main" id="{06E0AA76-825D-4B10-BD8A-53CFA5A62DD0}"/>
                  </a:ext>
                </a:extLst>
              </p:cNvPr>
              <p:cNvCxnSpPr/>
              <p:nvPr/>
            </p:nvCxnSpPr>
            <p:spPr bwMode="auto">
              <a:xfrm flipV="1">
                <a:off x="1556801" y="2541053"/>
                <a:ext cx="532491" cy="2709"/>
              </a:xfrm>
              <a:prstGeom prst="straightConnector1">
                <a:avLst/>
              </a:prstGeom>
              <a:solidFill>
                <a:schemeClr val="accent1"/>
              </a:solidFill>
              <a:ln w="12700" cap="flat" cmpd="sng" algn="ctr">
                <a:solidFill>
                  <a:srgbClr val="76B63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Gerade Verbindung mit Pfeil 57">
                <a:extLst>
                  <a:ext uri="{FF2B5EF4-FFF2-40B4-BE49-F238E27FC236}">
                    <a16:creationId xmlns:a16="http://schemas.microsoft.com/office/drawing/2014/main" id="{2B8E854F-5E1A-40C7-8FA4-CDE50173AFAB}"/>
                  </a:ext>
                </a:extLst>
              </p:cNvPr>
              <p:cNvCxnSpPr/>
              <p:nvPr/>
            </p:nvCxnSpPr>
            <p:spPr bwMode="auto">
              <a:xfrm>
                <a:off x="1864762" y="2890849"/>
                <a:ext cx="211235" cy="0"/>
              </a:xfrm>
              <a:prstGeom prst="straightConnector1">
                <a:avLst/>
              </a:prstGeom>
              <a:solidFill>
                <a:schemeClr val="accent1"/>
              </a:solidFill>
              <a:ln w="12700" cap="flat" cmpd="sng" algn="ctr">
                <a:solidFill>
                  <a:srgbClr val="FF9966"/>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5" name="Ellipse 42">
                <a:extLst>
                  <a:ext uri="{FF2B5EF4-FFF2-40B4-BE49-F238E27FC236}">
                    <a16:creationId xmlns:a16="http://schemas.microsoft.com/office/drawing/2014/main" id="{967BD1FA-0DD5-4CE2-A8BC-50C878D10D06}"/>
                  </a:ext>
                </a:extLst>
              </p:cNvPr>
              <p:cNvSpPr/>
              <p:nvPr/>
            </p:nvSpPr>
            <p:spPr>
              <a:xfrm>
                <a:off x="1644388" y="2762728"/>
                <a:ext cx="241103" cy="241103"/>
              </a:xfrm>
              <a:prstGeom prst="ellipse">
                <a:avLst/>
              </a:prstGeom>
              <a:solidFill>
                <a:srgbClr val="ED7D31"/>
              </a:solidFill>
              <a:ln w="15875" cap="rnd" cmpd="sng" algn="ctr">
                <a:solidFill>
                  <a:srgbClr val="ED7D31">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grpSp>
        <p:sp>
          <p:nvSpPr>
            <p:cNvPr id="37" name="TextBox 36">
              <a:extLst>
                <a:ext uri="{FF2B5EF4-FFF2-40B4-BE49-F238E27FC236}">
                  <a16:creationId xmlns:a16="http://schemas.microsoft.com/office/drawing/2014/main" id="{43895042-1510-41B4-9868-743238C1C2E6}"/>
                </a:ext>
              </a:extLst>
            </p:cNvPr>
            <p:cNvSpPr txBox="1"/>
            <p:nvPr/>
          </p:nvSpPr>
          <p:spPr>
            <a:xfrm>
              <a:off x="2880278" y="2865749"/>
              <a:ext cx="1552166" cy="400110"/>
            </a:xfrm>
            <a:prstGeom prst="rect">
              <a:avLst/>
            </a:prstGeom>
            <a:noFill/>
          </p:spPr>
          <p:txBody>
            <a:bodyPr wrap="square" rtlCol="0">
              <a:spAutoFit/>
            </a:bodyPr>
            <a:lstStyle/>
            <a:p>
              <a:pPr algn="ctr"/>
              <a:r>
                <a:rPr lang="en-US" sz="2000" b="1" dirty="0">
                  <a:solidFill>
                    <a:srgbClr val="0070C0"/>
                  </a:solidFill>
                  <a:latin typeface="+mn-lt"/>
                </a:rPr>
                <a:t>Model</a:t>
              </a:r>
            </a:p>
          </p:txBody>
        </p:sp>
        <p:sp>
          <p:nvSpPr>
            <p:cNvPr id="41" name="Rectangle: Rounded Corners 40">
              <a:extLst>
                <a:ext uri="{FF2B5EF4-FFF2-40B4-BE49-F238E27FC236}">
                  <a16:creationId xmlns:a16="http://schemas.microsoft.com/office/drawing/2014/main" id="{1B0E4A4A-2FEE-4D1E-999A-072F3EE0C24D}"/>
                </a:ext>
              </a:extLst>
            </p:cNvPr>
            <p:cNvSpPr/>
            <p:nvPr/>
          </p:nvSpPr>
          <p:spPr bwMode="auto">
            <a:xfrm>
              <a:off x="2668161" y="1707901"/>
              <a:ext cx="1976400" cy="2917080"/>
            </a:xfrm>
            <a:prstGeom prst="roundRect">
              <a:avLst/>
            </a:prstGeom>
            <a:noFill/>
            <a:ln w="31750">
              <a:solidFill>
                <a:srgbClr val="005EA4"/>
              </a:solidFill>
            </a:ln>
            <a:effectLst/>
          </p:spPr>
          <p:txBody>
            <a:bodyPr wrap="none" rtlCol="0" anchor="ctr"/>
            <a:lstStyle/>
            <a:p>
              <a:pPr algn="ctr"/>
              <a:endParaRPr lang="en-CH">
                <a:solidFill>
                  <a:srgbClr val="566B73"/>
                </a:solidFill>
              </a:endParaRPr>
            </a:p>
          </p:txBody>
        </p:sp>
      </p:grpSp>
      <p:sp>
        <p:nvSpPr>
          <p:cNvPr id="43" name="Title 2">
            <a:extLst>
              <a:ext uri="{FF2B5EF4-FFF2-40B4-BE49-F238E27FC236}">
                <a16:creationId xmlns:a16="http://schemas.microsoft.com/office/drawing/2014/main" id="{51DAD455-0C8C-49E2-8E44-2E3E72F15BC4}"/>
              </a:ext>
            </a:extLst>
          </p:cNvPr>
          <p:cNvSpPr>
            <a:spLocks noGrp="1"/>
          </p:cNvSpPr>
          <p:nvPr>
            <p:ph type="title"/>
          </p:nvPr>
        </p:nvSpPr>
        <p:spPr>
          <a:xfrm>
            <a:off x="111968" y="0"/>
            <a:ext cx="8920064" cy="702260"/>
          </a:xfrm>
        </p:spPr>
        <p:txBody>
          <a:bodyPr/>
          <a:lstStyle/>
          <a:p>
            <a:r>
              <a:rPr lang="en-US" sz="3200" dirty="0"/>
              <a:t>Student models enable individualization and insights</a:t>
            </a:r>
          </a:p>
        </p:txBody>
      </p:sp>
    </p:spTree>
    <p:extLst>
      <p:ext uri="{BB962C8B-B14F-4D97-AF65-F5344CB8AC3E}">
        <p14:creationId xmlns:p14="http://schemas.microsoft.com/office/powerpoint/2010/main" val="1208869187"/>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ight Arrow 1">
            <a:extLst>
              <a:ext uri="{FF2B5EF4-FFF2-40B4-BE49-F238E27FC236}">
                <a16:creationId xmlns:a16="http://schemas.microsoft.com/office/drawing/2014/main" id="{999F4CBE-FA0A-4D0A-89C3-4510457B8082}"/>
              </a:ext>
            </a:extLst>
          </p:cNvPr>
          <p:cNvSpPr/>
          <p:nvPr/>
        </p:nvSpPr>
        <p:spPr bwMode="auto">
          <a:xfrm>
            <a:off x="2212648" y="2891964"/>
            <a:ext cx="367837" cy="548955"/>
          </a:xfrm>
          <a:prstGeom prst="rightArrow">
            <a:avLst/>
          </a:prstGeom>
          <a:solidFill>
            <a:srgbClr val="0070C0"/>
          </a:solidFill>
          <a:ln>
            <a:noFill/>
          </a:ln>
          <a:effectLst/>
        </p:spPr>
        <p:txBody>
          <a:bodyPr wrap="none" rtlCol="0" anchor="ctr"/>
          <a:lstStyle/>
          <a:p>
            <a:pPr algn="ctr"/>
            <a:endParaRPr lang="en-US">
              <a:solidFill>
                <a:srgbClr val="566B73"/>
              </a:solidFill>
            </a:endParaRPr>
          </a:p>
        </p:txBody>
      </p:sp>
      <p:sp>
        <p:nvSpPr>
          <p:cNvPr id="36" name="Right Arrow 1">
            <a:extLst>
              <a:ext uri="{FF2B5EF4-FFF2-40B4-BE49-F238E27FC236}">
                <a16:creationId xmlns:a16="http://schemas.microsoft.com/office/drawing/2014/main" id="{B8DC5749-DF78-459C-BC8A-7588B38C817C}"/>
              </a:ext>
            </a:extLst>
          </p:cNvPr>
          <p:cNvSpPr/>
          <p:nvPr/>
        </p:nvSpPr>
        <p:spPr bwMode="auto">
          <a:xfrm rot="19613083">
            <a:off x="4701969" y="2488518"/>
            <a:ext cx="367837" cy="548955"/>
          </a:xfrm>
          <a:prstGeom prst="rightArrow">
            <a:avLst/>
          </a:prstGeom>
          <a:solidFill>
            <a:srgbClr val="0070C0"/>
          </a:solidFill>
          <a:ln>
            <a:noFill/>
          </a:ln>
          <a:effectLst/>
        </p:spPr>
        <p:txBody>
          <a:bodyPr wrap="none" rtlCol="0" anchor="ctr"/>
          <a:lstStyle/>
          <a:p>
            <a:pPr algn="ctr"/>
            <a:endParaRPr lang="en-US">
              <a:solidFill>
                <a:srgbClr val="566B73"/>
              </a:solidFill>
            </a:endParaRPr>
          </a:p>
        </p:txBody>
      </p:sp>
      <p:sp>
        <p:nvSpPr>
          <p:cNvPr id="2" name="Arrow: Bent-Up 1">
            <a:extLst>
              <a:ext uri="{FF2B5EF4-FFF2-40B4-BE49-F238E27FC236}">
                <a16:creationId xmlns:a16="http://schemas.microsoft.com/office/drawing/2014/main" id="{A5C4205E-F2E6-4BC4-B2E3-204AC25391BF}"/>
              </a:ext>
            </a:extLst>
          </p:cNvPr>
          <p:cNvSpPr/>
          <p:nvPr/>
        </p:nvSpPr>
        <p:spPr bwMode="auto">
          <a:xfrm rot="10800000">
            <a:off x="924907" y="984332"/>
            <a:ext cx="6377572" cy="639225"/>
          </a:xfrm>
          <a:prstGeom prst="bentUpArrow">
            <a:avLst>
              <a:gd name="adj1" fmla="val 37753"/>
              <a:gd name="adj2" fmla="val 25000"/>
              <a:gd name="adj3" fmla="val 25000"/>
            </a:avLst>
          </a:prstGeom>
          <a:solidFill>
            <a:srgbClr val="0070C0"/>
          </a:solidFill>
          <a:ln>
            <a:noFill/>
          </a:ln>
          <a:effectLst/>
        </p:spPr>
        <p:txBody>
          <a:bodyPr wrap="none" rtlCol="0" anchor="ctr"/>
          <a:lstStyle/>
          <a:p>
            <a:pPr algn="ctr"/>
            <a:endParaRPr lang="en-CH">
              <a:solidFill>
                <a:srgbClr val="566B73"/>
              </a:solidFill>
            </a:endParaRPr>
          </a:p>
        </p:txBody>
      </p:sp>
      <p:sp>
        <p:nvSpPr>
          <p:cNvPr id="5" name="Rectangle 4">
            <a:extLst>
              <a:ext uri="{FF2B5EF4-FFF2-40B4-BE49-F238E27FC236}">
                <a16:creationId xmlns:a16="http://schemas.microsoft.com/office/drawing/2014/main" id="{6E4FB569-9248-4B62-944A-BCE8C1D82D4D}"/>
              </a:ext>
            </a:extLst>
          </p:cNvPr>
          <p:cNvSpPr/>
          <p:nvPr/>
        </p:nvSpPr>
        <p:spPr bwMode="auto">
          <a:xfrm rot="5400000">
            <a:off x="6902822" y="1182120"/>
            <a:ext cx="487362" cy="311954"/>
          </a:xfrm>
          <a:prstGeom prst="rect">
            <a:avLst/>
          </a:prstGeom>
          <a:solidFill>
            <a:srgbClr val="0070C0"/>
          </a:solidFill>
          <a:ln>
            <a:noFill/>
          </a:ln>
          <a:effectLst/>
        </p:spPr>
        <p:txBody>
          <a:bodyPr wrap="none" rtlCol="0" anchor="ctr"/>
          <a:lstStyle/>
          <a:p>
            <a:pPr algn="ctr"/>
            <a:endParaRPr lang="en-CH">
              <a:solidFill>
                <a:srgbClr val="566B73"/>
              </a:solidFill>
            </a:endParaRPr>
          </a:p>
        </p:txBody>
      </p:sp>
      <p:grpSp>
        <p:nvGrpSpPr>
          <p:cNvPr id="58" name="Group 57">
            <a:extLst>
              <a:ext uri="{FF2B5EF4-FFF2-40B4-BE49-F238E27FC236}">
                <a16:creationId xmlns:a16="http://schemas.microsoft.com/office/drawing/2014/main" id="{0614BB29-F77B-4DE7-92DE-52E7C431FFAB}"/>
              </a:ext>
            </a:extLst>
          </p:cNvPr>
          <p:cNvGrpSpPr/>
          <p:nvPr/>
        </p:nvGrpSpPr>
        <p:grpSpPr>
          <a:xfrm>
            <a:off x="132651" y="1707901"/>
            <a:ext cx="1975925" cy="2917080"/>
            <a:chOff x="132651" y="1707901"/>
            <a:chExt cx="1975925" cy="2917080"/>
          </a:xfrm>
        </p:grpSpPr>
        <p:pic>
          <p:nvPicPr>
            <p:cNvPr id="48" name="Picture 47">
              <a:extLst>
                <a:ext uri="{FF2B5EF4-FFF2-40B4-BE49-F238E27FC236}">
                  <a16:creationId xmlns:a16="http://schemas.microsoft.com/office/drawing/2014/main" id="{E1752D95-BFC8-4C07-9151-729719B322A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32069"/>
            <a:stretch/>
          </p:blipFill>
          <p:spPr>
            <a:xfrm>
              <a:off x="291898" y="1936805"/>
              <a:ext cx="1657430" cy="972454"/>
            </a:xfrm>
            <a:prstGeom prst="rect">
              <a:avLst/>
            </a:prstGeom>
          </p:spPr>
        </p:pic>
        <p:sp>
          <p:nvSpPr>
            <p:cNvPr id="13" name="TextBox 12">
              <a:extLst>
                <a:ext uri="{FF2B5EF4-FFF2-40B4-BE49-F238E27FC236}">
                  <a16:creationId xmlns:a16="http://schemas.microsoft.com/office/drawing/2014/main" id="{7B1BFE5F-40F7-4240-A1B9-E7B2EE45E87D}"/>
                </a:ext>
              </a:extLst>
            </p:cNvPr>
            <p:cNvSpPr txBox="1"/>
            <p:nvPr/>
          </p:nvSpPr>
          <p:spPr>
            <a:xfrm>
              <a:off x="344530" y="2885913"/>
              <a:ext cx="1552166" cy="400110"/>
            </a:xfrm>
            <a:prstGeom prst="rect">
              <a:avLst/>
            </a:prstGeom>
            <a:noFill/>
          </p:spPr>
          <p:txBody>
            <a:bodyPr wrap="square" rtlCol="0">
              <a:spAutoFit/>
            </a:bodyPr>
            <a:lstStyle/>
            <a:p>
              <a:pPr algn="ctr"/>
              <a:r>
                <a:rPr lang="en-US" sz="2000" b="1" dirty="0">
                  <a:solidFill>
                    <a:srgbClr val="0070C0"/>
                  </a:solidFill>
                  <a:latin typeface="+mn-lt"/>
                </a:rPr>
                <a:t>Interaction</a:t>
              </a:r>
            </a:p>
          </p:txBody>
        </p:sp>
        <p:sp>
          <p:nvSpPr>
            <p:cNvPr id="38" name="TextBox 37">
              <a:extLst>
                <a:ext uri="{FF2B5EF4-FFF2-40B4-BE49-F238E27FC236}">
                  <a16:creationId xmlns:a16="http://schemas.microsoft.com/office/drawing/2014/main" id="{7763975F-B80A-42D6-8996-4B44231ABBC1}"/>
                </a:ext>
              </a:extLst>
            </p:cNvPr>
            <p:cNvSpPr txBox="1"/>
            <p:nvPr/>
          </p:nvSpPr>
          <p:spPr>
            <a:xfrm>
              <a:off x="196725" y="3253599"/>
              <a:ext cx="1847776" cy="1323439"/>
            </a:xfrm>
            <a:prstGeom prst="rect">
              <a:avLst/>
            </a:prstGeom>
            <a:noFill/>
          </p:spPr>
          <p:txBody>
            <a:bodyPr wrap="square" rtlCol="0">
              <a:spAutoFit/>
            </a:bodyPr>
            <a:lstStyle/>
            <a:p>
              <a:pPr marL="179388" indent="-163513">
                <a:buFont typeface="Arial" panose="020B0604020202020204" pitchFamily="34" charset="0"/>
                <a:buChar char="•"/>
              </a:pPr>
              <a:r>
                <a:rPr lang="en-US" sz="2000" dirty="0">
                  <a:solidFill>
                    <a:schemeClr val="bg1">
                      <a:lumMod val="50000"/>
                    </a:schemeClr>
                  </a:solidFill>
                  <a:latin typeface="+mn-lt"/>
                </a:rPr>
                <a:t>Key stroke</a:t>
              </a:r>
            </a:p>
            <a:p>
              <a:pPr marL="179388" indent="-163513">
                <a:buFont typeface="Arial" panose="020B0604020202020204" pitchFamily="34" charset="0"/>
                <a:buChar char="•"/>
              </a:pPr>
              <a:r>
                <a:rPr lang="en-US" sz="2000" dirty="0">
                  <a:solidFill>
                    <a:schemeClr val="bg1">
                      <a:lumMod val="50000"/>
                    </a:schemeClr>
                  </a:solidFill>
                  <a:latin typeface="+mn-lt"/>
                </a:rPr>
                <a:t>Mouse Click</a:t>
              </a:r>
            </a:p>
            <a:p>
              <a:pPr marL="179388" indent="-163513">
                <a:buFont typeface="Arial" panose="020B0604020202020204" pitchFamily="34" charset="0"/>
                <a:buChar char="•"/>
              </a:pPr>
              <a:r>
                <a:rPr lang="en-US" sz="2000" dirty="0">
                  <a:solidFill>
                    <a:schemeClr val="bg1">
                      <a:lumMod val="50000"/>
                    </a:schemeClr>
                  </a:solidFill>
                  <a:latin typeface="+mn-lt"/>
                </a:rPr>
                <a:t>Speech</a:t>
              </a:r>
            </a:p>
            <a:p>
              <a:pPr marL="179388" indent="-163513">
                <a:buFont typeface="Arial" panose="020B0604020202020204" pitchFamily="34" charset="0"/>
                <a:buChar char="•"/>
              </a:pPr>
              <a:r>
                <a:rPr lang="en-US" sz="2000" dirty="0">
                  <a:solidFill>
                    <a:schemeClr val="bg1">
                      <a:lumMod val="50000"/>
                    </a:schemeClr>
                  </a:solidFill>
                  <a:latin typeface="+mn-lt"/>
                </a:rPr>
                <a:t>Video</a:t>
              </a:r>
            </a:p>
          </p:txBody>
        </p:sp>
        <p:sp>
          <p:nvSpPr>
            <p:cNvPr id="4" name="Rectangle: Rounded Corners 3">
              <a:extLst>
                <a:ext uri="{FF2B5EF4-FFF2-40B4-BE49-F238E27FC236}">
                  <a16:creationId xmlns:a16="http://schemas.microsoft.com/office/drawing/2014/main" id="{CEB5EDAE-4C3D-4764-9F4F-D1F48749DAF6}"/>
                </a:ext>
              </a:extLst>
            </p:cNvPr>
            <p:cNvSpPr/>
            <p:nvPr/>
          </p:nvSpPr>
          <p:spPr bwMode="auto">
            <a:xfrm>
              <a:off x="132651" y="1707901"/>
              <a:ext cx="1975925" cy="2917080"/>
            </a:xfrm>
            <a:prstGeom prst="roundRect">
              <a:avLst/>
            </a:prstGeom>
            <a:noFill/>
            <a:ln w="31750">
              <a:solidFill>
                <a:srgbClr val="005EA4"/>
              </a:solidFill>
            </a:ln>
            <a:effectLst/>
          </p:spPr>
          <p:txBody>
            <a:bodyPr wrap="none" rtlCol="0" anchor="ctr"/>
            <a:lstStyle/>
            <a:p>
              <a:pPr algn="ctr"/>
              <a:endParaRPr lang="en-CH">
                <a:solidFill>
                  <a:srgbClr val="566B73"/>
                </a:solidFill>
              </a:endParaRPr>
            </a:p>
          </p:txBody>
        </p:sp>
      </p:grpSp>
      <p:sp>
        <p:nvSpPr>
          <p:cNvPr id="9" name="TextBox 8">
            <a:extLst>
              <a:ext uri="{FF2B5EF4-FFF2-40B4-BE49-F238E27FC236}">
                <a16:creationId xmlns:a16="http://schemas.microsoft.com/office/drawing/2014/main" id="{70E44FCF-E3C1-44BD-9BEE-C0828202254E}"/>
              </a:ext>
            </a:extLst>
          </p:cNvPr>
          <p:cNvSpPr txBox="1"/>
          <p:nvPr/>
        </p:nvSpPr>
        <p:spPr>
          <a:xfrm>
            <a:off x="2488475" y="3253599"/>
            <a:ext cx="2251692" cy="1015663"/>
          </a:xfrm>
          <a:prstGeom prst="rect">
            <a:avLst/>
          </a:prstGeom>
          <a:noFill/>
        </p:spPr>
        <p:txBody>
          <a:bodyPr wrap="square" rtlCol="0">
            <a:spAutoFit/>
          </a:bodyPr>
          <a:lstStyle/>
          <a:p>
            <a:pPr marL="357188" indent="-163513">
              <a:buFont typeface="Arial" panose="020B0604020202020204" pitchFamily="34" charset="0"/>
              <a:buChar char="•"/>
            </a:pPr>
            <a:r>
              <a:rPr lang="en-US" sz="2000" dirty="0">
                <a:solidFill>
                  <a:schemeClr val="bg1">
                    <a:lumMod val="50000"/>
                  </a:schemeClr>
                </a:solidFill>
                <a:latin typeface="+mn-lt"/>
              </a:rPr>
              <a:t>Detection</a:t>
            </a:r>
          </a:p>
          <a:p>
            <a:pPr marL="357188" indent="-163513">
              <a:buFont typeface="Arial" panose="020B0604020202020204" pitchFamily="34" charset="0"/>
              <a:buChar char="•"/>
            </a:pPr>
            <a:r>
              <a:rPr lang="en-US" sz="2000" dirty="0">
                <a:solidFill>
                  <a:schemeClr val="bg1">
                    <a:lumMod val="50000"/>
                  </a:schemeClr>
                </a:solidFill>
                <a:latin typeface="+mn-lt"/>
              </a:rPr>
              <a:t>Representation</a:t>
            </a:r>
          </a:p>
          <a:p>
            <a:pPr marL="357188" indent="-163513">
              <a:buFont typeface="Arial" panose="020B0604020202020204" pitchFamily="34" charset="0"/>
              <a:buChar char="•"/>
            </a:pPr>
            <a:r>
              <a:rPr lang="en-US" sz="2000" dirty="0">
                <a:solidFill>
                  <a:schemeClr val="bg1">
                    <a:lumMod val="50000"/>
                  </a:schemeClr>
                </a:solidFill>
                <a:latin typeface="+mn-lt"/>
              </a:rPr>
              <a:t>Prediction</a:t>
            </a:r>
            <a:endParaRPr lang="en-CH" sz="2000" dirty="0" err="1">
              <a:solidFill>
                <a:schemeClr val="bg1">
                  <a:lumMod val="50000"/>
                </a:schemeClr>
              </a:solidFill>
              <a:latin typeface="+mn-lt"/>
            </a:endParaRPr>
          </a:p>
        </p:txBody>
      </p:sp>
      <p:grpSp>
        <p:nvGrpSpPr>
          <p:cNvPr id="60" name="Group 59">
            <a:extLst>
              <a:ext uri="{FF2B5EF4-FFF2-40B4-BE49-F238E27FC236}">
                <a16:creationId xmlns:a16="http://schemas.microsoft.com/office/drawing/2014/main" id="{52F7FDA0-6EAE-48C3-B876-7917CFB59C51}"/>
              </a:ext>
            </a:extLst>
          </p:cNvPr>
          <p:cNvGrpSpPr/>
          <p:nvPr/>
        </p:nvGrpSpPr>
        <p:grpSpPr>
          <a:xfrm>
            <a:off x="2642517" y="1707901"/>
            <a:ext cx="1976400" cy="2917080"/>
            <a:chOff x="2668161" y="1707901"/>
            <a:chExt cx="1976400" cy="2917080"/>
          </a:xfrm>
        </p:grpSpPr>
        <p:grpSp>
          <p:nvGrpSpPr>
            <p:cNvPr id="14" name="Group 9">
              <a:extLst>
                <a:ext uri="{FF2B5EF4-FFF2-40B4-BE49-F238E27FC236}">
                  <a16:creationId xmlns:a16="http://schemas.microsoft.com/office/drawing/2014/main" id="{197C1EBE-FAA1-45DC-B777-BE8D2C2D7A30}"/>
                </a:ext>
              </a:extLst>
            </p:cNvPr>
            <p:cNvGrpSpPr>
              <a:grpSpLocks noChangeAspect="1"/>
            </p:cNvGrpSpPr>
            <p:nvPr/>
          </p:nvGrpSpPr>
          <p:grpSpPr>
            <a:xfrm>
              <a:off x="2949252" y="1916641"/>
              <a:ext cx="1414218" cy="972455"/>
              <a:chOff x="586325" y="2004888"/>
              <a:chExt cx="1502967" cy="1046968"/>
            </a:xfrm>
          </p:grpSpPr>
          <p:sp>
            <p:nvSpPr>
              <p:cNvPr id="15" name="Rechteck 38">
                <a:extLst>
                  <a:ext uri="{FF2B5EF4-FFF2-40B4-BE49-F238E27FC236}">
                    <a16:creationId xmlns:a16="http://schemas.microsoft.com/office/drawing/2014/main" id="{11919E21-0164-47E5-A3E1-D44AA4700233}"/>
                  </a:ext>
                </a:extLst>
              </p:cNvPr>
              <p:cNvSpPr/>
              <p:nvPr/>
            </p:nvSpPr>
            <p:spPr bwMode="auto">
              <a:xfrm>
                <a:off x="1296542" y="2004888"/>
                <a:ext cx="658684" cy="1046968"/>
              </a:xfrm>
              <a:prstGeom prst="rect">
                <a:avLst/>
              </a:prstGeom>
              <a:solidFill>
                <a:schemeClr val="bg2">
                  <a:lumMod val="20000"/>
                  <a:lumOff val="80000"/>
                </a:schemeClr>
              </a:solidFill>
              <a:ln w="19050"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CH" sz="1400" i="0" u="none" strike="noStrike" cap="none" normalizeH="0" baseline="0">
                  <a:ln>
                    <a:noFill/>
                  </a:ln>
                  <a:effectLst/>
                  <a:latin typeface="+mn-lt"/>
                </a:endParaRPr>
              </a:p>
            </p:txBody>
          </p:sp>
          <p:sp>
            <p:nvSpPr>
              <p:cNvPr id="16" name="Rechteck 39">
                <a:extLst>
                  <a:ext uri="{FF2B5EF4-FFF2-40B4-BE49-F238E27FC236}">
                    <a16:creationId xmlns:a16="http://schemas.microsoft.com/office/drawing/2014/main" id="{A146289E-4C10-4963-AF63-C8571A44E850}"/>
                  </a:ext>
                </a:extLst>
              </p:cNvPr>
              <p:cNvSpPr/>
              <p:nvPr/>
            </p:nvSpPr>
            <p:spPr bwMode="auto">
              <a:xfrm>
                <a:off x="586325" y="2004888"/>
                <a:ext cx="658684" cy="1046968"/>
              </a:xfrm>
              <a:prstGeom prst="rect">
                <a:avLst/>
              </a:prstGeom>
              <a:solidFill>
                <a:schemeClr val="bg2">
                  <a:lumMod val="20000"/>
                  <a:lumOff val="80000"/>
                </a:schemeClr>
              </a:solidFill>
              <a:ln w="19050"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CH" sz="1400" i="0" u="none" strike="noStrike" cap="none" normalizeH="0" baseline="0">
                  <a:ln>
                    <a:noFill/>
                  </a:ln>
                  <a:effectLst/>
                  <a:latin typeface="+mn-lt"/>
                </a:endParaRPr>
              </a:p>
            </p:txBody>
          </p:sp>
          <p:sp>
            <p:nvSpPr>
              <p:cNvPr id="17" name="Ellipse 40">
                <a:extLst>
                  <a:ext uri="{FF2B5EF4-FFF2-40B4-BE49-F238E27FC236}">
                    <a16:creationId xmlns:a16="http://schemas.microsoft.com/office/drawing/2014/main" id="{8C0E0B22-038E-4DAB-9385-53DE07CA6E94}"/>
                  </a:ext>
                </a:extLst>
              </p:cNvPr>
              <p:cNvSpPr/>
              <p:nvPr/>
            </p:nvSpPr>
            <p:spPr>
              <a:xfrm>
                <a:off x="602945" y="2426691"/>
                <a:ext cx="241103" cy="241103"/>
              </a:xfrm>
              <a:prstGeom prst="ellipse">
                <a:avLst/>
              </a:prstGeom>
              <a:solidFill>
                <a:srgbClr val="70AD47"/>
              </a:solidFill>
              <a:ln w="15875" cap="rnd" cmpd="sng" algn="ctr">
                <a:solidFill>
                  <a:srgbClr val="70AD47">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sp>
            <p:nvSpPr>
              <p:cNvPr id="18" name="Ellipse 41">
                <a:extLst>
                  <a:ext uri="{FF2B5EF4-FFF2-40B4-BE49-F238E27FC236}">
                    <a16:creationId xmlns:a16="http://schemas.microsoft.com/office/drawing/2014/main" id="{FCAB8E94-F503-40A3-B45B-AF0C71D033E5}"/>
                  </a:ext>
                </a:extLst>
              </p:cNvPr>
              <p:cNvSpPr/>
              <p:nvPr/>
            </p:nvSpPr>
            <p:spPr>
              <a:xfrm>
                <a:off x="917554" y="2071218"/>
                <a:ext cx="241103" cy="241103"/>
              </a:xfrm>
              <a:prstGeom prst="ellipse">
                <a:avLst/>
              </a:prstGeom>
              <a:solidFill>
                <a:srgbClr val="30ACEC"/>
              </a:solidFill>
              <a:ln w="15875" cap="rnd" cmpd="sng" algn="ctr">
                <a:solidFill>
                  <a:srgbClr val="30ACEC">
                    <a:shade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sp>
            <p:nvSpPr>
              <p:cNvPr id="19" name="Ellipse 42">
                <a:extLst>
                  <a:ext uri="{FF2B5EF4-FFF2-40B4-BE49-F238E27FC236}">
                    <a16:creationId xmlns:a16="http://schemas.microsoft.com/office/drawing/2014/main" id="{5465AA41-ECB1-4F60-8FF9-91B29ECA0A99}"/>
                  </a:ext>
                </a:extLst>
              </p:cNvPr>
              <p:cNvSpPr/>
              <p:nvPr/>
            </p:nvSpPr>
            <p:spPr>
              <a:xfrm>
                <a:off x="917554" y="2770155"/>
                <a:ext cx="241103" cy="241103"/>
              </a:xfrm>
              <a:prstGeom prst="ellipse">
                <a:avLst/>
              </a:prstGeom>
              <a:solidFill>
                <a:srgbClr val="ED7D31"/>
              </a:solidFill>
              <a:ln w="15875" cap="rnd" cmpd="sng" algn="ctr">
                <a:solidFill>
                  <a:srgbClr val="ED7D31">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cxnSp>
            <p:nvCxnSpPr>
              <p:cNvPr id="21" name="Gerade Verbindung mit Pfeil 43">
                <a:extLst>
                  <a:ext uri="{FF2B5EF4-FFF2-40B4-BE49-F238E27FC236}">
                    <a16:creationId xmlns:a16="http://schemas.microsoft.com/office/drawing/2014/main" id="{FD2CF007-8844-40CD-A1EE-B812B7B795A2}"/>
                  </a:ext>
                </a:extLst>
              </p:cNvPr>
              <p:cNvCxnSpPr>
                <a:stCxn id="18" idx="3"/>
                <a:endCxn id="17" idx="0"/>
              </p:cNvCxnSpPr>
              <p:nvPr/>
            </p:nvCxnSpPr>
            <p:spPr bwMode="auto">
              <a:xfrm flipH="1">
                <a:off x="723496" y="2277013"/>
                <a:ext cx="229366" cy="149678"/>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Gerade Verbindung mit Pfeil 45">
                <a:extLst>
                  <a:ext uri="{FF2B5EF4-FFF2-40B4-BE49-F238E27FC236}">
                    <a16:creationId xmlns:a16="http://schemas.microsoft.com/office/drawing/2014/main" id="{E8C69392-A8ED-4770-A690-63AD311E27FD}"/>
                  </a:ext>
                </a:extLst>
              </p:cNvPr>
              <p:cNvCxnSpPr/>
              <p:nvPr/>
            </p:nvCxnSpPr>
            <p:spPr bwMode="auto">
              <a:xfrm>
                <a:off x="1029401" y="2315020"/>
                <a:ext cx="0" cy="455135"/>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Ellipse 46">
                <a:extLst>
                  <a:ext uri="{FF2B5EF4-FFF2-40B4-BE49-F238E27FC236}">
                    <a16:creationId xmlns:a16="http://schemas.microsoft.com/office/drawing/2014/main" id="{5391288D-1FCE-4C9C-95F8-58B8EF1A0171}"/>
                  </a:ext>
                </a:extLst>
              </p:cNvPr>
              <p:cNvSpPr/>
              <p:nvPr/>
            </p:nvSpPr>
            <p:spPr>
              <a:xfrm>
                <a:off x="1329779" y="2426691"/>
                <a:ext cx="241103" cy="241103"/>
              </a:xfrm>
              <a:prstGeom prst="ellipse">
                <a:avLst/>
              </a:prstGeom>
              <a:solidFill>
                <a:srgbClr val="70AD47"/>
              </a:solidFill>
              <a:ln w="15875" cap="rnd" cmpd="sng" algn="ctr">
                <a:solidFill>
                  <a:srgbClr val="70AD47">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sp>
            <p:nvSpPr>
              <p:cNvPr id="24" name="Ellipse 47">
                <a:extLst>
                  <a:ext uri="{FF2B5EF4-FFF2-40B4-BE49-F238E27FC236}">
                    <a16:creationId xmlns:a16="http://schemas.microsoft.com/office/drawing/2014/main" id="{574263B5-39E7-4D9D-BA4C-79B6CA45257C}"/>
                  </a:ext>
                </a:extLst>
              </p:cNvPr>
              <p:cNvSpPr/>
              <p:nvPr/>
            </p:nvSpPr>
            <p:spPr>
              <a:xfrm>
                <a:off x="1644388" y="2071218"/>
                <a:ext cx="241103" cy="241103"/>
              </a:xfrm>
              <a:prstGeom prst="ellipse">
                <a:avLst/>
              </a:prstGeom>
              <a:solidFill>
                <a:srgbClr val="30ACEC"/>
              </a:solidFill>
              <a:ln w="15875" cap="rnd" cmpd="sng" algn="ctr">
                <a:solidFill>
                  <a:srgbClr val="30ACEC">
                    <a:shade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cxnSp>
            <p:nvCxnSpPr>
              <p:cNvPr id="25" name="Gerade Verbindung mit Pfeil 49">
                <a:extLst>
                  <a:ext uri="{FF2B5EF4-FFF2-40B4-BE49-F238E27FC236}">
                    <a16:creationId xmlns:a16="http://schemas.microsoft.com/office/drawing/2014/main" id="{E87A43FB-F30B-4837-8B9C-D19C9D66A0E7}"/>
                  </a:ext>
                </a:extLst>
              </p:cNvPr>
              <p:cNvCxnSpPr>
                <a:stCxn id="24" idx="3"/>
                <a:endCxn id="23" idx="0"/>
              </p:cNvCxnSpPr>
              <p:nvPr/>
            </p:nvCxnSpPr>
            <p:spPr bwMode="auto">
              <a:xfrm flipH="1">
                <a:off x="1450330" y="2277013"/>
                <a:ext cx="229366" cy="149678"/>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Gerade Verbindung mit Pfeil 50">
                <a:extLst>
                  <a:ext uri="{FF2B5EF4-FFF2-40B4-BE49-F238E27FC236}">
                    <a16:creationId xmlns:a16="http://schemas.microsoft.com/office/drawing/2014/main" id="{94138268-E437-4ED1-8B66-E6C4E6E087EE}"/>
                  </a:ext>
                </a:extLst>
              </p:cNvPr>
              <p:cNvCxnSpPr>
                <a:stCxn id="23" idx="5"/>
              </p:cNvCxnSpPr>
              <p:nvPr/>
            </p:nvCxnSpPr>
            <p:spPr bwMode="auto">
              <a:xfrm>
                <a:off x="1535573" y="2632485"/>
                <a:ext cx="141575" cy="173374"/>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Gerade Verbindung mit Pfeil 51">
                <a:extLst>
                  <a:ext uri="{FF2B5EF4-FFF2-40B4-BE49-F238E27FC236}">
                    <a16:creationId xmlns:a16="http://schemas.microsoft.com/office/drawing/2014/main" id="{CF16FA7A-259A-43AB-87B7-981A2CD303DB}"/>
                  </a:ext>
                </a:extLst>
              </p:cNvPr>
              <p:cNvCxnSpPr/>
              <p:nvPr/>
            </p:nvCxnSpPr>
            <p:spPr bwMode="auto">
              <a:xfrm>
                <a:off x="1756236" y="2315020"/>
                <a:ext cx="0" cy="455135"/>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Gerade Verbindung mit Pfeil 52">
                <a:extLst>
                  <a:ext uri="{FF2B5EF4-FFF2-40B4-BE49-F238E27FC236}">
                    <a16:creationId xmlns:a16="http://schemas.microsoft.com/office/drawing/2014/main" id="{F218BDC4-6071-4CAA-91A6-B22B0EFE4307}"/>
                  </a:ext>
                </a:extLst>
              </p:cNvPr>
              <p:cNvCxnSpPr>
                <a:stCxn id="18" idx="6"/>
                <a:endCxn id="24" idx="2"/>
              </p:cNvCxnSpPr>
              <p:nvPr/>
            </p:nvCxnSpPr>
            <p:spPr bwMode="auto">
              <a:xfrm>
                <a:off x="1158656" y="2191770"/>
                <a:ext cx="485732" cy="0"/>
              </a:xfrm>
              <a:prstGeom prst="straightConnector1">
                <a:avLst/>
              </a:prstGeom>
              <a:solidFill>
                <a:schemeClr val="accent1"/>
              </a:solidFill>
              <a:ln w="1270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Gerade Verbindung mit Pfeil 53">
                <a:extLst>
                  <a:ext uri="{FF2B5EF4-FFF2-40B4-BE49-F238E27FC236}">
                    <a16:creationId xmlns:a16="http://schemas.microsoft.com/office/drawing/2014/main" id="{70004E39-9720-46E6-A895-19D64A964C61}"/>
                  </a:ext>
                </a:extLst>
              </p:cNvPr>
              <p:cNvCxnSpPr>
                <a:stCxn id="17" idx="6"/>
                <a:endCxn id="23" idx="2"/>
              </p:cNvCxnSpPr>
              <p:nvPr/>
            </p:nvCxnSpPr>
            <p:spPr bwMode="auto">
              <a:xfrm>
                <a:off x="844047" y="2547242"/>
                <a:ext cx="485732" cy="0"/>
              </a:xfrm>
              <a:prstGeom prst="straightConnector1">
                <a:avLst/>
              </a:prstGeom>
              <a:solidFill>
                <a:schemeClr val="accent1"/>
              </a:solidFill>
              <a:ln w="12700" cap="flat" cmpd="sng" algn="ctr">
                <a:solidFill>
                  <a:srgbClr val="76B63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Gerade Verbindung mit Pfeil 54">
                <a:extLst>
                  <a:ext uri="{FF2B5EF4-FFF2-40B4-BE49-F238E27FC236}">
                    <a16:creationId xmlns:a16="http://schemas.microsoft.com/office/drawing/2014/main" id="{E352B901-5E01-43AE-AADA-F1BA1D64AC18}"/>
                  </a:ext>
                </a:extLst>
              </p:cNvPr>
              <p:cNvCxnSpPr>
                <a:stCxn id="19" idx="6"/>
              </p:cNvCxnSpPr>
              <p:nvPr/>
            </p:nvCxnSpPr>
            <p:spPr bwMode="auto">
              <a:xfrm>
                <a:off x="1158656" y="2890707"/>
                <a:ext cx="485733" cy="1350"/>
              </a:xfrm>
              <a:prstGeom prst="straightConnector1">
                <a:avLst/>
              </a:prstGeom>
              <a:solidFill>
                <a:schemeClr val="accent1"/>
              </a:solidFill>
              <a:ln w="12700" cap="flat" cmpd="sng" algn="ctr">
                <a:solidFill>
                  <a:srgbClr val="FF9966"/>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Gerade Verbindung mit Pfeil 55">
                <a:extLst>
                  <a:ext uri="{FF2B5EF4-FFF2-40B4-BE49-F238E27FC236}">
                    <a16:creationId xmlns:a16="http://schemas.microsoft.com/office/drawing/2014/main" id="{231AF581-E709-42F9-8AAF-03F4D5D9F812}"/>
                  </a:ext>
                </a:extLst>
              </p:cNvPr>
              <p:cNvCxnSpPr/>
              <p:nvPr/>
            </p:nvCxnSpPr>
            <p:spPr bwMode="auto">
              <a:xfrm>
                <a:off x="1854790" y="2188289"/>
                <a:ext cx="221207" cy="0"/>
              </a:xfrm>
              <a:prstGeom prst="straightConnector1">
                <a:avLst/>
              </a:prstGeom>
              <a:solidFill>
                <a:schemeClr val="accent1"/>
              </a:solidFill>
              <a:ln w="1270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Gerade Verbindung mit Pfeil 56">
                <a:extLst>
                  <a:ext uri="{FF2B5EF4-FFF2-40B4-BE49-F238E27FC236}">
                    <a16:creationId xmlns:a16="http://schemas.microsoft.com/office/drawing/2014/main" id="{06E0AA76-825D-4B10-BD8A-53CFA5A62DD0}"/>
                  </a:ext>
                </a:extLst>
              </p:cNvPr>
              <p:cNvCxnSpPr/>
              <p:nvPr/>
            </p:nvCxnSpPr>
            <p:spPr bwMode="auto">
              <a:xfrm flipV="1">
                <a:off x="1556801" y="2541053"/>
                <a:ext cx="532491" cy="2709"/>
              </a:xfrm>
              <a:prstGeom prst="straightConnector1">
                <a:avLst/>
              </a:prstGeom>
              <a:solidFill>
                <a:schemeClr val="accent1"/>
              </a:solidFill>
              <a:ln w="12700" cap="flat" cmpd="sng" algn="ctr">
                <a:solidFill>
                  <a:srgbClr val="76B63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Gerade Verbindung mit Pfeil 57">
                <a:extLst>
                  <a:ext uri="{FF2B5EF4-FFF2-40B4-BE49-F238E27FC236}">
                    <a16:creationId xmlns:a16="http://schemas.microsoft.com/office/drawing/2014/main" id="{2B8E854F-5E1A-40C7-8FA4-CDE50173AFAB}"/>
                  </a:ext>
                </a:extLst>
              </p:cNvPr>
              <p:cNvCxnSpPr/>
              <p:nvPr/>
            </p:nvCxnSpPr>
            <p:spPr bwMode="auto">
              <a:xfrm>
                <a:off x="1864762" y="2890849"/>
                <a:ext cx="211235" cy="0"/>
              </a:xfrm>
              <a:prstGeom prst="straightConnector1">
                <a:avLst/>
              </a:prstGeom>
              <a:solidFill>
                <a:schemeClr val="accent1"/>
              </a:solidFill>
              <a:ln w="12700" cap="flat" cmpd="sng" algn="ctr">
                <a:solidFill>
                  <a:srgbClr val="FF9966"/>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5" name="Ellipse 42">
                <a:extLst>
                  <a:ext uri="{FF2B5EF4-FFF2-40B4-BE49-F238E27FC236}">
                    <a16:creationId xmlns:a16="http://schemas.microsoft.com/office/drawing/2014/main" id="{967BD1FA-0DD5-4CE2-A8BC-50C878D10D06}"/>
                  </a:ext>
                </a:extLst>
              </p:cNvPr>
              <p:cNvSpPr/>
              <p:nvPr/>
            </p:nvSpPr>
            <p:spPr>
              <a:xfrm>
                <a:off x="1644388" y="2762728"/>
                <a:ext cx="241103" cy="241103"/>
              </a:xfrm>
              <a:prstGeom prst="ellipse">
                <a:avLst/>
              </a:prstGeom>
              <a:solidFill>
                <a:srgbClr val="ED7D31"/>
              </a:solidFill>
              <a:ln w="15875" cap="rnd" cmpd="sng" algn="ctr">
                <a:solidFill>
                  <a:srgbClr val="ED7D31">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grpSp>
        <p:sp>
          <p:nvSpPr>
            <p:cNvPr id="37" name="TextBox 36">
              <a:extLst>
                <a:ext uri="{FF2B5EF4-FFF2-40B4-BE49-F238E27FC236}">
                  <a16:creationId xmlns:a16="http://schemas.microsoft.com/office/drawing/2014/main" id="{43895042-1510-41B4-9868-743238C1C2E6}"/>
                </a:ext>
              </a:extLst>
            </p:cNvPr>
            <p:cNvSpPr txBox="1"/>
            <p:nvPr/>
          </p:nvSpPr>
          <p:spPr>
            <a:xfrm>
              <a:off x="2880278" y="2865749"/>
              <a:ext cx="1552166" cy="400110"/>
            </a:xfrm>
            <a:prstGeom prst="rect">
              <a:avLst/>
            </a:prstGeom>
            <a:noFill/>
          </p:spPr>
          <p:txBody>
            <a:bodyPr wrap="square" rtlCol="0">
              <a:spAutoFit/>
            </a:bodyPr>
            <a:lstStyle/>
            <a:p>
              <a:pPr algn="ctr"/>
              <a:r>
                <a:rPr lang="en-US" sz="2000" b="1" dirty="0">
                  <a:solidFill>
                    <a:srgbClr val="0070C0"/>
                  </a:solidFill>
                  <a:latin typeface="+mn-lt"/>
                </a:rPr>
                <a:t>Model</a:t>
              </a:r>
            </a:p>
          </p:txBody>
        </p:sp>
        <p:sp>
          <p:nvSpPr>
            <p:cNvPr id="41" name="Rectangle: Rounded Corners 40">
              <a:extLst>
                <a:ext uri="{FF2B5EF4-FFF2-40B4-BE49-F238E27FC236}">
                  <a16:creationId xmlns:a16="http://schemas.microsoft.com/office/drawing/2014/main" id="{1B0E4A4A-2FEE-4D1E-999A-072F3EE0C24D}"/>
                </a:ext>
              </a:extLst>
            </p:cNvPr>
            <p:cNvSpPr/>
            <p:nvPr/>
          </p:nvSpPr>
          <p:spPr bwMode="auto">
            <a:xfrm>
              <a:off x="2668161" y="1707901"/>
              <a:ext cx="1976400" cy="2917080"/>
            </a:xfrm>
            <a:prstGeom prst="roundRect">
              <a:avLst/>
            </a:prstGeom>
            <a:noFill/>
            <a:ln w="31750">
              <a:solidFill>
                <a:srgbClr val="005EA4"/>
              </a:solidFill>
            </a:ln>
            <a:effectLst/>
          </p:spPr>
          <p:txBody>
            <a:bodyPr wrap="none" rtlCol="0" anchor="ctr"/>
            <a:lstStyle/>
            <a:p>
              <a:pPr algn="ctr"/>
              <a:endParaRPr lang="en-CH">
                <a:solidFill>
                  <a:srgbClr val="566B73"/>
                </a:solidFill>
              </a:endParaRPr>
            </a:p>
          </p:txBody>
        </p:sp>
      </p:grpSp>
      <p:sp>
        <p:nvSpPr>
          <p:cNvPr id="43" name="Title 2">
            <a:extLst>
              <a:ext uri="{FF2B5EF4-FFF2-40B4-BE49-F238E27FC236}">
                <a16:creationId xmlns:a16="http://schemas.microsoft.com/office/drawing/2014/main" id="{51DAD455-0C8C-49E2-8E44-2E3E72F15BC4}"/>
              </a:ext>
            </a:extLst>
          </p:cNvPr>
          <p:cNvSpPr>
            <a:spLocks noGrp="1"/>
          </p:cNvSpPr>
          <p:nvPr>
            <p:ph type="title"/>
          </p:nvPr>
        </p:nvSpPr>
        <p:spPr>
          <a:xfrm>
            <a:off x="111968" y="0"/>
            <a:ext cx="8920064" cy="702260"/>
          </a:xfrm>
        </p:spPr>
        <p:txBody>
          <a:bodyPr/>
          <a:lstStyle/>
          <a:p>
            <a:r>
              <a:rPr lang="en-US" sz="3200" dirty="0"/>
              <a:t>Student models enable individualization and insights</a:t>
            </a:r>
          </a:p>
        </p:txBody>
      </p:sp>
      <p:grpSp>
        <p:nvGrpSpPr>
          <p:cNvPr id="57" name="Group 56">
            <a:extLst>
              <a:ext uri="{FF2B5EF4-FFF2-40B4-BE49-F238E27FC236}">
                <a16:creationId xmlns:a16="http://schemas.microsoft.com/office/drawing/2014/main" id="{3D495967-335B-43E2-A075-5587DA4121E2}"/>
              </a:ext>
            </a:extLst>
          </p:cNvPr>
          <p:cNvGrpSpPr/>
          <p:nvPr/>
        </p:nvGrpSpPr>
        <p:grpSpPr>
          <a:xfrm>
            <a:off x="5152860" y="1707901"/>
            <a:ext cx="3829451" cy="2917080"/>
            <a:chOff x="5215920" y="1707901"/>
            <a:chExt cx="3829451" cy="2917080"/>
          </a:xfrm>
        </p:grpSpPr>
        <p:sp>
          <p:nvSpPr>
            <p:cNvPr id="40" name="TextBox 39">
              <a:extLst>
                <a:ext uri="{FF2B5EF4-FFF2-40B4-BE49-F238E27FC236}">
                  <a16:creationId xmlns:a16="http://schemas.microsoft.com/office/drawing/2014/main" id="{AC7FA7AA-94A3-4923-AE3A-3CECFAC123F1}"/>
                </a:ext>
              </a:extLst>
            </p:cNvPr>
            <p:cNvSpPr txBox="1"/>
            <p:nvPr/>
          </p:nvSpPr>
          <p:spPr>
            <a:xfrm>
              <a:off x="7157013" y="3397329"/>
              <a:ext cx="1812296" cy="1015663"/>
            </a:xfrm>
            <a:prstGeom prst="rect">
              <a:avLst/>
            </a:prstGeom>
            <a:noFill/>
          </p:spPr>
          <p:txBody>
            <a:bodyPr wrap="square" rtlCol="0">
              <a:spAutoFit/>
            </a:bodyPr>
            <a:lstStyle/>
            <a:p>
              <a:pPr marL="163513" indent="-163513">
                <a:buFont typeface="Arial" panose="020B0604020202020204" pitchFamily="34" charset="0"/>
                <a:buChar char="•"/>
              </a:pPr>
              <a:r>
                <a:rPr lang="en-US" sz="2000" dirty="0">
                  <a:solidFill>
                    <a:schemeClr val="bg1">
                      <a:lumMod val="50000"/>
                    </a:schemeClr>
                  </a:solidFill>
                  <a:latin typeface="+mn-lt"/>
                </a:rPr>
                <a:t>Strategies</a:t>
              </a:r>
            </a:p>
            <a:p>
              <a:pPr marL="163513" indent="-163513">
                <a:buFont typeface="Arial" panose="020B0604020202020204" pitchFamily="34" charset="0"/>
                <a:buChar char="•"/>
              </a:pPr>
              <a:r>
                <a:rPr lang="en-US" sz="2000" dirty="0">
                  <a:solidFill>
                    <a:schemeClr val="bg1">
                      <a:lumMod val="50000"/>
                    </a:schemeClr>
                  </a:solidFill>
                  <a:latin typeface="+mn-lt"/>
                </a:rPr>
                <a:t>Preferences</a:t>
              </a:r>
            </a:p>
            <a:p>
              <a:pPr marL="163513" indent="-163513">
                <a:buFont typeface="Arial" panose="020B0604020202020204" pitchFamily="34" charset="0"/>
                <a:buChar char="•"/>
              </a:pPr>
              <a:r>
                <a:rPr lang="en-US" sz="2000" dirty="0">
                  <a:solidFill>
                    <a:schemeClr val="bg1">
                      <a:lumMod val="50000"/>
                    </a:schemeClr>
                  </a:solidFill>
                  <a:latin typeface="+mn-lt"/>
                </a:rPr>
                <a:t>Learning skills</a:t>
              </a:r>
              <a:endParaRPr lang="en-CH" sz="2000" dirty="0" err="1">
                <a:solidFill>
                  <a:schemeClr val="bg1">
                    <a:lumMod val="50000"/>
                  </a:schemeClr>
                </a:solidFill>
                <a:latin typeface="+mn-lt"/>
              </a:endParaRPr>
            </a:p>
          </p:txBody>
        </p:sp>
        <p:sp>
          <p:nvSpPr>
            <p:cNvPr id="49" name="Rectangle: Rounded Corners 48">
              <a:extLst>
                <a:ext uri="{FF2B5EF4-FFF2-40B4-BE49-F238E27FC236}">
                  <a16:creationId xmlns:a16="http://schemas.microsoft.com/office/drawing/2014/main" id="{8697ADF9-203B-46EC-9AED-706F01020B8C}"/>
                </a:ext>
              </a:extLst>
            </p:cNvPr>
            <p:cNvSpPr/>
            <p:nvPr/>
          </p:nvSpPr>
          <p:spPr bwMode="auto">
            <a:xfrm>
              <a:off x="5217485" y="1707901"/>
              <a:ext cx="3827886" cy="2917080"/>
            </a:xfrm>
            <a:prstGeom prst="roundRect">
              <a:avLst/>
            </a:prstGeom>
            <a:noFill/>
            <a:ln w="31750">
              <a:solidFill>
                <a:srgbClr val="005EA4"/>
              </a:solidFill>
            </a:ln>
            <a:effectLst/>
          </p:spPr>
          <p:txBody>
            <a:bodyPr wrap="none" rtlCol="0" anchor="ctr"/>
            <a:lstStyle/>
            <a:p>
              <a:pPr algn="ctr"/>
              <a:endParaRPr lang="en-CH">
                <a:solidFill>
                  <a:srgbClr val="566B73"/>
                </a:solidFill>
              </a:endParaRPr>
            </a:p>
          </p:txBody>
        </p:sp>
        <p:pic>
          <p:nvPicPr>
            <p:cNvPr id="50" name="Picture 2" descr="Image result for ein licht aufgehen">
              <a:extLst>
                <a:ext uri="{FF2B5EF4-FFF2-40B4-BE49-F238E27FC236}">
                  <a16:creationId xmlns:a16="http://schemas.microsoft.com/office/drawing/2014/main" id="{8EBBCC67-0AAA-481E-B5BE-177EF4B1514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92424" y="3315727"/>
              <a:ext cx="823500" cy="878400"/>
            </a:xfrm>
            <a:prstGeom prst="rect">
              <a:avLst/>
            </a:prstGeom>
            <a:noFill/>
            <a:extLst>
              <a:ext uri="{909E8E84-426E-40DD-AFC4-6F175D3DCCD1}">
                <a14:hiddenFill xmlns:a14="http://schemas.microsoft.com/office/drawing/2010/main">
                  <a:solidFill>
                    <a:srgbClr val="FFFFFF"/>
                  </a:solidFill>
                </a14:hiddenFill>
              </a:ext>
            </a:extLst>
          </p:spPr>
        </p:pic>
        <p:sp>
          <p:nvSpPr>
            <p:cNvPr id="52" name="TextBox 51">
              <a:extLst>
                <a:ext uri="{FF2B5EF4-FFF2-40B4-BE49-F238E27FC236}">
                  <a16:creationId xmlns:a16="http://schemas.microsoft.com/office/drawing/2014/main" id="{DE09D558-879E-499E-AE26-481D98D268E6}"/>
                </a:ext>
              </a:extLst>
            </p:cNvPr>
            <p:cNvSpPr txBox="1"/>
            <p:nvPr/>
          </p:nvSpPr>
          <p:spPr>
            <a:xfrm>
              <a:off x="5215920" y="4098748"/>
              <a:ext cx="1976509" cy="400110"/>
            </a:xfrm>
            <a:prstGeom prst="rect">
              <a:avLst/>
            </a:prstGeom>
            <a:noFill/>
          </p:spPr>
          <p:txBody>
            <a:bodyPr wrap="square" rtlCol="0">
              <a:spAutoFit/>
            </a:bodyPr>
            <a:lstStyle/>
            <a:p>
              <a:pPr algn="ctr"/>
              <a:r>
                <a:rPr lang="en-US" sz="2000" b="1" dirty="0">
                  <a:solidFill>
                    <a:srgbClr val="0070C0"/>
                  </a:solidFill>
                  <a:latin typeface="+mn-lt"/>
                </a:rPr>
                <a:t>Insights</a:t>
              </a:r>
            </a:p>
          </p:txBody>
        </p:sp>
        <p:sp>
          <p:nvSpPr>
            <p:cNvPr id="39" name="TextBox 38">
              <a:extLst>
                <a:ext uri="{FF2B5EF4-FFF2-40B4-BE49-F238E27FC236}">
                  <a16:creationId xmlns:a16="http://schemas.microsoft.com/office/drawing/2014/main" id="{9197E7A3-C367-496A-816C-D24236FFD967}"/>
                </a:ext>
              </a:extLst>
            </p:cNvPr>
            <p:cNvSpPr txBox="1"/>
            <p:nvPr/>
          </p:nvSpPr>
          <p:spPr>
            <a:xfrm>
              <a:off x="5215920" y="2620188"/>
              <a:ext cx="1976509" cy="400110"/>
            </a:xfrm>
            <a:prstGeom prst="rect">
              <a:avLst/>
            </a:prstGeom>
            <a:noFill/>
          </p:spPr>
          <p:txBody>
            <a:bodyPr wrap="square" rtlCol="0">
              <a:spAutoFit/>
            </a:bodyPr>
            <a:lstStyle/>
            <a:p>
              <a:pPr algn="ctr"/>
              <a:r>
                <a:rPr lang="en-US" sz="2000" b="1" dirty="0">
                  <a:solidFill>
                    <a:srgbClr val="0070C0"/>
                  </a:solidFill>
                  <a:latin typeface="+mn-lt"/>
                </a:rPr>
                <a:t>Individualization</a:t>
              </a:r>
            </a:p>
          </p:txBody>
        </p:sp>
        <p:pic>
          <p:nvPicPr>
            <p:cNvPr id="1026" name="Picture 2" descr="Image result for individualization">
              <a:extLst>
                <a:ext uri="{FF2B5EF4-FFF2-40B4-BE49-F238E27FC236}">
                  <a16:creationId xmlns:a16="http://schemas.microsoft.com/office/drawing/2014/main" id="{E4DBCEA9-385A-4069-9C53-CD7DE8D7F93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04189" y="1916641"/>
              <a:ext cx="1399970" cy="715893"/>
            </a:xfrm>
            <a:prstGeom prst="rect">
              <a:avLst/>
            </a:prstGeom>
            <a:noFill/>
            <a:extLst>
              <a:ext uri="{909E8E84-426E-40DD-AFC4-6F175D3DCCD1}">
                <a14:hiddenFill xmlns:a14="http://schemas.microsoft.com/office/drawing/2010/main">
                  <a:solidFill>
                    <a:srgbClr val="FFFFFF"/>
                  </a:solidFill>
                </a14:hiddenFill>
              </a:ext>
            </a:extLst>
          </p:spPr>
        </p:pic>
        <p:sp>
          <p:nvSpPr>
            <p:cNvPr id="53" name="TextBox 52">
              <a:extLst>
                <a:ext uri="{FF2B5EF4-FFF2-40B4-BE49-F238E27FC236}">
                  <a16:creationId xmlns:a16="http://schemas.microsoft.com/office/drawing/2014/main" id="{17D4F55F-48A1-4460-A53F-078520A007AB}"/>
                </a:ext>
              </a:extLst>
            </p:cNvPr>
            <p:cNvSpPr txBox="1"/>
            <p:nvPr/>
          </p:nvSpPr>
          <p:spPr>
            <a:xfrm>
              <a:off x="7157013" y="1909973"/>
              <a:ext cx="1812296" cy="1015663"/>
            </a:xfrm>
            <a:prstGeom prst="rect">
              <a:avLst/>
            </a:prstGeom>
            <a:noFill/>
          </p:spPr>
          <p:txBody>
            <a:bodyPr wrap="square" rtlCol="0">
              <a:spAutoFit/>
            </a:bodyPr>
            <a:lstStyle/>
            <a:p>
              <a:pPr marL="163513" indent="-163513">
                <a:buFont typeface="Arial" panose="020B0604020202020204" pitchFamily="34" charset="0"/>
                <a:buChar char="•"/>
              </a:pPr>
              <a:r>
                <a:rPr lang="en-US" sz="2000" dirty="0">
                  <a:solidFill>
                    <a:schemeClr val="bg1">
                      <a:lumMod val="50000"/>
                    </a:schemeClr>
                  </a:solidFill>
                  <a:latin typeface="+mn-lt"/>
                </a:rPr>
                <a:t>Select task</a:t>
              </a:r>
            </a:p>
            <a:p>
              <a:pPr marL="163513" indent="-163513">
                <a:buFont typeface="Arial" panose="020B0604020202020204" pitchFamily="34" charset="0"/>
                <a:buChar char="•"/>
              </a:pPr>
              <a:r>
                <a:rPr lang="en-US" sz="2000" dirty="0">
                  <a:solidFill>
                    <a:schemeClr val="bg1">
                      <a:lumMod val="50000"/>
                    </a:schemeClr>
                  </a:solidFill>
                  <a:latin typeface="+mn-lt"/>
                </a:rPr>
                <a:t>Give feedback</a:t>
              </a:r>
            </a:p>
            <a:p>
              <a:pPr marL="163513" indent="-163513">
                <a:buFont typeface="Arial" panose="020B0604020202020204" pitchFamily="34" charset="0"/>
                <a:buChar char="•"/>
              </a:pPr>
              <a:r>
                <a:rPr lang="en-US" sz="2000" dirty="0">
                  <a:solidFill>
                    <a:schemeClr val="bg1">
                      <a:lumMod val="50000"/>
                    </a:schemeClr>
                  </a:solidFill>
                  <a:latin typeface="+mn-lt"/>
                </a:rPr>
                <a:t>Provide hint</a:t>
              </a:r>
              <a:endParaRPr lang="en-CH" sz="2000" dirty="0" err="1">
                <a:solidFill>
                  <a:schemeClr val="bg1">
                    <a:lumMod val="50000"/>
                  </a:schemeClr>
                </a:solidFill>
                <a:latin typeface="+mn-lt"/>
              </a:endParaRPr>
            </a:p>
          </p:txBody>
        </p:sp>
        <p:cxnSp>
          <p:nvCxnSpPr>
            <p:cNvPr id="56" name="Straight Connector 55">
              <a:extLst>
                <a:ext uri="{FF2B5EF4-FFF2-40B4-BE49-F238E27FC236}">
                  <a16:creationId xmlns:a16="http://schemas.microsoft.com/office/drawing/2014/main" id="{382F0FFC-8E1A-4715-B2AE-D745854B86E7}"/>
                </a:ext>
              </a:extLst>
            </p:cNvPr>
            <p:cNvCxnSpPr>
              <a:stCxn id="49" idx="1"/>
              <a:endCxn id="49" idx="3"/>
            </p:cNvCxnSpPr>
            <p:nvPr/>
          </p:nvCxnSpPr>
          <p:spPr bwMode="auto">
            <a:xfrm>
              <a:off x="5217485" y="3166441"/>
              <a:ext cx="3827886" cy="0"/>
            </a:xfrm>
            <a:prstGeom prst="line">
              <a:avLst/>
            </a:prstGeom>
            <a:solidFill>
              <a:schemeClr val="accent1"/>
            </a:solidFill>
            <a:ln w="31750" cap="flat" cmpd="sng" algn="ctr">
              <a:solidFill>
                <a:srgbClr val="0070C0"/>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59" name="Right Arrow 1">
            <a:extLst>
              <a:ext uri="{FF2B5EF4-FFF2-40B4-BE49-F238E27FC236}">
                <a16:creationId xmlns:a16="http://schemas.microsoft.com/office/drawing/2014/main" id="{CA9B8E7A-FC00-4EE4-B14F-8857A82CEFE4}"/>
              </a:ext>
            </a:extLst>
          </p:cNvPr>
          <p:cNvSpPr/>
          <p:nvPr/>
        </p:nvSpPr>
        <p:spPr bwMode="auto">
          <a:xfrm rot="1980000">
            <a:off x="4701708" y="3463135"/>
            <a:ext cx="367837" cy="548955"/>
          </a:xfrm>
          <a:prstGeom prst="rightArrow">
            <a:avLst/>
          </a:prstGeom>
          <a:solidFill>
            <a:srgbClr val="0070C0"/>
          </a:solidFill>
          <a:ln>
            <a:noFill/>
          </a:ln>
          <a:effectLst/>
        </p:spPr>
        <p:txBody>
          <a:bodyPr wrap="none" rtlCol="0" anchor="ctr"/>
          <a:lstStyle/>
          <a:p>
            <a:pPr algn="ctr"/>
            <a:endParaRPr lang="en-US">
              <a:solidFill>
                <a:srgbClr val="566B73"/>
              </a:solidFill>
            </a:endParaRPr>
          </a:p>
        </p:txBody>
      </p:sp>
    </p:spTree>
    <p:extLst>
      <p:ext uri="{BB962C8B-B14F-4D97-AF65-F5344CB8AC3E}">
        <p14:creationId xmlns:p14="http://schemas.microsoft.com/office/powerpoint/2010/main" val="544884736"/>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Rounded Corners 40">
            <a:extLst>
              <a:ext uri="{FF2B5EF4-FFF2-40B4-BE49-F238E27FC236}">
                <a16:creationId xmlns:a16="http://schemas.microsoft.com/office/drawing/2014/main" id="{1B0E4A4A-2FEE-4D1E-999A-072F3EE0C24D}"/>
              </a:ext>
            </a:extLst>
          </p:cNvPr>
          <p:cNvSpPr/>
          <p:nvPr/>
        </p:nvSpPr>
        <p:spPr bwMode="auto">
          <a:xfrm>
            <a:off x="2642517" y="1707901"/>
            <a:ext cx="1976400" cy="2917080"/>
          </a:xfrm>
          <a:prstGeom prst="roundRect">
            <a:avLst/>
          </a:prstGeom>
          <a:solidFill>
            <a:srgbClr val="D9EFFF">
              <a:alpha val="34000"/>
            </a:srgbClr>
          </a:solidFill>
          <a:ln w="44450">
            <a:solidFill>
              <a:srgbClr val="005EA4"/>
            </a:solidFill>
          </a:ln>
          <a:effectLst/>
        </p:spPr>
        <p:txBody>
          <a:bodyPr wrap="none" rtlCol="0" anchor="ctr"/>
          <a:lstStyle/>
          <a:p>
            <a:pPr algn="ctr"/>
            <a:endParaRPr lang="en-CH">
              <a:solidFill>
                <a:srgbClr val="566B73"/>
              </a:solidFill>
            </a:endParaRPr>
          </a:p>
        </p:txBody>
      </p:sp>
      <p:sp>
        <p:nvSpPr>
          <p:cNvPr id="12" name="Right Arrow 1">
            <a:extLst>
              <a:ext uri="{FF2B5EF4-FFF2-40B4-BE49-F238E27FC236}">
                <a16:creationId xmlns:a16="http://schemas.microsoft.com/office/drawing/2014/main" id="{999F4CBE-FA0A-4D0A-89C3-4510457B8082}"/>
              </a:ext>
            </a:extLst>
          </p:cNvPr>
          <p:cNvSpPr/>
          <p:nvPr/>
        </p:nvSpPr>
        <p:spPr bwMode="auto">
          <a:xfrm>
            <a:off x="2212648" y="2891964"/>
            <a:ext cx="367837" cy="548955"/>
          </a:xfrm>
          <a:prstGeom prst="rightArrow">
            <a:avLst/>
          </a:prstGeom>
          <a:solidFill>
            <a:schemeClr val="bg1">
              <a:lumMod val="85000"/>
            </a:schemeClr>
          </a:solidFill>
          <a:ln>
            <a:noFill/>
          </a:ln>
          <a:effectLst/>
        </p:spPr>
        <p:txBody>
          <a:bodyPr wrap="none" rtlCol="0" anchor="ctr"/>
          <a:lstStyle/>
          <a:p>
            <a:pPr algn="ctr"/>
            <a:endParaRPr lang="en-US">
              <a:solidFill>
                <a:srgbClr val="566B73"/>
              </a:solidFill>
            </a:endParaRPr>
          </a:p>
        </p:txBody>
      </p:sp>
      <p:sp>
        <p:nvSpPr>
          <p:cNvPr id="36" name="Right Arrow 1">
            <a:extLst>
              <a:ext uri="{FF2B5EF4-FFF2-40B4-BE49-F238E27FC236}">
                <a16:creationId xmlns:a16="http://schemas.microsoft.com/office/drawing/2014/main" id="{B8DC5749-DF78-459C-BC8A-7588B38C817C}"/>
              </a:ext>
            </a:extLst>
          </p:cNvPr>
          <p:cNvSpPr/>
          <p:nvPr/>
        </p:nvSpPr>
        <p:spPr bwMode="auto">
          <a:xfrm rot="19613083">
            <a:off x="4701969" y="2488518"/>
            <a:ext cx="367837" cy="548955"/>
          </a:xfrm>
          <a:prstGeom prst="rightArrow">
            <a:avLst/>
          </a:prstGeom>
          <a:solidFill>
            <a:schemeClr val="bg1">
              <a:lumMod val="85000"/>
            </a:schemeClr>
          </a:solidFill>
          <a:ln>
            <a:noFill/>
          </a:ln>
          <a:effectLst/>
        </p:spPr>
        <p:txBody>
          <a:bodyPr wrap="none" rtlCol="0" anchor="ctr"/>
          <a:lstStyle/>
          <a:p>
            <a:pPr algn="ctr"/>
            <a:endParaRPr lang="en-US">
              <a:solidFill>
                <a:srgbClr val="566B73"/>
              </a:solidFill>
            </a:endParaRPr>
          </a:p>
        </p:txBody>
      </p:sp>
      <p:sp>
        <p:nvSpPr>
          <p:cNvPr id="2" name="Arrow: Bent-Up 1">
            <a:extLst>
              <a:ext uri="{FF2B5EF4-FFF2-40B4-BE49-F238E27FC236}">
                <a16:creationId xmlns:a16="http://schemas.microsoft.com/office/drawing/2014/main" id="{A5C4205E-F2E6-4BC4-B2E3-204AC25391BF}"/>
              </a:ext>
            </a:extLst>
          </p:cNvPr>
          <p:cNvSpPr/>
          <p:nvPr/>
        </p:nvSpPr>
        <p:spPr bwMode="auto">
          <a:xfrm rot="10800000">
            <a:off x="924907" y="984332"/>
            <a:ext cx="6377572" cy="639225"/>
          </a:xfrm>
          <a:prstGeom prst="bentUpArrow">
            <a:avLst>
              <a:gd name="adj1" fmla="val 37753"/>
              <a:gd name="adj2" fmla="val 25000"/>
              <a:gd name="adj3" fmla="val 25000"/>
            </a:avLst>
          </a:prstGeom>
          <a:solidFill>
            <a:schemeClr val="bg1">
              <a:lumMod val="85000"/>
            </a:schemeClr>
          </a:solidFill>
          <a:ln>
            <a:noFill/>
          </a:ln>
          <a:effectLst/>
        </p:spPr>
        <p:txBody>
          <a:bodyPr wrap="none" rtlCol="0" anchor="ctr"/>
          <a:lstStyle/>
          <a:p>
            <a:pPr algn="ctr"/>
            <a:endParaRPr lang="en-CH">
              <a:solidFill>
                <a:srgbClr val="566B73"/>
              </a:solidFill>
            </a:endParaRPr>
          </a:p>
        </p:txBody>
      </p:sp>
      <p:sp>
        <p:nvSpPr>
          <p:cNvPr id="5" name="Rectangle 4">
            <a:extLst>
              <a:ext uri="{FF2B5EF4-FFF2-40B4-BE49-F238E27FC236}">
                <a16:creationId xmlns:a16="http://schemas.microsoft.com/office/drawing/2014/main" id="{6E4FB569-9248-4B62-944A-BCE8C1D82D4D}"/>
              </a:ext>
            </a:extLst>
          </p:cNvPr>
          <p:cNvSpPr/>
          <p:nvPr/>
        </p:nvSpPr>
        <p:spPr bwMode="auto">
          <a:xfrm rot="5400000">
            <a:off x="6902822" y="1182120"/>
            <a:ext cx="487362" cy="311954"/>
          </a:xfrm>
          <a:prstGeom prst="rect">
            <a:avLst/>
          </a:prstGeom>
          <a:solidFill>
            <a:schemeClr val="bg1">
              <a:lumMod val="85000"/>
            </a:schemeClr>
          </a:solidFill>
          <a:ln>
            <a:noFill/>
          </a:ln>
          <a:effectLst/>
        </p:spPr>
        <p:txBody>
          <a:bodyPr wrap="none" rtlCol="0" anchor="ctr"/>
          <a:lstStyle/>
          <a:p>
            <a:pPr algn="ctr"/>
            <a:endParaRPr lang="en-CH">
              <a:solidFill>
                <a:srgbClr val="566B73"/>
              </a:solidFill>
            </a:endParaRPr>
          </a:p>
        </p:txBody>
      </p:sp>
      <p:pic>
        <p:nvPicPr>
          <p:cNvPr id="48" name="Picture 47">
            <a:extLst>
              <a:ext uri="{FF2B5EF4-FFF2-40B4-BE49-F238E27FC236}">
                <a16:creationId xmlns:a16="http://schemas.microsoft.com/office/drawing/2014/main" id="{E1752D95-BFC8-4C07-9151-729719B322A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32069"/>
          <a:stretch/>
        </p:blipFill>
        <p:spPr>
          <a:xfrm>
            <a:off x="291898" y="1936805"/>
            <a:ext cx="1657430" cy="972454"/>
          </a:xfrm>
          <a:prstGeom prst="rect">
            <a:avLst/>
          </a:prstGeom>
        </p:spPr>
      </p:pic>
      <p:sp>
        <p:nvSpPr>
          <p:cNvPr id="13" name="TextBox 12">
            <a:extLst>
              <a:ext uri="{FF2B5EF4-FFF2-40B4-BE49-F238E27FC236}">
                <a16:creationId xmlns:a16="http://schemas.microsoft.com/office/drawing/2014/main" id="{7B1BFE5F-40F7-4240-A1B9-E7B2EE45E87D}"/>
              </a:ext>
            </a:extLst>
          </p:cNvPr>
          <p:cNvSpPr txBox="1"/>
          <p:nvPr/>
        </p:nvSpPr>
        <p:spPr>
          <a:xfrm>
            <a:off x="344530" y="2885913"/>
            <a:ext cx="1552166" cy="400110"/>
          </a:xfrm>
          <a:prstGeom prst="rect">
            <a:avLst/>
          </a:prstGeom>
          <a:noFill/>
        </p:spPr>
        <p:txBody>
          <a:bodyPr wrap="square" rtlCol="0">
            <a:spAutoFit/>
          </a:bodyPr>
          <a:lstStyle/>
          <a:p>
            <a:pPr algn="ctr"/>
            <a:r>
              <a:rPr lang="en-US" sz="2000" b="1" dirty="0">
                <a:solidFill>
                  <a:schemeClr val="bg1">
                    <a:lumMod val="75000"/>
                  </a:schemeClr>
                </a:solidFill>
                <a:latin typeface="+mn-lt"/>
              </a:rPr>
              <a:t>Interaction</a:t>
            </a:r>
          </a:p>
        </p:txBody>
      </p:sp>
      <p:sp>
        <p:nvSpPr>
          <p:cNvPr id="38" name="TextBox 37">
            <a:extLst>
              <a:ext uri="{FF2B5EF4-FFF2-40B4-BE49-F238E27FC236}">
                <a16:creationId xmlns:a16="http://schemas.microsoft.com/office/drawing/2014/main" id="{7763975F-B80A-42D6-8996-4B44231ABBC1}"/>
              </a:ext>
            </a:extLst>
          </p:cNvPr>
          <p:cNvSpPr txBox="1"/>
          <p:nvPr/>
        </p:nvSpPr>
        <p:spPr>
          <a:xfrm>
            <a:off x="196725" y="3253599"/>
            <a:ext cx="1847776" cy="1323439"/>
          </a:xfrm>
          <a:prstGeom prst="rect">
            <a:avLst/>
          </a:prstGeom>
          <a:noFill/>
        </p:spPr>
        <p:txBody>
          <a:bodyPr wrap="square" rtlCol="0">
            <a:spAutoFit/>
          </a:bodyPr>
          <a:lstStyle/>
          <a:p>
            <a:pPr marL="179388" indent="-163513">
              <a:buFont typeface="Arial" panose="020B0604020202020204" pitchFamily="34" charset="0"/>
              <a:buChar char="•"/>
            </a:pPr>
            <a:r>
              <a:rPr lang="en-US" sz="2000" dirty="0">
                <a:solidFill>
                  <a:schemeClr val="bg1">
                    <a:lumMod val="85000"/>
                  </a:schemeClr>
                </a:solidFill>
                <a:latin typeface="+mn-lt"/>
              </a:rPr>
              <a:t>Key stroke</a:t>
            </a:r>
          </a:p>
          <a:p>
            <a:pPr marL="179388" indent="-163513">
              <a:buFont typeface="Arial" panose="020B0604020202020204" pitchFamily="34" charset="0"/>
              <a:buChar char="•"/>
            </a:pPr>
            <a:r>
              <a:rPr lang="en-US" sz="2000" dirty="0">
                <a:solidFill>
                  <a:schemeClr val="bg1">
                    <a:lumMod val="85000"/>
                  </a:schemeClr>
                </a:solidFill>
                <a:latin typeface="+mn-lt"/>
              </a:rPr>
              <a:t>Mouse Click</a:t>
            </a:r>
          </a:p>
          <a:p>
            <a:pPr marL="179388" indent="-163513">
              <a:buFont typeface="Arial" panose="020B0604020202020204" pitchFamily="34" charset="0"/>
              <a:buChar char="•"/>
            </a:pPr>
            <a:r>
              <a:rPr lang="en-US" sz="2000" dirty="0">
                <a:solidFill>
                  <a:schemeClr val="bg1">
                    <a:lumMod val="85000"/>
                  </a:schemeClr>
                </a:solidFill>
                <a:latin typeface="+mn-lt"/>
              </a:rPr>
              <a:t>Speech</a:t>
            </a:r>
          </a:p>
          <a:p>
            <a:pPr marL="179388" indent="-163513">
              <a:buFont typeface="Arial" panose="020B0604020202020204" pitchFamily="34" charset="0"/>
              <a:buChar char="•"/>
            </a:pPr>
            <a:r>
              <a:rPr lang="en-US" sz="2000" dirty="0">
                <a:solidFill>
                  <a:schemeClr val="bg1">
                    <a:lumMod val="85000"/>
                  </a:schemeClr>
                </a:solidFill>
                <a:latin typeface="+mn-lt"/>
              </a:rPr>
              <a:t>Video</a:t>
            </a:r>
          </a:p>
        </p:txBody>
      </p:sp>
      <p:sp>
        <p:nvSpPr>
          <p:cNvPr id="4" name="Rectangle: Rounded Corners 3">
            <a:extLst>
              <a:ext uri="{FF2B5EF4-FFF2-40B4-BE49-F238E27FC236}">
                <a16:creationId xmlns:a16="http://schemas.microsoft.com/office/drawing/2014/main" id="{CEB5EDAE-4C3D-4764-9F4F-D1F48749DAF6}"/>
              </a:ext>
            </a:extLst>
          </p:cNvPr>
          <p:cNvSpPr/>
          <p:nvPr/>
        </p:nvSpPr>
        <p:spPr bwMode="auto">
          <a:xfrm>
            <a:off x="132651" y="1707901"/>
            <a:ext cx="1975925" cy="2917080"/>
          </a:xfrm>
          <a:prstGeom prst="roundRect">
            <a:avLst/>
          </a:prstGeom>
          <a:noFill/>
          <a:ln w="31750">
            <a:solidFill>
              <a:schemeClr val="bg1">
                <a:lumMod val="85000"/>
              </a:schemeClr>
            </a:solidFill>
          </a:ln>
          <a:effectLst/>
        </p:spPr>
        <p:txBody>
          <a:bodyPr wrap="none" rtlCol="0" anchor="ctr"/>
          <a:lstStyle/>
          <a:p>
            <a:pPr algn="ctr"/>
            <a:endParaRPr lang="en-CH">
              <a:solidFill>
                <a:srgbClr val="566B73"/>
              </a:solidFill>
            </a:endParaRPr>
          </a:p>
        </p:txBody>
      </p:sp>
      <p:sp>
        <p:nvSpPr>
          <p:cNvPr id="9" name="TextBox 8">
            <a:extLst>
              <a:ext uri="{FF2B5EF4-FFF2-40B4-BE49-F238E27FC236}">
                <a16:creationId xmlns:a16="http://schemas.microsoft.com/office/drawing/2014/main" id="{70E44FCF-E3C1-44BD-9BEE-C0828202254E}"/>
              </a:ext>
            </a:extLst>
          </p:cNvPr>
          <p:cNvSpPr txBox="1"/>
          <p:nvPr/>
        </p:nvSpPr>
        <p:spPr>
          <a:xfrm>
            <a:off x="2488475" y="3253599"/>
            <a:ext cx="2251692" cy="1015663"/>
          </a:xfrm>
          <a:prstGeom prst="rect">
            <a:avLst/>
          </a:prstGeom>
          <a:noFill/>
        </p:spPr>
        <p:txBody>
          <a:bodyPr wrap="square" rtlCol="0">
            <a:spAutoFit/>
          </a:bodyPr>
          <a:lstStyle/>
          <a:p>
            <a:pPr marL="357188" indent="-163513">
              <a:buFont typeface="Arial" panose="020B0604020202020204" pitchFamily="34" charset="0"/>
              <a:buChar char="•"/>
            </a:pPr>
            <a:r>
              <a:rPr lang="en-US" sz="2000" dirty="0">
                <a:solidFill>
                  <a:srgbClr val="0070C0"/>
                </a:solidFill>
                <a:latin typeface="+mn-lt"/>
              </a:rPr>
              <a:t>Detection</a:t>
            </a:r>
          </a:p>
          <a:p>
            <a:pPr marL="357188" indent="-163513">
              <a:buFont typeface="Arial" panose="020B0604020202020204" pitchFamily="34" charset="0"/>
              <a:buChar char="•"/>
            </a:pPr>
            <a:r>
              <a:rPr lang="en-US" sz="2000" dirty="0">
                <a:solidFill>
                  <a:srgbClr val="0070C0"/>
                </a:solidFill>
                <a:latin typeface="+mn-lt"/>
              </a:rPr>
              <a:t>Representation</a:t>
            </a:r>
          </a:p>
          <a:p>
            <a:pPr marL="357188" indent="-163513">
              <a:buFont typeface="Arial" panose="020B0604020202020204" pitchFamily="34" charset="0"/>
              <a:buChar char="•"/>
            </a:pPr>
            <a:r>
              <a:rPr lang="en-US" sz="2000" dirty="0">
                <a:solidFill>
                  <a:srgbClr val="0070C0"/>
                </a:solidFill>
                <a:latin typeface="+mn-lt"/>
              </a:rPr>
              <a:t>Prediction</a:t>
            </a:r>
            <a:endParaRPr lang="en-CH" sz="2000" dirty="0" err="1">
              <a:solidFill>
                <a:srgbClr val="0070C0"/>
              </a:solidFill>
              <a:latin typeface="+mn-lt"/>
            </a:endParaRPr>
          </a:p>
        </p:txBody>
      </p:sp>
      <p:grpSp>
        <p:nvGrpSpPr>
          <p:cNvPr id="14" name="Group 9">
            <a:extLst>
              <a:ext uri="{FF2B5EF4-FFF2-40B4-BE49-F238E27FC236}">
                <a16:creationId xmlns:a16="http://schemas.microsoft.com/office/drawing/2014/main" id="{197C1EBE-FAA1-45DC-B777-BE8D2C2D7A30}"/>
              </a:ext>
            </a:extLst>
          </p:cNvPr>
          <p:cNvGrpSpPr>
            <a:grpSpLocks noChangeAspect="1"/>
          </p:cNvGrpSpPr>
          <p:nvPr/>
        </p:nvGrpSpPr>
        <p:grpSpPr>
          <a:xfrm>
            <a:off x="2923608" y="1916641"/>
            <a:ext cx="1414218" cy="972455"/>
            <a:chOff x="586325" y="2004888"/>
            <a:chExt cx="1502967" cy="1046968"/>
          </a:xfrm>
        </p:grpSpPr>
        <p:sp>
          <p:nvSpPr>
            <p:cNvPr id="15" name="Rechteck 38">
              <a:extLst>
                <a:ext uri="{FF2B5EF4-FFF2-40B4-BE49-F238E27FC236}">
                  <a16:creationId xmlns:a16="http://schemas.microsoft.com/office/drawing/2014/main" id="{11919E21-0164-47E5-A3E1-D44AA4700233}"/>
                </a:ext>
              </a:extLst>
            </p:cNvPr>
            <p:cNvSpPr/>
            <p:nvPr/>
          </p:nvSpPr>
          <p:spPr bwMode="auto">
            <a:xfrm>
              <a:off x="1296542" y="2004888"/>
              <a:ext cx="658684" cy="1046968"/>
            </a:xfrm>
            <a:prstGeom prst="rect">
              <a:avLst/>
            </a:prstGeom>
            <a:solidFill>
              <a:schemeClr val="bg2">
                <a:lumMod val="20000"/>
                <a:lumOff val="80000"/>
              </a:schemeClr>
            </a:solidFill>
            <a:ln w="19050"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CH" sz="1400" i="0" u="none" strike="noStrike" cap="none" normalizeH="0" baseline="0">
                <a:ln>
                  <a:noFill/>
                </a:ln>
                <a:effectLst/>
                <a:latin typeface="+mn-lt"/>
              </a:endParaRPr>
            </a:p>
          </p:txBody>
        </p:sp>
        <p:sp>
          <p:nvSpPr>
            <p:cNvPr id="16" name="Rechteck 39">
              <a:extLst>
                <a:ext uri="{FF2B5EF4-FFF2-40B4-BE49-F238E27FC236}">
                  <a16:creationId xmlns:a16="http://schemas.microsoft.com/office/drawing/2014/main" id="{A146289E-4C10-4963-AF63-C8571A44E850}"/>
                </a:ext>
              </a:extLst>
            </p:cNvPr>
            <p:cNvSpPr/>
            <p:nvPr/>
          </p:nvSpPr>
          <p:spPr bwMode="auto">
            <a:xfrm>
              <a:off x="586325" y="2004888"/>
              <a:ext cx="658684" cy="1046968"/>
            </a:xfrm>
            <a:prstGeom prst="rect">
              <a:avLst/>
            </a:prstGeom>
            <a:solidFill>
              <a:schemeClr val="bg2">
                <a:lumMod val="20000"/>
                <a:lumOff val="80000"/>
              </a:schemeClr>
            </a:solidFill>
            <a:ln w="19050"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CH" sz="1400" i="0" u="none" strike="noStrike" cap="none" normalizeH="0" baseline="0">
                <a:ln>
                  <a:noFill/>
                </a:ln>
                <a:effectLst/>
                <a:latin typeface="+mn-lt"/>
              </a:endParaRPr>
            </a:p>
          </p:txBody>
        </p:sp>
        <p:sp>
          <p:nvSpPr>
            <p:cNvPr id="17" name="Ellipse 40">
              <a:extLst>
                <a:ext uri="{FF2B5EF4-FFF2-40B4-BE49-F238E27FC236}">
                  <a16:creationId xmlns:a16="http://schemas.microsoft.com/office/drawing/2014/main" id="{8C0E0B22-038E-4DAB-9385-53DE07CA6E94}"/>
                </a:ext>
              </a:extLst>
            </p:cNvPr>
            <p:cNvSpPr/>
            <p:nvPr/>
          </p:nvSpPr>
          <p:spPr>
            <a:xfrm>
              <a:off x="602945" y="2426691"/>
              <a:ext cx="241103" cy="241103"/>
            </a:xfrm>
            <a:prstGeom prst="ellipse">
              <a:avLst/>
            </a:prstGeom>
            <a:solidFill>
              <a:srgbClr val="70AD47"/>
            </a:solidFill>
            <a:ln w="15875" cap="rnd" cmpd="sng" algn="ctr">
              <a:solidFill>
                <a:srgbClr val="70AD47">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sp>
          <p:nvSpPr>
            <p:cNvPr id="18" name="Ellipse 41">
              <a:extLst>
                <a:ext uri="{FF2B5EF4-FFF2-40B4-BE49-F238E27FC236}">
                  <a16:creationId xmlns:a16="http://schemas.microsoft.com/office/drawing/2014/main" id="{FCAB8E94-F503-40A3-B45B-AF0C71D033E5}"/>
                </a:ext>
              </a:extLst>
            </p:cNvPr>
            <p:cNvSpPr/>
            <p:nvPr/>
          </p:nvSpPr>
          <p:spPr>
            <a:xfrm>
              <a:off x="917554" y="2071218"/>
              <a:ext cx="241103" cy="241103"/>
            </a:xfrm>
            <a:prstGeom prst="ellipse">
              <a:avLst/>
            </a:prstGeom>
            <a:solidFill>
              <a:srgbClr val="30ACEC"/>
            </a:solidFill>
            <a:ln w="15875" cap="rnd" cmpd="sng" algn="ctr">
              <a:solidFill>
                <a:srgbClr val="30ACEC">
                  <a:shade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sp>
          <p:nvSpPr>
            <p:cNvPr id="19" name="Ellipse 42">
              <a:extLst>
                <a:ext uri="{FF2B5EF4-FFF2-40B4-BE49-F238E27FC236}">
                  <a16:creationId xmlns:a16="http://schemas.microsoft.com/office/drawing/2014/main" id="{5465AA41-ECB1-4F60-8FF9-91B29ECA0A99}"/>
                </a:ext>
              </a:extLst>
            </p:cNvPr>
            <p:cNvSpPr/>
            <p:nvPr/>
          </p:nvSpPr>
          <p:spPr>
            <a:xfrm>
              <a:off x="917554" y="2770155"/>
              <a:ext cx="241103" cy="241103"/>
            </a:xfrm>
            <a:prstGeom prst="ellipse">
              <a:avLst/>
            </a:prstGeom>
            <a:solidFill>
              <a:srgbClr val="ED7D31"/>
            </a:solidFill>
            <a:ln w="15875" cap="rnd" cmpd="sng" algn="ctr">
              <a:solidFill>
                <a:srgbClr val="ED7D31">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cxnSp>
          <p:nvCxnSpPr>
            <p:cNvPr id="21" name="Gerade Verbindung mit Pfeil 43">
              <a:extLst>
                <a:ext uri="{FF2B5EF4-FFF2-40B4-BE49-F238E27FC236}">
                  <a16:creationId xmlns:a16="http://schemas.microsoft.com/office/drawing/2014/main" id="{FD2CF007-8844-40CD-A1EE-B812B7B795A2}"/>
                </a:ext>
              </a:extLst>
            </p:cNvPr>
            <p:cNvCxnSpPr>
              <a:stCxn id="18" idx="3"/>
              <a:endCxn id="17" idx="0"/>
            </p:cNvCxnSpPr>
            <p:nvPr/>
          </p:nvCxnSpPr>
          <p:spPr bwMode="auto">
            <a:xfrm flipH="1">
              <a:off x="723496" y="2277013"/>
              <a:ext cx="229366" cy="149678"/>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Gerade Verbindung mit Pfeil 45">
              <a:extLst>
                <a:ext uri="{FF2B5EF4-FFF2-40B4-BE49-F238E27FC236}">
                  <a16:creationId xmlns:a16="http://schemas.microsoft.com/office/drawing/2014/main" id="{E8C69392-A8ED-4770-A690-63AD311E27FD}"/>
                </a:ext>
              </a:extLst>
            </p:cNvPr>
            <p:cNvCxnSpPr/>
            <p:nvPr/>
          </p:nvCxnSpPr>
          <p:spPr bwMode="auto">
            <a:xfrm>
              <a:off x="1029401" y="2315020"/>
              <a:ext cx="0" cy="455135"/>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Ellipse 46">
              <a:extLst>
                <a:ext uri="{FF2B5EF4-FFF2-40B4-BE49-F238E27FC236}">
                  <a16:creationId xmlns:a16="http://schemas.microsoft.com/office/drawing/2014/main" id="{5391288D-1FCE-4C9C-95F8-58B8EF1A0171}"/>
                </a:ext>
              </a:extLst>
            </p:cNvPr>
            <p:cNvSpPr/>
            <p:nvPr/>
          </p:nvSpPr>
          <p:spPr>
            <a:xfrm>
              <a:off x="1329779" y="2426691"/>
              <a:ext cx="241103" cy="241103"/>
            </a:xfrm>
            <a:prstGeom prst="ellipse">
              <a:avLst/>
            </a:prstGeom>
            <a:solidFill>
              <a:srgbClr val="70AD47"/>
            </a:solidFill>
            <a:ln w="15875" cap="rnd" cmpd="sng" algn="ctr">
              <a:solidFill>
                <a:srgbClr val="70AD47">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sp>
          <p:nvSpPr>
            <p:cNvPr id="24" name="Ellipse 47">
              <a:extLst>
                <a:ext uri="{FF2B5EF4-FFF2-40B4-BE49-F238E27FC236}">
                  <a16:creationId xmlns:a16="http://schemas.microsoft.com/office/drawing/2014/main" id="{574263B5-39E7-4D9D-BA4C-79B6CA45257C}"/>
                </a:ext>
              </a:extLst>
            </p:cNvPr>
            <p:cNvSpPr/>
            <p:nvPr/>
          </p:nvSpPr>
          <p:spPr>
            <a:xfrm>
              <a:off x="1644388" y="2071218"/>
              <a:ext cx="241103" cy="241103"/>
            </a:xfrm>
            <a:prstGeom prst="ellipse">
              <a:avLst/>
            </a:prstGeom>
            <a:solidFill>
              <a:srgbClr val="30ACEC"/>
            </a:solidFill>
            <a:ln w="15875" cap="rnd" cmpd="sng" algn="ctr">
              <a:solidFill>
                <a:srgbClr val="30ACEC">
                  <a:shade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cxnSp>
          <p:nvCxnSpPr>
            <p:cNvPr id="25" name="Gerade Verbindung mit Pfeil 49">
              <a:extLst>
                <a:ext uri="{FF2B5EF4-FFF2-40B4-BE49-F238E27FC236}">
                  <a16:creationId xmlns:a16="http://schemas.microsoft.com/office/drawing/2014/main" id="{E87A43FB-F30B-4837-8B9C-D19C9D66A0E7}"/>
                </a:ext>
              </a:extLst>
            </p:cNvPr>
            <p:cNvCxnSpPr>
              <a:stCxn id="24" idx="3"/>
              <a:endCxn id="23" idx="0"/>
            </p:cNvCxnSpPr>
            <p:nvPr/>
          </p:nvCxnSpPr>
          <p:spPr bwMode="auto">
            <a:xfrm flipH="1">
              <a:off x="1450330" y="2277013"/>
              <a:ext cx="229366" cy="149678"/>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Gerade Verbindung mit Pfeil 50">
              <a:extLst>
                <a:ext uri="{FF2B5EF4-FFF2-40B4-BE49-F238E27FC236}">
                  <a16:creationId xmlns:a16="http://schemas.microsoft.com/office/drawing/2014/main" id="{94138268-E437-4ED1-8B66-E6C4E6E087EE}"/>
                </a:ext>
              </a:extLst>
            </p:cNvPr>
            <p:cNvCxnSpPr>
              <a:stCxn id="23" idx="5"/>
            </p:cNvCxnSpPr>
            <p:nvPr/>
          </p:nvCxnSpPr>
          <p:spPr bwMode="auto">
            <a:xfrm>
              <a:off x="1535573" y="2632485"/>
              <a:ext cx="141575" cy="173374"/>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Gerade Verbindung mit Pfeil 51">
              <a:extLst>
                <a:ext uri="{FF2B5EF4-FFF2-40B4-BE49-F238E27FC236}">
                  <a16:creationId xmlns:a16="http://schemas.microsoft.com/office/drawing/2014/main" id="{CF16FA7A-259A-43AB-87B7-981A2CD303DB}"/>
                </a:ext>
              </a:extLst>
            </p:cNvPr>
            <p:cNvCxnSpPr/>
            <p:nvPr/>
          </p:nvCxnSpPr>
          <p:spPr bwMode="auto">
            <a:xfrm>
              <a:off x="1756236" y="2315020"/>
              <a:ext cx="0" cy="455135"/>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Gerade Verbindung mit Pfeil 52">
              <a:extLst>
                <a:ext uri="{FF2B5EF4-FFF2-40B4-BE49-F238E27FC236}">
                  <a16:creationId xmlns:a16="http://schemas.microsoft.com/office/drawing/2014/main" id="{F218BDC4-6071-4CAA-91A6-B22B0EFE4307}"/>
                </a:ext>
              </a:extLst>
            </p:cNvPr>
            <p:cNvCxnSpPr>
              <a:stCxn id="18" idx="6"/>
              <a:endCxn id="24" idx="2"/>
            </p:cNvCxnSpPr>
            <p:nvPr/>
          </p:nvCxnSpPr>
          <p:spPr bwMode="auto">
            <a:xfrm>
              <a:off x="1158656" y="2191770"/>
              <a:ext cx="485732" cy="0"/>
            </a:xfrm>
            <a:prstGeom prst="straightConnector1">
              <a:avLst/>
            </a:prstGeom>
            <a:solidFill>
              <a:schemeClr val="accent1"/>
            </a:solidFill>
            <a:ln w="1270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Gerade Verbindung mit Pfeil 53">
              <a:extLst>
                <a:ext uri="{FF2B5EF4-FFF2-40B4-BE49-F238E27FC236}">
                  <a16:creationId xmlns:a16="http://schemas.microsoft.com/office/drawing/2014/main" id="{70004E39-9720-46E6-A895-19D64A964C61}"/>
                </a:ext>
              </a:extLst>
            </p:cNvPr>
            <p:cNvCxnSpPr>
              <a:stCxn id="17" idx="6"/>
              <a:endCxn id="23" idx="2"/>
            </p:cNvCxnSpPr>
            <p:nvPr/>
          </p:nvCxnSpPr>
          <p:spPr bwMode="auto">
            <a:xfrm>
              <a:off x="844047" y="2547242"/>
              <a:ext cx="485732" cy="0"/>
            </a:xfrm>
            <a:prstGeom prst="straightConnector1">
              <a:avLst/>
            </a:prstGeom>
            <a:solidFill>
              <a:schemeClr val="accent1"/>
            </a:solidFill>
            <a:ln w="12700" cap="flat" cmpd="sng" algn="ctr">
              <a:solidFill>
                <a:srgbClr val="76B63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Gerade Verbindung mit Pfeil 54">
              <a:extLst>
                <a:ext uri="{FF2B5EF4-FFF2-40B4-BE49-F238E27FC236}">
                  <a16:creationId xmlns:a16="http://schemas.microsoft.com/office/drawing/2014/main" id="{E352B901-5E01-43AE-AADA-F1BA1D64AC18}"/>
                </a:ext>
              </a:extLst>
            </p:cNvPr>
            <p:cNvCxnSpPr>
              <a:stCxn id="19" idx="6"/>
            </p:cNvCxnSpPr>
            <p:nvPr/>
          </p:nvCxnSpPr>
          <p:spPr bwMode="auto">
            <a:xfrm>
              <a:off x="1158656" y="2890707"/>
              <a:ext cx="485733" cy="1350"/>
            </a:xfrm>
            <a:prstGeom prst="straightConnector1">
              <a:avLst/>
            </a:prstGeom>
            <a:solidFill>
              <a:schemeClr val="accent1"/>
            </a:solidFill>
            <a:ln w="12700" cap="flat" cmpd="sng" algn="ctr">
              <a:solidFill>
                <a:srgbClr val="FF9966"/>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Gerade Verbindung mit Pfeil 55">
              <a:extLst>
                <a:ext uri="{FF2B5EF4-FFF2-40B4-BE49-F238E27FC236}">
                  <a16:creationId xmlns:a16="http://schemas.microsoft.com/office/drawing/2014/main" id="{231AF581-E709-42F9-8AAF-03F4D5D9F812}"/>
                </a:ext>
              </a:extLst>
            </p:cNvPr>
            <p:cNvCxnSpPr/>
            <p:nvPr/>
          </p:nvCxnSpPr>
          <p:spPr bwMode="auto">
            <a:xfrm>
              <a:off x="1854790" y="2188289"/>
              <a:ext cx="221207" cy="0"/>
            </a:xfrm>
            <a:prstGeom prst="straightConnector1">
              <a:avLst/>
            </a:prstGeom>
            <a:solidFill>
              <a:schemeClr val="accent1"/>
            </a:solidFill>
            <a:ln w="1270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Gerade Verbindung mit Pfeil 56">
              <a:extLst>
                <a:ext uri="{FF2B5EF4-FFF2-40B4-BE49-F238E27FC236}">
                  <a16:creationId xmlns:a16="http://schemas.microsoft.com/office/drawing/2014/main" id="{06E0AA76-825D-4B10-BD8A-53CFA5A62DD0}"/>
                </a:ext>
              </a:extLst>
            </p:cNvPr>
            <p:cNvCxnSpPr/>
            <p:nvPr/>
          </p:nvCxnSpPr>
          <p:spPr bwMode="auto">
            <a:xfrm flipV="1">
              <a:off x="1556801" y="2541053"/>
              <a:ext cx="532491" cy="2709"/>
            </a:xfrm>
            <a:prstGeom prst="straightConnector1">
              <a:avLst/>
            </a:prstGeom>
            <a:solidFill>
              <a:schemeClr val="accent1"/>
            </a:solidFill>
            <a:ln w="12700" cap="flat" cmpd="sng" algn="ctr">
              <a:solidFill>
                <a:srgbClr val="76B63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Gerade Verbindung mit Pfeil 57">
              <a:extLst>
                <a:ext uri="{FF2B5EF4-FFF2-40B4-BE49-F238E27FC236}">
                  <a16:creationId xmlns:a16="http://schemas.microsoft.com/office/drawing/2014/main" id="{2B8E854F-5E1A-40C7-8FA4-CDE50173AFAB}"/>
                </a:ext>
              </a:extLst>
            </p:cNvPr>
            <p:cNvCxnSpPr/>
            <p:nvPr/>
          </p:nvCxnSpPr>
          <p:spPr bwMode="auto">
            <a:xfrm>
              <a:off x="1864762" y="2890849"/>
              <a:ext cx="211235" cy="0"/>
            </a:xfrm>
            <a:prstGeom prst="straightConnector1">
              <a:avLst/>
            </a:prstGeom>
            <a:solidFill>
              <a:schemeClr val="accent1"/>
            </a:solidFill>
            <a:ln w="12700" cap="flat" cmpd="sng" algn="ctr">
              <a:solidFill>
                <a:srgbClr val="FF9966"/>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5" name="Ellipse 42">
              <a:extLst>
                <a:ext uri="{FF2B5EF4-FFF2-40B4-BE49-F238E27FC236}">
                  <a16:creationId xmlns:a16="http://schemas.microsoft.com/office/drawing/2014/main" id="{967BD1FA-0DD5-4CE2-A8BC-50C878D10D06}"/>
                </a:ext>
              </a:extLst>
            </p:cNvPr>
            <p:cNvSpPr/>
            <p:nvPr/>
          </p:nvSpPr>
          <p:spPr>
            <a:xfrm>
              <a:off x="1644388" y="2762728"/>
              <a:ext cx="241103" cy="241103"/>
            </a:xfrm>
            <a:prstGeom prst="ellipse">
              <a:avLst/>
            </a:prstGeom>
            <a:solidFill>
              <a:srgbClr val="ED7D31"/>
            </a:solidFill>
            <a:ln w="15875" cap="rnd" cmpd="sng" algn="ctr">
              <a:solidFill>
                <a:srgbClr val="ED7D31">
                  <a:lumMod val="50000"/>
                </a:srgbClr>
              </a:solidFill>
              <a:prstDash val="solid"/>
            </a:ln>
            <a:effectLst>
              <a:outerShdw blurRad="50800" dist="38100" dir="2700000" algn="tl" rotWithShape="0">
                <a:prstClr val="black">
                  <a:alpha val="40000"/>
                </a:prst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CH" sz="1400" i="0" u="none" strike="noStrike" kern="0" cap="none" spc="0" normalizeH="0" baseline="0" noProof="0" dirty="0">
                <a:ln>
                  <a:noFill/>
                </a:ln>
                <a:effectLst/>
                <a:uLnTx/>
                <a:uFillTx/>
                <a:latin typeface="+mn-lt"/>
                <a:ea typeface="+mn-ea"/>
                <a:cs typeface="+mn-cs"/>
              </a:endParaRPr>
            </a:p>
          </p:txBody>
        </p:sp>
      </p:grpSp>
      <p:sp>
        <p:nvSpPr>
          <p:cNvPr id="37" name="TextBox 36">
            <a:extLst>
              <a:ext uri="{FF2B5EF4-FFF2-40B4-BE49-F238E27FC236}">
                <a16:creationId xmlns:a16="http://schemas.microsoft.com/office/drawing/2014/main" id="{43895042-1510-41B4-9868-743238C1C2E6}"/>
              </a:ext>
            </a:extLst>
          </p:cNvPr>
          <p:cNvSpPr txBox="1"/>
          <p:nvPr/>
        </p:nvSpPr>
        <p:spPr>
          <a:xfrm>
            <a:off x="2854634" y="2865749"/>
            <a:ext cx="1552166" cy="430887"/>
          </a:xfrm>
          <a:prstGeom prst="rect">
            <a:avLst/>
          </a:prstGeom>
          <a:noFill/>
        </p:spPr>
        <p:txBody>
          <a:bodyPr wrap="square" rtlCol="0">
            <a:spAutoFit/>
          </a:bodyPr>
          <a:lstStyle/>
          <a:p>
            <a:pPr algn="ctr"/>
            <a:r>
              <a:rPr lang="en-US" sz="2200" b="1" dirty="0">
                <a:solidFill>
                  <a:srgbClr val="0070C0"/>
                </a:solidFill>
                <a:latin typeface="+mn-lt"/>
              </a:rPr>
              <a:t>Model</a:t>
            </a:r>
          </a:p>
        </p:txBody>
      </p:sp>
      <p:sp>
        <p:nvSpPr>
          <p:cNvPr id="43" name="Title 2">
            <a:extLst>
              <a:ext uri="{FF2B5EF4-FFF2-40B4-BE49-F238E27FC236}">
                <a16:creationId xmlns:a16="http://schemas.microsoft.com/office/drawing/2014/main" id="{51DAD455-0C8C-49E2-8E44-2E3E72F15BC4}"/>
              </a:ext>
            </a:extLst>
          </p:cNvPr>
          <p:cNvSpPr>
            <a:spLocks noGrp="1"/>
          </p:cNvSpPr>
          <p:nvPr>
            <p:ph type="title"/>
          </p:nvPr>
        </p:nvSpPr>
        <p:spPr>
          <a:xfrm>
            <a:off x="111968" y="0"/>
            <a:ext cx="8920064" cy="702260"/>
          </a:xfrm>
        </p:spPr>
        <p:txBody>
          <a:bodyPr/>
          <a:lstStyle/>
          <a:p>
            <a:r>
              <a:rPr lang="en-US" sz="3200" dirty="0"/>
              <a:t>Student models enable individualization and insights</a:t>
            </a:r>
          </a:p>
        </p:txBody>
      </p:sp>
      <p:sp>
        <p:nvSpPr>
          <p:cNvPr id="40" name="TextBox 39">
            <a:extLst>
              <a:ext uri="{FF2B5EF4-FFF2-40B4-BE49-F238E27FC236}">
                <a16:creationId xmlns:a16="http://schemas.microsoft.com/office/drawing/2014/main" id="{AC7FA7AA-94A3-4923-AE3A-3CECFAC123F1}"/>
              </a:ext>
            </a:extLst>
          </p:cNvPr>
          <p:cNvSpPr txBox="1"/>
          <p:nvPr/>
        </p:nvSpPr>
        <p:spPr>
          <a:xfrm>
            <a:off x="7093953" y="3397329"/>
            <a:ext cx="1812296" cy="1015663"/>
          </a:xfrm>
          <a:prstGeom prst="rect">
            <a:avLst/>
          </a:prstGeom>
          <a:noFill/>
        </p:spPr>
        <p:txBody>
          <a:bodyPr wrap="square" rtlCol="0">
            <a:spAutoFit/>
          </a:bodyPr>
          <a:lstStyle/>
          <a:p>
            <a:pPr marL="163513" indent="-163513">
              <a:buFont typeface="Arial" panose="020B0604020202020204" pitchFamily="34" charset="0"/>
              <a:buChar char="•"/>
            </a:pPr>
            <a:r>
              <a:rPr lang="en-US" sz="2000" dirty="0">
                <a:solidFill>
                  <a:schemeClr val="bg1">
                    <a:lumMod val="85000"/>
                  </a:schemeClr>
                </a:solidFill>
                <a:latin typeface="+mn-lt"/>
              </a:rPr>
              <a:t>Strategies</a:t>
            </a:r>
          </a:p>
          <a:p>
            <a:pPr marL="163513" indent="-163513">
              <a:buFont typeface="Arial" panose="020B0604020202020204" pitchFamily="34" charset="0"/>
              <a:buChar char="•"/>
            </a:pPr>
            <a:r>
              <a:rPr lang="en-US" sz="2000" dirty="0">
                <a:solidFill>
                  <a:schemeClr val="bg1">
                    <a:lumMod val="85000"/>
                  </a:schemeClr>
                </a:solidFill>
                <a:latin typeface="+mn-lt"/>
              </a:rPr>
              <a:t>Preferences</a:t>
            </a:r>
          </a:p>
          <a:p>
            <a:pPr marL="163513" indent="-163513">
              <a:buFont typeface="Arial" panose="020B0604020202020204" pitchFamily="34" charset="0"/>
              <a:buChar char="•"/>
            </a:pPr>
            <a:r>
              <a:rPr lang="en-US" sz="2000" dirty="0">
                <a:solidFill>
                  <a:schemeClr val="bg1">
                    <a:lumMod val="85000"/>
                  </a:schemeClr>
                </a:solidFill>
                <a:latin typeface="+mn-lt"/>
              </a:rPr>
              <a:t>Learning skills</a:t>
            </a:r>
            <a:endParaRPr lang="en-CH" sz="2000" dirty="0" err="1">
              <a:solidFill>
                <a:schemeClr val="bg1">
                  <a:lumMod val="85000"/>
                </a:schemeClr>
              </a:solidFill>
              <a:latin typeface="+mn-lt"/>
            </a:endParaRPr>
          </a:p>
        </p:txBody>
      </p:sp>
      <p:sp>
        <p:nvSpPr>
          <p:cNvPr id="49" name="Rectangle: Rounded Corners 48">
            <a:extLst>
              <a:ext uri="{FF2B5EF4-FFF2-40B4-BE49-F238E27FC236}">
                <a16:creationId xmlns:a16="http://schemas.microsoft.com/office/drawing/2014/main" id="{8697ADF9-203B-46EC-9AED-706F01020B8C}"/>
              </a:ext>
            </a:extLst>
          </p:cNvPr>
          <p:cNvSpPr/>
          <p:nvPr/>
        </p:nvSpPr>
        <p:spPr bwMode="auto">
          <a:xfrm>
            <a:off x="5154425" y="1707901"/>
            <a:ext cx="3827886" cy="2917080"/>
          </a:xfrm>
          <a:prstGeom prst="roundRect">
            <a:avLst/>
          </a:prstGeom>
          <a:noFill/>
          <a:ln w="31750">
            <a:solidFill>
              <a:schemeClr val="bg1">
                <a:lumMod val="85000"/>
              </a:schemeClr>
            </a:solidFill>
          </a:ln>
          <a:effectLst/>
        </p:spPr>
        <p:txBody>
          <a:bodyPr wrap="none" rtlCol="0" anchor="ctr"/>
          <a:lstStyle/>
          <a:p>
            <a:pPr algn="ctr"/>
            <a:endParaRPr lang="en-CH">
              <a:solidFill>
                <a:srgbClr val="566B73"/>
              </a:solidFill>
            </a:endParaRPr>
          </a:p>
        </p:txBody>
      </p:sp>
      <p:pic>
        <p:nvPicPr>
          <p:cNvPr id="50" name="Picture 2" descr="Image result for ein licht aufgehen">
            <a:extLst>
              <a:ext uri="{FF2B5EF4-FFF2-40B4-BE49-F238E27FC236}">
                <a16:creationId xmlns:a16="http://schemas.microsoft.com/office/drawing/2014/main" id="{8EBBCC67-0AAA-481E-B5BE-177EF4B1514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29364" y="3315727"/>
            <a:ext cx="823500" cy="878400"/>
          </a:xfrm>
          <a:prstGeom prst="rect">
            <a:avLst/>
          </a:prstGeom>
          <a:noFill/>
          <a:extLst>
            <a:ext uri="{909E8E84-426E-40DD-AFC4-6F175D3DCCD1}">
              <a14:hiddenFill xmlns:a14="http://schemas.microsoft.com/office/drawing/2010/main">
                <a:solidFill>
                  <a:srgbClr val="FFFFFF"/>
                </a:solidFill>
              </a14:hiddenFill>
            </a:ext>
          </a:extLst>
        </p:spPr>
      </p:pic>
      <p:sp>
        <p:nvSpPr>
          <p:cNvPr id="52" name="TextBox 51">
            <a:extLst>
              <a:ext uri="{FF2B5EF4-FFF2-40B4-BE49-F238E27FC236}">
                <a16:creationId xmlns:a16="http://schemas.microsoft.com/office/drawing/2014/main" id="{DE09D558-879E-499E-AE26-481D98D268E6}"/>
              </a:ext>
            </a:extLst>
          </p:cNvPr>
          <p:cNvSpPr txBox="1"/>
          <p:nvPr/>
        </p:nvSpPr>
        <p:spPr>
          <a:xfrm>
            <a:off x="5152860" y="4098748"/>
            <a:ext cx="1976509" cy="400110"/>
          </a:xfrm>
          <a:prstGeom prst="rect">
            <a:avLst/>
          </a:prstGeom>
          <a:noFill/>
        </p:spPr>
        <p:txBody>
          <a:bodyPr wrap="square" rtlCol="0">
            <a:spAutoFit/>
          </a:bodyPr>
          <a:lstStyle/>
          <a:p>
            <a:pPr algn="ctr"/>
            <a:r>
              <a:rPr lang="en-US" sz="2000" b="1" dirty="0">
                <a:solidFill>
                  <a:schemeClr val="bg1">
                    <a:lumMod val="75000"/>
                  </a:schemeClr>
                </a:solidFill>
                <a:latin typeface="+mn-lt"/>
              </a:rPr>
              <a:t>Insights</a:t>
            </a:r>
          </a:p>
        </p:txBody>
      </p:sp>
      <p:sp>
        <p:nvSpPr>
          <p:cNvPr id="39" name="TextBox 38">
            <a:extLst>
              <a:ext uri="{FF2B5EF4-FFF2-40B4-BE49-F238E27FC236}">
                <a16:creationId xmlns:a16="http://schemas.microsoft.com/office/drawing/2014/main" id="{9197E7A3-C367-496A-816C-D24236FFD967}"/>
              </a:ext>
            </a:extLst>
          </p:cNvPr>
          <p:cNvSpPr txBox="1"/>
          <p:nvPr/>
        </p:nvSpPr>
        <p:spPr>
          <a:xfrm>
            <a:off x="5152860" y="2620188"/>
            <a:ext cx="1976509" cy="400110"/>
          </a:xfrm>
          <a:prstGeom prst="rect">
            <a:avLst/>
          </a:prstGeom>
          <a:noFill/>
        </p:spPr>
        <p:txBody>
          <a:bodyPr wrap="square" rtlCol="0">
            <a:spAutoFit/>
          </a:bodyPr>
          <a:lstStyle/>
          <a:p>
            <a:pPr algn="ctr"/>
            <a:r>
              <a:rPr lang="en-US" sz="2000" b="1" dirty="0">
                <a:solidFill>
                  <a:schemeClr val="bg1">
                    <a:lumMod val="75000"/>
                  </a:schemeClr>
                </a:solidFill>
                <a:latin typeface="+mn-lt"/>
              </a:rPr>
              <a:t>Individualization</a:t>
            </a:r>
          </a:p>
        </p:txBody>
      </p:sp>
      <p:pic>
        <p:nvPicPr>
          <p:cNvPr id="1026" name="Picture 2" descr="Image result for individualization">
            <a:extLst>
              <a:ext uri="{FF2B5EF4-FFF2-40B4-BE49-F238E27FC236}">
                <a16:creationId xmlns:a16="http://schemas.microsoft.com/office/drawing/2014/main" id="{E4DBCEA9-385A-4069-9C53-CD7DE8D7F93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441129" y="1916641"/>
            <a:ext cx="1399970" cy="715893"/>
          </a:xfrm>
          <a:prstGeom prst="rect">
            <a:avLst/>
          </a:prstGeom>
          <a:noFill/>
          <a:extLst>
            <a:ext uri="{909E8E84-426E-40DD-AFC4-6F175D3DCCD1}">
              <a14:hiddenFill xmlns:a14="http://schemas.microsoft.com/office/drawing/2010/main">
                <a:solidFill>
                  <a:srgbClr val="FFFFFF"/>
                </a:solidFill>
              </a14:hiddenFill>
            </a:ext>
          </a:extLst>
        </p:spPr>
      </p:pic>
      <p:sp>
        <p:nvSpPr>
          <p:cNvPr id="53" name="TextBox 52">
            <a:extLst>
              <a:ext uri="{FF2B5EF4-FFF2-40B4-BE49-F238E27FC236}">
                <a16:creationId xmlns:a16="http://schemas.microsoft.com/office/drawing/2014/main" id="{17D4F55F-48A1-4460-A53F-078520A007AB}"/>
              </a:ext>
            </a:extLst>
          </p:cNvPr>
          <p:cNvSpPr txBox="1"/>
          <p:nvPr/>
        </p:nvSpPr>
        <p:spPr>
          <a:xfrm>
            <a:off x="7093953" y="1909973"/>
            <a:ext cx="1812296" cy="1015663"/>
          </a:xfrm>
          <a:prstGeom prst="rect">
            <a:avLst/>
          </a:prstGeom>
          <a:noFill/>
        </p:spPr>
        <p:txBody>
          <a:bodyPr wrap="square" rtlCol="0">
            <a:spAutoFit/>
          </a:bodyPr>
          <a:lstStyle/>
          <a:p>
            <a:pPr marL="163513" indent="-163513">
              <a:buFont typeface="Arial" panose="020B0604020202020204" pitchFamily="34" charset="0"/>
              <a:buChar char="•"/>
            </a:pPr>
            <a:r>
              <a:rPr lang="en-US" sz="2000" dirty="0">
                <a:solidFill>
                  <a:schemeClr val="bg1">
                    <a:lumMod val="85000"/>
                  </a:schemeClr>
                </a:solidFill>
                <a:latin typeface="+mn-lt"/>
              </a:rPr>
              <a:t>Select task</a:t>
            </a:r>
          </a:p>
          <a:p>
            <a:pPr marL="163513" indent="-163513">
              <a:buFont typeface="Arial" panose="020B0604020202020204" pitchFamily="34" charset="0"/>
              <a:buChar char="•"/>
            </a:pPr>
            <a:r>
              <a:rPr lang="en-US" sz="2000" dirty="0">
                <a:solidFill>
                  <a:schemeClr val="bg1">
                    <a:lumMod val="85000"/>
                  </a:schemeClr>
                </a:solidFill>
                <a:latin typeface="+mn-lt"/>
              </a:rPr>
              <a:t>Give feedback</a:t>
            </a:r>
          </a:p>
          <a:p>
            <a:pPr marL="163513" indent="-163513">
              <a:buFont typeface="Arial" panose="020B0604020202020204" pitchFamily="34" charset="0"/>
              <a:buChar char="•"/>
            </a:pPr>
            <a:r>
              <a:rPr lang="en-US" sz="2000" dirty="0">
                <a:solidFill>
                  <a:schemeClr val="bg1">
                    <a:lumMod val="85000"/>
                  </a:schemeClr>
                </a:solidFill>
                <a:latin typeface="+mn-lt"/>
              </a:rPr>
              <a:t>Provide hint</a:t>
            </a:r>
            <a:endParaRPr lang="en-CH" sz="2000" dirty="0" err="1">
              <a:solidFill>
                <a:schemeClr val="bg1">
                  <a:lumMod val="85000"/>
                </a:schemeClr>
              </a:solidFill>
              <a:latin typeface="+mn-lt"/>
            </a:endParaRPr>
          </a:p>
        </p:txBody>
      </p:sp>
      <p:cxnSp>
        <p:nvCxnSpPr>
          <p:cNvPr id="56" name="Straight Connector 55">
            <a:extLst>
              <a:ext uri="{FF2B5EF4-FFF2-40B4-BE49-F238E27FC236}">
                <a16:creationId xmlns:a16="http://schemas.microsoft.com/office/drawing/2014/main" id="{382F0FFC-8E1A-4715-B2AE-D745854B86E7}"/>
              </a:ext>
            </a:extLst>
          </p:cNvPr>
          <p:cNvCxnSpPr>
            <a:stCxn id="49" idx="1"/>
            <a:endCxn id="49" idx="3"/>
          </p:cNvCxnSpPr>
          <p:nvPr/>
        </p:nvCxnSpPr>
        <p:spPr bwMode="auto">
          <a:xfrm>
            <a:off x="5154425" y="3166441"/>
            <a:ext cx="3827886" cy="0"/>
          </a:xfrm>
          <a:prstGeom prst="line">
            <a:avLst/>
          </a:prstGeom>
          <a:solidFill>
            <a:schemeClr val="accent1"/>
          </a:solidFill>
          <a:ln w="31750" cap="flat" cmpd="sng" algn="ctr">
            <a:solidFill>
              <a:schemeClr val="bg1">
                <a:lumMod val="85000"/>
              </a:schemeClr>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 name="Right Arrow 1">
            <a:extLst>
              <a:ext uri="{FF2B5EF4-FFF2-40B4-BE49-F238E27FC236}">
                <a16:creationId xmlns:a16="http://schemas.microsoft.com/office/drawing/2014/main" id="{CA9B8E7A-FC00-4EE4-B14F-8857A82CEFE4}"/>
              </a:ext>
            </a:extLst>
          </p:cNvPr>
          <p:cNvSpPr/>
          <p:nvPr/>
        </p:nvSpPr>
        <p:spPr bwMode="auto">
          <a:xfrm rot="1980000">
            <a:off x="4701708" y="3463135"/>
            <a:ext cx="367837" cy="548955"/>
          </a:xfrm>
          <a:prstGeom prst="rightArrow">
            <a:avLst/>
          </a:prstGeom>
          <a:solidFill>
            <a:schemeClr val="bg1">
              <a:lumMod val="85000"/>
            </a:schemeClr>
          </a:solidFill>
          <a:ln>
            <a:noFill/>
          </a:ln>
          <a:effectLst/>
        </p:spPr>
        <p:txBody>
          <a:bodyPr wrap="none" rtlCol="0" anchor="ctr"/>
          <a:lstStyle/>
          <a:p>
            <a:pPr algn="ctr"/>
            <a:endParaRPr lang="en-US">
              <a:solidFill>
                <a:srgbClr val="566B73"/>
              </a:solidFill>
            </a:endParaRPr>
          </a:p>
        </p:txBody>
      </p:sp>
      <p:sp>
        <p:nvSpPr>
          <p:cNvPr id="3" name="Rectangle 2">
            <a:extLst>
              <a:ext uri="{FF2B5EF4-FFF2-40B4-BE49-F238E27FC236}">
                <a16:creationId xmlns:a16="http://schemas.microsoft.com/office/drawing/2014/main" id="{81A2DB9B-39C8-48EA-BE15-FFB384B67009}"/>
              </a:ext>
            </a:extLst>
          </p:cNvPr>
          <p:cNvSpPr/>
          <p:nvPr/>
        </p:nvSpPr>
        <p:spPr bwMode="auto">
          <a:xfrm>
            <a:off x="196725" y="1909973"/>
            <a:ext cx="1839195" cy="1110325"/>
          </a:xfrm>
          <a:prstGeom prst="rect">
            <a:avLst/>
          </a:prstGeom>
          <a:solidFill>
            <a:schemeClr val="accent3">
              <a:alpha val="50000"/>
            </a:schemeClr>
          </a:solidFill>
          <a:ln>
            <a:noFill/>
          </a:ln>
          <a:effectLst/>
        </p:spPr>
        <p:txBody>
          <a:bodyPr wrap="none" rtlCol="0" anchor="ctr"/>
          <a:lstStyle/>
          <a:p>
            <a:pPr algn="ctr"/>
            <a:endParaRPr lang="en-CH">
              <a:solidFill>
                <a:srgbClr val="566B73"/>
              </a:solidFill>
            </a:endParaRPr>
          </a:p>
        </p:txBody>
      </p:sp>
      <p:sp>
        <p:nvSpPr>
          <p:cNvPr id="74" name="Rectangle 73">
            <a:extLst>
              <a:ext uri="{FF2B5EF4-FFF2-40B4-BE49-F238E27FC236}">
                <a16:creationId xmlns:a16="http://schemas.microsoft.com/office/drawing/2014/main" id="{E9559D8C-3FFC-46C2-9C1B-88B93783425E}"/>
              </a:ext>
            </a:extLst>
          </p:cNvPr>
          <p:cNvSpPr/>
          <p:nvPr/>
        </p:nvSpPr>
        <p:spPr bwMode="auto">
          <a:xfrm>
            <a:off x="5401672" y="1905629"/>
            <a:ext cx="1439427" cy="721815"/>
          </a:xfrm>
          <a:prstGeom prst="rect">
            <a:avLst/>
          </a:prstGeom>
          <a:solidFill>
            <a:schemeClr val="accent3">
              <a:alpha val="50000"/>
            </a:schemeClr>
          </a:solidFill>
          <a:ln>
            <a:noFill/>
          </a:ln>
          <a:effectLst/>
        </p:spPr>
        <p:txBody>
          <a:bodyPr wrap="none" rtlCol="0" anchor="ctr"/>
          <a:lstStyle/>
          <a:p>
            <a:pPr algn="ctr"/>
            <a:endParaRPr lang="en-CH">
              <a:solidFill>
                <a:srgbClr val="566B73"/>
              </a:solidFill>
            </a:endParaRPr>
          </a:p>
        </p:txBody>
      </p:sp>
      <p:sp>
        <p:nvSpPr>
          <p:cNvPr id="75" name="Rectangle 74">
            <a:extLst>
              <a:ext uri="{FF2B5EF4-FFF2-40B4-BE49-F238E27FC236}">
                <a16:creationId xmlns:a16="http://schemas.microsoft.com/office/drawing/2014/main" id="{3F42B79A-3ABC-4D84-8025-35A3D75022F9}"/>
              </a:ext>
            </a:extLst>
          </p:cNvPr>
          <p:cNvSpPr/>
          <p:nvPr/>
        </p:nvSpPr>
        <p:spPr bwMode="auto">
          <a:xfrm>
            <a:off x="5441129" y="3394019"/>
            <a:ext cx="1439427" cy="765149"/>
          </a:xfrm>
          <a:prstGeom prst="rect">
            <a:avLst/>
          </a:prstGeom>
          <a:solidFill>
            <a:schemeClr val="accent3">
              <a:alpha val="50000"/>
            </a:schemeClr>
          </a:solidFill>
          <a:ln>
            <a:noFill/>
          </a:ln>
          <a:effectLst/>
        </p:spPr>
        <p:txBody>
          <a:bodyPr wrap="none" rtlCol="0" anchor="ctr"/>
          <a:lstStyle/>
          <a:p>
            <a:pPr algn="ctr"/>
            <a:endParaRPr lang="en-CH">
              <a:solidFill>
                <a:srgbClr val="566B73"/>
              </a:solidFill>
            </a:endParaRPr>
          </a:p>
        </p:txBody>
      </p:sp>
    </p:spTree>
    <p:extLst>
      <p:ext uri="{BB962C8B-B14F-4D97-AF65-F5344CB8AC3E}">
        <p14:creationId xmlns:p14="http://schemas.microsoft.com/office/powerpoint/2010/main" val="74047643"/>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a:xfrm>
            <a:off x="320040" y="-15765"/>
            <a:ext cx="8509406" cy="702260"/>
          </a:xfrm>
        </p:spPr>
        <p:txBody>
          <a:bodyPr/>
          <a:lstStyle/>
          <a:p>
            <a:r>
              <a:rPr lang="en-US" dirty="0"/>
              <a:t>Course Schedule</a:t>
            </a:r>
            <a:endParaRPr lang="en-CH" dirty="0"/>
          </a:p>
        </p:txBody>
      </p:sp>
      <p:graphicFrame>
        <p:nvGraphicFramePr>
          <p:cNvPr id="2" name="Table 1">
            <a:extLst>
              <a:ext uri="{FF2B5EF4-FFF2-40B4-BE49-F238E27FC236}">
                <a16:creationId xmlns:a16="http://schemas.microsoft.com/office/drawing/2014/main" id="{081C5852-33BE-4CC9-9A4F-37D80E8E46C0}"/>
              </a:ext>
            </a:extLst>
          </p:cNvPr>
          <p:cNvGraphicFramePr>
            <a:graphicFrameLocks noGrp="1"/>
          </p:cNvGraphicFramePr>
          <p:nvPr>
            <p:extLst>
              <p:ext uri="{D42A27DB-BD31-4B8C-83A1-F6EECF244321}">
                <p14:modId xmlns:p14="http://schemas.microsoft.com/office/powerpoint/2010/main" val="2780482854"/>
              </p:ext>
            </p:extLst>
          </p:nvPr>
        </p:nvGraphicFramePr>
        <p:xfrm>
          <a:off x="835262" y="1035258"/>
          <a:ext cx="5755038" cy="3315018"/>
        </p:xfrm>
        <a:graphic>
          <a:graphicData uri="http://schemas.openxmlformats.org/drawingml/2006/table">
            <a:tbl>
              <a:tblPr firstRow="1" bandRow="1">
                <a:tableStyleId>{5C22544A-7EE6-4342-B048-85BDC9FD1C3A}</a:tableStyleId>
              </a:tblPr>
              <a:tblGrid>
                <a:gridCol w="1250197">
                  <a:extLst>
                    <a:ext uri="{9D8B030D-6E8A-4147-A177-3AD203B41FA5}">
                      <a16:colId xmlns:a16="http://schemas.microsoft.com/office/drawing/2014/main" val="2834271874"/>
                    </a:ext>
                  </a:extLst>
                </a:gridCol>
                <a:gridCol w="4504841">
                  <a:extLst>
                    <a:ext uri="{9D8B030D-6E8A-4147-A177-3AD203B41FA5}">
                      <a16:colId xmlns:a16="http://schemas.microsoft.com/office/drawing/2014/main" val="3007242712"/>
                    </a:ext>
                  </a:extLst>
                </a:gridCol>
              </a:tblGrid>
              <a:tr h="236787">
                <a:tc>
                  <a:txBody>
                    <a:bodyPr/>
                    <a:lstStyle/>
                    <a:p>
                      <a:pPr algn="ctr"/>
                      <a:r>
                        <a:rPr lang="en-US" sz="1400" dirty="0"/>
                        <a:t>Date</a:t>
                      </a:r>
                      <a:endParaRPr lang="en-CH" sz="1400" dirty="0"/>
                    </a:p>
                  </a:txBody>
                  <a:tcPr marL="8353" marR="8353" marT="4175" marB="4175">
                    <a:solidFill>
                      <a:srgbClr val="005EA4"/>
                    </a:solidFill>
                  </a:tcPr>
                </a:tc>
                <a:tc>
                  <a:txBody>
                    <a:bodyPr/>
                    <a:lstStyle/>
                    <a:p>
                      <a:pPr algn="ctr"/>
                      <a:r>
                        <a:rPr lang="en-US" sz="1400" dirty="0"/>
                        <a:t>Topic</a:t>
                      </a:r>
                      <a:endParaRPr lang="en-CH" sz="1400" dirty="0"/>
                    </a:p>
                  </a:txBody>
                  <a:tcPr marL="8353" marR="8353" marT="4175" marB="4175">
                    <a:solidFill>
                      <a:srgbClr val="005EA4"/>
                    </a:solidFill>
                  </a:tcPr>
                </a:tc>
                <a:extLst>
                  <a:ext uri="{0D108BD9-81ED-4DB2-BD59-A6C34878D82A}">
                    <a16:rowId xmlns:a16="http://schemas.microsoft.com/office/drawing/2014/main" val="514261107"/>
                  </a:ext>
                </a:extLst>
              </a:tr>
              <a:tr h="236787">
                <a:tc>
                  <a:txBody>
                    <a:bodyPr/>
                    <a:lstStyle/>
                    <a:p>
                      <a:pPr algn="ctr"/>
                      <a:r>
                        <a:rPr lang="en-US" sz="1400" dirty="0"/>
                        <a:t>27/09/2021</a:t>
                      </a:r>
                      <a:endParaRPr lang="en-CH" sz="1400" dirty="0"/>
                    </a:p>
                  </a:txBody>
                  <a:tcPr marL="8353" marR="8353" marT="4175" marB="4175">
                    <a:noFill/>
                  </a:tcPr>
                </a:tc>
                <a:tc>
                  <a:txBody>
                    <a:bodyPr/>
                    <a:lstStyle/>
                    <a:p>
                      <a:pPr lvl="0" algn="l"/>
                      <a:r>
                        <a:rPr lang="en-US" sz="1400" dirty="0"/>
                        <a:t>   Introduction</a:t>
                      </a:r>
                      <a:endParaRPr lang="en-CH" sz="1400" dirty="0"/>
                    </a:p>
                  </a:txBody>
                  <a:tcPr marL="8353" marR="8353" marT="4175" marB="4175">
                    <a:noFill/>
                  </a:tcPr>
                </a:tc>
                <a:extLst>
                  <a:ext uri="{0D108BD9-81ED-4DB2-BD59-A6C34878D82A}">
                    <a16:rowId xmlns:a16="http://schemas.microsoft.com/office/drawing/2014/main" val="490890577"/>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04/10/2021</a:t>
                      </a:r>
                      <a:endParaRPr lang="en-CH" sz="1400" dirty="0"/>
                    </a:p>
                  </a:txBody>
                  <a:tcPr marL="8353" marR="8353" marT="4175" marB="4175">
                    <a:solidFill>
                      <a:schemeClr val="bg1">
                        <a:lumMod val="85000"/>
                      </a:schemeClr>
                    </a:solidFill>
                  </a:tcPr>
                </a:tc>
                <a:tc>
                  <a:txBody>
                    <a:bodyPr/>
                    <a:lstStyle/>
                    <a:p>
                      <a:pPr lvl="0" algn="l"/>
                      <a:r>
                        <a:rPr lang="en-US" sz="1400" b="1" dirty="0">
                          <a:solidFill>
                            <a:srgbClr val="005EA4"/>
                          </a:solidFill>
                        </a:rPr>
                        <a:t>   Representation &amp; prediction of knowledge</a:t>
                      </a:r>
                      <a:endParaRPr lang="en-CH" sz="1400" b="1" dirty="0">
                        <a:solidFill>
                          <a:srgbClr val="005EA4"/>
                        </a:solidFill>
                      </a:endParaRPr>
                    </a:p>
                  </a:txBody>
                  <a:tcPr marL="8353" marR="8353" marT="4175" marB="4175">
                    <a:solidFill>
                      <a:schemeClr val="bg1">
                        <a:lumMod val="85000"/>
                      </a:schemeClr>
                    </a:solidFill>
                  </a:tcPr>
                </a:tc>
                <a:extLst>
                  <a:ext uri="{0D108BD9-81ED-4DB2-BD59-A6C34878D82A}">
                    <a16:rowId xmlns:a16="http://schemas.microsoft.com/office/drawing/2014/main" val="985632041"/>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11/10/2021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5EA4"/>
                          </a:solidFill>
                        </a:rPr>
                        <a:t>   Representation &amp; prediction of knowledge</a:t>
                      </a:r>
                      <a:endParaRPr lang="en-CH" sz="1400" b="1" dirty="0">
                        <a:solidFill>
                          <a:srgbClr val="005EA4"/>
                        </a:solidFill>
                      </a:endParaRPr>
                    </a:p>
                  </a:txBody>
                  <a:tcPr marL="8353" marR="8353" marT="4175" marB="4175">
                    <a:noFill/>
                  </a:tcPr>
                </a:tc>
                <a:extLst>
                  <a:ext uri="{0D108BD9-81ED-4DB2-BD59-A6C34878D82A}">
                    <a16:rowId xmlns:a16="http://schemas.microsoft.com/office/drawing/2014/main" val="3384850444"/>
                  </a:ext>
                </a:extLst>
              </a:tr>
              <a:tr h="236787">
                <a:tc>
                  <a:txBody>
                    <a:bodyPr/>
                    <a:lstStyle/>
                    <a:p>
                      <a:pPr algn="ctr"/>
                      <a:r>
                        <a:rPr lang="en-US" sz="1400" dirty="0"/>
                        <a:t>18/10/2021</a:t>
                      </a:r>
                      <a:endParaRPr lang="en-CH" sz="1400" dirty="0"/>
                    </a:p>
                  </a:txBody>
                  <a:tcPr marL="8353" marR="8353" marT="4175" marB="4175">
                    <a:solidFill>
                      <a:schemeClr val="bg1">
                        <a:lumMod val="85000"/>
                      </a:schemeClr>
                    </a:solidFill>
                  </a:tcPr>
                </a:tc>
                <a:tc>
                  <a:txBody>
                    <a:bodyPr/>
                    <a:lstStyle/>
                    <a:p>
                      <a:pPr lvl="0" algn="l"/>
                      <a:r>
                        <a:rPr lang="en-US" sz="1400" dirty="0"/>
                        <a:t>   Optimal Policies</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177625303"/>
                  </a:ext>
                </a:extLst>
              </a:tr>
              <a:tr h="236787">
                <a:tc>
                  <a:txBody>
                    <a:bodyPr/>
                    <a:lstStyle/>
                    <a:p>
                      <a:pPr algn="ctr"/>
                      <a:r>
                        <a:rPr lang="en-US" sz="1400" dirty="0"/>
                        <a:t>25/10/2021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Optimal Policies</a:t>
                      </a:r>
                      <a:endParaRPr lang="en-CH" sz="1400" dirty="0"/>
                    </a:p>
                  </a:txBody>
                  <a:tcPr marL="8353" marR="8353" marT="4175" marB="4175">
                    <a:noFill/>
                  </a:tcPr>
                </a:tc>
                <a:extLst>
                  <a:ext uri="{0D108BD9-81ED-4DB2-BD59-A6C34878D82A}">
                    <a16:rowId xmlns:a16="http://schemas.microsoft.com/office/drawing/2014/main" val="463760548"/>
                  </a:ext>
                </a:extLst>
              </a:tr>
              <a:tr h="236787">
                <a:tc>
                  <a:txBody>
                    <a:bodyPr/>
                    <a:lstStyle/>
                    <a:p>
                      <a:pPr algn="ctr"/>
                      <a:r>
                        <a:rPr lang="en-US" sz="1400" dirty="0"/>
                        <a:t>01/11/2021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Fairness</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3418638316"/>
                  </a:ext>
                </a:extLst>
              </a:tr>
              <a:tr h="236787">
                <a:tc>
                  <a:txBody>
                    <a:bodyPr/>
                    <a:lstStyle/>
                    <a:p>
                      <a:pPr algn="ctr"/>
                      <a:r>
                        <a:rPr lang="en-US" sz="1400" dirty="0"/>
                        <a:t>08/11/2021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Fairness</a:t>
                      </a:r>
                      <a:endParaRPr lang="en-CH" sz="1400" dirty="0"/>
                    </a:p>
                  </a:txBody>
                  <a:tcPr marL="8353" marR="8353" marT="4175" marB="4175">
                    <a:noFill/>
                  </a:tcPr>
                </a:tc>
                <a:extLst>
                  <a:ext uri="{0D108BD9-81ED-4DB2-BD59-A6C34878D82A}">
                    <a16:rowId xmlns:a16="http://schemas.microsoft.com/office/drawing/2014/main" val="4222744386"/>
                  </a:ext>
                </a:extLst>
              </a:tr>
              <a:tr h="236787">
                <a:tc>
                  <a:txBody>
                    <a:bodyPr/>
                    <a:lstStyle/>
                    <a:p>
                      <a:pPr algn="ctr"/>
                      <a:r>
                        <a:rPr lang="en-US" sz="1400" dirty="0"/>
                        <a:t>15/11/2021</a:t>
                      </a:r>
                      <a:endParaRPr lang="en-CH" sz="1400" dirty="0"/>
                    </a:p>
                  </a:txBody>
                  <a:tcPr marL="8353" marR="8353" marT="4175" marB="4175">
                    <a:solidFill>
                      <a:schemeClr val="bg1">
                        <a:lumMod val="85000"/>
                      </a:schemeClr>
                    </a:solidFill>
                  </a:tcPr>
                </a:tc>
                <a:tc>
                  <a:txBody>
                    <a:bodyPr/>
                    <a:lstStyle/>
                    <a:p>
                      <a:pPr lvl="0" algn="l"/>
                      <a:r>
                        <a:rPr lang="en-US" sz="1400" dirty="0"/>
                        <a:t>   Behavior</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145088985"/>
                  </a:ext>
                </a:extLst>
              </a:tr>
              <a:tr h="236787">
                <a:tc>
                  <a:txBody>
                    <a:bodyPr/>
                    <a:lstStyle/>
                    <a:p>
                      <a:pPr algn="ctr"/>
                      <a:r>
                        <a:rPr lang="en-US" sz="1400" dirty="0"/>
                        <a:t>22/11/2021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Behavior</a:t>
                      </a:r>
                      <a:endParaRPr lang="en-CH" sz="1400" dirty="0"/>
                    </a:p>
                  </a:txBody>
                  <a:tcPr marL="8353" marR="8353" marT="4175" marB="4175">
                    <a:noFill/>
                  </a:tcPr>
                </a:tc>
                <a:extLst>
                  <a:ext uri="{0D108BD9-81ED-4DB2-BD59-A6C34878D82A}">
                    <a16:rowId xmlns:a16="http://schemas.microsoft.com/office/drawing/2014/main" val="3642128737"/>
                  </a:ext>
                </a:extLst>
              </a:tr>
              <a:tr h="236787">
                <a:tc>
                  <a:txBody>
                    <a:bodyPr/>
                    <a:lstStyle/>
                    <a:p>
                      <a:pPr algn="ctr"/>
                      <a:r>
                        <a:rPr lang="en-US" sz="1400" dirty="0"/>
                        <a:t>29/11/2021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Behavior</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2663315648"/>
                  </a:ext>
                </a:extLst>
              </a:tr>
              <a:tr h="236787">
                <a:tc>
                  <a:txBody>
                    <a:bodyPr/>
                    <a:lstStyle/>
                    <a:p>
                      <a:pPr algn="ctr"/>
                      <a:r>
                        <a:rPr lang="en-US" sz="1400" dirty="0"/>
                        <a:t>06/12/2021</a:t>
                      </a:r>
                      <a:endParaRPr lang="en-CH" sz="1400" dirty="0"/>
                    </a:p>
                  </a:txBody>
                  <a:tcPr marL="8353" marR="8353" marT="4175" marB="4175">
                    <a:noFill/>
                  </a:tcPr>
                </a:tc>
                <a:tc>
                  <a:txBody>
                    <a:bodyPr/>
                    <a:lstStyle/>
                    <a:p>
                      <a:pPr lvl="0" algn="l"/>
                      <a:r>
                        <a:rPr lang="en-US" sz="1400" dirty="0"/>
                        <a:t>   Behavior</a:t>
                      </a:r>
                      <a:endParaRPr lang="en-CH" sz="1400" dirty="0"/>
                    </a:p>
                  </a:txBody>
                  <a:tcPr marL="8353" marR="8353" marT="4175" marB="4175">
                    <a:noFill/>
                  </a:tcPr>
                </a:tc>
                <a:extLst>
                  <a:ext uri="{0D108BD9-81ED-4DB2-BD59-A6C34878D82A}">
                    <a16:rowId xmlns:a16="http://schemas.microsoft.com/office/drawing/2014/main" val="3611578478"/>
                  </a:ext>
                </a:extLst>
              </a:tr>
              <a:tr h="236787">
                <a:tc>
                  <a:txBody>
                    <a:bodyPr/>
                    <a:lstStyle/>
                    <a:p>
                      <a:pPr algn="ctr"/>
                      <a:r>
                        <a:rPr lang="en-US" sz="1400" dirty="0"/>
                        <a:t>13/12/2021</a:t>
                      </a:r>
                      <a:endParaRPr lang="en-CH" sz="1400" dirty="0"/>
                    </a:p>
                  </a:txBody>
                  <a:tcPr marL="8353" marR="8353" marT="4175" marB="4175">
                    <a:solidFill>
                      <a:schemeClr val="bg1">
                        <a:lumMod val="85000"/>
                      </a:schemeClr>
                    </a:solidFill>
                  </a:tcPr>
                </a:tc>
                <a:tc>
                  <a:txBody>
                    <a:bodyPr/>
                    <a:lstStyle/>
                    <a:p>
                      <a:pPr lvl="0" algn="l"/>
                      <a:r>
                        <a:rPr lang="en-US" sz="1400" dirty="0"/>
                        <a:t>   Affect</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808694049"/>
                  </a:ext>
                </a:extLst>
              </a:tr>
              <a:tr h="236787">
                <a:tc>
                  <a:txBody>
                    <a:bodyPr/>
                    <a:lstStyle/>
                    <a:p>
                      <a:pPr algn="ctr"/>
                      <a:r>
                        <a:rPr lang="en-US" sz="1400" dirty="0"/>
                        <a:t>20/12/2021</a:t>
                      </a:r>
                      <a:endParaRPr lang="en-CH" sz="1400" dirty="0"/>
                    </a:p>
                  </a:txBody>
                  <a:tcPr marL="8353" marR="8353" marT="4175" marB="4175">
                    <a:solidFill>
                      <a:schemeClr val="bg1"/>
                    </a:solidFill>
                  </a:tcPr>
                </a:tc>
                <a:tc>
                  <a:txBody>
                    <a:bodyPr/>
                    <a:lstStyle/>
                    <a:p>
                      <a:pPr lvl="0" algn="l"/>
                      <a:r>
                        <a:rPr lang="en-US" sz="1400" dirty="0"/>
                        <a:t>   Affect</a:t>
                      </a:r>
                      <a:endParaRPr lang="en-CH" sz="1400" dirty="0"/>
                    </a:p>
                  </a:txBody>
                  <a:tcPr marL="8353" marR="8353" marT="4175" marB="4175">
                    <a:solidFill>
                      <a:schemeClr val="bg1"/>
                    </a:solidFill>
                  </a:tcPr>
                </a:tc>
                <a:extLst>
                  <a:ext uri="{0D108BD9-81ED-4DB2-BD59-A6C34878D82A}">
                    <a16:rowId xmlns:a16="http://schemas.microsoft.com/office/drawing/2014/main" val="1291799321"/>
                  </a:ext>
                </a:extLst>
              </a:tr>
            </a:tbl>
          </a:graphicData>
        </a:graphic>
      </p:graphicFrame>
      <p:grpSp>
        <p:nvGrpSpPr>
          <p:cNvPr id="18" name="Group 17">
            <a:extLst>
              <a:ext uri="{FF2B5EF4-FFF2-40B4-BE49-F238E27FC236}">
                <a16:creationId xmlns:a16="http://schemas.microsoft.com/office/drawing/2014/main" id="{7DE742AC-129E-4E70-BAE5-EDFF440A844C}"/>
              </a:ext>
            </a:extLst>
          </p:cNvPr>
          <p:cNvGrpSpPr/>
          <p:nvPr/>
        </p:nvGrpSpPr>
        <p:grpSpPr>
          <a:xfrm>
            <a:off x="6632399" y="1278826"/>
            <a:ext cx="1389682" cy="684000"/>
            <a:chOff x="6632399" y="1250426"/>
            <a:chExt cx="1389682" cy="684000"/>
          </a:xfrm>
        </p:grpSpPr>
        <p:sp>
          <p:nvSpPr>
            <p:cNvPr id="4" name="TextBox 3">
              <a:extLst>
                <a:ext uri="{FF2B5EF4-FFF2-40B4-BE49-F238E27FC236}">
                  <a16:creationId xmlns:a16="http://schemas.microsoft.com/office/drawing/2014/main" id="{0A2B950A-2C0E-456E-B64A-D48552521C72}"/>
                </a:ext>
              </a:extLst>
            </p:cNvPr>
            <p:cNvSpPr txBox="1"/>
            <p:nvPr/>
          </p:nvSpPr>
          <p:spPr>
            <a:xfrm>
              <a:off x="6632399" y="1250426"/>
              <a:ext cx="1389682" cy="684000"/>
            </a:xfrm>
            <a:prstGeom prst="rect">
              <a:avLst/>
            </a:prstGeom>
            <a:solidFill>
              <a:srgbClr val="005EA4"/>
            </a:solidFill>
          </p:spPr>
          <p:txBody>
            <a:bodyPr wrap="square" rtlCol="0">
              <a:spAutoFit/>
            </a:bodyPr>
            <a:lstStyle/>
            <a:p>
              <a:endParaRPr lang="en-CH" dirty="0" err="1">
                <a:latin typeface="+mn-lt"/>
              </a:endParaRPr>
            </a:p>
          </p:txBody>
        </p:sp>
        <p:sp>
          <p:nvSpPr>
            <p:cNvPr id="5" name="TextBox 4">
              <a:extLst>
                <a:ext uri="{FF2B5EF4-FFF2-40B4-BE49-F238E27FC236}">
                  <a16:creationId xmlns:a16="http://schemas.microsoft.com/office/drawing/2014/main" id="{0A6449C0-B770-425B-B9EA-6114EEA44EC7}"/>
                </a:ext>
              </a:extLst>
            </p:cNvPr>
            <p:cNvSpPr txBox="1"/>
            <p:nvPr/>
          </p:nvSpPr>
          <p:spPr>
            <a:xfrm>
              <a:off x="6746054" y="1423150"/>
              <a:ext cx="1162373" cy="338553"/>
            </a:xfrm>
            <a:prstGeom prst="rect">
              <a:avLst/>
            </a:prstGeom>
            <a:noFill/>
          </p:spPr>
          <p:txBody>
            <a:bodyPr wrap="square" rtlCol="0">
              <a:spAutoFit/>
            </a:bodyPr>
            <a:lstStyle/>
            <a:p>
              <a:pPr algn="ctr"/>
              <a:r>
                <a:rPr lang="en-US" sz="1600" b="1" dirty="0">
                  <a:solidFill>
                    <a:schemeClr val="bg1"/>
                  </a:solidFill>
                  <a:latin typeface="+mn-lt"/>
                </a:rPr>
                <a:t>Knowledge</a:t>
              </a:r>
              <a:endParaRPr lang="en-CH" sz="1600" b="1" dirty="0" err="1">
                <a:solidFill>
                  <a:schemeClr val="bg1"/>
                </a:solidFill>
                <a:latin typeface="+mn-lt"/>
              </a:endParaRPr>
            </a:p>
          </p:txBody>
        </p:sp>
      </p:grpSp>
    </p:spTree>
    <p:extLst>
      <p:ext uri="{BB962C8B-B14F-4D97-AF65-F5344CB8AC3E}">
        <p14:creationId xmlns:p14="http://schemas.microsoft.com/office/powerpoint/2010/main" val="1577915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415289-9696-4A9C-B92F-C15B37E1A652}"/>
              </a:ext>
            </a:extLst>
          </p:cNvPr>
          <p:cNvSpPr>
            <a:spLocks noGrp="1"/>
          </p:cNvSpPr>
          <p:nvPr>
            <p:ph type="title"/>
          </p:nvPr>
        </p:nvSpPr>
        <p:spPr>
          <a:xfrm>
            <a:off x="320040" y="-15765"/>
            <a:ext cx="8509406" cy="702260"/>
          </a:xfrm>
        </p:spPr>
        <p:txBody>
          <a:bodyPr/>
          <a:lstStyle/>
          <a:p>
            <a:r>
              <a:rPr lang="en-US" dirty="0"/>
              <a:t>Course Schedule</a:t>
            </a:r>
            <a:endParaRPr lang="en-CH" dirty="0"/>
          </a:p>
        </p:txBody>
      </p:sp>
      <p:graphicFrame>
        <p:nvGraphicFramePr>
          <p:cNvPr id="2" name="Table 1">
            <a:extLst>
              <a:ext uri="{FF2B5EF4-FFF2-40B4-BE49-F238E27FC236}">
                <a16:creationId xmlns:a16="http://schemas.microsoft.com/office/drawing/2014/main" id="{081C5852-33BE-4CC9-9A4F-37D80E8E46C0}"/>
              </a:ext>
            </a:extLst>
          </p:cNvPr>
          <p:cNvGraphicFramePr>
            <a:graphicFrameLocks noGrp="1"/>
          </p:cNvGraphicFramePr>
          <p:nvPr>
            <p:extLst>
              <p:ext uri="{D42A27DB-BD31-4B8C-83A1-F6EECF244321}">
                <p14:modId xmlns:p14="http://schemas.microsoft.com/office/powerpoint/2010/main" val="2683396937"/>
              </p:ext>
            </p:extLst>
          </p:nvPr>
        </p:nvGraphicFramePr>
        <p:xfrm>
          <a:off x="835262" y="1035258"/>
          <a:ext cx="5755038" cy="3315018"/>
        </p:xfrm>
        <a:graphic>
          <a:graphicData uri="http://schemas.openxmlformats.org/drawingml/2006/table">
            <a:tbl>
              <a:tblPr firstRow="1" bandRow="1">
                <a:tableStyleId>{5C22544A-7EE6-4342-B048-85BDC9FD1C3A}</a:tableStyleId>
              </a:tblPr>
              <a:tblGrid>
                <a:gridCol w="1250197">
                  <a:extLst>
                    <a:ext uri="{9D8B030D-6E8A-4147-A177-3AD203B41FA5}">
                      <a16:colId xmlns:a16="http://schemas.microsoft.com/office/drawing/2014/main" val="2834271874"/>
                    </a:ext>
                  </a:extLst>
                </a:gridCol>
                <a:gridCol w="4504841">
                  <a:extLst>
                    <a:ext uri="{9D8B030D-6E8A-4147-A177-3AD203B41FA5}">
                      <a16:colId xmlns:a16="http://schemas.microsoft.com/office/drawing/2014/main" val="3007242712"/>
                    </a:ext>
                  </a:extLst>
                </a:gridCol>
              </a:tblGrid>
              <a:tr h="236787">
                <a:tc>
                  <a:txBody>
                    <a:bodyPr/>
                    <a:lstStyle/>
                    <a:p>
                      <a:pPr algn="ctr"/>
                      <a:r>
                        <a:rPr lang="en-US" sz="1400" dirty="0"/>
                        <a:t>Date</a:t>
                      </a:r>
                      <a:endParaRPr lang="en-CH" sz="1400" dirty="0"/>
                    </a:p>
                  </a:txBody>
                  <a:tcPr marL="8353" marR="8353" marT="4175" marB="4175">
                    <a:solidFill>
                      <a:srgbClr val="005EA4"/>
                    </a:solidFill>
                  </a:tcPr>
                </a:tc>
                <a:tc>
                  <a:txBody>
                    <a:bodyPr/>
                    <a:lstStyle/>
                    <a:p>
                      <a:pPr algn="ctr"/>
                      <a:r>
                        <a:rPr lang="en-US" sz="1400" dirty="0"/>
                        <a:t>Topic</a:t>
                      </a:r>
                      <a:endParaRPr lang="en-CH" sz="1400" dirty="0"/>
                    </a:p>
                  </a:txBody>
                  <a:tcPr marL="8353" marR="8353" marT="4175" marB="4175">
                    <a:solidFill>
                      <a:srgbClr val="005EA4"/>
                    </a:solidFill>
                  </a:tcPr>
                </a:tc>
                <a:extLst>
                  <a:ext uri="{0D108BD9-81ED-4DB2-BD59-A6C34878D82A}">
                    <a16:rowId xmlns:a16="http://schemas.microsoft.com/office/drawing/2014/main" val="514261107"/>
                  </a:ext>
                </a:extLst>
              </a:tr>
              <a:tr h="236787">
                <a:tc>
                  <a:txBody>
                    <a:bodyPr/>
                    <a:lstStyle/>
                    <a:p>
                      <a:pPr algn="ctr"/>
                      <a:r>
                        <a:rPr lang="en-US" sz="1400" dirty="0"/>
                        <a:t>27/09/2021</a:t>
                      </a:r>
                      <a:endParaRPr lang="en-CH" sz="1400" dirty="0"/>
                    </a:p>
                  </a:txBody>
                  <a:tcPr marL="8353" marR="8353" marT="4175" marB="4175">
                    <a:noFill/>
                  </a:tcPr>
                </a:tc>
                <a:tc>
                  <a:txBody>
                    <a:bodyPr/>
                    <a:lstStyle/>
                    <a:p>
                      <a:pPr lvl="0" algn="l"/>
                      <a:r>
                        <a:rPr lang="en-US" sz="1400" dirty="0"/>
                        <a:t>   Introduction</a:t>
                      </a:r>
                      <a:endParaRPr lang="en-CH" sz="1400" dirty="0"/>
                    </a:p>
                  </a:txBody>
                  <a:tcPr marL="8353" marR="8353" marT="4175" marB="4175">
                    <a:noFill/>
                  </a:tcPr>
                </a:tc>
                <a:extLst>
                  <a:ext uri="{0D108BD9-81ED-4DB2-BD59-A6C34878D82A}">
                    <a16:rowId xmlns:a16="http://schemas.microsoft.com/office/drawing/2014/main" val="490890577"/>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04/10/2021</a:t>
                      </a:r>
                      <a:endParaRPr lang="en-CH" sz="1400" dirty="0"/>
                    </a:p>
                  </a:txBody>
                  <a:tcPr marL="8353" marR="8353" marT="4175" marB="4175">
                    <a:solidFill>
                      <a:schemeClr val="bg1">
                        <a:lumMod val="85000"/>
                      </a:schemeClr>
                    </a:solidFill>
                  </a:tcPr>
                </a:tc>
                <a:tc>
                  <a:txBody>
                    <a:bodyPr/>
                    <a:lstStyle/>
                    <a:p>
                      <a:pPr lvl="0" algn="l"/>
                      <a:r>
                        <a:rPr lang="en-US" sz="1400" dirty="0"/>
                        <a:t>   Representation &amp; prediction of knowledge</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985632041"/>
                  </a:ext>
                </a:extLst>
              </a:tr>
              <a:tr h="236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11/10/2021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Representation &amp; prediction of knowledge</a:t>
                      </a:r>
                      <a:endParaRPr lang="en-CH" sz="1400" dirty="0"/>
                    </a:p>
                  </a:txBody>
                  <a:tcPr marL="8353" marR="8353" marT="4175" marB="4175">
                    <a:noFill/>
                  </a:tcPr>
                </a:tc>
                <a:extLst>
                  <a:ext uri="{0D108BD9-81ED-4DB2-BD59-A6C34878D82A}">
                    <a16:rowId xmlns:a16="http://schemas.microsoft.com/office/drawing/2014/main" val="3384850444"/>
                  </a:ext>
                </a:extLst>
              </a:tr>
              <a:tr h="236787">
                <a:tc>
                  <a:txBody>
                    <a:bodyPr/>
                    <a:lstStyle/>
                    <a:p>
                      <a:pPr algn="ctr"/>
                      <a:r>
                        <a:rPr lang="en-US" sz="1400" dirty="0"/>
                        <a:t>18/10/2021</a:t>
                      </a:r>
                      <a:endParaRPr lang="en-CH" sz="1400" dirty="0"/>
                    </a:p>
                  </a:txBody>
                  <a:tcPr marL="8353" marR="8353" marT="4175" marB="4175">
                    <a:solidFill>
                      <a:schemeClr val="bg1">
                        <a:lumMod val="85000"/>
                      </a:schemeClr>
                    </a:solidFill>
                  </a:tcPr>
                </a:tc>
                <a:tc>
                  <a:txBody>
                    <a:bodyPr/>
                    <a:lstStyle/>
                    <a:p>
                      <a:pPr lvl="0" algn="l"/>
                      <a:r>
                        <a:rPr lang="en-US" sz="1400" b="1" dirty="0">
                          <a:solidFill>
                            <a:srgbClr val="005EA4"/>
                          </a:solidFill>
                        </a:rPr>
                        <a:t>   Optimal Policies</a:t>
                      </a:r>
                      <a:endParaRPr lang="en-CH" sz="1400" b="1" dirty="0">
                        <a:solidFill>
                          <a:srgbClr val="005EA4"/>
                        </a:solidFill>
                      </a:endParaRPr>
                    </a:p>
                  </a:txBody>
                  <a:tcPr marL="8353" marR="8353" marT="4175" marB="4175">
                    <a:solidFill>
                      <a:schemeClr val="bg1">
                        <a:lumMod val="85000"/>
                      </a:schemeClr>
                    </a:solidFill>
                  </a:tcPr>
                </a:tc>
                <a:extLst>
                  <a:ext uri="{0D108BD9-81ED-4DB2-BD59-A6C34878D82A}">
                    <a16:rowId xmlns:a16="http://schemas.microsoft.com/office/drawing/2014/main" val="1177625303"/>
                  </a:ext>
                </a:extLst>
              </a:tr>
              <a:tr h="236787">
                <a:tc>
                  <a:txBody>
                    <a:bodyPr/>
                    <a:lstStyle/>
                    <a:p>
                      <a:pPr algn="ctr"/>
                      <a:r>
                        <a:rPr lang="en-US" sz="1400" dirty="0"/>
                        <a:t>25/10/2021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5EA4"/>
                          </a:solidFill>
                        </a:rPr>
                        <a:t>   Optimal Policies</a:t>
                      </a:r>
                      <a:endParaRPr lang="en-CH" sz="1400" b="1" dirty="0">
                        <a:solidFill>
                          <a:srgbClr val="005EA4"/>
                        </a:solidFill>
                      </a:endParaRPr>
                    </a:p>
                  </a:txBody>
                  <a:tcPr marL="8353" marR="8353" marT="4175" marB="4175">
                    <a:noFill/>
                  </a:tcPr>
                </a:tc>
                <a:extLst>
                  <a:ext uri="{0D108BD9-81ED-4DB2-BD59-A6C34878D82A}">
                    <a16:rowId xmlns:a16="http://schemas.microsoft.com/office/drawing/2014/main" val="463760548"/>
                  </a:ext>
                </a:extLst>
              </a:tr>
              <a:tr h="236787">
                <a:tc>
                  <a:txBody>
                    <a:bodyPr/>
                    <a:lstStyle/>
                    <a:p>
                      <a:pPr algn="ctr"/>
                      <a:r>
                        <a:rPr lang="en-US" sz="1400" dirty="0"/>
                        <a:t>01/11/2021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Fairness</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3418638316"/>
                  </a:ext>
                </a:extLst>
              </a:tr>
              <a:tr h="236787">
                <a:tc>
                  <a:txBody>
                    <a:bodyPr/>
                    <a:lstStyle/>
                    <a:p>
                      <a:pPr algn="ctr"/>
                      <a:r>
                        <a:rPr lang="en-US" sz="1400" dirty="0"/>
                        <a:t>08/11/2021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Fairness</a:t>
                      </a:r>
                      <a:endParaRPr lang="en-CH" sz="1400" dirty="0"/>
                    </a:p>
                  </a:txBody>
                  <a:tcPr marL="8353" marR="8353" marT="4175" marB="4175">
                    <a:noFill/>
                  </a:tcPr>
                </a:tc>
                <a:extLst>
                  <a:ext uri="{0D108BD9-81ED-4DB2-BD59-A6C34878D82A}">
                    <a16:rowId xmlns:a16="http://schemas.microsoft.com/office/drawing/2014/main" val="4222744386"/>
                  </a:ext>
                </a:extLst>
              </a:tr>
              <a:tr h="236787">
                <a:tc>
                  <a:txBody>
                    <a:bodyPr/>
                    <a:lstStyle/>
                    <a:p>
                      <a:pPr algn="ctr"/>
                      <a:r>
                        <a:rPr lang="en-US" sz="1400" dirty="0"/>
                        <a:t>15/11/2021</a:t>
                      </a:r>
                      <a:endParaRPr lang="en-CH" sz="1400" dirty="0"/>
                    </a:p>
                  </a:txBody>
                  <a:tcPr marL="8353" marR="8353" marT="4175" marB="4175">
                    <a:solidFill>
                      <a:schemeClr val="bg1">
                        <a:lumMod val="85000"/>
                      </a:schemeClr>
                    </a:solidFill>
                  </a:tcPr>
                </a:tc>
                <a:tc>
                  <a:txBody>
                    <a:bodyPr/>
                    <a:lstStyle/>
                    <a:p>
                      <a:pPr lvl="0" algn="l"/>
                      <a:r>
                        <a:rPr lang="en-US" sz="1400" dirty="0"/>
                        <a:t>   Behavior</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145088985"/>
                  </a:ext>
                </a:extLst>
              </a:tr>
              <a:tr h="236787">
                <a:tc>
                  <a:txBody>
                    <a:bodyPr/>
                    <a:lstStyle/>
                    <a:p>
                      <a:pPr algn="ctr"/>
                      <a:r>
                        <a:rPr lang="en-US" sz="1400" dirty="0"/>
                        <a:t>22/11/2021</a:t>
                      </a:r>
                      <a:endParaRPr lang="en-CH" sz="1400" dirty="0"/>
                    </a:p>
                  </a:txBody>
                  <a:tcPr marL="8353" marR="8353" marT="4175" marB="4175">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Behavior</a:t>
                      </a:r>
                      <a:endParaRPr lang="en-CH" sz="1400" dirty="0"/>
                    </a:p>
                  </a:txBody>
                  <a:tcPr marL="8353" marR="8353" marT="4175" marB="4175">
                    <a:noFill/>
                  </a:tcPr>
                </a:tc>
                <a:extLst>
                  <a:ext uri="{0D108BD9-81ED-4DB2-BD59-A6C34878D82A}">
                    <a16:rowId xmlns:a16="http://schemas.microsoft.com/office/drawing/2014/main" val="3642128737"/>
                  </a:ext>
                </a:extLst>
              </a:tr>
              <a:tr h="236787">
                <a:tc>
                  <a:txBody>
                    <a:bodyPr/>
                    <a:lstStyle/>
                    <a:p>
                      <a:pPr algn="ctr"/>
                      <a:r>
                        <a:rPr lang="en-US" sz="1400" dirty="0"/>
                        <a:t>29/11/2021</a:t>
                      </a:r>
                      <a:endParaRPr lang="en-CH" sz="1400" dirty="0"/>
                    </a:p>
                  </a:txBody>
                  <a:tcPr marL="8353" marR="8353" marT="4175" marB="4175">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   Behavior</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2663315648"/>
                  </a:ext>
                </a:extLst>
              </a:tr>
              <a:tr h="236787">
                <a:tc>
                  <a:txBody>
                    <a:bodyPr/>
                    <a:lstStyle/>
                    <a:p>
                      <a:pPr algn="ctr"/>
                      <a:r>
                        <a:rPr lang="en-US" sz="1400" dirty="0"/>
                        <a:t>06/12/2021</a:t>
                      </a:r>
                      <a:endParaRPr lang="en-CH" sz="1400" dirty="0"/>
                    </a:p>
                  </a:txBody>
                  <a:tcPr marL="8353" marR="8353" marT="4175" marB="4175">
                    <a:noFill/>
                  </a:tcPr>
                </a:tc>
                <a:tc>
                  <a:txBody>
                    <a:bodyPr/>
                    <a:lstStyle/>
                    <a:p>
                      <a:pPr lvl="0" algn="l"/>
                      <a:r>
                        <a:rPr lang="en-US" sz="1400" dirty="0"/>
                        <a:t>   Behavior</a:t>
                      </a:r>
                      <a:endParaRPr lang="en-CH" sz="1400" dirty="0"/>
                    </a:p>
                  </a:txBody>
                  <a:tcPr marL="8353" marR="8353" marT="4175" marB="4175">
                    <a:noFill/>
                  </a:tcPr>
                </a:tc>
                <a:extLst>
                  <a:ext uri="{0D108BD9-81ED-4DB2-BD59-A6C34878D82A}">
                    <a16:rowId xmlns:a16="http://schemas.microsoft.com/office/drawing/2014/main" val="3611578478"/>
                  </a:ext>
                </a:extLst>
              </a:tr>
              <a:tr h="236787">
                <a:tc>
                  <a:txBody>
                    <a:bodyPr/>
                    <a:lstStyle/>
                    <a:p>
                      <a:pPr algn="ctr"/>
                      <a:r>
                        <a:rPr lang="en-US" sz="1400" dirty="0"/>
                        <a:t>13/12/2021</a:t>
                      </a:r>
                      <a:endParaRPr lang="en-CH" sz="1400" dirty="0"/>
                    </a:p>
                  </a:txBody>
                  <a:tcPr marL="8353" marR="8353" marT="4175" marB="4175">
                    <a:solidFill>
                      <a:schemeClr val="bg1">
                        <a:lumMod val="85000"/>
                      </a:schemeClr>
                    </a:solidFill>
                  </a:tcPr>
                </a:tc>
                <a:tc>
                  <a:txBody>
                    <a:bodyPr/>
                    <a:lstStyle/>
                    <a:p>
                      <a:pPr lvl="0" algn="l"/>
                      <a:r>
                        <a:rPr lang="en-US" sz="1400" dirty="0"/>
                        <a:t>   Affect</a:t>
                      </a:r>
                      <a:endParaRPr lang="en-CH" sz="1400" dirty="0"/>
                    </a:p>
                  </a:txBody>
                  <a:tcPr marL="8353" marR="8353" marT="4175" marB="4175">
                    <a:solidFill>
                      <a:schemeClr val="bg1">
                        <a:lumMod val="85000"/>
                      </a:schemeClr>
                    </a:solidFill>
                  </a:tcPr>
                </a:tc>
                <a:extLst>
                  <a:ext uri="{0D108BD9-81ED-4DB2-BD59-A6C34878D82A}">
                    <a16:rowId xmlns:a16="http://schemas.microsoft.com/office/drawing/2014/main" val="1808694049"/>
                  </a:ext>
                </a:extLst>
              </a:tr>
              <a:tr h="236787">
                <a:tc>
                  <a:txBody>
                    <a:bodyPr/>
                    <a:lstStyle/>
                    <a:p>
                      <a:pPr algn="ctr"/>
                      <a:r>
                        <a:rPr lang="en-US" sz="1400" dirty="0"/>
                        <a:t>20/12/2021</a:t>
                      </a:r>
                      <a:endParaRPr lang="en-CH" sz="1400" dirty="0"/>
                    </a:p>
                  </a:txBody>
                  <a:tcPr marL="8353" marR="8353" marT="4175" marB="4175">
                    <a:solidFill>
                      <a:schemeClr val="bg1"/>
                    </a:solidFill>
                  </a:tcPr>
                </a:tc>
                <a:tc>
                  <a:txBody>
                    <a:bodyPr/>
                    <a:lstStyle/>
                    <a:p>
                      <a:pPr lvl="0" algn="l"/>
                      <a:r>
                        <a:rPr lang="en-US" sz="1400" dirty="0"/>
                        <a:t>   Affect</a:t>
                      </a:r>
                      <a:endParaRPr lang="en-CH" sz="1400" dirty="0"/>
                    </a:p>
                  </a:txBody>
                  <a:tcPr marL="8353" marR="8353" marT="4175" marB="4175">
                    <a:solidFill>
                      <a:schemeClr val="bg1"/>
                    </a:solidFill>
                  </a:tcPr>
                </a:tc>
                <a:extLst>
                  <a:ext uri="{0D108BD9-81ED-4DB2-BD59-A6C34878D82A}">
                    <a16:rowId xmlns:a16="http://schemas.microsoft.com/office/drawing/2014/main" val="1291799321"/>
                  </a:ext>
                </a:extLst>
              </a:tr>
            </a:tbl>
          </a:graphicData>
        </a:graphic>
      </p:graphicFrame>
      <p:sp>
        <p:nvSpPr>
          <p:cNvPr id="4" name="TextBox 3">
            <a:extLst>
              <a:ext uri="{FF2B5EF4-FFF2-40B4-BE49-F238E27FC236}">
                <a16:creationId xmlns:a16="http://schemas.microsoft.com/office/drawing/2014/main" id="{0A2B950A-2C0E-456E-B64A-D48552521C72}"/>
              </a:ext>
            </a:extLst>
          </p:cNvPr>
          <p:cNvSpPr txBox="1"/>
          <p:nvPr/>
        </p:nvSpPr>
        <p:spPr>
          <a:xfrm>
            <a:off x="6632399" y="1278826"/>
            <a:ext cx="1389682" cy="684000"/>
          </a:xfrm>
          <a:prstGeom prst="rect">
            <a:avLst/>
          </a:prstGeom>
          <a:solidFill>
            <a:schemeClr val="bg1">
              <a:lumMod val="85000"/>
            </a:schemeClr>
          </a:solidFill>
        </p:spPr>
        <p:txBody>
          <a:bodyPr wrap="square" rtlCol="0">
            <a:spAutoFit/>
          </a:bodyPr>
          <a:lstStyle/>
          <a:p>
            <a:endParaRPr lang="en-CH" dirty="0" err="1">
              <a:latin typeface="+mn-lt"/>
            </a:endParaRPr>
          </a:p>
        </p:txBody>
      </p:sp>
      <p:sp>
        <p:nvSpPr>
          <p:cNvPr id="5" name="TextBox 4">
            <a:extLst>
              <a:ext uri="{FF2B5EF4-FFF2-40B4-BE49-F238E27FC236}">
                <a16:creationId xmlns:a16="http://schemas.microsoft.com/office/drawing/2014/main" id="{0A6449C0-B770-425B-B9EA-6114EEA44EC7}"/>
              </a:ext>
            </a:extLst>
          </p:cNvPr>
          <p:cNvSpPr txBox="1"/>
          <p:nvPr/>
        </p:nvSpPr>
        <p:spPr>
          <a:xfrm>
            <a:off x="6746054" y="1451550"/>
            <a:ext cx="1162373" cy="338553"/>
          </a:xfrm>
          <a:prstGeom prst="rect">
            <a:avLst/>
          </a:prstGeom>
          <a:noFill/>
        </p:spPr>
        <p:txBody>
          <a:bodyPr wrap="square" rtlCol="0">
            <a:spAutoFit/>
          </a:bodyPr>
          <a:lstStyle/>
          <a:p>
            <a:pPr algn="ctr"/>
            <a:r>
              <a:rPr lang="en-US" sz="1600" b="1" dirty="0">
                <a:solidFill>
                  <a:schemeClr val="bg1"/>
                </a:solidFill>
                <a:latin typeface="+mn-lt"/>
              </a:rPr>
              <a:t>Knowledge</a:t>
            </a:r>
            <a:endParaRPr lang="en-CH" sz="1600" b="1" dirty="0" err="1">
              <a:solidFill>
                <a:schemeClr val="bg1"/>
              </a:solidFill>
              <a:latin typeface="+mn-lt"/>
            </a:endParaRPr>
          </a:p>
        </p:txBody>
      </p:sp>
      <p:grpSp>
        <p:nvGrpSpPr>
          <p:cNvPr id="17" name="Group 16">
            <a:extLst>
              <a:ext uri="{FF2B5EF4-FFF2-40B4-BE49-F238E27FC236}">
                <a16:creationId xmlns:a16="http://schemas.microsoft.com/office/drawing/2014/main" id="{20DDEBD8-C04B-4B9E-9C22-44FB556368D3}"/>
              </a:ext>
            </a:extLst>
          </p:cNvPr>
          <p:cNvGrpSpPr/>
          <p:nvPr/>
        </p:nvGrpSpPr>
        <p:grpSpPr>
          <a:xfrm>
            <a:off x="6632399" y="1982312"/>
            <a:ext cx="1389682" cy="468000"/>
            <a:chOff x="6632399" y="1975169"/>
            <a:chExt cx="1389682" cy="468000"/>
          </a:xfrm>
        </p:grpSpPr>
        <p:sp>
          <p:nvSpPr>
            <p:cNvPr id="6" name="TextBox 5">
              <a:extLst>
                <a:ext uri="{FF2B5EF4-FFF2-40B4-BE49-F238E27FC236}">
                  <a16:creationId xmlns:a16="http://schemas.microsoft.com/office/drawing/2014/main" id="{79B9A182-C9E6-4D42-8C37-FB37F1676F46}"/>
                </a:ext>
              </a:extLst>
            </p:cNvPr>
            <p:cNvSpPr txBox="1"/>
            <p:nvPr/>
          </p:nvSpPr>
          <p:spPr>
            <a:xfrm>
              <a:off x="6632399" y="1975169"/>
              <a:ext cx="1389682" cy="468000"/>
            </a:xfrm>
            <a:prstGeom prst="rect">
              <a:avLst/>
            </a:prstGeom>
            <a:solidFill>
              <a:srgbClr val="005EA4"/>
            </a:solidFill>
          </p:spPr>
          <p:txBody>
            <a:bodyPr wrap="square" rtlCol="0">
              <a:spAutoFit/>
            </a:bodyPr>
            <a:lstStyle/>
            <a:p>
              <a:endParaRPr lang="en-CH" dirty="0" err="1">
                <a:latin typeface="+mn-lt"/>
              </a:endParaRPr>
            </a:p>
          </p:txBody>
        </p:sp>
        <p:sp>
          <p:nvSpPr>
            <p:cNvPr id="7" name="TextBox 6">
              <a:extLst>
                <a:ext uri="{FF2B5EF4-FFF2-40B4-BE49-F238E27FC236}">
                  <a16:creationId xmlns:a16="http://schemas.microsoft.com/office/drawing/2014/main" id="{9236E072-89DD-404A-A734-9AEB0D2E210E}"/>
                </a:ext>
              </a:extLst>
            </p:cNvPr>
            <p:cNvSpPr txBox="1"/>
            <p:nvPr/>
          </p:nvSpPr>
          <p:spPr>
            <a:xfrm>
              <a:off x="6746054" y="2039893"/>
              <a:ext cx="1162373" cy="338553"/>
            </a:xfrm>
            <a:prstGeom prst="rect">
              <a:avLst/>
            </a:prstGeom>
            <a:noFill/>
          </p:spPr>
          <p:txBody>
            <a:bodyPr wrap="square" rtlCol="0">
              <a:spAutoFit/>
            </a:bodyPr>
            <a:lstStyle/>
            <a:p>
              <a:pPr algn="ctr"/>
              <a:r>
                <a:rPr lang="en-US" sz="1600" b="1" dirty="0">
                  <a:solidFill>
                    <a:schemeClr val="bg1"/>
                  </a:solidFill>
                  <a:latin typeface="+mn-lt"/>
                </a:rPr>
                <a:t>Policies</a:t>
              </a:r>
              <a:endParaRPr lang="en-CH" sz="1600" b="1" dirty="0" err="1">
                <a:solidFill>
                  <a:schemeClr val="bg1"/>
                </a:solidFill>
                <a:latin typeface="+mn-lt"/>
              </a:endParaRPr>
            </a:p>
          </p:txBody>
        </p:sp>
      </p:grpSp>
    </p:spTree>
    <p:extLst>
      <p:ext uri="{BB962C8B-B14F-4D97-AF65-F5344CB8AC3E}">
        <p14:creationId xmlns:p14="http://schemas.microsoft.com/office/powerpoint/2010/main" val="3564765219"/>
      </p:ext>
    </p:extLst>
  </p:cSld>
  <p:clrMapOvr>
    <a:masterClrMapping/>
  </p:clrMapOvr>
</p:sld>
</file>

<file path=ppt/theme/theme1.xml><?xml version="1.0" encoding="utf-8"?>
<a:theme xmlns:a="http://schemas.openxmlformats.org/drawingml/2006/main" name="cgl_slideset">
  <a:themeElements>
    <a:clrScheme name="NewSlidese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a:noFill/>
        </a:ln>
        <a:effectLst/>
      </a:spPr>
      <a:bodyPr wrap="none" anchor="ctr"/>
      <a:lstStyle>
        <a:defPPr>
          <a:defRPr>
            <a:solidFill>
              <a:srgbClr val="566B73"/>
            </a:solidFill>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ETH Light" pitchFamily="2" charset="0"/>
          </a:defRPr>
        </a:defPPr>
      </a:lstStyle>
    </a:lnDef>
    <a:txDef>
      <a:spPr>
        <a:noFill/>
      </a:spPr>
      <a:bodyPr wrap="none" rtlCol="0">
        <a:spAutoFit/>
      </a:bodyPr>
      <a:lstStyle>
        <a:defPPr>
          <a:defRPr dirty="0" err="1" smtClean="0">
            <a:latin typeface="+mn-lt"/>
          </a:defRPr>
        </a:defPPr>
      </a:lstStyle>
    </a:txDef>
  </a:objectDefaults>
  <a:extraClrSchemeLst>
    <a:extraClrScheme>
      <a:clrScheme name="NewSlidese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NewSlidese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ewSlidese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ewSlidese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ewSlidese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ewSlidese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NewSlidese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cgl_slideset</Template>
  <TotalTime>0</TotalTime>
  <Words>1290</Words>
  <Application>Microsoft Office PowerPoint</Application>
  <PresentationFormat>On-screen Show (16:9)</PresentationFormat>
  <Paragraphs>319</Paragraphs>
  <Slides>19</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ETH Light</vt:lpstr>
      <vt:lpstr>Open Sans</vt:lpstr>
      <vt:lpstr>Times New Roman</vt:lpstr>
      <vt:lpstr>cgl_slideset</vt:lpstr>
      <vt:lpstr>Topics in Machine Learning for Education</vt:lpstr>
      <vt:lpstr>Today’s Agenda</vt:lpstr>
      <vt:lpstr>High quality teaching and learning at scale</vt:lpstr>
      <vt:lpstr>Student models enable individualization and insights</vt:lpstr>
      <vt:lpstr>Student models enable individualization and insights</vt:lpstr>
      <vt:lpstr>Student models enable individualization and insights</vt:lpstr>
      <vt:lpstr>Student models enable individualization and insights</vt:lpstr>
      <vt:lpstr>Course Schedule</vt:lpstr>
      <vt:lpstr>Course Schedule</vt:lpstr>
      <vt:lpstr>Course Schedule</vt:lpstr>
      <vt:lpstr>Course Schedule</vt:lpstr>
      <vt:lpstr>Course Schedule</vt:lpstr>
      <vt:lpstr>Course Requirements</vt:lpstr>
      <vt:lpstr>Course Grading</vt:lpstr>
      <vt:lpstr>Reviews</vt:lpstr>
      <vt:lpstr>Discussion Lead</vt:lpstr>
      <vt:lpstr>Research Presentation - Preparation</vt:lpstr>
      <vt:lpstr>Research Presentation - Outline</vt:lpstr>
      <vt:lpstr>Choosing presentation &amp; discussion topics</vt:lpstr>
    </vt:vector>
  </TitlesOfParts>
  <Company>ETH Zuerich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Käser  Tanja Christina</dc:creator>
  <cp:lastModifiedBy>Tanja Käser</cp:lastModifiedBy>
  <cp:revision>1337</cp:revision>
  <dcterms:created xsi:type="dcterms:W3CDTF">2015-10-23T07:41:54Z</dcterms:created>
  <dcterms:modified xsi:type="dcterms:W3CDTF">2021-09-26T08:59:33Z</dcterms:modified>
</cp:coreProperties>
</file>