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306" r:id="rId5"/>
    <p:sldId id="259" r:id="rId6"/>
    <p:sldId id="284" r:id="rId7"/>
    <p:sldId id="286" r:id="rId8"/>
    <p:sldId id="264" r:id="rId9"/>
    <p:sldId id="292" r:id="rId10"/>
    <p:sldId id="289" r:id="rId11"/>
    <p:sldId id="290" r:id="rId12"/>
    <p:sldId id="291" r:id="rId13"/>
    <p:sldId id="265" r:id="rId14"/>
    <p:sldId id="295" r:id="rId15"/>
    <p:sldId id="267" r:id="rId16"/>
    <p:sldId id="266" r:id="rId17"/>
    <p:sldId id="301" r:id="rId18"/>
    <p:sldId id="302" r:id="rId19"/>
    <p:sldId id="303" r:id="rId20"/>
    <p:sldId id="283" r:id="rId21"/>
    <p:sldId id="271" r:id="rId22"/>
    <p:sldId id="270" r:id="rId23"/>
    <p:sldId id="272" r:id="rId24"/>
    <p:sldId id="294" r:id="rId25"/>
    <p:sldId id="274" r:id="rId26"/>
    <p:sldId id="275" r:id="rId27"/>
    <p:sldId id="305" r:id="rId28"/>
    <p:sldId id="276" r:id="rId29"/>
    <p:sldId id="277" r:id="rId30"/>
    <p:sldId id="278" r:id="rId31"/>
    <p:sldId id="279" r:id="rId32"/>
    <p:sldId id="296" r:id="rId33"/>
    <p:sldId id="280" r:id="rId34"/>
    <p:sldId id="293" r:id="rId35"/>
    <p:sldId id="282" r:id="rId36"/>
  </p:sldIdLst>
  <p:sldSz cx="12192000" cy="6858000"/>
  <p:notesSz cx="6858000" cy="9144000"/>
  <p:defaultTextStyle>
    <a:defPPr>
      <a:defRPr lang="en-CH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B9BD5"/>
    <a:srgbClr val="FF85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78"/>
    <p:restoredTop sz="94574"/>
  </p:normalViewPr>
  <p:slideViewPr>
    <p:cSldViewPr snapToGrid="0" snapToObjects="1">
      <p:cViewPr varScale="1">
        <p:scale>
          <a:sx n="120" d="100"/>
          <a:sy n="120" d="100"/>
        </p:scale>
        <p:origin x="20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244D02-D90A-7340-8C55-7F3A0E733B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D20195-C186-8340-A609-BF90CACD1A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0F5659-142B-2746-8CE4-4536602DA4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B3D39-4F74-984D-AFE1-5E1A96D90E8C}" type="datetimeFigureOut">
              <a:rPr lang="en-CH" smtClean="0"/>
              <a:t>15.12.20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F69F43-DD51-364C-AD56-9DB3CFBDB2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9C90DC-6F40-2945-9B9A-D989B2A64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8A902-48BE-8140-B36D-BB17759C06CC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5691155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05111C-1AA9-8C4F-8770-A72770C7E5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2FCED9-EF4A-BE49-9E9A-923AB644FF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4E7879-CA5E-4E43-8DAA-B68649D7E9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B3D39-4F74-984D-AFE1-5E1A96D90E8C}" type="datetimeFigureOut">
              <a:rPr lang="en-CH" smtClean="0"/>
              <a:t>15.12.20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90CBAA-4C83-6642-9F4C-C3694D5B7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977916-6262-8349-B002-C301C5114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8A902-48BE-8140-B36D-BB17759C06CC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578174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FBD0FEA-BC44-8A4A-8059-7059FB2792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71B21D-5FA3-9946-8291-A15F300484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71A4BB-FBFD-4C41-9D31-AD8803869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B3D39-4F74-984D-AFE1-5E1A96D90E8C}" type="datetimeFigureOut">
              <a:rPr lang="en-CH" smtClean="0"/>
              <a:t>15.12.20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9B46D8-8B1D-3F4C-AE80-CB4FFBC5FD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E24490-5F10-714E-B448-AC61372646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8A902-48BE-8140-B36D-BB17759C06CC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4069096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9C7848-E6B9-034B-8714-8D4FFCB037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43C8B6-9F9B-1848-B828-7B6ECFB396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CD4F3B-344F-5142-A6D8-FBD88BBD7A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B3D39-4F74-984D-AFE1-5E1A96D90E8C}" type="datetimeFigureOut">
              <a:rPr lang="en-CH" smtClean="0"/>
              <a:t>15.12.20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4C8181-5552-CC4F-8755-1D598BC5A9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F700F7-98AB-F441-8E91-2B00A8E69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8A902-48BE-8140-B36D-BB17759C06CC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474599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95EC2F-DDAF-6049-88E4-4F2A4230F0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3E7F09-8AFE-3949-A91C-F432BC85FC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275016-A23B-264C-A9A3-D72D2D0AF9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B3D39-4F74-984D-AFE1-5E1A96D90E8C}" type="datetimeFigureOut">
              <a:rPr lang="en-CH" smtClean="0"/>
              <a:t>15.12.20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6BE188-3439-7243-9D59-0F0B4D5BC7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A7D92C-08B9-5641-B082-99B13E673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8A902-48BE-8140-B36D-BB17759C06CC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17243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FD5272-C642-E741-86EB-5241CA239A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5E2324-C574-604D-8D0D-4915D5DB5C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H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DD2254-7A72-B54E-A385-E9D5975675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H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1EAB21-7183-4A44-AA35-92A05B6605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B3D39-4F74-984D-AFE1-5E1A96D90E8C}" type="datetimeFigureOut">
              <a:rPr lang="en-CH" smtClean="0"/>
              <a:t>15.12.20</a:t>
            </a:fld>
            <a:endParaRPr lang="en-C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2DC4C2-8808-3F44-A0A3-1500A1631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32C036-2BFB-8B47-9198-CDA444373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8A902-48BE-8140-B36D-BB17759C06CC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823233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299B86-B9AB-CE41-AC54-9B1A3416BC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67CE70-4875-F646-99FB-385DADDA47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490529-3AEB-9645-BFE2-20487BCBDA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H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6A1F94B-C0AA-8943-BF25-5FA02D6539E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E15B556-80F6-A847-BA1E-CC94C1B87C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H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2B15ABC-B82A-0941-B6C7-8CECB28341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B3D39-4F74-984D-AFE1-5E1A96D90E8C}" type="datetimeFigureOut">
              <a:rPr lang="en-CH" smtClean="0"/>
              <a:t>15.12.20</a:t>
            </a:fld>
            <a:endParaRPr lang="en-CH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865419F-6BE3-A342-BB7E-9AE2D2E6C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9D9333B-E3CF-6842-BF98-346D4D972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8A902-48BE-8140-B36D-BB17759C06CC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621310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FD0FD9-31BA-6E47-A23A-F30D40632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EB94F8E-2E2E-0645-829D-EB0AD62B4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B3D39-4F74-984D-AFE1-5E1A96D90E8C}" type="datetimeFigureOut">
              <a:rPr lang="en-CH" smtClean="0"/>
              <a:t>15.12.20</a:t>
            </a:fld>
            <a:endParaRPr lang="en-C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20A45E-A5EB-BD45-9ED6-4722641A37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BEEA09-35E5-7B43-B1DF-11334F112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8A902-48BE-8140-B36D-BB17759C06CC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5117605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05BA400-007B-D545-B1C0-F4E255CFB3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B3D39-4F74-984D-AFE1-5E1A96D90E8C}" type="datetimeFigureOut">
              <a:rPr lang="en-CH" smtClean="0"/>
              <a:t>15.12.20</a:t>
            </a:fld>
            <a:endParaRPr lang="en-CH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7AB5BB1-337A-5B43-9593-5EFE38F19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89FC08-6DA9-694D-A0CF-D5B48E719F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8A902-48BE-8140-B36D-BB17759C06CC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650315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B7980E-DA5D-014F-9616-3FE25E5D94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7ED112-4254-594C-9833-A2426252BC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820703-7703-EC44-8054-86CF6DC79A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48171A-44A6-1D43-B80E-3B922023D2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B3D39-4F74-984D-AFE1-5E1A96D90E8C}" type="datetimeFigureOut">
              <a:rPr lang="en-CH" smtClean="0"/>
              <a:t>15.12.20</a:t>
            </a:fld>
            <a:endParaRPr lang="en-C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D31451-1574-3247-9A9F-B6A8147FDB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C617F7-396B-BF4C-A5B0-781E0A7C6A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8A902-48BE-8140-B36D-BB17759C06CC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776402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22472B-BF8E-9F4F-BABC-4EA79ADB8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0707842-B5E5-2F4C-A6DF-17D0FE5336A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41E05C-D8BA-BB48-A2BF-63F39453A5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2F2DF1-16C6-B748-8E62-660CD6DB84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B3D39-4F74-984D-AFE1-5E1A96D90E8C}" type="datetimeFigureOut">
              <a:rPr lang="en-CH" smtClean="0"/>
              <a:t>15.12.20</a:t>
            </a:fld>
            <a:endParaRPr lang="en-C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D579B8-3FC5-B747-BDB7-B8190C3930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00F7BE-FAD1-D54D-B30F-F545CF080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8A902-48BE-8140-B36D-BB17759C06CC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3839052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C5E72D6-826C-F746-AB6F-E02B00C246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9F48F2-EC55-7E44-85F0-4367381E57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ACACCF-E0F6-B042-9481-A76E03AB89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BB3D39-4F74-984D-AFE1-5E1A96D90E8C}" type="datetimeFigureOut">
              <a:rPr lang="en-CH" smtClean="0"/>
              <a:t>15.12.20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8D276F-9980-F543-B6D8-5E559DDB0B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507FD2-AA15-5E41-B50D-D978F41908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38A902-48BE-8140-B36D-BB17759C06CC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908072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CH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emf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A566E00-DCB4-4B48-B550-8EAD482E0536}"/>
              </a:ext>
            </a:extLst>
          </p:cNvPr>
          <p:cNvSpPr/>
          <p:nvPr/>
        </p:nvSpPr>
        <p:spPr>
          <a:xfrm>
            <a:off x="2125980" y="3530221"/>
            <a:ext cx="931090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685800"/>
            <a:r>
              <a:rPr lang="en-US" sz="16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Presentation of the work from</a:t>
            </a:r>
          </a:p>
          <a:p>
            <a:pPr algn="r" defTabSz="685800"/>
            <a:r>
              <a:rPr lang="en-US" sz="16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Park, J., Yu, R., Rodriguez, F., Baker, R., Smyth, P., &amp; </a:t>
            </a:r>
            <a:r>
              <a:rPr lang="en-US" sz="16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Warschauer</a:t>
            </a:r>
            <a:r>
              <a:rPr lang="en-US" sz="16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, M.</a:t>
            </a:r>
          </a:p>
          <a:p>
            <a:pPr algn="r" defTabSz="685800"/>
            <a:r>
              <a:rPr lang="en-US" sz="16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on International Educational Data Mining Society (2018)</a:t>
            </a:r>
          </a:p>
          <a:p>
            <a:pPr algn="r" defTabSz="685800"/>
            <a:r>
              <a:rPr lang="en-US" sz="16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endParaRPr lang="en-CH" sz="1600" dirty="0"/>
          </a:p>
        </p:txBody>
      </p:sp>
      <p:sp>
        <p:nvSpPr>
          <p:cNvPr id="7" name="Google Shape;60;p13">
            <a:extLst>
              <a:ext uri="{FF2B5EF4-FFF2-40B4-BE49-F238E27FC236}">
                <a16:creationId xmlns:a16="http://schemas.microsoft.com/office/drawing/2014/main" id="{2AE75E1A-7259-0249-AA5D-6C3882F58D93}"/>
              </a:ext>
            </a:extLst>
          </p:cNvPr>
          <p:cNvSpPr txBox="1"/>
          <p:nvPr/>
        </p:nvSpPr>
        <p:spPr>
          <a:xfrm>
            <a:off x="4886968" y="2045970"/>
            <a:ext cx="6549920" cy="12818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r" defTabSz="685800"/>
            <a:r>
              <a:rPr lang="en-US" sz="3200" b="1" dirty="0">
                <a:solidFill>
                  <a:srgbClr val="413C3A"/>
                </a:solidFill>
                <a:latin typeface="Franklin Gothic Demi Cond"/>
                <a:ea typeface="Helvetica Neue"/>
                <a:cs typeface="Helvetica Neue"/>
                <a:sym typeface="Helvetica Neue"/>
              </a:rPr>
              <a:t>Understanding Student Procrastination via Mixture Models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61CDC4E-589F-8E40-8A2D-27259AB66C44}"/>
              </a:ext>
            </a:extLst>
          </p:cNvPr>
          <p:cNvSpPr/>
          <p:nvPr/>
        </p:nvSpPr>
        <p:spPr>
          <a:xfrm>
            <a:off x="8088630" y="4809880"/>
            <a:ext cx="334825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685800"/>
            <a:r>
              <a:rPr lang="en-US" sz="16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Presenter: Angelika </a:t>
            </a:r>
            <a:r>
              <a:rPr lang="en-US" sz="1600" b="1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Romanou</a:t>
            </a:r>
            <a:endParaRPr lang="en-CH" sz="1600" b="1" dirty="0"/>
          </a:p>
        </p:txBody>
      </p:sp>
    </p:spTree>
    <p:extLst>
      <p:ext uri="{BB962C8B-B14F-4D97-AF65-F5344CB8AC3E}">
        <p14:creationId xmlns:p14="http://schemas.microsoft.com/office/powerpoint/2010/main" val="23829545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027207CA-4A1D-8E4F-BAF3-D39F1E06E927}"/>
              </a:ext>
            </a:extLst>
          </p:cNvPr>
          <p:cNvSpPr txBox="1">
            <a:spLocks/>
          </p:cNvSpPr>
          <p:nvPr/>
        </p:nvSpPr>
        <p:spPr>
          <a:xfrm>
            <a:off x="11624305" y="6515547"/>
            <a:ext cx="466659" cy="163552"/>
          </a:xfrm>
          <a:prstGeom prst="rect">
            <a:avLst/>
          </a:prstGeom>
        </p:spPr>
        <p:txBody>
          <a:bodyPr vert="horz" lIns="90000" tIns="0" rIns="90000" bIns="0" rtlCol="0" anchor="t"/>
          <a:lstStyle>
            <a:defPPr>
              <a:defRPr lang="fr-FR"/>
            </a:defPPr>
            <a:lvl1pPr marL="0" algn="ctr" defTabSz="685800" rtl="0" eaLnBrk="1" latinLnBrk="0" hangingPunct="1">
              <a:defRPr sz="900" b="1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1E1CD7C-2161-7D43-862E-CE4C333CD873}" type="slidenum">
              <a:rPr lang="fr-FR" sz="1050" smtClean="0"/>
              <a:pPr/>
              <a:t>10</a:t>
            </a:fld>
            <a:endParaRPr lang="fr-FR" sz="105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12154F6-2506-AE44-86F9-DB6BF84B370B}"/>
              </a:ext>
            </a:extLst>
          </p:cNvPr>
          <p:cNvSpPr/>
          <p:nvPr/>
        </p:nvSpPr>
        <p:spPr>
          <a:xfrm>
            <a:off x="-1" y="1245"/>
            <a:ext cx="2035629" cy="330692"/>
          </a:xfrm>
          <a:prstGeom prst="rect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41F6BE4-B678-1A4F-A2FB-1F00FD98355D}"/>
              </a:ext>
            </a:extLst>
          </p:cNvPr>
          <p:cNvSpPr/>
          <p:nvPr/>
        </p:nvSpPr>
        <p:spPr>
          <a:xfrm>
            <a:off x="2035628" y="1245"/>
            <a:ext cx="2035629" cy="330692"/>
          </a:xfrm>
          <a:prstGeom prst="rect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8EF7114-A8BA-F343-A573-4FC23FE48512}"/>
              </a:ext>
            </a:extLst>
          </p:cNvPr>
          <p:cNvSpPr/>
          <p:nvPr/>
        </p:nvSpPr>
        <p:spPr>
          <a:xfrm>
            <a:off x="4071257" y="1245"/>
            <a:ext cx="2253343" cy="33069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1678B0F-27E0-2047-B899-A1D01C7B3E2F}"/>
              </a:ext>
            </a:extLst>
          </p:cNvPr>
          <p:cNvSpPr/>
          <p:nvPr/>
        </p:nvSpPr>
        <p:spPr>
          <a:xfrm>
            <a:off x="6324600" y="1245"/>
            <a:ext cx="3720498" cy="330692"/>
          </a:xfrm>
          <a:prstGeom prst="rect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59424D5-CE1F-9A46-8306-742C45483DED}"/>
              </a:ext>
            </a:extLst>
          </p:cNvPr>
          <p:cNvSpPr/>
          <p:nvPr/>
        </p:nvSpPr>
        <p:spPr>
          <a:xfrm>
            <a:off x="10045099" y="1245"/>
            <a:ext cx="2146902" cy="330692"/>
          </a:xfrm>
          <a:prstGeom prst="rect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0" name="Google Shape;60;p13">
            <a:extLst>
              <a:ext uri="{FF2B5EF4-FFF2-40B4-BE49-F238E27FC236}">
                <a16:creationId xmlns:a16="http://schemas.microsoft.com/office/drawing/2014/main" id="{65732095-1E2D-D34D-8953-B5E51A43DA18}"/>
              </a:ext>
            </a:extLst>
          </p:cNvPr>
          <p:cNvSpPr txBox="1"/>
          <p:nvPr/>
        </p:nvSpPr>
        <p:spPr>
          <a:xfrm>
            <a:off x="178163" y="-30188"/>
            <a:ext cx="1604193" cy="439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 defTabSz="685800"/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Franklin Gothic Demi Cond"/>
                <a:ea typeface="Helvetica Neue"/>
                <a:cs typeface="Helvetica Neue"/>
                <a:sym typeface="Helvetica Neue"/>
              </a:rPr>
              <a:t>Problem statement</a:t>
            </a:r>
            <a:endParaRPr sz="1200" dirty="0">
              <a:solidFill>
                <a:schemeClr val="bg1">
                  <a:lumMod val="50000"/>
                </a:schemeClr>
              </a:solidFill>
              <a:latin typeface="Franklin Gothic Demi Cond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1" name="Google Shape;60;p13">
            <a:extLst>
              <a:ext uri="{FF2B5EF4-FFF2-40B4-BE49-F238E27FC236}">
                <a16:creationId xmlns:a16="http://schemas.microsoft.com/office/drawing/2014/main" id="{E31C4886-DF4B-C440-8188-B33DBC0931A8}"/>
              </a:ext>
            </a:extLst>
          </p:cNvPr>
          <p:cNvSpPr txBox="1"/>
          <p:nvPr/>
        </p:nvSpPr>
        <p:spPr>
          <a:xfrm>
            <a:off x="2317809" y="-28013"/>
            <a:ext cx="1502230" cy="439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 defTabSz="685800"/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Franklin Gothic Demi Cond"/>
                <a:ea typeface="Helvetica Neue"/>
                <a:cs typeface="Helvetica Neue"/>
                <a:sym typeface="Helvetica Neue"/>
              </a:rPr>
              <a:t>Literature Review</a:t>
            </a:r>
            <a:endParaRPr sz="1200" dirty="0">
              <a:solidFill>
                <a:schemeClr val="bg1">
                  <a:lumMod val="50000"/>
                </a:schemeClr>
              </a:solidFill>
              <a:latin typeface="Franklin Gothic Demi Cond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2" name="Google Shape;60;p13">
            <a:extLst>
              <a:ext uri="{FF2B5EF4-FFF2-40B4-BE49-F238E27FC236}">
                <a16:creationId xmlns:a16="http://schemas.microsoft.com/office/drawing/2014/main" id="{E5699DE2-2B34-E44A-8FDE-B5F4193E6C0C}"/>
              </a:ext>
            </a:extLst>
          </p:cNvPr>
          <p:cNvSpPr txBox="1"/>
          <p:nvPr/>
        </p:nvSpPr>
        <p:spPr>
          <a:xfrm>
            <a:off x="4426928" y="-28013"/>
            <a:ext cx="1502230" cy="439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 defTabSz="685800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Demi Cond"/>
                <a:ea typeface="Helvetica Neue"/>
                <a:cs typeface="Helvetica Neue"/>
                <a:sym typeface="Helvetica Neue"/>
              </a:rPr>
              <a:t>Methodology</a:t>
            </a:r>
            <a:endParaRPr sz="1200" dirty="0">
              <a:solidFill>
                <a:schemeClr val="tx1">
                  <a:lumMod val="85000"/>
                  <a:lumOff val="15000"/>
                </a:schemeClr>
              </a:solidFill>
              <a:latin typeface="Franklin Gothic Demi Cond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3" name="Google Shape;60;p13">
            <a:extLst>
              <a:ext uri="{FF2B5EF4-FFF2-40B4-BE49-F238E27FC236}">
                <a16:creationId xmlns:a16="http://schemas.microsoft.com/office/drawing/2014/main" id="{56F2D16E-5DEA-DC45-8AB9-3D7B9D3D4C62}"/>
              </a:ext>
            </a:extLst>
          </p:cNvPr>
          <p:cNvSpPr txBox="1"/>
          <p:nvPr/>
        </p:nvSpPr>
        <p:spPr>
          <a:xfrm>
            <a:off x="7266707" y="-28013"/>
            <a:ext cx="1852261" cy="439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 defTabSz="685800"/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Franklin Gothic Demi Cond"/>
                <a:ea typeface="Helvetica Neue"/>
                <a:cs typeface="Helvetica Neue"/>
                <a:sym typeface="Helvetica Neue"/>
              </a:rPr>
              <a:t>Experiments &amp; Results</a:t>
            </a:r>
            <a:endParaRPr sz="1200" dirty="0">
              <a:solidFill>
                <a:schemeClr val="bg1">
                  <a:lumMod val="50000"/>
                </a:schemeClr>
              </a:solidFill>
              <a:latin typeface="Franklin Gothic Demi Cond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4" name="Google Shape;60;p13">
            <a:extLst>
              <a:ext uri="{FF2B5EF4-FFF2-40B4-BE49-F238E27FC236}">
                <a16:creationId xmlns:a16="http://schemas.microsoft.com/office/drawing/2014/main" id="{04D7249B-5578-8D48-9F49-61B07123C8F2}"/>
              </a:ext>
            </a:extLst>
          </p:cNvPr>
          <p:cNvSpPr txBox="1"/>
          <p:nvPr/>
        </p:nvSpPr>
        <p:spPr>
          <a:xfrm>
            <a:off x="10467326" y="-28013"/>
            <a:ext cx="1346764" cy="439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 defTabSz="685800"/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Franklin Gothic Demi Cond"/>
                <a:ea typeface="Helvetica Neue"/>
                <a:cs typeface="Helvetica Neue"/>
                <a:sym typeface="Helvetica Neue"/>
              </a:rPr>
              <a:t>Conclusions</a:t>
            </a:r>
            <a:endParaRPr sz="1200" dirty="0">
              <a:solidFill>
                <a:schemeClr val="bg1">
                  <a:lumMod val="50000"/>
                </a:schemeClr>
              </a:solidFill>
              <a:latin typeface="Franklin Gothic Demi Cond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CDC7831D-8C9D-4942-BF96-230B9FE3F4F3}"/>
              </a:ext>
            </a:extLst>
          </p:cNvPr>
          <p:cNvSpPr txBox="1">
            <a:spLocks/>
          </p:cNvSpPr>
          <p:nvPr/>
        </p:nvSpPr>
        <p:spPr>
          <a:xfrm>
            <a:off x="829503" y="664148"/>
            <a:ext cx="7489825" cy="655400"/>
          </a:xfrm>
          <a:prstGeom prst="rect">
            <a:avLst/>
          </a:prstGeom>
        </p:spPr>
        <p:txBody>
          <a:bodyPr vert="horz" lIns="180000" tIns="0" rIns="72000" bIns="46800" rtlCol="0" anchor="ctr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000" spc="-70" baseline="0">
                <a:solidFill>
                  <a:schemeClr val="tx1"/>
                </a:solidFill>
                <a:latin typeface="Helvetica" pitchFamily="2" charset="0"/>
                <a:ea typeface="Roboto Black" panose="02000000000000000000" pitchFamily="2" charset="0"/>
                <a:cs typeface="Arial" panose="020B0604020202020204" pitchFamily="34" charset="0"/>
              </a:defRPr>
            </a:lvl1pPr>
          </a:lstStyle>
          <a:p>
            <a:pPr algn="l"/>
            <a:r>
              <a:rPr lang="en-US" sz="2800" dirty="0"/>
              <a:t>Modeling student activity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0ED4DB78-4B74-614A-ABB9-98AA6F4BCB4A}"/>
              </a:ext>
            </a:extLst>
          </p:cNvPr>
          <p:cNvCxnSpPr>
            <a:cxnSpLocks/>
          </p:cNvCxnSpPr>
          <p:nvPr/>
        </p:nvCxnSpPr>
        <p:spPr>
          <a:xfrm>
            <a:off x="2732440" y="3428999"/>
            <a:ext cx="6098662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29">
            <a:extLst>
              <a:ext uri="{FF2B5EF4-FFF2-40B4-BE49-F238E27FC236}">
                <a16:creationId xmlns:a16="http://schemas.microsoft.com/office/drawing/2014/main" id="{71F3F004-20C7-4C4D-AECD-272E35658737}"/>
              </a:ext>
            </a:extLst>
          </p:cNvPr>
          <p:cNvSpPr/>
          <p:nvPr/>
        </p:nvSpPr>
        <p:spPr>
          <a:xfrm>
            <a:off x="4997933" y="3185368"/>
            <a:ext cx="493686" cy="493686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dirty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Medium" panose="020B0603020102020204" pitchFamily="34" charset="0"/>
              </a:rPr>
              <a:t>3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F8D955EF-634D-D24B-ADCF-887A6747A494}"/>
              </a:ext>
            </a:extLst>
          </p:cNvPr>
          <p:cNvSpPr/>
          <p:nvPr/>
        </p:nvSpPr>
        <p:spPr>
          <a:xfrm>
            <a:off x="6257832" y="3185368"/>
            <a:ext cx="493686" cy="493686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dirty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Medium" panose="020B0603020102020204" pitchFamily="34" charset="0"/>
              </a:rPr>
              <a:t>2</a:t>
            </a:r>
          </a:p>
        </p:txBody>
      </p:sp>
      <p:sp>
        <p:nvSpPr>
          <p:cNvPr id="35" name="Google Shape;60;p13">
            <a:extLst>
              <a:ext uri="{FF2B5EF4-FFF2-40B4-BE49-F238E27FC236}">
                <a16:creationId xmlns:a16="http://schemas.microsoft.com/office/drawing/2014/main" id="{79BEEDA3-FA36-0B4C-8D60-04A29B56C1E5}"/>
              </a:ext>
            </a:extLst>
          </p:cNvPr>
          <p:cNvSpPr txBox="1"/>
          <p:nvPr/>
        </p:nvSpPr>
        <p:spPr>
          <a:xfrm>
            <a:off x="3351658" y="2594663"/>
            <a:ext cx="1273170" cy="364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 defTabSz="685800"/>
            <a:r>
              <a:rPr lang="en-US" sz="1400" dirty="0">
                <a:solidFill>
                  <a:srgbClr val="413C3A"/>
                </a:solidFill>
                <a:latin typeface="Franklin Gothic Demi Cond"/>
                <a:ea typeface="Helvetica Neue"/>
                <a:cs typeface="Helvetica Neue"/>
                <a:sym typeface="Helvetica Neue"/>
              </a:rPr>
              <a:t>Monday</a:t>
            </a:r>
          </a:p>
        </p:txBody>
      </p:sp>
      <p:sp>
        <p:nvSpPr>
          <p:cNvPr id="36" name="Google Shape;60;p13">
            <a:extLst>
              <a:ext uri="{FF2B5EF4-FFF2-40B4-BE49-F238E27FC236}">
                <a16:creationId xmlns:a16="http://schemas.microsoft.com/office/drawing/2014/main" id="{EA773EE6-355D-1B43-B844-BDD97B13814B}"/>
              </a:ext>
            </a:extLst>
          </p:cNvPr>
          <p:cNvSpPr txBox="1"/>
          <p:nvPr/>
        </p:nvSpPr>
        <p:spPr>
          <a:xfrm>
            <a:off x="4607370" y="2594663"/>
            <a:ext cx="1273170" cy="364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 defTabSz="685800"/>
            <a:r>
              <a:rPr lang="en-US" sz="1400" dirty="0">
                <a:solidFill>
                  <a:srgbClr val="413C3A"/>
                </a:solidFill>
                <a:latin typeface="Franklin Gothic Demi Cond"/>
                <a:ea typeface="Helvetica Neue"/>
                <a:cs typeface="Helvetica Neue"/>
                <a:sym typeface="Helvetica Neue"/>
              </a:rPr>
              <a:t>Tuesday</a:t>
            </a:r>
          </a:p>
        </p:txBody>
      </p:sp>
      <p:sp>
        <p:nvSpPr>
          <p:cNvPr id="37" name="Google Shape;60;p13">
            <a:extLst>
              <a:ext uri="{FF2B5EF4-FFF2-40B4-BE49-F238E27FC236}">
                <a16:creationId xmlns:a16="http://schemas.microsoft.com/office/drawing/2014/main" id="{D5563AB9-DF6F-AC4E-997F-C051FA25DAEA}"/>
              </a:ext>
            </a:extLst>
          </p:cNvPr>
          <p:cNvSpPr txBox="1"/>
          <p:nvPr/>
        </p:nvSpPr>
        <p:spPr>
          <a:xfrm>
            <a:off x="5787245" y="2594663"/>
            <a:ext cx="1434646" cy="364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 defTabSz="685800"/>
            <a:r>
              <a:rPr lang="en-US" sz="1400" dirty="0">
                <a:solidFill>
                  <a:srgbClr val="413C3A"/>
                </a:solidFill>
                <a:latin typeface="Franklin Gothic Demi Cond"/>
                <a:ea typeface="Helvetica Neue"/>
                <a:cs typeface="Helvetica Neue"/>
                <a:sym typeface="Helvetica Neue"/>
              </a:rPr>
              <a:t>Wednesday </a:t>
            </a:r>
          </a:p>
        </p:txBody>
      </p:sp>
      <p:sp>
        <p:nvSpPr>
          <p:cNvPr id="38" name="Google Shape;60;p13">
            <a:extLst>
              <a:ext uri="{FF2B5EF4-FFF2-40B4-BE49-F238E27FC236}">
                <a16:creationId xmlns:a16="http://schemas.microsoft.com/office/drawing/2014/main" id="{0FA5F583-8D0A-F44F-9747-220F29E093A5}"/>
              </a:ext>
            </a:extLst>
          </p:cNvPr>
          <p:cNvSpPr txBox="1"/>
          <p:nvPr/>
        </p:nvSpPr>
        <p:spPr>
          <a:xfrm>
            <a:off x="7044230" y="2594663"/>
            <a:ext cx="1434646" cy="364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 defTabSz="685800"/>
            <a:r>
              <a:rPr lang="en-US" sz="1400" dirty="0">
                <a:solidFill>
                  <a:srgbClr val="413C3A"/>
                </a:solidFill>
                <a:latin typeface="Franklin Gothic Demi Cond"/>
                <a:ea typeface="Helvetica Neue"/>
                <a:cs typeface="Helvetica Neue"/>
                <a:sym typeface="Helvetica Neue"/>
              </a:rPr>
              <a:t>Thursday </a:t>
            </a:r>
          </a:p>
        </p:txBody>
      </p:sp>
      <p:sp>
        <p:nvSpPr>
          <p:cNvPr id="39" name="Google Shape;60;p13">
            <a:extLst>
              <a:ext uri="{FF2B5EF4-FFF2-40B4-BE49-F238E27FC236}">
                <a16:creationId xmlns:a16="http://schemas.microsoft.com/office/drawing/2014/main" id="{4796CC41-8820-8B4B-AFF9-CF40C4D54754}"/>
              </a:ext>
            </a:extLst>
          </p:cNvPr>
          <p:cNvSpPr txBox="1"/>
          <p:nvPr/>
        </p:nvSpPr>
        <p:spPr>
          <a:xfrm>
            <a:off x="8310181" y="2594663"/>
            <a:ext cx="1434646" cy="364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 defTabSz="685800"/>
            <a:r>
              <a:rPr lang="en-US" sz="1400" dirty="0">
                <a:solidFill>
                  <a:srgbClr val="413C3A"/>
                </a:solidFill>
                <a:latin typeface="Franklin Gothic Demi Cond"/>
                <a:ea typeface="Helvetica Neue"/>
                <a:cs typeface="Helvetica Neue"/>
                <a:sym typeface="Helvetica Neue"/>
              </a:rPr>
              <a:t>Friday </a:t>
            </a:r>
          </a:p>
        </p:txBody>
      </p:sp>
      <p:sp>
        <p:nvSpPr>
          <p:cNvPr id="41" name="Google Shape;60;p13">
            <a:extLst>
              <a:ext uri="{FF2B5EF4-FFF2-40B4-BE49-F238E27FC236}">
                <a16:creationId xmlns:a16="http://schemas.microsoft.com/office/drawing/2014/main" id="{102CBEF5-0285-BF42-9D5A-58C7330C44BC}"/>
              </a:ext>
            </a:extLst>
          </p:cNvPr>
          <p:cNvSpPr txBox="1"/>
          <p:nvPr/>
        </p:nvSpPr>
        <p:spPr>
          <a:xfrm>
            <a:off x="2086749" y="2594663"/>
            <a:ext cx="1273170" cy="364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 defTabSz="685800"/>
            <a:r>
              <a:rPr lang="en-US" sz="1400" dirty="0">
                <a:solidFill>
                  <a:srgbClr val="413C3A"/>
                </a:solidFill>
                <a:latin typeface="Franklin Gothic Demi Cond"/>
                <a:ea typeface="Helvetica Neue"/>
                <a:cs typeface="Helvetica Neue"/>
                <a:sym typeface="Helvetica Neue"/>
              </a:rPr>
              <a:t>Sat-Sun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DF639976-B957-A04B-8543-31F5DF16953D}"/>
              </a:ext>
            </a:extLst>
          </p:cNvPr>
          <p:cNvSpPr/>
          <p:nvPr/>
        </p:nvSpPr>
        <p:spPr>
          <a:xfrm>
            <a:off x="7517731" y="3182156"/>
            <a:ext cx="493686" cy="493686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dirty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Medium" panose="020B0603020102020204" pitchFamily="34" charset="0"/>
              </a:rPr>
              <a:t>0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827B9E3C-A543-BA47-8A96-D39ACBFDF0C8}"/>
              </a:ext>
            </a:extLst>
          </p:cNvPr>
          <p:cNvSpPr/>
          <p:nvPr/>
        </p:nvSpPr>
        <p:spPr>
          <a:xfrm>
            <a:off x="8777628" y="3182156"/>
            <a:ext cx="493686" cy="493686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dirty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Medium" panose="020B0603020102020204" pitchFamily="34" charset="0"/>
              </a:rPr>
              <a:t>1</a:t>
            </a: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9BF1B9C6-AB15-624C-8679-1D4E8FE1EFF3}"/>
              </a:ext>
            </a:extLst>
          </p:cNvPr>
          <p:cNvSpPr/>
          <p:nvPr/>
        </p:nvSpPr>
        <p:spPr>
          <a:xfrm>
            <a:off x="2478135" y="3145534"/>
            <a:ext cx="493686" cy="493686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dirty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Medium" panose="020B0603020102020204" pitchFamily="34" charset="0"/>
              </a:rPr>
              <a:t>0</a:t>
            </a: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53C2D1B1-CB3F-DB45-A8F9-F3640902D6FD}"/>
              </a:ext>
            </a:extLst>
          </p:cNvPr>
          <p:cNvSpPr/>
          <p:nvPr/>
        </p:nvSpPr>
        <p:spPr>
          <a:xfrm>
            <a:off x="3738034" y="3145534"/>
            <a:ext cx="493686" cy="493686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dirty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Medium" panose="020B060302010202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042390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7" grpId="0"/>
      <p:bldP spid="38" grpId="0"/>
      <p:bldP spid="39" grpId="0"/>
      <p:bldP spid="41" grpId="0"/>
      <p:bldP spid="42" grpId="0" animBg="1"/>
      <p:bldP spid="43" grpId="0" animBg="1"/>
      <p:bldP spid="45" grpId="0" animBg="1"/>
      <p:bldP spid="4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027207CA-4A1D-8E4F-BAF3-D39F1E06E927}"/>
              </a:ext>
            </a:extLst>
          </p:cNvPr>
          <p:cNvSpPr txBox="1">
            <a:spLocks/>
          </p:cNvSpPr>
          <p:nvPr/>
        </p:nvSpPr>
        <p:spPr>
          <a:xfrm>
            <a:off x="11624305" y="6515547"/>
            <a:ext cx="466659" cy="163552"/>
          </a:xfrm>
          <a:prstGeom prst="rect">
            <a:avLst/>
          </a:prstGeom>
        </p:spPr>
        <p:txBody>
          <a:bodyPr vert="horz" lIns="90000" tIns="0" rIns="90000" bIns="0" rtlCol="0" anchor="t"/>
          <a:lstStyle>
            <a:defPPr>
              <a:defRPr lang="fr-FR"/>
            </a:defPPr>
            <a:lvl1pPr marL="0" algn="ctr" defTabSz="685800" rtl="0" eaLnBrk="1" latinLnBrk="0" hangingPunct="1">
              <a:defRPr sz="900" b="1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1E1CD7C-2161-7D43-862E-CE4C333CD873}" type="slidenum">
              <a:rPr lang="fr-FR" sz="1050" smtClean="0"/>
              <a:pPr/>
              <a:t>11</a:t>
            </a:fld>
            <a:endParaRPr lang="fr-FR" sz="105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12154F6-2506-AE44-86F9-DB6BF84B370B}"/>
              </a:ext>
            </a:extLst>
          </p:cNvPr>
          <p:cNvSpPr/>
          <p:nvPr/>
        </p:nvSpPr>
        <p:spPr>
          <a:xfrm>
            <a:off x="-1" y="1245"/>
            <a:ext cx="2035629" cy="330692"/>
          </a:xfrm>
          <a:prstGeom prst="rect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41F6BE4-B678-1A4F-A2FB-1F00FD98355D}"/>
              </a:ext>
            </a:extLst>
          </p:cNvPr>
          <p:cNvSpPr/>
          <p:nvPr/>
        </p:nvSpPr>
        <p:spPr>
          <a:xfrm>
            <a:off x="2035628" y="1245"/>
            <a:ext cx="2035629" cy="330692"/>
          </a:xfrm>
          <a:prstGeom prst="rect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8EF7114-A8BA-F343-A573-4FC23FE48512}"/>
              </a:ext>
            </a:extLst>
          </p:cNvPr>
          <p:cNvSpPr/>
          <p:nvPr/>
        </p:nvSpPr>
        <p:spPr>
          <a:xfrm>
            <a:off x="4071257" y="1245"/>
            <a:ext cx="2253343" cy="33069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1678B0F-27E0-2047-B899-A1D01C7B3E2F}"/>
              </a:ext>
            </a:extLst>
          </p:cNvPr>
          <p:cNvSpPr/>
          <p:nvPr/>
        </p:nvSpPr>
        <p:spPr>
          <a:xfrm>
            <a:off x="6324600" y="1245"/>
            <a:ext cx="3720498" cy="330692"/>
          </a:xfrm>
          <a:prstGeom prst="rect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59424D5-CE1F-9A46-8306-742C45483DED}"/>
              </a:ext>
            </a:extLst>
          </p:cNvPr>
          <p:cNvSpPr/>
          <p:nvPr/>
        </p:nvSpPr>
        <p:spPr>
          <a:xfrm>
            <a:off x="10045099" y="1245"/>
            <a:ext cx="2146902" cy="330692"/>
          </a:xfrm>
          <a:prstGeom prst="rect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0" name="Google Shape;60;p13">
            <a:extLst>
              <a:ext uri="{FF2B5EF4-FFF2-40B4-BE49-F238E27FC236}">
                <a16:creationId xmlns:a16="http://schemas.microsoft.com/office/drawing/2014/main" id="{65732095-1E2D-D34D-8953-B5E51A43DA18}"/>
              </a:ext>
            </a:extLst>
          </p:cNvPr>
          <p:cNvSpPr txBox="1"/>
          <p:nvPr/>
        </p:nvSpPr>
        <p:spPr>
          <a:xfrm>
            <a:off x="178163" y="-30188"/>
            <a:ext cx="1604193" cy="439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 defTabSz="685800"/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Franklin Gothic Demi Cond"/>
                <a:ea typeface="Helvetica Neue"/>
                <a:cs typeface="Helvetica Neue"/>
                <a:sym typeface="Helvetica Neue"/>
              </a:rPr>
              <a:t>Problem statement</a:t>
            </a:r>
            <a:endParaRPr sz="1200" dirty="0">
              <a:solidFill>
                <a:schemeClr val="bg1">
                  <a:lumMod val="50000"/>
                </a:schemeClr>
              </a:solidFill>
              <a:latin typeface="Franklin Gothic Demi Cond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1" name="Google Shape;60;p13">
            <a:extLst>
              <a:ext uri="{FF2B5EF4-FFF2-40B4-BE49-F238E27FC236}">
                <a16:creationId xmlns:a16="http://schemas.microsoft.com/office/drawing/2014/main" id="{E31C4886-DF4B-C440-8188-B33DBC0931A8}"/>
              </a:ext>
            </a:extLst>
          </p:cNvPr>
          <p:cNvSpPr txBox="1"/>
          <p:nvPr/>
        </p:nvSpPr>
        <p:spPr>
          <a:xfrm>
            <a:off x="2317809" y="-28013"/>
            <a:ext cx="1502230" cy="439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 defTabSz="685800"/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Franklin Gothic Demi Cond"/>
                <a:ea typeface="Helvetica Neue"/>
                <a:cs typeface="Helvetica Neue"/>
                <a:sym typeface="Helvetica Neue"/>
              </a:rPr>
              <a:t>Literature Review</a:t>
            </a:r>
            <a:endParaRPr sz="1200" dirty="0">
              <a:solidFill>
                <a:schemeClr val="bg1">
                  <a:lumMod val="50000"/>
                </a:schemeClr>
              </a:solidFill>
              <a:latin typeface="Franklin Gothic Demi Cond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2" name="Google Shape;60;p13">
            <a:extLst>
              <a:ext uri="{FF2B5EF4-FFF2-40B4-BE49-F238E27FC236}">
                <a16:creationId xmlns:a16="http://schemas.microsoft.com/office/drawing/2014/main" id="{E5699DE2-2B34-E44A-8FDE-B5F4193E6C0C}"/>
              </a:ext>
            </a:extLst>
          </p:cNvPr>
          <p:cNvSpPr txBox="1"/>
          <p:nvPr/>
        </p:nvSpPr>
        <p:spPr>
          <a:xfrm>
            <a:off x="4426928" y="-28013"/>
            <a:ext cx="1502230" cy="439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 defTabSz="685800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Demi Cond"/>
                <a:ea typeface="Helvetica Neue"/>
                <a:cs typeface="Helvetica Neue"/>
                <a:sym typeface="Helvetica Neue"/>
              </a:rPr>
              <a:t>Methodology</a:t>
            </a:r>
            <a:endParaRPr sz="1200" dirty="0">
              <a:solidFill>
                <a:schemeClr val="tx1">
                  <a:lumMod val="85000"/>
                  <a:lumOff val="15000"/>
                </a:schemeClr>
              </a:solidFill>
              <a:latin typeface="Franklin Gothic Demi Cond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3" name="Google Shape;60;p13">
            <a:extLst>
              <a:ext uri="{FF2B5EF4-FFF2-40B4-BE49-F238E27FC236}">
                <a16:creationId xmlns:a16="http://schemas.microsoft.com/office/drawing/2014/main" id="{56F2D16E-5DEA-DC45-8AB9-3D7B9D3D4C62}"/>
              </a:ext>
            </a:extLst>
          </p:cNvPr>
          <p:cNvSpPr txBox="1"/>
          <p:nvPr/>
        </p:nvSpPr>
        <p:spPr>
          <a:xfrm>
            <a:off x="7266707" y="-28013"/>
            <a:ext cx="1852261" cy="439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 defTabSz="685800"/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Franklin Gothic Demi Cond"/>
                <a:ea typeface="Helvetica Neue"/>
                <a:cs typeface="Helvetica Neue"/>
                <a:sym typeface="Helvetica Neue"/>
              </a:rPr>
              <a:t>Experiments &amp; Results</a:t>
            </a:r>
            <a:endParaRPr sz="1200" dirty="0">
              <a:solidFill>
                <a:schemeClr val="bg1">
                  <a:lumMod val="50000"/>
                </a:schemeClr>
              </a:solidFill>
              <a:latin typeface="Franklin Gothic Demi Cond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4" name="Google Shape;60;p13">
            <a:extLst>
              <a:ext uri="{FF2B5EF4-FFF2-40B4-BE49-F238E27FC236}">
                <a16:creationId xmlns:a16="http://schemas.microsoft.com/office/drawing/2014/main" id="{04D7249B-5578-8D48-9F49-61B07123C8F2}"/>
              </a:ext>
            </a:extLst>
          </p:cNvPr>
          <p:cNvSpPr txBox="1"/>
          <p:nvPr/>
        </p:nvSpPr>
        <p:spPr>
          <a:xfrm>
            <a:off x="10467326" y="-28013"/>
            <a:ext cx="1346764" cy="439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 defTabSz="685800"/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Franklin Gothic Demi Cond"/>
                <a:ea typeface="Helvetica Neue"/>
                <a:cs typeface="Helvetica Neue"/>
                <a:sym typeface="Helvetica Neue"/>
              </a:rPr>
              <a:t>Conclusions</a:t>
            </a:r>
            <a:endParaRPr sz="1200" dirty="0">
              <a:solidFill>
                <a:schemeClr val="bg1">
                  <a:lumMod val="50000"/>
                </a:schemeClr>
              </a:solidFill>
              <a:latin typeface="Franklin Gothic Demi Cond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CDC7831D-8C9D-4942-BF96-230B9FE3F4F3}"/>
              </a:ext>
            </a:extLst>
          </p:cNvPr>
          <p:cNvSpPr txBox="1">
            <a:spLocks/>
          </p:cNvSpPr>
          <p:nvPr/>
        </p:nvSpPr>
        <p:spPr>
          <a:xfrm>
            <a:off x="829503" y="664148"/>
            <a:ext cx="7489825" cy="655400"/>
          </a:xfrm>
          <a:prstGeom prst="rect">
            <a:avLst/>
          </a:prstGeom>
        </p:spPr>
        <p:txBody>
          <a:bodyPr vert="horz" lIns="180000" tIns="0" rIns="72000" bIns="46800" rtlCol="0" anchor="ctr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000" spc="-70" baseline="0">
                <a:solidFill>
                  <a:schemeClr val="tx1"/>
                </a:solidFill>
                <a:latin typeface="Helvetica" pitchFamily="2" charset="0"/>
                <a:ea typeface="Roboto Black" panose="02000000000000000000" pitchFamily="2" charset="0"/>
                <a:cs typeface="Arial" panose="020B0604020202020204" pitchFamily="34" charset="0"/>
              </a:defRPr>
            </a:lvl1pPr>
          </a:lstStyle>
          <a:p>
            <a:pPr algn="l"/>
            <a:r>
              <a:rPr lang="en-US" sz="2800" dirty="0"/>
              <a:t>Modeling student activity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15550DE-9F19-234B-9712-2B3B8886C2BB}"/>
              </a:ext>
            </a:extLst>
          </p:cNvPr>
          <p:cNvGrpSpPr/>
          <p:nvPr/>
        </p:nvGrpSpPr>
        <p:grpSpPr>
          <a:xfrm>
            <a:off x="3049756" y="2766448"/>
            <a:ext cx="5777091" cy="818041"/>
            <a:chOff x="2086749" y="2594663"/>
            <a:chExt cx="7658078" cy="1084391"/>
          </a:xfrm>
        </p:grpSpPr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0ED4DB78-4B74-614A-ABB9-98AA6F4BCB4A}"/>
                </a:ext>
              </a:extLst>
            </p:cNvPr>
            <p:cNvCxnSpPr>
              <a:cxnSpLocks/>
            </p:cNvCxnSpPr>
            <p:nvPr/>
          </p:nvCxnSpPr>
          <p:spPr>
            <a:xfrm>
              <a:off x="2732440" y="3428999"/>
              <a:ext cx="6098662" cy="0"/>
            </a:xfrm>
            <a:prstGeom prst="line">
              <a:avLst/>
            </a:prstGeom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71F3F004-20C7-4C4D-AECD-272E35658737}"/>
                </a:ext>
              </a:extLst>
            </p:cNvPr>
            <p:cNvSpPr/>
            <p:nvPr/>
          </p:nvSpPr>
          <p:spPr>
            <a:xfrm>
              <a:off x="4997933" y="3185368"/>
              <a:ext cx="493686" cy="493686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H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Franklin Gothic Medium" panose="020B0603020102020204" pitchFamily="34" charset="0"/>
                </a:rPr>
                <a:t>3</a:t>
              </a: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F8D955EF-634D-D24B-ADCF-887A6747A494}"/>
                </a:ext>
              </a:extLst>
            </p:cNvPr>
            <p:cNvSpPr/>
            <p:nvPr/>
          </p:nvSpPr>
          <p:spPr>
            <a:xfrm>
              <a:off x="6257832" y="3185368"/>
              <a:ext cx="493686" cy="493686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H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Franklin Gothic Medium" panose="020B0603020102020204" pitchFamily="34" charset="0"/>
                </a:rPr>
                <a:t>2</a:t>
              </a:r>
            </a:p>
          </p:txBody>
        </p:sp>
        <p:sp>
          <p:nvSpPr>
            <p:cNvPr id="35" name="Google Shape;60;p13">
              <a:extLst>
                <a:ext uri="{FF2B5EF4-FFF2-40B4-BE49-F238E27FC236}">
                  <a16:creationId xmlns:a16="http://schemas.microsoft.com/office/drawing/2014/main" id="{79BEEDA3-FA36-0B4C-8D60-04A29B56C1E5}"/>
                </a:ext>
              </a:extLst>
            </p:cNvPr>
            <p:cNvSpPr txBox="1"/>
            <p:nvPr/>
          </p:nvSpPr>
          <p:spPr>
            <a:xfrm>
              <a:off x="3351658" y="2594663"/>
              <a:ext cx="1273170" cy="36490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algn="ctr" defTabSz="685800"/>
              <a:r>
                <a:rPr lang="en-US" sz="1400" dirty="0">
                  <a:solidFill>
                    <a:srgbClr val="413C3A"/>
                  </a:solidFill>
                  <a:latin typeface="Franklin Gothic Demi Cond"/>
                  <a:ea typeface="Helvetica Neue"/>
                  <a:cs typeface="Helvetica Neue"/>
                  <a:sym typeface="Helvetica Neue"/>
                </a:rPr>
                <a:t>Monday</a:t>
              </a:r>
            </a:p>
          </p:txBody>
        </p:sp>
        <p:sp>
          <p:nvSpPr>
            <p:cNvPr id="36" name="Google Shape;60;p13">
              <a:extLst>
                <a:ext uri="{FF2B5EF4-FFF2-40B4-BE49-F238E27FC236}">
                  <a16:creationId xmlns:a16="http://schemas.microsoft.com/office/drawing/2014/main" id="{EA773EE6-355D-1B43-B844-BDD97B13814B}"/>
                </a:ext>
              </a:extLst>
            </p:cNvPr>
            <p:cNvSpPr txBox="1"/>
            <p:nvPr/>
          </p:nvSpPr>
          <p:spPr>
            <a:xfrm>
              <a:off x="4607370" y="2594663"/>
              <a:ext cx="1273170" cy="36490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algn="ctr" defTabSz="685800"/>
              <a:r>
                <a:rPr lang="en-US" sz="1400" dirty="0">
                  <a:solidFill>
                    <a:srgbClr val="413C3A"/>
                  </a:solidFill>
                  <a:latin typeface="Franklin Gothic Demi Cond"/>
                  <a:ea typeface="Helvetica Neue"/>
                  <a:cs typeface="Helvetica Neue"/>
                  <a:sym typeface="Helvetica Neue"/>
                </a:rPr>
                <a:t>Tuesday</a:t>
              </a:r>
            </a:p>
          </p:txBody>
        </p:sp>
        <p:sp>
          <p:nvSpPr>
            <p:cNvPr id="37" name="Google Shape;60;p13">
              <a:extLst>
                <a:ext uri="{FF2B5EF4-FFF2-40B4-BE49-F238E27FC236}">
                  <a16:creationId xmlns:a16="http://schemas.microsoft.com/office/drawing/2014/main" id="{D5563AB9-DF6F-AC4E-997F-C051FA25DAEA}"/>
                </a:ext>
              </a:extLst>
            </p:cNvPr>
            <p:cNvSpPr txBox="1"/>
            <p:nvPr/>
          </p:nvSpPr>
          <p:spPr>
            <a:xfrm>
              <a:off x="5787245" y="2594663"/>
              <a:ext cx="1434646" cy="36490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algn="ctr" defTabSz="685800"/>
              <a:r>
                <a:rPr lang="en-US" sz="1400" dirty="0">
                  <a:solidFill>
                    <a:srgbClr val="413C3A"/>
                  </a:solidFill>
                  <a:latin typeface="Franklin Gothic Demi Cond"/>
                  <a:ea typeface="Helvetica Neue"/>
                  <a:cs typeface="Helvetica Neue"/>
                  <a:sym typeface="Helvetica Neue"/>
                </a:rPr>
                <a:t>Wednesday </a:t>
              </a:r>
            </a:p>
          </p:txBody>
        </p:sp>
        <p:sp>
          <p:nvSpPr>
            <p:cNvPr id="38" name="Google Shape;60;p13">
              <a:extLst>
                <a:ext uri="{FF2B5EF4-FFF2-40B4-BE49-F238E27FC236}">
                  <a16:creationId xmlns:a16="http://schemas.microsoft.com/office/drawing/2014/main" id="{0FA5F583-8D0A-F44F-9747-220F29E093A5}"/>
                </a:ext>
              </a:extLst>
            </p:cNvPr>
            <p:cNvSpPr txBox="1"/>
            <p:nvPr/>
          </p:nvSpPr>
          <p:spPr>
            <a:xfrm>
              <a:off x="7044230" y="2594663"/>
              <a:ext cx="1434646" cy="36490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algn="ctr" defTabSz="685800"/>
              <a:r>
                <a:rPr lang="en-US" sz="1400" dirty="0">
                  <a:solidFill>
                    <a:srgbClr val="413C3A"/>
                  </a:solidFill>
                  <a:latin typeface="Franklin Gothic Demi Cond"/>
                  <a:ea typeface="Helvetica Neue"/>
                  <a:cs typeface="Helvetica Neue"/>
                  <a:sym typeface="Helvetica Neue"/>
                </a:rPr>
                <a:t>Thursday </a:t>
              </a:r>
            </a:p>
          </p:txBody>
        </p:sp>
        <p:sp>
          <p:nvSpPr>
            <p:cNvPr id="39" name="Google Shape;60;p13">
              <a:extLst>
                <a:ext uri="{FF2B5EF4-FFF2-40B4-BE49-F238E27FC236}">
                  <a16:creationId xmlns:a16="http://schemas.microsoft.com/office/drawing/2014/main" id="{4796CC41-8820-8B4B-AFF9-CF40C4D54754}"/>
                </a:ext>
              </a:extLst>
            </p:cNvPr>
            <p:cNvSpPr txBox="1"/>
            <p:nvPr/>
          </p:nvSpPr>
          <p:spPr>
            <a:xfrm>
              <a:off x="8310181" y="2594663"/>
              <a:ext cx="1434646" cy="36490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algn="ctr" defTabSz="685800"/>
              <a:r>
                <a:rPr lang="en-US" sz="1400" dirty="0">
                  <a:solidFill>
                    <a:srgbClr val="413C3A"/>
                  </a:solidFill>
                  <a:latin typeface="Franklin Gothic Demi Cond"/>
                  <a:ea typeface="Helvetica Neue"/>
                  <a:cs typeface="Helvetica Neue"/>
                  <a:sym typeface="Helvetica Neue"/>
                </a:rPr>
                <a:t>Friday </a:t>
              </a:r>
            </a:p>
          </p:txBody>
        </p:sp>
        <p:sp>
          <p:nvSpPr>
            <p:cNvPr id="41" name="Google Shape;60;p13">
              <a:extLst>
                <a:ext uri="{FF2B5EF4-FFF2-40B4-BE49-F238E27FC236}">
                  <a16:creationId xmlns:a16="http://schemas.microsoft.com/office/drawing/2014/main" id="{102CBEF5-0285-BF42-9D5A-58C7330C44BC}"/>
                </a:ext>
              </a:extLst>
            </p:cNvPr>
            <p:cNvSpPr txBox="1"/>
            <p:nvPr/>
          </p:nvSpPr>
          <p:spPr>
            <a:xfrm>
              <a:off x="2086749" y="2594663"/>
              <a:ext cx="1273170" cy="36490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algn="ctr" defTabSz="685800"/>
              <a:r>
                <a:rPr lang="en-US" sz="1400" dirty="0">
                  <a:solidFill>
                    <a:srgbClr val="413C3A"/>
                  </a:solidFill>
                  <a:latin typeface="Franklin Gothic Demi Cond"/>
                  <a:ea typeface="Helvetica Neue"/>
                  <a:cs typeface="Helvetica Neue"/>
                  <a:sym typeface="Helvetica Neue"/>
                </a:rPr>
                <a:t>Sat-Sun</a:t>
              </a:r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DF639976-B957-A04B-8543-31F5DF16953D}"/>
                </a:ext>
              </a:extLst>
            </p:cNvPr>
            <p:cNvSpPr/>
            <p:nvPr/>
          </p:nvSpPr>
          <p:spPr>
            <a:xfrm>
              <a:off x="7517731" y="3182156"/>
              <a:ext cx="493686" cy="493686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H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Franklin Gothic Medium" panose="020B0603020102020204" pitchFamily="34" charset="0"/>
                </a:rPr>
                <a:t>0</a:t>
              </a: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827B9E3C-A543-BA47-8A96-D39ACBFDF0C8}"/>
                </a:ext>
              </a:extLst>
            </p:cNvPr>
            <p:cNvSpPr/>
            <p:nvPr/>
          </p:nvSpPr>
          <p:spPr>
            <a:xfrm>
              <a:off x="8777628" y="3182156"/>
              <a:ext cx="493686" cy="493686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H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Franklin Gothic Medium" panose="020B0603020102020204" pitchFamily="34" charset="0"/>
                </a:rPr>
                <a:t>1</a:t>
              </a:r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9BF1B9C6-AB15-624C-8679-1D4E8FE1EFF3}"/>
                </a:ext>
              </a:extLst>
            </p:cNvPr>
            <p:cNvSpPr/>
            <p:nvPr/>
          </p:nvSpPr>
          <p:spPr>
            <a:xfrm>
              <a:off x="2478135" y="3145534"/>
              <a:ext cx="493686" cy="493686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H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Franklin Gothic Medium" panose="020B0603020102020204" pitchFamily="34" charset="0"/>
                </a:rPr>
                <a:t>0</a:t>
              </a:r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53C2D1B1-CB3F-DB45-A8F9-F3640902D6FD}"/>
                </a:ext>
              </a:extLst>
            </p:cNvPr>
            <p:cNvSpPr/>
            <p:nvPr/>
          </p:nvSpPr>
          <p:spPr>
            <a:xfrm>
              <a:off x="3738034" y="3145534"/>
              <a:ext cx="493686" cy="493686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H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Franklin Gothic Medium" panose="020B0603020102020204" pitchFamily="34" charset="0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79696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4.81481E-6 L -0.1832 -0.14004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28" y="-6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027207CA-4A1D-8E4F-BAF3-D39F1E06E927}"/>
              </a:ext>
            </a:extLst>
          </p:cNvPr>
          <p:cNvSpPr txBox="1">
            <a:spLocks/>
          </p:cNvSpPr>
          <p:nvPr/>
        </p:nvSpPr>
        <p:spPr>
          <a:xfrm>
            <a:off x="11624305" y="6515547"/>
            <a:ext cx="466659" cy="163552"/>
          </a:xfrm>
          <a:prstGeom prst="rect">
            <a:avLst/>
          </a:prstGeom>
        </p:spPr>
        <p:txBody>
          <a:bodyPr vert="horz" lIns="90000" tIns="0" rIns="90000" bIns="0" rtlCol="0" anchor="t"/>
          <a:lstStyle>
            <a:defPPr>
              <a:defRPr lang="fr-FR"/>
            </a:defPPr>
            <a:lvl1pPr marL="0" algn="ctr" defTabSz="685800" rtl="0" eaLnBrk="1" latinLnBrk="0" hangingPunct="1">
              <a:defRPr sz="900" b="1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1E1CD7C-2161-7D43-862E-CE4C333CD873}" type="slidenum">
              <a:rPr lang="fr-FR" sz="1050" smtClean="0"/>
              <a:pPr/>
              <a:t>12</a:t>
            </a:fld>
            <a:endParaRPr lang="fr-FR" sz="105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12154F6-2506-AE44-86F9-DB6BF84B370B}"/>
              </a:ext>
            </a:extLst>
          </p:cNvPr>
          <p:cNvSpPr/>
          <p:nvPr/>
        </p:nvSpPr>
        <p:spPr>
          <a:xfrm>
            <a:off x="-1" y="1245"/>
            <a:ext cx="2035629" cy="330692"/>
          </a:xfrm>
          <a:prstGeom prst="rect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41F6BE4-B678-1A4F-A2FB-1F00FD98355D}"/>
              </a:ext>
            </a:extLst>
          </p:cNvPr>
          <p:cNvSpPr/>
          <p:nvPr/>
        </p:nvSpPr>
        <p:spPr>
          <a:xfrm>
            <a:off x="2035628" y="1245"/>
            <a:ext cx="2035629" cy="330692"/>
          </a:xfrm>
          <a:prstGeom prst="rect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8EF7114-A8BA-F343-A573-4FC23FE48512}"/>
              </a:ext>
            </a:extLst>
          </p:cNvPr>
          <p:cNvSpPr/>
          <p:nvPr/>
        </p:nvSpPr>
        <p:spPr>
          <a:xfrm>
            <a:off x="4071257" y="1245"/>
            <a:ext cx="2253343" cy="33069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1678B0F-27E0-2047-B899-A1D01C7B3E2F}"/>
              </a:ext>
            </a:extLst>
          </p:cNvPr>
          <p:cNvSpPr/>
          <p:nvPr/>
        </p:nvSpPr>
        <p:spPr>
          <a:xfrm>
            <a:off x="6324600" y="1245"/>
            <a:ext cx="3720498" cy="330692"/>
          </a:xfrm>
          <a:prstGeom prst="rect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59424D5-CE1F-9A46-8306-742C45483DED}"/>
              </a:ext>
            </a:extLst>
          </p:cNvPr>
          <p:cNvSpPr/>
          <p:nvPr/>
        </p:nvSpPr>
        <p:spPr>
          <a:xfrm>
            <a:off x="10045099" y="1245"/>
            <a:ext cx="2146902" cy="330692"/>
          </a:xfrm>
          <a:prstGeom prst="rect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0" name="Google Shape;60;p13">
            <a:extLst>
              <a:ext uri="{FF2B5EF4-FFF2-40B4-BE49-F238E27FC236}">
                <a16:creationId xmlns:a16="http://schemas.microsoft.com/office/drawing/2014/main" id="{65732095-1E2D-D34D-8953-B5E51A43DA18}"/>
              </a:ext>
            </a:extLst>
          </p:cNvPr>
          <p:cNvSpPr txBox="1"/>
          <p:nvPr/>
        </p:nvSpPr>
        <p:spPr>
          <a:xfrm>
            <a:off x="178163" y="-30188"/>
            <a:ext cx="1604193" cy="439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 defTabSz="685800"/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Franklin Gothic Demi Cond"/>
                <a:ea typeface="Helvetica Neue"/>
                <a:cs typeface="Helvetica Neue"/>
                <a:sym typeface="Helvetica Neue"/>
              </a:rPr>
              <a:t>Problem statement</a:t>
            </a:r>
            <a:endParaRPr sz="1200" dirty="0">
              <a:solidFill>
                <a:schemeClr val="bg1">
                  <a:lumMod val="50000"/>
                </a:schemeClr>
              </a:solidFill>
              <a:latin typeface="Franklin Gothic Demi Cond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1" name="Google Shape;60;p13">
            <a:extLst>
              <a:ext uri="{FF2B5EF4-FFF2-40B4-BE49-F238E27FC236}">
                <a16:creationId xmlns:a16="http://schemas.microsoft.com/office/drawing/2014/main" id="{E31C4886-DF4B-C440-8188-B33DBC0931A8}"/>
              </a:ext>
            </a:extLst>
          </p:cNvPr>
          <p:cNvSpPr txBox="1"/>
          <p:nvPr/>
        </p:nvSpPr>
        <p:spPr>
          <a:xfrm>
            <a:off x="2317809" y="-28013"/>
            <a:ext cx="1502230" cy="439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 defTabSz="685800"/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Franklin Gothic Demi Cond"/>
                <a:ea typeface="Helvetica Neue"/>
                <a:cs typeface="Helvetica Neue"/>
                <a:sym typeface="Helvetica Neue"/>
              </a:rPr>
              <a:t>Literature Review</a:t>
            </a:r>
            <a:endParaRPr sz="1200" dirty="0">
              <a:solidFill>
                <a:schemeClr val="bg1">
                  <a:lumMod val="50000"/>
                </a:schemeClr>
              </a:solidFill>
              <a:latin typeface="Franklin Gothic Demi Cond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2" name="Google Shape;60;p13">
            <a:extLst>
              <a:ext uri="{FF2B5EF4-FFF2-40B4-BE49-F238E27FC236}">
                <a16:creationId xmlns:a16="http://schemas.microsoft.com/office/drawing/2014/main" id="{E5699DE2-2B34-E44A-8FDE-B5F4193E6C0C}"/>
              </a:ext>
            </a:extLst>
          </p:cNvPr>
          <p:cNvSpPr txBox="1"/>
          <p:nvPr/>
        </p:nvSpPr>
        <p:spPr>
          <a:xfrm>
            <a:off x="4426928" y="-28013"/>
            <a:ext cx="1502230" cy="439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 defTabSz="685800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Demi Cond"/>
                <a:ea typeface="Helvetica Neue"/>
                <a:cs typeface="Helvetica Neue"/>
                <a:sym typeface="Helvetica Neue"/>
              </a:rPr>
              <a:t>Methodology</a:t>
            </a:r>
            <a:endParaRPr sz="1200" dirty="0">
              <a:solidFill>
                <a:schemeClr val="tx1">
                  <a:lumMod val="85000"/>
                  <a:lumOff val="15000"/>
                </a:schemeClr>
              </a:solidFill>
              <a:latin typeface="Franklin Gothic Demi Cond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3" name="Google Shape;60;p13">
            <a:extLst>
              <a:ext uri="{FF2B5EF4-FFF2-40B4-BE49-F238E27FC236}">
                <a16:creationId xmlns:a16="http://schemas.microsoft.com/office/drawing/2014/main" id="{56F2D16E-5DEA-DC45-8AB9-3D7B9D3D4C62}"/>
              </a:ext>
            </a:extLst>
          </p:cNvPr>
          <p:cNvSpPr txBox="1"/>
          <p:nvPr/>
        </p:nvSpPr>
        <p:spPr>
          <a:xfrm>
            <a:off x="7266707" y="-28013"/>
            <a:ext cx="1852261" cy="439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 defTabSz="685800"/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Franklin Gothic Demi Cond"/>
                <a:ea typeface="Helvetica Neue"/>
                <a:cs typeface="Helvetica Neue"/>
                <a:sym typeface="Helvetica Neue"/>
              </a:rPr>
              <a:t>Experiments &amp; Results</a:t>
            </a:r>
            <a:endParaRPr sz="1200" dirty="0">
              <a:solidFill>
                <a:schemeClr val="bg1">
                  <a:lumMod val="50000"/>
                </a:schemeClr>
              </a:solidFill>
              <a:latin typeface="Franklin Gothic Demi Cond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4" name="Google Shape;60;p13">
            <a:extLst>
              <a:ext uri="{FF2B5EF4-FFF2-40B4-BE49-F238E27FC236}">
                <a16:creationId xmlns:a16="http://schemas.microsoft.com/office/drawing/2014/main" id="{04D7249B-5578-8D48-9F49-61B07123C8F2}"/>
              </a:ext>
            </a:extLst>
          </p:cNvPr>
          <p:cNvSpPr txBox="1"/>
          <p:nvPr/>
        </p:nvSpPr>
        <p:spPr>
          <a:xfrm>
            <a:off x="10467326" y="-28013"/>
            <a:ext cx="1346764" cy="439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 defTabSz="685800"/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Franklin Gothic Demi Cond"/>
                <a:ea typeface="Helvetica Neue"/>
                <a:cs typeface="Helvetica Neue"/>
                <a:sym typeface="Helvetica Neue"/>
              </a:rPr>
              <a:t>Conclusions</a:t>
            </a:r>
            <a:endParaRPr sz="1200" dirty="0">
              <a:solidFill>
                <a:schemeClr val="bg1">
                  <a:lumMod val="50000"/>
                </a:schemeClr>
              </a:solidFill>
              <a:latin typeface="Franklin Gothic Demi Cond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CDC7831D-8C9D-4942-BF96-230B9FE3F4F3}"/>
              </a:ext>
            </a:extLst>
          </p:cNvPr>
          <p:cNvSpPr txBox="1">
            <a:spLocks/>
          </p:cNvSpPr>
          <p:nvPr/>
        </p:nvSpPr>
        <p:spPr>
          <a:xfrm>
            <a:off x="829503" y="664148"/>
            <a:ext cx="7489825" cy="655400"/>
          </a:xfrm>
          <a:prstGeom prst="rect">
            <a:avLst/>
          </a:prstGeom>
        </p:spPr>
        <p:txBody>
          <a:bodyPr vert="horz" lIns="180000" tIns="0" rIns="72000" bIns="46800" rtlCol="0" anchor="ctr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000" spc="-70" baseline="0">
                <a:solidFill>
                  <a:schemeClr val="tx1"/>
                </a:solidFill>
                <a:latin typeface="Helvetica" pitchFamily="2" charset="0"/>
                <a:ea typeface="Roboto Black" panose="02000000000000000000" pitchFamily="2" charset="0"/>
                <a:cs typeface="Arial" panose="020B0604020202020204" pitchFamily="34" charset="0"/>
              </a:defRPr>
            </a:lvl1pPr>
          </a:lstStyle>
          <a:p>
            <a:pPr algn="l"/>
            <a:r>
              <a:rPr lang="en-US" sz="2800" dirty="0"/>
              <a:t>Modeling student activity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87B965B-8D91-5240-B7BD-2CF701CA8FFF}"/>
              </a:ext>
            </a:extLst>
          </p:cNvPr>
          <p:cNvGrpSpPr/>
          <p:nvPr/>
        </p:nvGrpSpPr>
        <p:grpSpPr>
          <a:xfrm>
            <a:off x="829503" y="1831414"/>
            <a:ext cx="5777091" cy="818041"/>
            <a:chOff x="838647" y="1858846"/>
            <a:chExt cx="5777091" cy="818041"/>
          </a:xfrm>
        </p:grpSpPr>
        <p:sp>
          <p:nvSpPr>
            <p:cNvPr id="40" name="Google Shape;60;p13">
              <a:extLst>
                <a:ext uri="{FF2B5EF4-FFF2-40B4-BE49-F238E27FC236}">
                  <a16:creationId xmlns:a16="http://schemas.microsoft.com/office/drawing/2014/main" id="{92BE36C7-1D0C-7A4A-A575-FB5CF2989CEF}"/>
                </a:ext>
              </a:extLst>
            </p:cNvPr>
            <p:cNvSpPr txBox="1"/>
            <p:nvPr/>
          </p:nvSpPr>
          <p:spPr>
            <a:xfrm>
              <a:off x="1792867" y="1858846"/>
              <a:ext cx="960452" cy="2752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algn="ctr" defTabSz="685800"/>
              <a:r>
                <a:rPr lang="en-US" sz="1400" dirty="0">
                  <a:solidFill>
                    <a:srgbClr val="413C3A"/>
                  </a:solidFill>
                  <a:latin typeface="Franklin Gothic Demi Cond"/>
                  <a:ea typeface="Helvetica Neue"/>
                  <a:cs typeface="Helvetica Neue"/>
                  <a:sym typeface="Helvetica Neue"/>
                </a:rPr>
                <a:t>Monday</a:t>
              </a:r>
            </a:p>
          </p:txBody>
        </p:sp>
        <p:sp>
          <p:nvSpPr>
            <p:cNvPr id="44" name="Google Shape;60;p13">
              <a:extLst>
                <a:ext uri="{FF2B5EF4-FFF2-40B4-BE49-F238E27FC236}">
                  <a16:creationId xmlns:a16="http://schemas.microsoft.com/office/drawing/2014/main" id="{940DDDC1-4E2E-E949-BFF4-7B65749FA328}"/>
                </a:ext>
              </a:extLst>
            </p:cNvPr>
            <p:cNvSpPr txBox="1"/>
            <p:nvPr/>
          </p:nvSpPr>
          <p:spPr>
            <a:xfrm>
              <a:off x="2740150" y="1858846"/>
              <a:ext cx="960452" cy="2752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algn="ctr" defTabSz="685800"/>
              <a:r>
                <a:rPr lang="en-US" sz="1400" dirty="0">
                  <a:solidFill>
                    <a:srgbClr val="413C3A"/>
                  </a:solidFill>
                  <a:latin typeface="Franklin Gothic Demi Cond"/>
                  <a:ea typeface="Helvetica Neue"/>
                  <a:cs typeface="Helvetica Neue"/>
                  <a:sym typeface="Helvetica Neue"/>
                </a:rPr>
                <a:t>Tuesday</a:t>
              </a:r>
            </a:p>
          </p:txBody>
        </p:sp>
        <p:sp>
          <p:nvSpPr>
            <p:cNvPr id="47" name="Google Shape;60;p13">
              <a:extLst>
                <a:ext uri="{FF2B5EF4-FFF2-40B4-BE49-F238E27FC236}">
                  <a16:creationId xmlns:a16="http://schemas.microsoft.com/office/drawing/2014/main" id="{A1589809-F08C-E24F-9EFA-641BD6E77A5B}"/>
                </a:ext>
              </a:extLst>
            </p:cNvPr>
            <p:cNvSpPr txBox="1"/>
            <p:nvPr/>
          </p:nvSpPr>
          <p:spPr>
            <a:xfrm>
              <a:off x="3630222" y="1858846"/>
              <a:ext cx="1082266" cy="2752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algn="ctr" defTabSz="685800"/>
              <a:r>
                <a:rPr lang="en-US" sz="1400" dirty="0">
                  <a:solidFill>
                    <a:srgbClr val="413C3A"/>
                  </a:solidFill>
                  <a:latin typeface="Franklin Gothic Demi Cond"/>
                  <a:ea typeface="Helvetica Neue"/>
                  <a:cs typeface="Helvetica Neue"/>
                  <a:sym typeface="Helvetica Neue"/>
                </a:rPr>
                <a:t>Wednesday </a:t>
              </a:r>
            </a:p>
          </p:txBody>
        </p:sp>
        <p:sp>
          <p:nvSpPr>
            <p:cNvPr id="48" name="Google Shape;60;p13">
              <a:extLst>
                <a:ext uri="{FF2B5EF4-FFF2-40B4-BE49-F238E27FC236}">
                  <a16:creationId xmlns:a16="http://schemas.microsoft.com/office/drawing/2014/main" id="{5534B049-839B-AB41-ADD3-28BDB8A1B15A}"/>
                </a:ext>
              </a:extLst>
            </p:cNvPr>
            <p:cNvSpPr txBox="1"/>
            <p:nvPr/>
          </p:nvSpPr>
          <p:spPr>
            <a:xfrm>
              <a:off x="4578465" y="1858846"/>
              <a:ext cx="1082266" cy="2752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algn="ctr" defTabSz="685800"/>
              <a:r>
                <a:rPr lang="en-US" sz="1400" dirty="0">
                  <a:solidFill>
                    <a:srgbClr val="413C3A"/>
                  </a:solidFill>
                  <a:latin typeface="Franklin Gothic Demi Cond"/>
                  <a:ea typeface="Helvetica Neue"/>
                  <a:cs typeface="Helvetica Neue"/>
                  <a:sym typeface="Helvetica Neue"/>
                </a:rPr>
                <a:t>Thursday </a:t>
              </a:r>
            </a:p>
          </p:txBody>
        </p:sp>
        <p:sp>
          <p:nvSpPr>
            <p:cNvPr id="49" name="Google Shape;60;p13">
              <a:extLst>
                <a:ext uri="{FF2B5EF4-FFF2-40B4-BE49-F238E27FC236}">
                  <a16:creationId xmlns:a16="http://schemas.microsoft.com/office/drawing/2014/main" id="{EF8E48FE-1A40-F740-88A9-72DB147089C0}"/>
                </a:ext>
              </a:extLst>
            </p:cNvPr>
            <p:cNvSpPr txBox="1"/>
            <p:nvPr/>
          </p:nvSpPr>
          <p:spPr>
            <a:xfrm>
              <a:off x="5533472" y="1858846"/>
              <a:ext cx="1082266" cy="2752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algn="ctr" defTabSz="685800"/>
              <a:r>
                <a:rPr lang="en-US" sz="1400" dirty="0">
                  <a:solidFill>
                    <a:srgbClr val="413C3A"/>
                  </a:solidFill>
                  <a:latin typeface="Franklin Gothic Demi Cond"/>
                  <a:ea typeface="Helvetica Neue"/>
                  <a:cs typeface="Helvetica Neue"/>
                  <a:sym typeface="Helvetica Neue"/>
                </a:rPr>
                <a:t>Friday </a:t>
              </a:r>
            </a:p>
          </p:txBody>
        </p:sp>
        <p:sp>
          <p:nvSpPr>
            <p:cNvPr id="50" name="Google Shape;60;p13">
              <a:extLst>
                <a:ext uri="{FF2B5EF4-FFF2-40B4-BE49-F238E27FC236}">
                  <a16:creationId xmlns:a16="http://schemas.microsoft.com/office/drawing/2014/main" id="{C706A30B-0AC1-A14E-B952-B12AB953621D}"/>
                </a:ext>
              </a:extLst>
            </p:cNvPr>
            <p:cNvSpPr txBox="1"/>
            <p:nvPr/>
          </p:nvSpPr>
          <p:spPr>
            <a:xfrm>
              <a:off x="838647" y="1858846"/>
              <a:ext cx="960452" cy="2752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algn="ctr" defTabSz="685800"/>
              <a:r>
                <a:rPr lang="en-US" sz="1400" dirty="0">
                  <a:solidFill>
                    <a:srgbClr val="413C3A"/>
                  </a:solidFill>
                  <a:latin typeface="Franklin Gothic Demi Cond"/>
                  <a:ea typeface="Helvetica Neue"/>
                  <a:cs typeface="Helvetica Neue"/>
                  <a:sym typeface="Helvetica Neue"/>
                </a:rPr>
                <a:t>Sat-Sun</a:t>
              </a:r>
            </a:p>
          </p:txBody>
        </p: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B179DA81-5EF3-0C4A-9532-798BFBB74737}"/>
                </a:ext>
              </a:extLst>
            </p:cNvPr>
            <p:cNvGrpSpPr/>
            <p:nvPr/>
          </p:nvGrpSpPr>
          <p:grpSpPr>
            <a:xfrm>
              <a:off x="1133900" y="2274411"/>
              <a:ext cx="5124630" cy="402476"/>
              <a:chOff x="1133900" y="2274411"/>
              <a:chExt cx="5124630" cy="402476"/>
            </a:xfrm>
          </p:grpSpPr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FF13BD3C-DAA6-3449-835C-A8142BFCEAD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325743" y="2488251"/>
                <a:ext cx="4600701" cy="0"/>
              </a:xfrm>
              <a:prstGeom prst="line">
                <a:avLst/>
              </a:prstGeom>
              <a:ln w="285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8D6747E5-CB43-2A41-9ED4-116578D837B0}"/>
                  </a:ext>
                </a:extLst>
              </p:cNvPr>
              <p:cNvSpPr/>
              <p:nvPr/>
            </p:nvSpPr>
            <p:spPr>
              <a:xfrm>
                <a:off x="3034782" y="2304461"/>
                <a:ext cx="372426" cy="372426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H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Franklin Gothic Medium" panose="020B0603020102020204" pitchFamily="34" charset="0"/>
                  </a:rPr>
                  <a:t>3</a:t>
                </a:r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18B25A01-CC7D-C34A-8F4C-C3DCA78E6E2E}"/>
                  </a:ext>
                </a:extLst>
              </p:cNvPr>
              <p:cNvSpPr/>
              <p:nvPr/>
            </p:nvSpPr>
            <p:spPr>
              <a:xfrm>
                <a:off x="3985223" y="2304461"/>
                <a:ext cx="372426" cy="372426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H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Franklin Gothic Medium" panose="020B0603020102020204" pitchFamily="34" charset="0"/>
                  </a:rPr>
                  <a:t>2</a:t>
                </a:r>
              </a:p>
            </p:txBody>
          </p:sp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82126357-94BA-C740-B60D-D25ABAE2A649}"/>
                  </a:ext>
                </a:extLst>
              </p:cNvPr>
              <p:cNvSpPr/>
              <p:nvPr/>
            </p:nvSpPr>
            <p:spPr>
              <a:xfrm>
                <a:off x="4935664" y="2302038"/>
                <a:ext cx="372426" cy="372426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H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Franklin Gothic Medium" panose="020B0603020102020204" pitchFamily="34" charset="0"/>
                  </a:rPr>
                  <a:t>0</a:t>
                </a:r>
              </a:p>
            </p:txBody>
          </p:sp>
          <p:sp>
            <p:nvSpPr>
              <p:cNvPr id="52" name="Oval 51">
                <a:extLst>
                  <a:ext uri="{FF2B5EF4-FFF2-40B4-BE49-F238E27FC236}">
                    <a16:creationId xmlns:a16="http://schemas.microsoft.com/office/drawing/2014/main" id="{761AE52B-58CF-3D4A-90A8-DC4711E8D992}"/>
                  </a:ext>
                </a:extLst>
              </p:cNvPr>
              <p:cNvSpPr/>
              <p:nvPr/>
            </p:nvSpPr>
            <p:spPr>
              <a:xfrm>
                <a:off x="5886104" y="2302038"/>
                <a:ext cx="372426" cy="372426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H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Franklin Gothic Medium" panose="020B0603020102020204" pitchFamily="34" charset="0"/>
                  </a:rPr>
                  <a:t>1</a:t>
                </a:r>
              </a:p>
            </p:txBody>
          </p:sp>
          <p:sp>
            <p:nvSpPr>
              <p:cNvPr id="53" name="Oval 52">
                <a:extLst>
                  <a:ext uri="{FF2B5EF4-FFF2-40B4-BE49-F238E27FC236}">
                    <a16:creationId xmlns:a16="http://schemas.microsoft.com/office/drawing/2014/main" id="{83016E35-A46E-054B-A865-C4CD833201FD}"/>
                  </a:ext>
                </a:extLst>
              </p:cNvPr>
              <p:cNvSpPr/>
              <p:nvPr/>
            </p:nvSpPr>
            <p:spPr>
              <a:xfrm>
                <a:off x="1133900" y="2274411"/>
                <a:ext cx="372426" cy="372426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H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Franklin Gothic Medium" panose="020B0603020102020204" pitchFamily="34" charset="0"/>
                  </a:rPr>
                  <a:t>0</a:t>
                </a:r>
              </a:p>
            </p:txBody>
          </p:sp>
          <p:sp>
            <p:nvSpPr>
              <p:cNvPr id="54" name="Oval 53">
                <a:extLst>
                  <a:ext uri="{FF2B5EF4-FFF2-40B4-BE49-F238E27FC236}">
                    <a16:creationId xmlns:a16="http://schemas.microsoft.com/office/drawing/2014/main" id="{45FCF768-6F1D-7F45-B6B3-30AFBD34DAA8}"/>
                  </a:ext>
                </a:extLst>
              </p:cNvPr>
              <p:cNvSpPr/>
              <p:nvPr/>
            </p:nvSpPr>
            <p:spPr>
              <a:xfrm>
                <a:off x="2084341" y="2274411"/>
                <a:ext cx="372426" cy="372426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H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Franklin Gothic Medium" panose="020B0603020102020204" pitchFamily="34" charset="0"/>
                  </a:rPr>
                  <a:t>1</a:t>
                </a:r>
              </a:p>
            </p:txBody>
          </p:sp>
        </p:grp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470A8A36-5475-BC44-99AF-AC6CF34D5302}"/>
              </a:ext>
            </a:extLst>
          </p:cNvPr>
          <p:cNvGrpSpPr/>
          <p:nvPr/>
        </p:nvGrpSpPr>
        <p:grpSpPr>
          <a:xfrm>
            <a:off x="1129143" y="2872714"/>
            <a:ext cx="5124630" cy="402476"/>
            <a:chOff x="1133900" y="2274411"/>
            <a:chExt cx="5124630" cy="402476"/>
          </a:xfrm>
        </p:grpSpPr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000D353F-5AEC-404C-B521-79FE840C4186}"/>
                </a:ext>
              </a:extLst>
            </p:cNvPr>
            <p:cNvCxnSpPr>
              <a:cxnSpLocks/>
            </p:cNvCxnSpPr>
            <p:nvPr/>
          </p:nvCxnSpPr>
          <p:spPr>
            <a:xfrm>
              <a:off x="1325743" y="2488251"/>
              <a:ext cx="4600701" cy="0"/>
            </a:xfrm>
            <a:prstGeom prst="line">
              <a:avLst/>
            </a:prstGeom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C96C845C-315B-C544-BBC1-5636E7389970}"/>
                </a:ext>
              </a:extLst>
            </p:cNvPr>
            <p:cNvSpPr/>
            <p:nvPr/>
          </p:nvSpPr>
          <p:spPr>
            <a:xfrm>
              <a:off x="3034782" y="2304461"/>
              <a:ext cx="372426" cy="372426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H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Franklin Gothic Medium" panose="020B0603020102020204" pitchFamily="34" charset="0"/>
                </a:rPr>
                <a:t>0</a:t>
              </a:r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9B8B94DA-5135-314F-B363-4748A488A413}"/>
                </a:ext>
              </a:extLst>
            </p:cNvPr>
            <p:cNvSpPr/>
            <p:nvPr/>
          </p:nvSpPr>
          <p:spPr>
            <a:xfrm>
              <a:off x="3985223" y="2304461"/>
              <a:ext cx="372426" cy="372426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H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Franklin Gothic Medium" panose="020B0603020102020204" pitchFamily="34" charset="0"/>
                </a:rPr>
                <a:t>2</a:t>
              </a:r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8F4B1588-9AD5-E74E-A48B-96936BFB2039}"/>
                </a:ext>
              </a:extLst>
            </p:cNvPr>
            <p:cNvSpPr/>
            <p:nvPr/>
          </p:nvSpPr>
          <p:spPr>
            <a:xfrm>
              <a:off x="4935664" y="2302038"/>
              <a:ext cx="372426" cy="372426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H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Franklin Gothic Medium" panose="020B0603020102020204" pitchFamily="34" charset="0"/>
                </a:rPr>
                <a:t>1</a:t>
              </a:r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BAA3A71F-7E2F-404B-9FBB-A9CF47AB55B1}"/>
                </a:ext>
              </a:extLst>
            </p:cNvPr>
            <p:cNvSpPr/>
            <p:nvPr/>
          </p:nvSpPr>
          <p:spPr>
            <a:xfrm>
              <a:off x="5886104" y="2302038"/>
              <a:ext cx="372426" cy="372426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H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Franklin Gothic Medium" panose="020B0603020102020204" pitchFamily="34" charset="0"/>
                </a:rPr>
                <a:t>1</a:t>
              </a:r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ADC13F5F-704F-C342-84EC-DDD87D773F81}"/>
                </a:ext>
              </a:extLst>
            </p:cNvPr>
            <p:cNvSpPr/>
            <p:nvPr/>
          </p:nvSpPr>
          <p:spPr>
            <a:xfrm>
              <a:off x="1133900" y="2274411"/>
              <a:ext cx="372426" cy="372426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H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Franklin Gothic Medium" panose="020B0603020102020204" pitchFamily="34" charset="0"/>
                </a:rPr>
                <a:t>3</a:t>
              </a:r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60B258D7-0340-D04C-972C-FC723E1A4706}"/>
                </a:ext>
              </a:extLst>
            </p:cNvPr>
            <p:cNvSpPr/>
            <p:nvPr/>
          </p:nvSpPr>
          <p:spPr>
            <a:xfrm>
              <a:off x="2084341" y="2274411"/>
              <a:ext cx="372426" cy="372426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H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Franklin Gothic Medium" panose="020B0603020102020204" pitchFamily="34" charset="0"/>
                </a:rPr>
                <a:t>3</a:t>
              </a: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E1DABC09-85C3-C041-A4C2-B7BE7F9AAA3F}"/>
              </a:ext>
            </a:extLst>
          </p:cNvPr>
          <p:cNvGrpSpPr/>
          <p:nvPr/>
        </p:nvGrpSpPr>
        <p:grpSpPr>
          <a:xfrm>
            <a:off x="1124756" y="3483522"/>
            <a:ext cx="5124630" cy="402476"/>
            <a:chOff x="1133900" y="2274411"/>
            <a:chExt cx="5124630" cy="402476"/>
          </a:xfrm>
        </p:grpSpPr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064F88FE-0C69-FE48-A582-2A0C89EF69AA}"/>
                </a:ext>
              </a:extLst>
            </p:cNvPr>
            <p:cNvCxnSpPr>
              <a:cxnSpLocks/>
            </p:cNvCxnSpPr>
            <p:nvPr/>
          </p:nvCxnSpPr>
          <p:spPr>
            <a:xfrm>
              <a:off x="1325743" y="2488251"/>
              <a:ext cx="4600701" cy="0"/>
            </a:xfrm>
            <a:prstGeom prst="line">
              <a:avLst/>
            </a:prstGeom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50A9A112-491D-8041-AF9D-EA9DC6B64CFF}"/>
                </a:ext>
              </a:extLst>
            </p:cNvPr>
            <p:cNvSpPr/>
            <p:nvPr/>
          </p:nvSpPr>
          <p:spPr>
            <a:xfrm>
              <a:off x="3034782" y="2304461"/>
              <a:ext cx="372426" cy="372426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H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Franklin Gothic Medium" panose="020B0603020102020204" pitchFamily="34" charset="0"/>
                </a:rPr>
                <a:t>3</a:t>
              </a:r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E3913649-AF12-9347-8885-00AD9AF23B7C}"/>
                </a:ext>
              </a:extLst>
            </p:cNvPr>
            <p:cNvSpPr/>
            <p:nvPr/>
          </p:nvSpPr>
          <p:spPr>
            <a:xfrm>
              <a:off x="3985223" y="2304461"/>
              <a:ext cx="372426" cy="372426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H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Franklin Gothic Medium" panose="020B0603020102020204" pitchFamily="34" charset="0"/>
                </a:rPr>
                <a:t>2</a:t>
              </a:r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7F456611-19CD-0C49-A3C1-8A15D9F3B941}"/>
                </a:ext>
              </a:extLst>
            </p:cNvPr>
            <p:cNvSpPr/>
            <p:nvPr/>
          </p:nvSpPr>
          <p:spPr>
            <a:xfrm>
              <a:off x="4935664" y="2302038"/>
              <a:ext cx="372426" cy="372426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H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Franklin Gothic Medium" panose="020B0603020102020204" pitchFamily="34" charset="0"/>
                </a:rPr>
                <a:t>2</a:t>
              </a:r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7AEF2111-BD0C-9E44-999E-D14B2A2C88A1}"/>
                </a:ext>
              </a:extLst>
            </p:cNvPr>
            <p:cNvSpPr/>
            <p:nvPr/>
          </p:nvSpPr>
          <p:spPr>
            <a:xfrm>
              <a:off x="5886104" y="2302038"/>
              <a:ext cx="372426" cy="372426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H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Franklin Gothic Medium" panose="020B0603020102020204" pitchFamily="34" charset="0"/>
                </a:rPr>
                <a:t>1</a:t>
              </a:r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1ECB94FF-A367-DD49-854F-9D7EB1B751BC}"/>
                </a:ext>
              </a:extLst>
            </p:cNvPr>
            <p:cNvSpPr/>
            <p:nvPr/>
          </p:nvSpPr>
          <p:spPr>
            <a:xfrm>
              <a:off x="1133900" y="2274411"/>
              <a:ext cx="372426" cy="372426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H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Franklin Gothic Medium" panose="020B0603020102020204" pitchFamily="34" charset="0"/>
                </a:rPr>
                <a:t>0</a:t>
              </a:r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1A2418EE-789F-B643-A3D9-DBF00C35DEEE}"/>
                </a:ext>
              </a:extLst>
            </p:cNvPr>
            <p:cNvSpPr/>
            <p:nvPr/>
          </p:nvSpPr>
          <p:spPr>
            <a:xfrm>
              <a:off x="2084341" y="2274411"/>
              <a:ext cx="372426" cy="372426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H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Franklin Gothic Medium" panose="020B0603020102020204" pitchFamily="34" charset="0"/>
                </a:rPr>
                <a:t>1</a:t>
              </a: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7C1630EF-5C43-EF4A-B372-52DAA7E181B4}"/>
              </a:ext>
            </a:extLst>
          </p:cNvPr>
          <p:cNvGrpSpPr/>
          <p:nvPr/>
        </p:nvGrpSpPr>
        <p:grpSpPr>
          <a:xfrm>
            <a:off x="6187484" y="5245266"/>
            <a:ext cx="5124630" cy="402476"/>
            <a:chOff x="1133900" y="2274411"/>
            <a:chExt cx="5124630" cy="402476"/>
          </a:xfrm>
        </p:grpSpPr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CF58A400-ADAD-BC4D-8964-59C5AE98F95F}"/>
                </a:ext>
              </a:extLst>
            </p:cNvPr>
            <p:cNvCxnSpPr>
              <a:cxnSpLocks/>
            </p:cNvCxnSpPr>
            <p:nvPr/>
          </p:nvCxnSpPr>
          <p:spPr>
            <a:xfrm>
              <a:off x="1325743" y="2488251"/>
              <a:ext cx="4600701" cy="0"/>
            </a:xfrm>
            <a:prstGeom prst="line">
              <a:avLst/>
            </a:prstGeom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E5407CCF-51E3-944C-836F-C4A2CD9FD5C7}"/>
                </a:ext>
              </a:extLst>
            </p:cNvPr>
            <p:cNvSpPr/>
            <p:nvPr/>
          </p:nvSpPr>
          <p:spPr>
            <a:xfrm>
              <a:off x="3034782" y="2304461"/>
              <a:ext cx="372426" cy="372426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H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Franklin Gothic Medium" panose="020B0603020102020204" pitchFamily="34" charset="0"/>
                </a:rPr>
                <a:t>2</a:t>
              </a:r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33C1E10B-AA88-964F-8F4B-056BCE84901A}"/>
                </a:ext>
              </a:extLst>
            </p:cNvPr>
            <p:cNvSpPr/>
            <p:nvPr/>
          </p:nvSpPr>
          <p:spPr>
            <a:xfrm>
              <a:off x="3985223" y="2304461"/>
              <a:ext cx="372426" cy="372426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H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Franklin Gothic Medium" panose="020B0603020102020204" pitchFamily="34" charset="0"/>
                </a:rPr>
                <a:t>2</a:t>
              </a:r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0167246E-9BB7-AB4D-A7AB-1CC8DCD6FC5E}"/>
                </a:ext>
              </a:extLst>
            </p:cNvPr>
            <p:cNvSpPr/>
            <p:nvPr/>
          </p:nvSpPr>
          <p:spPr>
            <a:xfrm>
              <a:off x="4935664" y="2302038"/>
              <a:ext cx="372426" cy="372426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H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Franklin Gothic Medium" panose="020B0603020102020204" pitchFamily="34" charset="0"/>
                </a:rPr>
                <a:t>1</a:t>
              </a:r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B92ECEB4-77C3-7F46-BF30-A985694C1F86}"/>
                </a:ext>
              </a:extLst>
            </p:cNvPr>
            <p:cNvSpPr/>
            <p:nvPr/>
          </p:nvSpPr>
          <p:spPr>
            <a:xfrm>
              <a:off x="5886104" y="2302038"/>
              <a:ext cx="372426" cy="372426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H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Franklin Gothic Medium" panose="020B0603020102020204" pitchFamily="34" charset="0"/>
                </a:rPr>
                <a:t>1</a:t>
              </a:r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25137F04-0E3B-D74A-8EF3-22BEF3A4B974}"/>
                </a:ext>
              </a:extLst>
            </p:cNvPr>
            <p:cNvSpPr/>
            <p:nvPr/>
          </p:nvSpPr>
          <p:spPr>
            <a:xfrm>
              <a:off x="1133900" y="2274411"/>
              <a:ext cx="372426" cy="372426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H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Franklin Gothic Medium" panose="020B0603020102020204" pitchFamily="34" charset="0"/>
                </a:rPr>
                <a:t>1</a:t>
              </a:r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F019DE39-CB27-5847-9CCC-C15977A3CE24}"/>
                </a:ext>
              </a:extLst>
            </p:cNvPr>
            <p:cNvSpPr/>
            <p:nvPr/>
          </p:nvSpPr>
          <p:spPr>
            <a:xfrm>
              <a:off x="2084341" y="2274411"/>
              <a:ext cx="372426" cy="372426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H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Franklin Gothic Medium" panose="020B0603020102020204" pitchFamily="34" charset="0"/>
                </a:rPr>
                <a:t>2</a:t>
              </a:r>
            </a:p>
          </p:txBody>
        </p:sp>
      </p:grpSp>
      <p:sp>
        <p:nvSpPr>
          <p:cNvPr id="79" name="Arc 78">
            <a:extLst>
              <a:ext uri="{FF2B5EF4-FFF2-40B4-BE49-F238E27FC236}">
                <a16:creationId xmlns:a16="http://schemas.microsoft.com/office/drawing/2014/main" id="{2B1F1FDC-C51B-7846-BD38-0CD01DD47E08}"/>
              </a:ext>
            </a:extLst>
          </p:cNvPr>
          <p:cNvSpPr/>
          <p:nvPr/>
        </p:nvSpPr>
        <p:spPr>
          <a:xfrm>
            <a:off x="6096000" y="2734718"/>
            <a:ext cx="2509201" cy="2123792"/>
          </a:xfrm>
          <a:prstGeom prst="arc">
            <a:avLst>
              <a:gd name="adj1" fmla="val 15246281"/>
              <a:gd name="adj2" fmla="val 21038156"/>
            </a:avLst>
          </a:prstGeom>
          <a:ln w="28575">
            <a:solidFill>
              <a:schemeClr val="bg2">
                <a:lumMod val="50000"/>
              </a:schemeClr>
            </a:solidFill>
            <a:prstDash val="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80" name="Google Shape;60;p13">
            <a:extLst>
              <a:ext uri="{FF2B5EF4-FFF2-40B4-BE49-F238E27FC236}">
                <a16:creationId xmlns:a16="http://schemas.microsoft.com/office/drawing/2014/main" id="{DD280221-131F-8941-924A-D8F3B2768D7C}"/>
              </a:ext>
            </a:extLst>
          </p:cNvPr>
          <p:cNvSpPr txBox="1"/>
          <p:nvPr/>
        </p:nvSpPr>
        <p:spPr>
          <a:xfrm>
            <a:off x="6846420" y="4839912"/>
            <a:ext cx="960452" cy="2752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 defTabSz="685800"/>
            <a:r>
              <a:rPr lang="en-US" sz="1400" dirty="0">
                <a:solidFill>
                  <a:srgbClr val="413C3A"/>
                </a:solidFill>
                <a:latin typeface="Franklin Gothic Demi Cond"/>
                <a:ea typeface="Helvetica Neue"/>
                <a:cs typeface="Helvetica Neue"/>
                <a:sym typeface="Helvetica Neue"/>
              </a:rPr>
              <a:t>Monday</a:t>
            </a:r>
          </a:p>
        </p:txBody>
      </p:sp>
      <p:sp>
        <p:nvSpPr>
          <p:cNvPr id="81" name="Google Shape;60;p13">
            <a:extLst>
              <a:ext uri="{FF2B5EF4-FFF2-40B4-BE49-F238E27FC236}">
                <a16:creationId xmlns:a16="http://schemas.microsoft.com/office/drawing/2014/main" id="{2DF5128A-9BB3-4549-A82C-B2DC96C82207}"/>
              </a:ext>
            </a:extLst>
          </p:cNvPr>
          <p:cNvSpPr txBox="1"/>
          <p:nvPr/>
        </p:nvSpPr>
        <p:spPr>
          <a:xfrm>
            <a:off x="7793703" y="4839912"/>
            <a:ext cx="960452" cy="2752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 defTabSz="685800"/>
            <a:r>
              <a:rPr lang="en-US" sz="1400" dirty="0">
                <a:solidFill>
                  <a:srgbClr val="413C3A"/>
                </a:solidFill>
                <a:latin typeface="Franklin Gothic Demi Cond"/>
                <a:ea typeface="Helvetica Neue"/>
                <a:cs typeface="Helvetica Neue"/>
                <a:sym typeface="Helvetica Neue"/>
              </a:rPr>
              <a:t>Tuesday</a:t>
            </a:r>
          </a:p>
        </p:txBody>
      </p:sp>
      <p:sp>
        <p:nvSpPr>
          <p:cNvPr id="82" name="Google Shape;60;p13">
            <a:extLst>
              <a:ext uri="{FF2B5EF4-FFF2-40B4-BE49-F238E27FC236}">
                <a16:creationId xmlns:a16="http://schemas.microsoft.com/office/drawing/2014/main" id="{84143728-310F-EA44-A003-1D3F7044EEE1}"/>
              </a:ext>
            </a:extLst>
          </p:cNvPr>
          <p:cNvSpPr txBox="1"/>
          <p:nvPr/>
        </p:nvSpPr>
        <p:spPr>
          <a:xfrm>
            <a:off x="8683775" y="4839912"/>
            <a:ext cx="1082266" cy="2752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 defTabSz="685800"/>
            <a:r>
              <a:rPr lang="en-US" sz="1400" dirty="0">
                <a:solidFill>
                  <a:srgbClr val="413C3A"/>
                </a:solidFill>
                <a:latin typeface="Franklin Gothic Demi Cond"/>
                <a:ea typeface="Helvetica Neue"/>
                <a:cs typeface="Helvetica Neue"/>
                <a:sym typeface="Helvetica Neue"/>
              </a:rPr>
              <a:t>Wednesday </a:t>
            </a:r>
          </a:p>
        </p:txBody>
      </p:sp>
      <p:sp>
        <p:nvSpPr>
          <p:cNvPr id="83" name="Google Shape;60;p13">
            <a:extLst>
              <a:ext uri="{FF2B5EF4-FFF2-40B4-BE49-F238E27FC236}">
                <a16:creationId xmlns:a16="http://schemas.microsoft.com/office/drawing/2014/main" id="{391D306E-58D5-E94B-B960-6B7C8020CAC9}"/>
              </a:ext>
            </a:extLst>
          </p:cNvPr>
          <p:cNvSpPr txBox="1"/>
          <p:nvPr/>
        </p:nvSpPr>
        <p:spPr>
          <a:xfrm>
            <a:off x="9632018" y="4839912"/>
            <a:ext cx="1082266" cy="2752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 defTabSz="685800"/>
            <a:r>
              <a:rPr lang="en-US" sz="1400" dirty="0">
                <a:solidFill>
                  <a:srgbClr val="413C3A"/>
                </a:solidFill>
                <a:latin typeface="Franklin Gothic Demi Cond"/>
                <a:ea typeface="Helvetica Neue"/>
                <a:cs typeface="Helvetica Neue"/>
                <a:sym typeface="Helvetica Neue"/>
              </a:rPr>
              <a:t>Thursday </a:t>
            </a:r>
          </a:p>
        </p:txBody>
      </p:sp>
      <p:sp>
        <p:nvSpPr>
          <p:cNvPr id="84" name="Google Shape;60;p13">
            <a:extLst>
              <a:ext uri="{FF2B5EF4-FFF2-40B4-BE49-F238E27FC236}">
                <a16:creationId xmlns:a16="http://schemas.microsoft.com/office/drawing/2014/main" id="{6C425C9E-57E8-D148-8444-DEAC431FE600}"/>
              </a:ext>
            </a:extLst>
          </p:cNvPr>
          <p:cNvSpPr txBox="1"/>
          <p:nvPr/>
        </p:nvSpPr>
        <p:spPr>
          <a:xfrm>
            <a:off x="10587025" y="4839912"/>
            <a:ext cx="1082266" cy="2752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 defTabSz="685800"/>
            <a:r>
              <a:rPr lang="en-US" sz="1400" dirty="0">
                <a:solidFill>
                  <a:srgbClr val="413C3A"/>
                </a:solidFill>
                <a:latin typeface="Franklin Gothic Demi Cond"/>
                <a:ea typeface="Helvetica Neue"/>
                <a:cs typeface="Helvetica Neue"/>
                <a:sym typeface="Helvetica Neue"/>
              </a:rPr>
              <a:t>Friday </a:t>
            </a:r>
          </a:p>
        </p:txBody>
      </p:sp>
      <p:sp>
        <p:nvSpPr>
          <p:cNvPr id="85" name="Google Shape;60;p13">
            <a:extLst>
              <a:ext uri="{FF2B5EF4-FFF2-40B4-BE49-F238E27FC236}">
                <a16:creationId xmlns:a16="http://schemas.microsoft.com/office/drawing/2014/main" id="{6B0B4FA6-6A17-7141-AEB1-AC1EAB157F44}"/>
              </a:ext>
            </a:extLst>
          </p:cNvPr>
          <p:cNvSpPr txBox="1"/>
          <p:nvPr/>
        </p:nvSpPr>
        <p:spPr>
          <a:xfrm>
            <a:off x="5892200" y="4839912"/>
            <a:ext cx="960452" cy="2752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 defTabSz="685800"/>
            <a:r>
              <a:rPr lang="en-US" sz="1400" dirty="0">
                <a:solidFill>
                  <a:srgbClr val="413C3A"/>
                </a:solidFill>
                <a:latin typeface="Franklin Gothic Demi Cond"/>
                <a:ea typeface="Helvetica Neue"/>
                <a:cs typeface="Helvetica Neue"/>
                <a:sym typeface="Helvetica Neue"/>
              </a:rPr>
              <a:t>Sat-Sun</a:t>
            </a:r>
          </a:p>
        </p:txBody>
      </p:sp>
      <p:sp>
        <p:nvSpPr>
          <p:cNvPr id="87" name="Google Shape;60;p13">
            <a:extLst>
              <a:ext uri="{FF2B5EF4-FFF2-40B4-BE49-F238E27FC236}">
                <a16:creationId xmlns:a16="http://schemas.microsoft.com/office/drawing/2014/main" id="{C9E454B1-1A99-FA47-B705-E407937D3DFD}"/>
              </a:ext>
            </a:extLst>
          </p:cNvPr>
          <p:cNvSpPr txBox="1"/>
          <p:nvPr/>
        </p:nvSpPr>
        <p:spPr>
          <a:xfrm>
            <a:off x="7137925" y="4172202"/>
            <a:ext cx="3440055" cy="426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 defTabSz="685800"/>
            <a:r>
              <a:rPr lang="en-US" sz="1400" dirty="0">
                <a:solidFill>
                  <a:schemeClr val="accent6"/>
                </a:solidFill>
                <a:latin typeface="Franklin Gothic Demi Cond"/>
                <a:ea typeface="Helvetica Neue"/>
                <a:cs typeface="Helvetica Neue"/>
                <a:sym typeface="Helvetica Neue"/>
              </a:rPr>
              <a:t>Aggregated daily task counts across weeks </a:t>
            </a:r>
          </a:p>
        </p:txBody>
      </p:sp>
    </p:spTree>
    <p:extLst>
      <p:ext uri="{BB962C8B-B14F-4D97-AF65-F5344CB8AC3E}">
        <p14:creationId xmlns:p14="http://schemas.microsoft.com/office/powerpoint/2010/main" val="2365469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 animBg="1"/>
      <p:bldP spid="80" grpId="0"/>
      <p:bldP spid="81" grpId="0"/>
      <p:bldP spid="82" grpId="0"/>
      <p:bldP spid="83" grpId="0"/>
      <p:bldP spid="84" grpId="0"/>
      <p:bldP spid="85" grpId="0"/>
      <p:bldP spid="8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027207CA-4A1D-8E4F-BAF3-D39F1E06E927}"/>
              </a:ext>
            </a:extLst>
          </p:cNvPr>
          <p:cNvSpPr txBox="1">
            <a:spLocks/>
          </p:cNvSpPr>
          <p:nvPr/>
        </p:nvSpPr>
        <p:spPr>
          <a:xfrm>
            <a:off x="11624305" y="6515547"/>
            <a:ext cx="466659" cy="163552"/>
          </a:xfrm>
          <a:prstGeom prst="rect">
            <a:avLst/>
          </a:prstGeom>
        </p:spPr>
        <p:txBody>
          <a:bodyPr vert="horz" lIns="90000" tIns="0" rIns="90000" bIns="0" rtlCol="0" anchor="t"/>
          <a:lstStyle>
            <a:defPPr>
              <a:defRPr lang="fr-FR"/>
            </a:defPPr>
            <a:lvl1pPr marL="0" algn="ctr" defTabSz="685800" rtl="0" eaLnBrk="1" latinLnBrk="0" hangingPunct="1">
              <a:defRPr sz="900" b="1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1E1CD7C-2161-7D43-862E-CE4C333CD873}" type="slidenum">
              <a:rPr lang="fr-FR" sz="1050" smtClean="0"/>
              <a:pPr/>
              <a:t>13</a:t>
            </a:fld>
            <a:endParaRPr lang="fr-FR" sz="105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09F4EBE-DB1A-8841-AC60-F440A30EB026}"/>
              </a:ext>
            </a:extLst>
          </p:cNvPr>
          <p:cNvSpPr/>
          <p:nvPr/>
        </p:nvSpPr>
        <p:spPr>
          <a:xfrm>
            <a:off x="-1" y="1245"/>
            <a:ext cx="2035629" cy="330692"/>
          </a:xfrm>
          <a:prstGeom prst="rect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F9E8F2B-8EC4-5B4B-AC04-20AE2077AEA7}"/>
              </a:ext>
            </a:extLst>
          </p:cNvPr>
          <p:cNvSpPr/>
          <p:nvPr/>
        </p:nvSpPr>
        <p:spPr>
          <a:xfrm>
            <a:off x="2035628" y="1245"/>
            <a:ext cx="2035629" cy="330692"/>
          </a:xfrm>
          <a:prstGeom prst="rect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63C9EE2-16C5-0B46-9D2E-1C68214F7145}"/>
              </a:ext>
            </a:extLst>
          </p:cNvPr>
          <p:cNvSpPr/>
          <p:nvPr/>
        </p:nvSpPr>
        <p:spPr>
          <a:xfrm>
            <a:off x="4071257" y="1245"/>
            <a:ext cx="2253343" cy="33069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589B627-D1C7-674D-A526-58AD84CF02AD}"/>
              </a:ext>
            </a:extLst>
          </p:cNvPr>
          <p:cNvSpPr/>
          <p:nvPr/>
        </p:nvSpPr>
        <p:spPr>
          <a:xfrm>
            <a:off x="6324600" y="1245"/>
            <a:ext cx="3720498" cy="330692"/>
          </a:xfrm>
          <a:prstGeom prst="rect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3DD1765-A4CF-D94B-9287-4269E0C21088}"/>
              </a:ext>
            </a:extLst>
          </p:cNvPr>
          <p:cNvSpPr/>
          <p:nvPr/>
        </p:nvSpPr>
        <p:spPr>
          <a:xfrm>
            <a:off x="10045099" y="1245"/>
            <a:ext cx="2146902" cy="330692"/>
          </a:xfrm>
          <a:prstGeom prst="rect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0" name="Google Shape;60;p13">
            <a:extLst>
              <a:ext uri="{FF2B5EF4-FFF2-40B4-BE49-F238E27FC236}">
                <a16:creationId xmlns:a16="http://schemas.microsoft.com/office/drawing/2014/main" id="{8D547482-8BB1-5C49-81CF-E36556ED8CA4}"/>
              </a:ext>
            </a:extLst>
          </p:cNvPr>
          <p:cNvSpPr txBox="1"/>
          <p:nvPr/>
        </p:nvSpPr>
        <p:spPr>
          <a:xfrm>
            <a:off x="178163" y="-30188"/>
            <a:ext cx="1604193" cy="439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 defTabSz="685800"/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Franklin Gothic Demi Cond"/>
                <a:ea typeface="Helvetica Neue"/>
                <a:cs typeface="Helvetica Neue"/>
                <a:sym typeface="Helvetica Neue"/>
              </a:rPr>
              <a:t>Problem statement</a:t>
            </a:r>
            <a:endParaRPr sz="1200" dirty="0">
              <a:solidFill>
                <a:schemeClr val="bg1">
                  <a:lumMod val="50000"/>
                </a:schemeClr>
              </a:solidFill>
              <a:latin typeface="Franklin Gothic Demi Cond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1" name="Google Shape;60;p13">
            <a:extLst>
              <a:ext uri="{FF2B5EF4-FFF2-40B4-BE49-F238E27FC236}">
                <a16:creationId xmlns:a16="http://schemas.microsoft.com/office/drawing/2014/main" id="{70E1C104-05FA-AB48-BC14-4AB32C82EE7E}"/>
              </a:ext>
            </a:extLst>
          </p:cNvPr>
          <p:cNvSpPr txBox="1"/>
          <p:nvPr/>
        </p:nvSpPr>
        <p:spPr>
          <a:xfrm>
            <a:off x="2317809" y="-28013"/>
            <a:ext cx="1502230" cy="439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 defTabSz="685800"/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Franklin Gothic Demi Cond"/>
                <a:ea typeface="Helvetica Neue"/>
                <a:cs typeface="Helvetica Neue"/>
                <a:sym typeface="Helvetica Neue"/>
              </a:rPr>
              <a:t>Literature Review</a:t>
            </a:r>
            <a:endParaRPr sz="1200" dirty="0">
              <a:solidFill>
                <a:schemeClr val="bg1">
                  <a:lumMod val="50000"/>
                </a:schemeClr>
              </a:solidFill>
              <a:latin typeface="Franklin Gothic Demi Cond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2" name="Google Shape;60;p13">
            <a:extLst>
              <a:ext uri="{FF2B5EF4-FFF2-40B4-BE49-F238E27FC236}">
                <a16:creationId xmlns:a16="http://schemas.microsoft.com/office/drawing/2014/main" id="{BAD9EFC2-24AB-B341-80A2-9029665C4F20}"/>
              </a:ext>
            </a:extLst>
          </p:cNvPr>
          <p:cNvSpPr txBox="1"/>
          <p:nvPr/>
        </p:nvSpPr>
        <p:spPr>
          <a:xfrm>
            <a:off x="4426928" y="-28013"/>
            <a:ext cx="1502230" cy="439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 defTabSz="685800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Demi Cond"/>
                <a:ea typeface="Helvetica Neue"/>
                <a:cs typeface="Helvetica Neue"/>
                <a:sym typeface="Helvetica Neue"/>
              </a:rPr>
              <a:t>Methodology</a:t>
            </a:r>
            <a:endParaRPr sz="1200" dirty="0">
              <a:solidFill>
                <a:schemeClr val="tx1">
                  <a:lumMod val="85000"/>
                  <a:lumOff val="15000"/>
                </a:schemeClr>
              </a:solidFill>
              <a:latin typeface="Franklin Gothic Demi Cond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3" name="Google Shape;60;p13">
            <a:extLst>
              <a:ext uri="{FF2B5EF4-FFF2-40B4-BE49-F238E27FC236}">
                <a16:creationId xmlns:a16="http://schemas.microsoft.com/office/drawing/2014/main" id="{6F76902E-AC57-A443-9A2A-1DA46AFB8F16}"/>
              </a:ext>
            </a:extLst>
          </p:cNvPr>
          <p:cNvSpPr txBox="1"/>
          <p:nvPr/>
        </p:nvSpPr>
        <p:spPr>
          <a:xfrm>
            <a:off x="7266707" y="-28013"/>
            <a:ext cx="1852261" cy="439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 defTabSz="685800"/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Franklin Gothic Demi Cond"/>
                <a:ea typeface="Helvetica Neue"/>
                <a:cs typeface="Helvetica Neue"/>
                <a:sym typeface="Helvetica Neue"/>
              </a:rPr>
              <a:t>Experiments &amp; Results</a:t>
            </a:r>
            <a:endParaRPr sz="1200" dirty="0">
              <a:solidFill>
                <a:schemeClr val="bg1">
                  <a:lumMod val="50000"/>
                </a:schemeClr>
              </a:solidFill>
              <a:latin typeface="Franklin Gothic Demi Cond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4" name="Google Shape;60;p13">
            <a:extLst>
              <a:ext uri="{FF2B5EF4-FFF2-40B4-BE49-F238E27FC236}">
                <a16:creationId xmlns:a16="http://schemas.microsoft.com/office/drawing/2014/main" id="{C81FAC8E-1627-B44E-B722-D6581B7B23ED}"/>
              </a:ext>
            </a:extLst>
          </p:cNvPr>
          <p:cNvSpPr txBox="1"/>
          <p:nvPr/>
        </p:nvSpPr>
        <p:spPr>
          <a:xfrm>
            <a:off x="10467326" y="-28013"/>
            <a:ext cx="1346764" cy="439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 defTabSz="685800"/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Franklin Gothic Demi Cond"/>
                <a:ea typeface="Helvetica Neue"/>
                <a:cs typeface="Helvetica Neue"/>
                <a:sym typeface="Helvetica Neue"/>
              </a:rPr>
              <a:t>Conclusions</a:t>
            </a:r>
            <a:endParaRPr sz="1200" dirty="0">
              <a:solidFill>
                <a:schemeClr val="bg1">
                  <a:lumMod val="50000"/>
                </a:schemeClr>
              </a:solidFill>
              <a:latin typeface="Franklin Gothic Demi Cond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A46E182A-C89E-8941-8F20-8DBE83408845}"/>
              </a:ext>
            </a:extLst>
          </p:cNvPr>
          <p:cNvSpPr txBox="1">
            <a:spLocks/>
          </p:cNvSpPr>
          <p:nvPr/>
        </p:nvSpPr>
        <p:spPr>
          <a:xfrm>
            <a:off x="829503" y="664148"/>
            <a:ext cx="7489825" cy="655400"/>
          </a:xfrm>
          <a:prstGeom prst="rect">
            <a:avLst/>
          </a:prstGeom>
        </p:spPr>
        <p:txBody>
          <a:bodyPr vert="horz" lIns="180000" tIns="0" rIns="72000" bIns="46800" rtlCol="0" anchor="ctr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000" spc="-70" baseline="0">
                <a:solidFill>
                  <a:schemeClr val="tx1"/>
                </a:solidFill>
                <a:latin typeface="Helvetica" pitchFamily="2" charset="0"/>
                <a:ea typeface="Roboto Black" panose="02000000000000000000" pitchFamily="2" charset="0"/>
                <a:cs typeface="Arial" panose="020B0604020202020204" pitchFamily="34" charset="0"/>
              </a:defRPr>
            </a:lvl1pPr>
          </a:lstStyle>
          <a:p>
            <a:pPr algn="l"/>
            <a:r>
              <a:rPr lang="en-US" sz="2800" dirty="0"/>
              <a:t>Modeling student activity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39892460-760C-9A45-A7CB-B5AC6F4835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8532" y="2934248"/>
            <a:ext cx="5315558" cy="1399708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6B9C497B-75D9-134D-8567-90081FAC44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629" y="2726517"/>
            <a:ext cx="5241528" cy="2151947"/>
          </a:xfrm>
          <a:prstGeom prst="rect">
            <a:avLst/>
          </a:prstGeom>
        </p:spPr>
      </p:pic>
      <p:sp>
        <p:nvSpPr>
          <p:cNvPr id="29" name="Google Shape;60;p13">
            <a:extLst>
              <a:ext uri="{FF2B5EF4-FFF2-40B4-BE49-F238E27FC236}">
                <a16:creationId xmlns:a16="http://schemas.microsoft.com/office/drawing/2014/main" id="{D75B2F96-57A4-D94C-80CF-15AFD949A89B}"/>
              </a:ext>
            </a:extLst>
          </p:cNvPr>
          <p:cNvSpPr txBox="1"/>
          <p:nvPr/>
        </p:nvSpPr>
        <p:spPr>
          <a:xfrm>
            <a:off x="7436283" y="2186332"/>
            <a:ext cx="3440055" cy="426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 defTabSz="685800"/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Demi Cond"/>
                <a:ea typeface="Helvetica Neue"/>
                <a:cs typeface="Helvetica Neue"/>
                <a:sym typeface="Helvetica Neue"/>
              </a:rPr>
              <a:t>Aggregated daily task counts across weeks </a:t>
            </a:r>
          </a:p>
        </p:txBody>
      </p:sp>
      <p:sp>
        <p:nvSpPr>
          <p:cNvPr id="30" name="Google Shape;60;p13">
            <a:extLst>
              <a:ext uri="{FF2B5EF4-FFF2-40B4-BE49-F238E27FC236}">
                <a16:creationId xmlns:a16="http://schemas.microsoft.com/office/drawing/2014/main" id="{715F5E0F-8C9E-6142-B5C1-6244FC252474}"/>
              </a:ext>
            </a:extLst>
          </p:cNvPr>
          <p:cNvSpPr txBox="1"/>
          <p:nvPr/>
        </p:nvSpPr>
        <p:spPr>
          <a:xfrm>
            <a:off x="1588365" y="2178793"/>
            <a:ext cx="3440055" cy="426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 defTabSz="685800"/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Demi Cond"/>
                <a:ea typeface="Helvetica Neue"/>
                <a:cs typeface="Helvetica Neue"/>
                <a:sym typeface="Helvetica Neue"/>
              </a:rPr>
              <a:t>Aggregated daily task counts</a:t>
            </a: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348210EA-52CA-0C43-A618-FDA1BF673F25}"/>
              </a:ext>
            </a:extLst>
          </p:cNvPr>
          <p:cNvSpPr/>
          <p:nvPr/>
        </p:nvSpPr>
        <p:spPr>
          <a:xfrm>
            <a:off x="576072" y="1929384"/>
            <a:ext cx="5353085" cy="3410712"/>
          </a:xfrm>
          <a:prstGeom prst="roundRect">
            <a:avLst>
              <a:gd name="adj" fmla="val 2458"/>
            </a:avLst>
          </a:prstGeom>
          <a:noFill/>
          <a:ln>
            <a:solidFill>
              <a:schemeClr val="bg2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C4F63AC3-86B0-1145-A21C-E40B667008DC}"/>
              </a:ext>
            </a:extLst>
          </p:cNvPr>
          <p:cNvSpPr/>
          <p:nvPr/>
        </p:nvSpPr>
        <p:spPr>
          <a:xfrm>
            <a:off x="6442425" y="1928746"/>
            <a:ext cx="5353085" cy="3410712"/>
          </a:xfrm>
          <a:prstGeom prst="roundRect">
            <a:avLst>
              <a:gd name="adj" fmla="val 2458"/>
            </a:avLst>
          </a:prstGeom>
          <a:noFill/>
          <a:ln>
            <a:solidFill>
              <a:schemeClr val="bg2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36" name="Google Shape;60;p13">
            <a:extLst>
              <a:ext uri="{FF2B5EF4-FFF2-40B4-BE49-F238E27FC236}">
                <a16:creationId xmlns:a16="http://schemas.microsoft.com/office/drawing/2014/main" id="{E27F4198-B31A-0D4B-9165-794A4FBF38B6}"/>
              </a:ext>
            </a:extLst>
          </p:cNvPr>
          <p:cNvSpPr txBox="1"/>
          <p:nvPr/>
        </p:nvSpPr>
        <p:spPr>
          <a:xfrm>
            <a:off x="5929157" y="6326615"/>
            <a:ext cx="5695747" cy="426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r" defTabSz="685800"/>
            <a:r>
              <a:rPr lang="en-US" sz="8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Figures: Park, J., Yu, R., Rodriguez, F., Baker, R., Smyth, P., &amp; </a:t>
            </a:r>
            <a:r>
              <a:rPr lang="en-US" sz="8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Warschauer</a:t>
            </a:r>
            <a:r>
              <a:rPr lang="en-US" sz="8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, M. (2018). Understanding Student Procrastination via Mixture Models. International Educational Data Mining Society.</a:t>
            </a:r>
          </a:p>
          <a:p>
            <a:pPr algn="r" defTabSz="685800"/>
            <a:r>
              <a:rPr lang="en-US" sz="8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972224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roup 59">
            <a:extLst>
              <a:ext uri="{FF2B5EF4-FFF2-40B4-BE49-F238E27FC236}">
                <a16:creationId xmlns:a16="http://schemas.microsoft.com/office/drawing/2014/main" id="{1987285A-C12D-9B43-98FB-C7BB40B32749}"/>
              </a:ext>
            </a:extLst>
          </p:cNvPr>
          <p:cNvGrpSpPr/>
          <p:nvPr/>
        </p:nvGrpSpPr>
        <p:grpSpPr>
          <a:xfrm>
            <a:off x="2127068" y="2334606"/>
            <a:ext cx="6835100" cy="1957621"/>
            <a:chOff x="3120981" y="2438759"/>
            <a:chExt cx="6835100" cy="1957621"/>
          </a:xfrm>
        </p:grpSpPr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F12A1DC7-0C50-6648-905B-D90038F2518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120981" y="3613718"/>
              <a:ext cx="4696427" cy="774700"/>
            </a:xfrm>
            <a:prstGeom prst="rect">
              <a:avLst/>
            </a:prstGeom>
          </p:spPr>
        </p:pic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C33F4482-7EBE-3E43-A122-6A8346145B7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722806" y="2438759"/>
              <a:ext cx="3233275" cy="1957621"/>
            </a:xfrm>
            <a:prstGeom prst="rect">
              <a:avLst/>
            </a:prstGeom>
          </p:spPr>
        </p:pic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E014692B-2C10-1040-BA70-3EFCDBF8045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457883" y="3619656"/>
              <a:ext cx="0" cy="761075"/>
            </a:xfrm>
            <a:prstGeom prst="line">
              <a:avLst/>
            </a:prstGeom>
            <a:ln w="190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50BD6483-D299-E741-A578-8623A9A54C2B}"/>
                </a:ext>
              </a:extLst>
            </p:cNvPr>
            <p:cNvCxnSpPr>
              <a:cxnSpLocks/>
            </p:cNvCxnSpPr>
            <p:nvPr/>
          </p:nvCxnSpPr>
          <p:spPr>
            <a:xfrm>
              <a:off x="8334670" y="2470066"/>
              <a:ext cx="0" cy="1908000"/>
            </a:xfrm>
            <a:prstGeom prst="line">
              <a:avLst/>
            </a:prstGeom>
            <a:ln w="19050">
              <a:solidFill>
                <a:srgbClr val="5B9BD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027207CA-4A1D-8E4F-BAF3-D39F1E06E927}"/>
              </a:ext>
            </a:extLst>
          </p:cNvPr>
          <p:cNvSpPr txBox="1">
            <a:spLocks/>
          </p:cNvSpPr>
          <p:nvPr/>
        </p:nvSpPr>
        <p:spPr>
          <a:xfrm>
            <a:off x="11624305" y="6515547"/>
            <a:ext cx="466659" cy="163552"/>
          </a:xfrm>
          <a:prstGeom prst="rect">
            <a:avLst/>
          </a:prstGeom>
        </p:spPr>
        <p:txBody>
          <a:bodyPr vert="horz" lIns="90000" tIns="0" rIns="90000" bIns="0" rtlCol="0" anchor="t"/>
          <a:lstStyle>
            <a:defPPr>
              <a:defRPr lang="fr-FR"/>
            </a:defPPr>
            <a:lvl1pPr marL="0" algn="ctr" defTabSz="685800" rtl="0" eaLnBrk="1" latinLnBrk="0" hangingPunct="1">
              <a:defRPr sz="900" b="1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1E1CD7C-2161-7D43-862E-CE4C333CD873}" type="slidenum">
              <a:rPr lang="fr-FR" sz="1050" smtClean="0"/>
              <a:pPr/>
              <a:t>14</a:t>
            </a:fld>
            <a:endParaRPr lang="fr-FR" sz="105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667ADD0-1CF3-4C4A-8808-9B0184D82E33}"/>
              </a:ext>
            </a:extLst>
          </p:cNvPr>
          <p:cNvSpPr/>
          <p:nvPr/>
        </p:nvSpPr>
        <p:spPr>
          <a:xfrm>
            <a:off x="-1" y="1245"/>
            <a:ext cx="2035629" cy="330692"/>
          </a:xfrm>
          <a:prstGeom prst="rect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DF7A88-858F-3C49-AE62-881733F51ED5}"/>
              </a:ext>
            </a:extLst>
          </p:cNvPr>
          <p:cNvSpPr/>
          <p:nvPr/>
        </p:nvSpPr>
        <p:spPr>
          <a:xfrm>
            <a:off x="2035628" y="1245"/>
            <a:ext cx="2035629" cy="330692"/>
          </a:xfrm>
          <a:prstGeom prst="rect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970B053-F5AC-864E-AEBD-A592746ADFE2}"/>
              </a:ext>
            </a:extLst>
          </p:cNvPr>
          <p:cNvSpPr/>
          <p:nvPr/>
        </p:nvSpPr>
        <p:spPr>
          <a:xfrm>
            <a:off x="4071257" y="1245"/>
            <a:ext cx="2253343" cy="33069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CD49742-462B-1B45-8D4E-AB48FDECB36F}"/>
              </a:ext>
            </a:extLst>
          </p:cNvPr>
          <p:cNvSpPr/>
          <p:nvPr/>
        </p:nvSpPr>
        <p:spPr>
          <a:xfrm>
            <a:off x="6324600" y="1245"/>
            <a:ext cx="3720498" cy="330692"/>
          </a:xfrm>
          <a:prstGeom prst="rect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00B013A-40ED-7240-ADC6-2F4CCBEB06BA}"/>
              </a:ext>
            </a:extLst>
          </p:cNvPr>
          <p:cNvSpPr/>
          <p:nvPr/>
        </p:nvSpPr>
        <p:spPr>
          <a:xfrm>
            <a:off x="10045099" y="1245"/>
            <a:ext cx="2146902" cy="330692"/>
          </a:xfrm>
          <a:prstGeom prst="rect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0" name="Google Shape;60;p13">
            <a:extLst>
              <a:ext uri="{FF2B5EF4-FFF2-40B4-BE49-F238E27FC236}">
                <a16:creationId xmlns:a16="http://schemas.microsoft.com/office/drawing/2014/main" id="{7E59E759-B418-FC4F-90D9-F82648C27317}"/>
              </a:ext>
            </a:extLst>
          </p:cNvPr>
          <p:cNvSpPr txBox="1"/>
          <p:nvPr/>
        </p:nvSpPr>
        <p:spPr>
          <a:xfrm>
            <a:off x="178163" y="-30188"/>
            <a:ext cx="1604193" cy="439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 defTabSz="685800"/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Franklin Gothic Demi Cond"/>
                <a:ea typeface="Helvetica Neue"/>
                <a:cs typeface="Helvetica Neue"/>
                <a:sym typeface="Helvetica Neue"/>
              </a:rPr>
              <a:t>Problem statement</a:t>
            </a:r>
            <a:endParaRPr sz="1200" dirty="0">
              <a:solidFill>
                <a:schemeClr val="bg1">
                  <a:lumMod val="50000"/>
                </a:schemeClr>
              </a:solidFill>
              <a:latin typeface="Franklin Gothic Demi Cond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1" name="Google Shape;60;p13">
            <a:extLst>
              <a:ext uri="{FF2B5EF4-FFF2-40B4-BE49-F238E27FC236}">
                <a16:creationId xmlns:a16="http://schemas.microsoft.com/office/drawing/2014/main" id="{B7E2F6DC-9DFC-8940-9A49-A8547B902531}"/>
              </a:ext>
            </a:extLst>
          </p:cNvPr>
          <p:cNvSpPr txBox="1"/>
          <p:nvPr/>
        </p:nvSpPr>
        <p:spPr>
          <a:xfrm>
            <a:off x="2317809" y="-28013"/>
            <a:ext cx="1502230" cy="439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 defTabSz="685800"/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Franklin Gothic Demi Cond"/>
                <a:ea typeface="Helvetica Neue"/>
                <a:cs typeface="Helvetica Neue"/>
                <a:sym typeface="Helvetica Neue"/>
              </a:rPr>
              <a:t>Literature Review</a:t>
            </a:r>
            <a:endParaRPr sz="1200" dirty="0">
              <a:solidFill>
                <a:schemeClr val="bg1">
                  <a:lumMod val="50000"/>
                </a:schemeClr>
              </a:solidFill>
              <a:latin typeface="Franklin Gothic Demi Cond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2" name="Google Shape;60;p13">
            <a:extLst>
              <a:ext uri="{FF2B5EF4-FFF2-40B4-BE49-F238E27FC236}">
                <a16:creationId xmlns:a16="http://schemas.microsoft.com/office/drawing/2014/main" id="{CAF77D15-9DB9-5A41-83DF-E1626CC8DF5D}"/>
              </a:ext>
            </a:extLst>
          </p:cNvPr>
          <p:cNvSpPr txBox="1"/>
          <p:nvPr/>
        </p:nvSpPr>
        <p:spPr>
          <a:xfrm>
            <a:off x="4426928" y="-28013"/>
            <a:ext cx="1502230" cy="439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 defTabSz="685800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Demi Cond"/>
                <a:ea typeface="Helvetica Neue"/>
                <a:cs typeface="Helvetica Neue"/>
                <a:sym typeface="Helvetica Neue"/>
              </a:rPr>
              <a:t>Methodology</a:t>
            </a:r>
            <a:endParaRPr sz="1200" dirty="0">
              <a:solidFill>
                <a:schemeClr val="tx1">
                  <a:lumMod val="85000"/>
                  <a:lumOff val="15000"/>
                </a:schemeClr>
              </a:solidFill>
              <a:latin typeface="Franklin Gothic Demi Cond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3" name="Google Shape;60;p13">
            <a:extLst>
              <a:ext uri="{FF2B5EF4-FFF2-40B4-BE49-F238E27FC236}">
                <a16:creationId xmlns:a16="http://schemas.microsoft.com/office/drawing/2014/main" id="{16249712-ADD2-B44E-ACA0-8515F846E9AC}"/>
              </a:ext>
            </a:extLst>
          </p:cNvPr>
          <p:cNvSpPr txBox="1"/>
          <p:nvPr/>
        </p:nvSpPr>
        <p:spPr>
          <a:xfrm>
            <a:off x="7266707" y="-28013"/>
            <a:ext cx="1852261" cy="439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 defTabSz="685800"/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Franklin Gothic Demi Cond"/>
                <a:ea typeface="Helvetica Neue"/>
                <a:cs typeface="Helvetica Neue"/>
                <a:sym typeface="Helvetica Neue"/>
              </a:rPr>
              <a:t>Experiments &amp; Results</a:t>
            </a:r>
            <a:endParaRPr sz="1200" dirty="0">
              <a:solidFill>
                <a:schemeClr val="bg1">
                  <a:lumMod val="50000"/>
                </a:schemeClr>
              </a:solidFill>
              <a:latin typeface="Franklin Gothic Demi Cond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4" name="Google Shape;60;p13">
            <a:extLst>
              <a:ext uri="{FF2B5EF4-FFF2-40B4-BE49-F238E27FC236}">
                <a16:creationId xmlns:a16="http://schemas.microsoft.com/office/drawing/2014/main" id="{45FB703E-665C-7642-9D1D-054B92F298B8}"/>
              </a:ext>
            </a:extLst>
          </p:cNvPr>
          <p:cNvSpPr txBox="1"/>
          <p:nvPr/>
        </p:nvSpPr>
        <p:spPr>
          <a:xfrm>
            <a:off x="10467326" y="-28013"/>
            <a:ext cx="1346764" cy="439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 defTabSz="685800"/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Franklin Gothic Demi Cond"/>
                <a:ea typeface="Helvetica Neue"/>
                <a:cs typeface="Helvetica Neue"/>
                <a:sym typeface="Helvetica Neue"/>
              </a:rPr>
              <a:t>Conclusions</a:t>
            </a:r>
            <a:endParaRPr sz="1200" dirty="0">
              <a:solidFill>
                <a:schemeClr val="bg1">
                  <a:lumMod val="50000"/>
                </a:schemeClr>
              </a:solidFill>
              <a:latin typeface="Franklin Gothic Demi Cond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6177A5C0-6645-9D4F-8CC8-B00FD23B6F08}"/>
              </a:ext>
            </a:extLst>
          </p:cNvPr>
          <p:cNvSpPr txBox="1">
            <a:spLocks/>
          </p:cNvSpPr>
          <p:nvPr/>
        </p:nvSpPr>
        <p:spPr>
          <a:xfrm>
            <a:off x="805088" y="761259"/>
            <a:ext cx="7489825" cy="1073212"/>
          </a:xfrm>
          <a:prstGeom prst="rect">
            <a:avLst/>
          </a:prstGeom>
        </p:spPr>
        <p:txBody>
          <a:bodyPr vert="horz" lIns="180000" tIns="0" rIns="72000" bIns="46800" rtlCol="0" anchor="t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000" spc="-70" baseline="0">
                <a:solidFill>
                  <a:schemeClr val="tx1"/>
                </a:solidFill>
                <a:latin typeface="Helvetica" pitchFamily="2" charset="0"/>
                <a:ea typeface="Roboto Black" panose="02000000000000000000" pitchFamily="2" charset="0"/>
                <a:cs typeface="Arial" panose="020B0604020202020204" pitchFamily="34" charset="0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US" sz="2800" dirty="0"/>
              <a:t>Modeling student behavior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solidFill>
                  <a:schemeClr val="accent2"/>
                </a:solidFill>
                <a:latin typeface="Arial" panose="020B0604020202020204" pitchFamily="34" charset="0"/>
              </a:rPr>
              <a:t>GAUSSIAN MIXTURES</a:t>
            </a:r>
          </a:p>
        </p:txBody>
      </p:sp>
      <p:sp>
        <p:nvSpPr>
          <p:cNvPr id="26" name="Google Shape;60;p13">
            <a:extLst>
              <a:ext uri="{FF2B5EF4-FFF2-40B4-BE49-F238E27FC236}">
                <a16:creationId xmlns:a16="http://schemas.microsoft.com/office/drawing/2014/main" id="{2CCFFC44-8866-414E-9345-C04EDB97C2FC}"/>
              </a:ext>
            </a:extLst>
          </p:cNvPr>
          <p:cNvSpPr txBox="1"/>
          <p:nvPr/>
        </p:nvSpPr>
        <p:spPr>
          <a:xfrm>
            <a:off x="981903" y="1703543"/>
            <a:ext cx="2647988" cy="6424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indent="-342900" defTabSz="685800">
              <a:buFont typeface="Wingdings" pitchFamily="2" charset="2"/>
              <a:buChar char="ü"/>
            </a:pPr>
            <a:r>
              <a:rPr lang="en-US" sz="2000" dirty="0">
                <a:solidFill>
                  <a:srgbClr val="413C3A"/>
                </a:solidFill>
                <a:latin typeface="Franklin Gothic Demi Cond"/>
                <a:ea typeface="Helvetica Neue"/>
                <a:cs typeface="Helvetica Neue"/>
                <a:sym typeface="Helvetica Neue"/>
              </a:rPr>
              <a:t>Soft clustering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E33EFB59-E41A-2642-BD25-0FF4176655CC}"/>
              </a:ext>
            </a:extLst>
          </p:cNvPr>
          <p:cNvCxnSpPr>
            <a:cxnSpLocks/>
          </p:cNvCxnSpPr>
          <p:nvPr/>
        </p:nvCxnSpPr>
        <p:spPr>
          <a:xfrm>
            <a:off x="2089509" y="4276578"/>
            <a:ext cx="6790769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al 27">
            <a:extLst>
              <a:ext uri="{FF2B5EF4-FFF2-40B4-BE49-F238E27FC236}">
                <a16:creationId xmlns:a16="http://schemas.microsoft.com/office/drawing/2014/main" id="{A0379919-C0EC-4948-AA04-E4CA76981AB0}"/>
              </a:ext>
            </a:extLst>
          </p:cNvPr>
          <p:cNvSpPr/>
          <p:nvPr/>
        </p:nvSpPr>
        <p:spPr>
          <a:xfrm>
            <a:off x="1958276" y="4145347"/>
            <a:ext cx="262467" cy="262467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7472A8FC-11B5-F342-A791-DD195E405602}"/>
              </a:ext>
            </a:extLst>
          </p:cNvPr>
          <p:cNvSpPr/>
          <p:nvPr/>
        </p:nvSpPr>
        <p:spPr>
          <a:xfrm>
            <a:off x="4204111" y="4145345"/>
            <a:ext cx="262467" cy="262467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4BD45299-CC4D-594F-B714-801F39B18F3C}"/>
              </a:ext>
            </a:extLst>
          </p:cNvPr>
          <p:cNvSpPr/>
          <p:nvPr/>
        </p:nvSpPr>
        <p:spPr>
          <a:xfrm>
            <a:off x="8056938" y="4145345"/>
            <a:ext cx="262467" cy="262467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16C86B21-7D17-444B-BF79-2AA48E585EE5}"/>
              </a:ext>
            </a:extLst>
          </p:cNvPr>
          <p:cNvSpPr/>
          <p:nvPr/>
        </p:nvSpPr>
        <p:spPr>
          <a:xfrm>
            <a:off x="3345599" y="4145345"/>
            <a:ext cx="262467" cy="262467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22AA468F-56BF-1D41-BCBE-B37F5FBFE293}"/>
              </a:ext>
            </a:extLst>
          </p:cNvPr>
          <p:cNvSpPr/>
          <p:nvPr/>
        </p:nvSpPr>
        <p:spPr>
          <a:xfrm>
            <a:off x="6824739" y="4145345"/>
            <a:ext cx="262467" cy="262467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5AD99558-9931-CA49-9F96-1DE0F5773583}"/>
              </a:ext>
            </a:extLst>
          </p:cNvPr>
          <p:cNvSpPr/>
          <p:nvPr/>
        </p:nvSpPr>
        <p:spPr>
          <a:xfrm>
            <a:off x="2973315" y="4145345"/>
            <a:ext cx="262467" cy="262467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853855CE-C9BD-5345-BCD6-7699B8B7E661}"/>
              </a:ext>
            </a:extLst>
          </p:cNvPr>
          <p:cNvSpPr/>
          <p:nvPr/>
        </p:nvSpPr>
        <p:spPr>
          <a:xfrm>
            <a:off x="4800156" y="4145345"/>
            <a:ext cx="262467" cy="262467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41991386-7430-0540-8DF8-5FB3757BC0FF}"/>
              </a:ext>
            </a:extLst>
          </p:cNvPr>
          <p:cNvSpPr/>
          <p:nvPr/>
        </p:nvSpPr>
        <p:spPr>
          <a:xfrm>
            <a:off x="6031844" y="4149963"/>
            <a:ext cx="262467" cy="262467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130157C7-AE66-AA45-B1E1-8FB6C56238A4}"/>
              </a:ext>
            </a:extLst>
          </p:cNvPr>
          <p:cNvSpPr/>
          <p:nvPr/>
        </p:nvSpPr>
        <p:spPr>
          <a:xfrm>
            <a:off x="6471147" y="4145345"/>
            <a:ext cx="262467" cy="262467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3CD6FFBA-8347-4542-99EA-5B555B3EBFE0}"/>
              </a:ext>
            </a:extLst>
          </p:cNvPr>
          <p:cNvSpPr/>
          <p:nvPr/>
        </p:nvSpPr>
        <p:spPr>
          <a:xfrm>
            <a:off x="7634829" y="4145345"/>
            <a:ext cx="262467" cy="262467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664463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027207CA-4A1D-8E4F-BAF3-D39F1E06E927}"/>
              </a:ext>
            </a:extLst>
          </p:cNvPr>
          <p:cNvSpPr txBox="1">
            <a:spLocks/>
          </p:cNvSpPr>
          <p:nvPr/>
        </p:nvSpPr>
        <p:spPr>
          <a:xfrm>
            <a:off x="11624305" y="6515547"/>
            <a:ext cx="466659" cy="163552"/>
          </a:xfrm>
          <a:prstGeom prst="rect">
            <a:avLst/>
          </a:prstGeom>
        </p:spPr>
        <p:txBody>
          <a:bodyPr vert="horz" lIns="90000" tIns="0" rIns="90000" bIns="0" rtlCol="0" anchor="t"/>
          <a:lstStyle>
            <a:defPPr>
              <a:defRPr lang="fr-FR"/>
            </a:defPPr>
            <a:lvl1pPr marL="0" algn="ctr" defTabSz="685800" rtl="0" eaLnBrk="1" latinLnBrk="0" hangingPunct="1">
              <a:defRPr sz="900" b="1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1E1CD7C-2161-7D43-862E-CE4C333CD873}" type="slidenum">
              <a:rPr lang="fr-FR" sz="1050" smtClean="0"/>
              <a:pPr/>
              <a:t>15</a:t>
            </a:fld>
            <a:endParaRPr lang="fr-FR" sz="105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DDD65A1-64EE-DB4E-8C9D-63E0B250C536}"/>
              </a:ext>
            </a:extLst>
          </p:cNvPr>
          <p:cNvSpPr/>
          <p:nvPr/>
        </p:nvSpPr>
        <p:spPr>
          <a:xfrm>
            <a:off x="-1" y="1245"/>
            <a:ext cx="2035629" cy="330692"/>
          </a:xfrm>
          <a:prstGeom prst="rect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B9F2A63-61EE-684D-864F-033169A4AA11}"/>
              </a:ext>
            </a:extLst>
          </p:cNvPr>
          <p:cNvSpPr/>
          <p:nvPr/>
        </p:nvSpPr>
        <p:spPr>
          <a:xfrm>
            <a:off x="2035628" y="1245"/>
            <a:ext cx="2035629" cy="330692"/>
          </a:xfrm>
          <a:prstGeom prst="rect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A30E613-1847-524B-A721-E50EC05B97E2}"/>
              </a:ext>
            </a:extLst>
          </p:cNvPr>
          <p:cNvSpPr/>
          <p:nvPr/>
        </p:nvSpPr>
        <p:spPr>
          <a:xfrm>
            <a:off x="4071257" y="1245"/>
            <a:ext cx="2253343" cy="33069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C23180F-2BB9-814E-84FC-5EA7FD1A7AE9}"/>
              </a:ext>
            </a:extLst>
          </p:cNvPr>
          <p:cNvSpPr/>
          <p:nvPr/>
        </p:nvSpPr>
        <p:spPr>
          <a:xfrm>
            <a:off x="6324600" y="1245"/>
            <a:ext cx="3720498" cy="330692"/>
          </a:xfrm>
          <a:prstGeom prst="rect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ED70C62-0B9B-D249-99BE-A5E3B85D95F3}"/>
              </a:ext>
            </a:extLst>
          </p:cNvPr>
          <p:cNvSpPr/>
          <p:nvPr/>
        </p:nvSpPr>
        <p:spPr>
          <a:xfrm>
            <a:off x="10045099" y="1245"/>
            <a:ext cx="2146902" cy="330692"/>
          </a:xfrm>
          <a:prstGeom prst="rect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0" name="Google Shape;60;p13">
            <a:extLst>
              <a:ext uri="{FF2B5EF4-FFF2-40B4-BE49-F238E27FC236}">
                <a16:creationId xmlns:a16="http://schemas.microsoft.com/office/drawing/2014/main" id="{2E159879-B0F9-7F41-A740-DE0E612FCA5F}"/>
              </a:ext>
            </a:extLst>
          </p:cNvPr>
          <p:cNvSpPr txBox="1"/>
          <p:nvPr/>
        </p:nvSpPr>
        <p:spPr>
          <a:xfrm>
            <a:off x="178163" y="-30188"/>
            <a:ext cx="1604193" cy="439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 defTabSz="685800"/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Franklin Gothic Demi Cond"/>
                <a:ea typeface="Helvetica Neue"/>
                <a:cs typeface="Helvetica Neue"/>
                <a:sym typeface="Helvetica Neue"/>
              </a:rPr>
              <a:t>Problem statement</a:t>
            </a:r>
            <a:endParaRPr sz="1200" dirty="0">
              <a:solidFill>
                <a:schemeClr val="bg1">
                  <a:lumMod val="50000"/>
                </a:schemeClr>
              </a:solidFill>
              <a:latin typeface="Franklin Gothic Demi Cond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1" name="Google Shape;60;p13">
            <a:extLst>
              <a:ext uri="{FF2B5EF4-FFF2-40B4-BE49-F238E27FC236}">
                <a16:creationId xmlns:a16="http://schemas.microsoft.com/office/drawing/2014/main" id="{25596507-7BC8-204D-9C3B-FD7EFDB50546}"/>
              </a:ext>
            </a:extLst>
          </p:cNvPr>
          <p:cNvSpPr txBox="1"/>
          <p:nvPr/>
        </p:nvSpPr>
        <p:spPr>
          <a:xfrm>
            <a:off x="2317809" y="-28013"/>
            <a:ext cx="1502230" cy="439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 defTabSz="685800"/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Franklin Gothic Demi Cond"/>
                <a:ea typeface="Helvetica Neue"/>
                <a:cs typeface="Helvetica Neue"/>
                <a:sym typeface="Helvetica Neue"/>
              </a:rPr>
              <a:t>Literature Review</a:t>
            </a:r>
            <a:endParaRPr sz="1200" dirty="0">
              <a:solidFill>
                <a:schemeClr val="bg1">
                  <a:lumMod val="50000"/>
                </a:schemeClr>
              </a:solidFill>
              <a:latin typeface="Franklin Gothic Demi Cond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2" name="Google Shape;60;p13">
            <a:extLst>
              <a:ext uri="{FF2B5EF4-FFF2-40B4-BE49-F238E27FC236}">
                <a16:creationId xmlns:a16="http://schemas.microsoft.com/office/drawing/2014/main" id="{E066F409-0C67-3A47-9105-5D342CD2084F}"/>
              </a:ext>
            </a:extLst>
          </p:cNvPr>
          <p:cNvSpPr txBox="1"/>
          <p:nvPr/>
        </p:nvSpPr>
        <p:spPr>
          <a:xfrm>
            <a:off x="4426928" y="-28013"/>
            <a:ext cx="1502230" cy="439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 defTabSz="685800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Demi Cond"/>
                <a:ea typeface="Helvetica Neue"/>
                <a:cs typeface="Helvetica Neue"/>
                <a:sym typeface="Helvetica Neue"/>
              </a:rPr>
              <a:t>Methodology</a:t>
            </a:r>
            <a:endParaRPr sz="1200" dirty="0">
              <a:solidFill>
                <a:schemeClr val="tx1">
                  <a:lumMod val="85000"/>
                  <a:lumOff val="15000"/>
                </a:schemeClr>
              </a:solidFill>
              <a:latin typeface="Franklin Gothic Demi Cond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3" name="Google Shape;60;p13">
            <a:extLst>
              <a:ext uri="{FF2B5EF4-FFF2-40B4-BE49-F238E27FC236}">
                <a16:creationId xmlns:a16="http://schemas.microsoft.com/office/drawing/2014/main" id="{49A1D15E-36F5-2243-AB98-20D5017CD33C}"/>
              </a:ext>
            </a:extLst>
          </p:cNvPr>
          <p:cNvSpPr txBox="1"/>
          <p:nvPr/>
        </p:nvSpPr>
        <p:spPr>
          <a:xfrm>
            <a:off x="7266707" y="-28013"/>
            <a:ext cx="1852261" cy="439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 defTabSz="685800"/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Franklin Gothic Demi Cond"/>
                <a:ea typeface="Helvetica Neue"/>
                <a:cs typeface="Helvetica Neue"/>
                <a:sym typeface="Helvetica Neue"/>
              </a:rPr>
              <a:t>Experiments &amp; Results</a:t>
            </a:r>
            <a:endParaRPr sz="1200" dirty="0">
              <a:solidFill>
                <a:schemeClr val="bg1">
                  <a:lumMod val="50000"/>
                </a:schemeClr>
              </a:solidFill>
              <a:latin typeface="Franklin Gothic Demi Cond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4" name="Google Shape;60;p13">
            <a:extLst>
              <a:ext uri="{FF2B5EF4-FFF2-40B4-BE49-F238E27FC236}">
                <a16:creationId xmlns:a16="http://schemas.microsoft.com/office/drawing/2014/main" id="{63D01724-20B9-2746-89D3-87C81203053C}"/>
              </a:ext>
            </a:extLst>
          </p:cNvPr>
          <p:cNvSpPr txBox="1"/>
          <p:nvPr/>
        </p:nvSpPr>
        <p:spPr>
          <a:xfrm>
            <a:off x="10467326" y="-28013"/>
            <a:ext cx="1346764" cy="439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 defTabSz="685800"/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Franklin Gothic Demi Cond"/>
                <a:ea typeface="Helvetica Neue"/>
                <a:cs typeface="Helvetica Neue"/>
                <a:sym typeface="Helvetica Neue"/>
              </a:rPr>
              <a:t>Conclusions</a:t>
            </a:r>
            <a:endParaRPr sz="1200" dirty="0">
              <a:solidFill>
                <a:schemeClr val="bg1">
                  <a:lumMod val="50000"/>
                </a:schemeClr>
              </a:solidFill>
              <a:latin typeface="Franklin Gothic Demi Cond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8F7A5308-D326-2F4B-8593-8423CC680DA4}"/>
              </a:ext>
            </a:extLst>
          </p:cNvPr>
          <p:cNvSpPr txBox="1">
            <a:spLocks/>
          </p:cNvSpPr>
          <p:nvPr/>
        </p:nvSpPr>
        <p:spPr>
          <a:xfrm>
            <a:off x="805088" y="761259"/>
            <a:ext cx="7489825" cy="1073212"/>
          </a:xfrm>
          <a:prstGeom prst="rect">
            <a:avLst/>
          </a:prstGeom>
        </p:spPr>
        <p:txBody>
          <a:bodyPr vert="horz" lIns="180000" tIns="0" rIns="72000" bIns="46800" rtlCol="0" anchor="t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000" spc="-70" baseline="0">
                <a:solidFill>
                  <a:schemeClr val="tx1"/>
                </a:solidFill>
                <a:latin typeface="Helvetica" pitchFamily="2" charset="0"/>
                <a:ea typeface="Roboto Black" panose="02000000000000000000" pitchFamily="2" charset="0"/>
                <a:cs typeface="Arial" panose="020B0604020202020204" pitchFamily="34" charset="0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US" sz="2800" dirty="0"/>
              <a:t>Modeling student behavior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solidFill>
                  <a:schemeClr val="accent2"/>
                </a:solidFill>
                <a:latin typeface="Arial" panose="020B0604020202020204" pitchFamily="34" charset="0"/>
              </a:rPr>
              <a:t>POISSON COMPONENTS – GAMMA PRIORS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D631FF03-1834-5749-89AC-3E20D34C7E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9261" y="2565345"/>
            <a:ext cx="4693477" cy="1201530"/>
          </a:xfrm>
          <a:prstGeom prst="rect">
            <a:avLst/>
          </a:prstGeom>
        </p:spPr>
      </p:pic>
      <p:sp>
        <p:nvSpPr>
          <p:cNvPr id="37" name="Oval 36">
            <a:extLst>
              <a:ext uri="{FF2B5EF4-FFF2-40B4-BE49-F238E27FC236}">
                <a16:creationId xmlns:a16="http://schemas.microsoft.com/office/drawing/2014/main" id="{8A6A3CEE-FA9C-444F-BE14-DE4771622714}"/>
              </a:ext>
            </a:extLst>
          </p:cNvPr>
          <p:cNvSpPr/>
          <p:nvPr/>
        </p:nvSpPr>
        <p:spPr>
          <a:xfrm>
            <a:off x="3762375" y="2765605"/>
            <a:ext cx="1119154" cy="823870"/>
          </a:xfrm>
          <a:prstGeom prst="ellipse">
            <a:avLst/>
          </a:prstGeom>
          <a:noFill/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2EF20682-AA29-2444-9C74-6C936E2B8049}"/>
              </a:ext>
            </a:extLst>
          </p:cNvPr>
          <p:cNvSpPr/>
          <p:nvPr/>
        </p:nvSpPr>
        <p:spPr>
          <a:xfrm>
            <a:off x="5458821" y="2703720"/>
            <a:ext cx="1775603" cy="823870"/>
          </a:xfrm>
          <a:prstGeom prst="ellipse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7938868B-222F-794C-90B4-E3627D155EB5}"/>
              </a:ext>
            </a:extLst>
          </p:cNvPr>
          <p:cNvSpPr/>
          <p:nvPr/>
        </p:nvSpPr>
        <p:spPr>
          <a:xfrm>
            <a:off x="7145562" y="2700942"/>
            <a:ext cx="1151853" cy="823870"/>
          </a:xfrm>
          <a:prstGeom prst="ellipse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40" name="Google Shape;60;p13">
            <a:extLst>
              <a:ext uri="{FF2B5EF4-FFF2-40B4-BE49-F238E27FC236}">
                <a16:creationId xmlns:a16="http://schemas.microsoft.com/office/drawing/2014/main" id="{E424E8D9-73A5-DC45-8211-62C76F1B94D9}"/>
              </a:ext>
            </a:extLst>
          </p:cNvPr>
          <p:cNvSpPr txBox="1"/>
          <p:nvPr/>
        </p:nvSpPr>
        <p:spPr>
          <a:xfrm>
            <a:off x="3518855" y="2233904"/>
            <a:ext cx="1606194" cy="4315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defTabSz="685800">
              <a:lnSpc>
                <a:spcPct val="150000"/>
              </a:lnSpc>
            </a:pPr>
            <a:r>
              <a:rPr lang="en-US" sz="1400" b="1" dirty="0">
                <a:solidFill>
                  <a:schemeClr val="accent6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Total Likelihood</a:t>
            </a:r>
          </a:p>
        </p:txBody>
      </p:sp>
      <p:sp>
        <p:nvSpPr>
          <p:cNvPr id="41" name="Google Shape;60;p13">
            <a:extLst>
              <a:ext uri="{FF2B5EF4-FFF2-40B4-BE49-F238E27FC236}">
                <a16:creationId xmlns:a16="http://schemas.microsoft.com/office/drawing/2014/main" id="{31FCD841-A2EF-FC4F-8B36-3DC61DB8AB25}"/>
              </a:ext>
            </a:extLst>
          </p:cNvPr>
          <p:cNvSpPr txBox="1"/>
          <p:nvPr/>
        </p:nvSpPr>
        <p:spPr>
          <a:xfrm>
            <a:off x="5323110" y="2233904"/>
            <a:ext cx="1961167" cy="4315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defTabSz="685800">
              <a:lnSpc>
                <a:spcPct val="150000"/>
              </a:lnSpc>
            </a:pPr>
            <a:r>
              <a:rPr lang="en-US" sz="1400" b="1" dirty="0">
                <a:solidFill>
                  <a:schemeClr val="accent2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Cluster Likelihood</a:t>
            </a:r>
          </a:p>
        </p:txBody>
      </p:sp>
      <p:sp>
        <p:nvSpPr>
          <p:cNvPr id="42" name="Google Shape;60;p13">
            <a:extLst>
              <a:ext uri="{FF2B5EF4-FFF2-40B4-BE49-F238E27FC236}">
                <a16:creationId xmlns:a16="http://schemas.microsoft.com/office/drawing/2014/main" id="{52443047-3C5D-C94A-B8B7-49D20A35FDF8}"/>
              </a:ext>
            </a:extLst>
          </p:cNvPr>
          <p:cNvSpPr txBox="1"/>
          <p:nvPr/>
        </p:nvSpPr>
        <p:spPr>
          <a:xfrm>
            <a:off x="6635851" y="3587593"/>
            <a:ext cx="2298059" cy="4315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defTabSz="685800">
              <a:lnSpc>
                <a:spcPct val="150000"/>
              </a:lnSpc>
            </a:pPr>
            <a:r>
              <a:rPr lang="en-US" sz="1400" b="1" dirty="0">
                <a:solidFill>
                  <a:schemeClr val="accent2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Marginal mixing weight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1CD8ECC7-490A-9C49-9E72-ED09A5FCBD83}"/>
              </a:ext>
            </a:extLst>
          </p:cNvPr>
          <p:cNvGrpSpPr/>
          <p:nvPr/>
        </p:nvGrpSpPr>
        <p:grpSpPr>
          <a:xfrm>
            <a:off x="5371117" y="3686686"/>
            <a:ext cx="4712901" cy="1838590"/>
            <a:chOff x="5197928" y="3864115"/>
            <a:chExt cx="4712901" cy="1838590"/>
          </a:xfrm>
        </p:grpSpPr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A6685431-81DF-B840-BE40-F3D17E27F4D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97928" y="4217670"/>
              <a:ext cx="4712901" cy="949887"/>
            </a:xfrm>
            <a:prstGeom prst="rect">
              <a:avLst/>
            </a:prstGeom>
          </p:spPr>
        </p:pic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9BA26835-CFDC-1140-B060-3DFD76089BF8}"/>
                </a:ext>
              </a:extLst>
            </p:cNvPr>
            <p:cNvCxnSpPr/>
            <p:nvPr/>
          </p:nvCxnSpPr>
          <p:spPr>
            <a:xfrm>
              <a:off x="6198870" y="3864115"/>
              <a:ext cx="0" cy="353555"/>
            </a:xfrm>
            <a:prstGeom prst="straightConnector1">
              <a:avLst/>
            </a:prstGeom>
            <a:ln w="28575">
              <a:solidFill>
                <a:schemeClr val="tx1">
                  <a:lumMod val="65000"/>
                  <a:lumOff val="3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3F8E7820-0F5B-3D46-8B1B-5F7327D7A109}"/>
                </a:ext>
              </a:extLst>
            </p:cNvPr>
            <p:cNvSpPr/>
            <p:nvPr/>
          </p:nvSpPr>
          <p:spPr>
            <a:xfrm>
              <a:off x="7790122" y="4273719"/>
              <a:ext cx="1775603" cy="823870"/>
            </a:xfrm>
            <a:prstGeom prst="ellipse">
              <a:avLst/>
            </a:prstGeom>
            <a:noFill/>
            <a:ln w="190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>
                <a:solidFill>
                  <a:schemeClr val="accent5"/>
                </a:solidFill>
              </a:endParaRPr>
            </a:p>
          </p:txBody>
        </p:sp>
        <p:sp>
          <p:nvSpPr>
            <p:cNvPr id="48" name="Google Shape;60;p13">
              <a:extLst>
                <a:ext uri="{FF2B5EF4-FFF2-40B4-BE49-F238E27FC236}">
                  <a16:creationId xmlns:a16="http://schemas.microsoft.com/office/drawing/2014/main" id="{E4E5A93A-6F2A-6247-A307-03E67D084F83}"/>
                </a:ext>
              </a:extLst>
            </p:cNvPr>
            <p:cNvSpPr txBox="1"/>
            <p:nvPr/>
          </p:nvSpPr>
          <p:spPr>
            <a:xfrm>
              <a:off x="7611692" y="5271134"/>
              <a:ext cx="2132461" cy="43157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 defTabSz="685800">
                <a:lnSpc>
                  <a:spcPct val="150000"/>
                </a:lnSpc>
              </a:pPr>
              <a:r>
                <a:rPr lang="en-US" sz="1400" b="1" dirty="0">
                  <a:solidFill>
                    <a:schemeClr val="accent5"/>
                  </a:solidFill>
                  <a:latin typeface="Arial" panose="020B0604020202020204" pitchFamily="34" charset="0"/>
                  <a:ea typeface="Helvetica Neue"/>
                  <a:cs typeface="Arial" panose="020B0604020202020204" pitchFamily="34" charset="0"/>
                  <a:sym typeface="Helvetica Neue"/>
                </a:rPr>
                <a:t>Independent Gammas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26047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7" grpId="1" animBg="1"/>
      <p:bldP spid="38" grpId="0" animBg="1"/>
      <p:bldP spid="39" grpId="0" animBg="1"/>
      <p:bldP spid="39" grpId="1" animBg="1"/>
      <p:bldP spid="40" grpId="0"/>
      <p:bldP spid="40" grpId="1"/>
      <p:bldP spid="41" grpId="0"/>
      <p:bldP spid="42" grpId="0"/>
      <p:bldP spid="42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027207CA-4A1D-8E4F-BAF3-D39F1E06E927}"/>
              </a:ext>
            </a:extLst>
          </p:cNvPr>
          <p:cNvSpPr txBox="1">
            <a:spLocks/>
          </p:cNvSpPr>
          <p:nvPr/>
        </p:nvSpPr>
        <p:spPr>
          <a:xfrm>
            <a:off x="11624305" y="6515547"/>
            <a:ext cx="466659" cy="163552"/>
          </a:xfrm>
          <a:prstGeom prst="rect">
            <a:avLst/>
          </a:prstGeom>
        </p:spPr>
        <p:txBody>
          <a:bodyPr vert="horz" lIns="90000" tIns="0" rIns="90000" bIns="0" rtlCol="0" anchor="t"/>
          <a:lstStyle>
            <a:defPPr>
              <a:defRPr lang="fr-FR"/>
            </a:defPPr>
            <a:lvl1pPr marL="0" algn="ctr" defTabSz="685800" rtl="0" eaLnBrk="1" latinLnBrk="0" hangingPunct="1">
              <a:defRPr sz="900" b="1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1E1CD7C-2161-7D43-862E-CE4C333CD873}" type="slidenum">
              <a:rPr lang="fr-FR" sz="1050" smtClean="0"/>
              <a:pPr/>
              <a:t>16</a:t>
            </a:fld>
            <a:endParaRPr lang="fr-FR" sz="105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667ADD0-1CF3-4C4A-8808-9B0184D82E33}"/>
              </a:ext>
            </a:extLst>
          </p:cNvPr>
          <p:cNvSpPr/>
          <p:nvPr/>
        </p:nvSpPr>
        <p:spPr>
          <a:xfrm>
            <a:off x="-1" y="1245"/>
            <a:ext cx="2035629" cy="330692"/>
          </a:xfrm>
          <a:prstGeom prst="rect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DF7A88-858F-3C49-AE62-881733F51ED5}"/>
              </a:ext>
            </a:extLst>
          </p:cNvPr>
          <p:cNvSpPr/>
          <p:nvPr/>
        </p:nvSpPr>
        <p:spPr>
          <a:xfrm>
            <a:off x="2035628" y="1245"/>
            <a:ext cx="2035629" cy="330692"/>
          </a:xfrm>
          <a:prstGeom prst="rect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970B053-F5AC-864E-AEBD-A592746ADFE2}"/>
              </a:ext>
            </a:extLst>
          </p:cNvPr>
          <p:cNvSpPr/>
          <p:nvPr/>
        </p:nvSpPr>
        <p:spPr>
          <a:xfrm>
            <a:off x="4071257" y="1245"/>
            <a:ext cx="2253343" cy="33069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CD49742-462B-1B45-8D4E-AB48FDECB36F}"/>
              </a:ext>
            </a:extLst>
          </p:cNvPr>
          <p:cNvSpPr/>
          <p:nvPr/>
        </p:nvSpPr>
        <p:spPr>
          <a:xfrm>
            <a:off x="6324600" y="1245"/>
            <a:ext cx="3720498" cy="330692"/>
          </a:xfrm>
          <a:prstGeom prst="rect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00B013A-40ED-7240-ADC6-2F4CCBEB06BA}"/>
              </a:ext>
            </a:extLst>
          </p:cNvPr>
          <p:cNvSpPr/>
          <p:nvPr/>
        </p:nvSpPr>
        <p:spPr>
          <a:xfrm>
            <a:off x="10045099" y="1245"/>
            <a:ext cx="2146902" cy="330692"/>
          </a:xfrm>
          <a:prstGeom prst="rect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0" name="Google Shape;60;p13">
            <a:extLst>
              <a:ext uri="{FF2B5EF4-FFF2-40B4-BE49-F238E27FC236}">
                <a16:creationId xmlns:a16="http://schemas.microsoft.com/office/drawing/2014/main" id="{7E59E759-B418-FC4F-90D9-F82648C27317}"/>
              </a:ext>
            </a:extLst>
          </p:cNvPr>
          <p:cNvSpPr txBox="1"/>
          <p:nvPr/>
        </p:nvSpPr>
        <p:spPr>
          <a:xfrm>
            <a:off x="178163" y="-30188"/>
            <a:ext cx="1604193" cy="439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 defTabSz="685800"/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Franklin Gothic Demi Cond"/>
                <a:ea typeface="Helvetica Neue"/>
                <a:cs typeface="Helvetica Neue"/>
                <a:sym typeface="Helvetica Neue"/>
              </a:rPr>
              <a:t>Problem statement</a:t>
            </a:r>
            <a:endParaRPr sz="1200" dirty="0">
              <a:solidFill>
                <a:schemeClr val="bg1">
                  <a:lumMod val="50000"/>
                </a:schemeClr>
              </a:solidFill>
              <a:latin typeface="Franklin Gothic Demi Cond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1" name="Google Shape;60;p13">
            <a:extLst>
              <a:ext uri="{FF2B5EF4-FFF2-40B4-BE49-F238E27FC236}">
                <a16:creationId xmlns:a16="http://schemas.microsoft.com/office/drawing/2014/main" id="{B7E2F6DC-9DFC-8940-9A49-A8547B902531}"/>
              </a:ext>
            </a:extLst>
          </p:cNvPr>
          <p:cNvSpPr txBox="1"/>
          <p:nvPr/>
        </p:nvSpPr>
        <p:spPr>
          <a:xfrm>
            <a:off x="2317809" y="-28013"/>
            <a:ext cx="1502230" cy="439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 defTabSz="685800"/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Franklin Gothic Demi Cond"/>
                <a:ea typeface="Helvetica Neue"/>
                <a:cs typeface="Helvetica Neue"/>
                <a:sym typeface="Helvetica Neue"/>
              </a:rPr>
              <a:t>Literature Review</a:t>
            </a:r>
            <a:endParaRPr sz="1200" dirty="0">
              <a:solidFill>
                <a:schemeClr val="bg1">
                  <a:lumMod val="50000"/>
                </a:schemeClr>
              </a:solidFill>
              <a:latin typeface="Franklin Gothic Demi Cond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2" name="Google Shape;60;p13">
            <a:extLst>
              <a:ext uri="{FF2B5EF4-FFF2-40B4-BE49-F238E27FC236}">
                <a16:creationId xmlns:a16="http://schemas.microsoft.com/office/drawing/2014/main" id="{CAF77D15-9DB9-5A41-83DF-E1626CC8DF5D}"/>
              </a:ext>
            </a:extLst>
          </p:cNvPr>
          <p:cNvSpPr txBox="1"/>
          <p:nvPr/>
        </p:nvSpPr>
        <p:spPr>
          <a:xfrm>
            <a:off x="4426928" y="-28013"/>
            <a:ext cx="1502230" cy="439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 defTabSz="685800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Demi Cond"/>
                <a:ea typeface="Helvetica Neue"/>
                <a:cs typeface="Helvetica Neue"/>
                <a:sym typeface="Helvetica Neue"/>
              </a:rPr>
              <a:t>Methodology</a:t>
            </a:r>
            <a:endParaRPr sz="1200" dirty="0">
              <a:solidFill>
                <a:schemeClr val="tx1">
                  <a:lumMod val="85000"/>
                  <a:lumOff val="15000"/>
                </a:schemeClr>
              </a:solidFill>
              <a:latin typeface="Franklin Gothic Demi Cond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3" name="Google Shape;60;p13">
            <a:extLst>
              <a:ext uri="{FF2B5EF4-FFF2-40B4-BE49-F238E27FC236}">
                <a16:creationId xmlns:a16="http://schemas.microsoft.com/office/drawing/2014/main" id="{16249712-ADD2-B44E-ACA0-8515F846E9AC}"/>
              </a:ext>
            </a:extLst>
          </p:cNvPr>
          <p:cNvSpPr txBox="1"/>
          <p:nvPr/>
        </p:nvSpPr>
        <p:spPr>
          <a:xfrm>
            <a:off x="7266707" y="-28013"/>
            <a:ext cx="1852261" cy="439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 defTabSz="685800"/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Franklin Gothic Demi Cond"/>
                <a:ea typeface="Helvetica Neue"/>
                <a:cs typeface="Helvetica Neue"/>
                <a:sym typeface="Helvetica Neue"/>
              </a:rPr>
              <a:t>Experiments &amp; Results</a:t>
            </a:r>
            <a:endParaRPr sz="1200" dirty="0">
              <a:solidFill>
                <a:schemeClr val="bg1">
                  <a:lumMod val="50000"/>
                </a:schemeClr>
              </a:solidFill>
              <a:latin typeface="Franklin Gothic Demi Cond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4" name="Google Shape;60;p13">
            <a:extLst>
              <a:ext uri="{FF2B5EF4-FFF2-40B4-BE49-F238E27FC236}">
                <a16:creationId xmlns:a16="http://schemas.microsoft.com/office/drawing/2014/main" id="{45FB703E-665C-7642-9D1D-054B92F298B8}"/>
              </a:ext>
            </a:extLst>
          </p:cNvPr>
          <p:cNvSpPr txBox="1"/>
          <p:nvPr/>
        </p:nvSpPr>
        <p:spPr>
          <a:xfrm>
            <a:off x="10467326" y="-28013"/>
            <a:ext cx="1346764" cy="439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 defTabSz="685800"/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Franklin Gothic Demi Cond"/>
                <a:ea typeface="Helvetica Neue"/>
                <a:cs typeface="Helvetica Neue"/>
                <a:sym typeface="Helvetica Neue"/>
              </a:rPr>
              <a:t>Conclusions</a:t>
            </a:r>
            <a:endParaRPr sz="1200" dirty="0">
              <a:solidFill>
                <a:schemeClr val="bg1">
                  <a:lumMod val="50000"/>
                </a:schemeClr>
              </a:solidFill>
              <a:latin typeface="Franklin Gothic Demi Cond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6177A5C0-6645-9D4F-8CC8-B00FD23B6F08}"/>
              </a:ext>
            </a:extLst>
          </p:cNvPr>
          <p:cNvSpPr txBox="1">
            <a:spLocks/>
          </p:cNvSpPr>
          <p:nvPr/>
        </p:nvSpPr>
        <p:spPr>
          <a:xfrm>
            <a:off x="805088" y="761259"/>
            <a:ext cx="7489825" cy="1073212"/>
          </a:xfrm>
          <a:prstGeom prst="rect">
            <a:avLst/>
          </a:prstGeom>
        </p:spPr>
        <p:txBody>
          <a:bodyPr vert="horz" lIns="180000" tIns="0" rIns="72000" bIns="46800" rtlCol="0" anchor="t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000" spc="-70" baseline="0">
                <a:solidFill>
                  <a:schemeClr val="tx1"/>
                </a:solidFill>
                <a:latin typeface="Helvetica" pitchFamily="2" charset="0"/>
                <a:ea typeface="Roboto Black" panose="02000000000000000000" pitchFamily="2" charset="0"/>
                <a:cs typeface="Arial" panose="020B0604020202020204" pitchFamily="34" charset="0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US" sz="2800" dirty="0"/>
              <a:t>Modeling student behavior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solidFill>
                  <a:schemeClr val="accent2"/>
                </a:solidFill>
                <a:latin typeface="Arial" panose="020B0604020202020204" pitchFamily="34" charset="0"/>
              </a:rPr>
              <a:t>EXPECTATION-MAXIMIZATION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AEA1D2A-FDCA-6D41-B582-934AD32DEF69}"/>
              </a:ext>
            </a:extLst>
          </p:cNvPr>
          <p:cNvGrpSpPr/>
          <p:nvPr/>
        </p:nvGrpSpPr>
        <p:grpSpPr>
          <a:xfrm>
            <a:off x="704263" y="3575129"/>
            <a:ext cx="5503174" cy="231062"/>
            <a:chOff x="715692" y="3700858"/>
            <a:chExt cx="6361129" cy="267085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E33EFB59-E41A-2642-BD25-0FF4176655CC}"/>
                </a:ext>
              </a:extLst>
            </p:cNvPr>
            <p:cNvCxnSpPr/>
            <p:nvPr/>
          </p:nvCxnSpPr>
          <p:spPr>
            <a:xfrm>
              <a:off x="846925" y="3832091"/>
              <a:ext cx="6098662" cy="0"/>
            </a:xfrm>
            <a:prstGeom prst="line">
              <a:avLst/>
            </a:prstGeom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A0379919-C0EC-4948-AA04-E4CA76981AB0}"/>
                </a:ext>
              </a:extLst>
            </p:cNvPr>
            <p:cNvSpPr/>
            <p:nvPr/>
          </p:nvSpPr>
          <p:spPr>
            <a:xfrm>
              <a:off x="715692" y="3700860"/>
              <a:ext cx="262467" cy="262467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7472A8FC-11B5-F342-A791-DD195E405602}"/>
                </a:ext>
              </a:extLst>
            </p:cNvPr>
            <p:cNvSpPr/>
            <p:nvPr/>
          </p:nvSpPr>
          <p:spPr>
            <a:xfrm>
              <a:off x="2961527" y="3700858"/>
              <a:ext cx="262467" cy="262467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4BD45299-CC4D-594F-B714-801F39B18F3C}"/>
                </a:ext>
              </a:extLst>
            </p:cNvPr>
            <p:cNvSpPr/>
            <p:nvPr/>
          </p:nvSpPr>
          <p:spPr>
            <a:xfrm>
              <a:off x="6814354" y="3700858"/>
              <a:ext cx="262467" cy="262467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16C86B21-7D17-444B-BF79-2AA48E585EE5}"/>
                </a:ext>
              </a:extLst>
            </p:cNvPr>
            <p:cNvSpPr/>
            <p:nvPr/>
          </p:nvSpPr>
          <p:spPr>
            <a:xfrm>
              <a:off x="2103015" y="3700858"/>
              <a:ext cx="262467" cy="262467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22AA468F-56BF-1D41-BCBE-B37F5FBFE293}"/>
                </a:ext>
              </a:extLst>
            </p:cNvPr>
            <p:cNvSpPr/>
            <p:nvPr/>
          </p:nvSpPr>
          <p:spPr>
            <a:xfrm>
              <a:off x="5582155" y="3700858"/>
              <a:ext cx="262467" cy="262467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5AD99558-9931-CA49-9F96-1DE0F5773583}"/>
                </a:ext>
              </a:extLst>
            </p:cNvPr>
            <p:cNvSpPr/>
            <p:nvPr/>
          </p:nvSpPr>
          <p:spPr>
            <a:xfrm>
              <a:off x="1730731" y="3700858"/>
              <a:ext cx="262467" cy="262467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853855CE-C9BD-5345-BCD6-7699B8B7E661}"/>
                </a:ext>
              </a:extLst>
            </p:cNvPr>
            <p:cNvSpPr/>
            <p:nvPr/>
          </p:nvSpPr>
          <p:spPr>
            <a:xfrm>
              <a:off x="3557572" y="3700858"/>
              <a:ext cx="262467" cy="262467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41991386-7430-0540-8DF8-5FB3757BC0FF}"/>
                </a:ext>
              </a:extLst>
            </p:cNvPr>
            <p:cNvSpPr/>
            <p:nvPr/>
          </p:nvSpPr>
          <p:spPr>
            <a:xfrm>
              <a:off x="4789260" y="3705476"/>
              <a:ext cx="262467" cy="262467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130157C7-AE66-AA45-B1E1-8FB6C56238A4}"/>
                </a:ext>
              </a:extLst>
            </p:cNvPr>
            <p:cNvSpPr/>
            <p:nvPr/>
          </p:nvSpPr>
          <p:spPr>
            <a:xfrm>
              <a:off x="5228563" y="3700858"/>
              <a:ext cx="262467" cy="262467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3CD6FFBA-8347-4542-99EA-5B555B3EBFE0}"/>
                </a:ext>
              </a:extLst>
            </p:cNvPr>
            <p:cNvSpPr/>
            <p:nvPr/>
          </p:nvSpPr>
          <p:spPr>
            <a:xfrm>
              <a:off x="6392245" y="3700858"/>
              <a:ext cx="262467" cy="262467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</p:grpSp>
    </p:spTree>
    <p:extLst>
      <p:ext uri="{BB962C8B-B14F-4D97-AF65-F5344CB8AC3E}">
        <p14:creationId xmlns:p14="http://schemas.microsoft.com/office/powerpoint/2010/main" val="25059458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>
            <a:extLst>
              <a:ext uri="{FF2B5EF4-FFF2-40B4-BE49-F238E27FC236}">
                <a16:creationId xmlns:a16="http://schemas.microsoft.com/office/drawing/2014/main" id="{477A1C47-5365-6949-BD7F-7D3D08EB6F1A}"/>
              </a:ext>
            </a:extLst>
          </p:cNvPr>
          <p:cNvGrpSpPr/>
          <p:nvPr/>
        </p:nvGrpSpPr>
        <p:grpSpPr>
          <a:xfrm>
            <a:off x="890656" y="1710050"/>
            <a:ext cx="2132214" cy="1978612"/>
            <a:chOff x="3303465" y="1823584"/>
            <a:chExt cx="2784843" cy="2584225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32293CF0-020F-E840-B268-033F33537D2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303465" y="1823584"/>
              <a:ext cx="1770068" cy="2557146"/>
            </a:xfrm>
            <a:prstGeom prst="rect">
              <a:avLst/>
            </a:prstGeom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FB3FA925-7F03-BB4B-87F3-6447DB3E670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250266" y="1834470"/>
              <a:ext cx="1838042" cy="2573339"/>
            </a:xfrm>
            <a:prstGeom prst="rect">
              <a:avLst/>
            </a:prstGeom>
          </p:spPr>
        </p:pic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3E786E75-DACB-6A4A-AD1D-7D123A91CFEC}"/>
                </a:ext>
              </a:extLst>
            </p:cNvPr>
            <p:cNvCxnSpPr>
              <a:cxnSpLocks/>
            </p:cNvCxnSpPr>
            <p:nvPr/>
          </p:nvCxnSpPr>
          <p:spPr>
            <a:xfrm>
              <a:off x="5169288" y="1834470"/>
              <a:ext cx="6613" cy="2548530"/>
            </a:xfrm>
            <a:prstGeom prst="line">
              <a:avLst/>
            </a:prstGeom>
            <a:ln w="19050">
              <a:solidFill>
                <a:srgbClr val="5B9BD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82AC76F3-D8AC-CD48-8CD1-0254B911C705}"/>
                </a:ext>
              </a:extLst>
            </p:cNvPr>
            <p:cNvCxnSpPr>
              <a:cxnSpLocks/>
            </p:cNvCxnSpPr>
            <p:nvPr/>
          </p:nvCxnSpPr>
          <p:spPr>
            <a:xfrm>
              <a:off x="4186763" y="1827891"/>
              <a:ext cx="6613" cy="2548530"/>
            </a:xfrm>
            <a:prstGeom prst="line">
              <a:avLst/>
            </a:prstGeom>
            <a:ln w="190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027207CA-4A1D-8E4F-BAF3-D39F1E06E927}"/>
              </a:ext>
            </a:extLst>
          </p:cNvPr>
          <p:cNvSpPr txBox="1">
            <a:spLocks/>
          </p:cNvSpPr>
          <p:nvPr/>
        </p:nvSpPr>
        <p:spPr>
          <a:xfrm>
            <a:off x="11624305" y="6515547"/>
            <a:ext cx="466659" cy="163552"/>
          </a:xfrm>
          <a:prstGeom prst="rect">
            <a:avLst/>
          </a:prstGeom>
        </p:spPr>
        <p:txBody>
          <a:bodyPr vert="horz" lIns="90000" tIns="0" rIns="90000" bIns="0" rtlCol="0" anchor="t"/>
          <a:lstStyle>
            <a:defPPr>
              <a:defRPr lang="fr-FR"/>
            </a:defPPr>
            <a:lvl1pPr marL="0" algn="ctr" defTabSz="685800" rtl="0" eaLnBrk="1" latinLnBrk="0" hangingPunct="1">
              <a:defRPr sz="900" b="1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1E1CD7C-2161-7D43-862E-CE4C333CD873}" type="slidenum">
              <a:rPr lang="fr-FR" sz="1050" smtClean="0"/>
              <a:pPr/>
              <a:t>17</a:t>
            </a:fld>
            <a:endParaRPr lang="fr-FR" sz="105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667ADD0-1CF3-4C4A-8808-9B0184D82E33}"/>
              </a:ext>
            </a:extLst>
          </p:cNvPr>
          <p:cNvSpPr/>
          <p:nvPr/>
        </p:nvSpPr>
        <p:spPr>
          <a:xfrm>
            <a:off x="-1" y="1245"/>
            <a:ext cx="2035629" cy="330692"/>
          </a:xfrm>
          <a:prstGeom prst="rect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DF7A88-858F-3C49-AE62-881733F51ED5}"/>
              </a:ext>
            </a:extLst>
          </p:cNvPr>
          <p:cNvSpPr/>
          <p:nvPr/>
        </p:nvSpPr>
        <p:spPr>
          <a:xfrm>
            <a:off x="2035628" y="1245"/>
            <a:ext cx="2035629" cy="330692"/>
          </a:xfrm>
          <a:prstGeom prst="rect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970B053-F5AC-864E-AEBD-A592746ADFE2}"/>
              </a:ext>
            </a:extLst>
          </p:cNvPr>
          <p:cNvSpPr/>
          <p:nvPr/>
        </p:nvSpPr>
        <p:spPr>
          <a:xfrm>
            <a:off x="4071257" y="1245"/>
            <a:ext cx="2253343" cy="33069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CD49742-462B-1B45-8D4E-AB48FDECB36F}"/>
              </a:ext>
            </a:extLst>
          </p:cNvPr>
          <p:cNvSpPr/>
          <p:nvPr/>
        </p:nvSpPr>
        <p:spPr>
          <a:xfrm>
            <a:off x="6324600" y="1245"/>
            <a:ext cx="3720498" cy="330692"/>
          </a:xfrm>
          <a:prstGeom prst="rect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00B013A-40ED-7240-ADC6-2F4CCBEB06BA}"/>
              </a:ext>
            </a:extLst>
          </p:cNvPr>
          <p:cNvSpPr/>
          <p:nvPr/>
        </p:nvSpPr>
        <p:spPr>
          <a:xfrm>
            <a:off x="10045099" y="1245"/>
            <a:ext cx="2146902" cy="330692"/>
          </a:xfrm>
          <a:prstGeom prst="rect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0" name="Google Shape;60;p13">
            <a:extLst>
              <a:ext uri="{FF2B5EF4-FFF2-40B4-BE49-F238E27FC236}">
                <a16:creationId xmlns:a16="http://schemas.microsoft.com/office/drawing/2014/main" id="{7E59E759-B418-FC4F-90D9-F82648C27317}"/>
              </a:ext>
            </a:extLst>
          </p:cNvPr>
          <p:cNvSpPr txBox="1"/>
          <p:nvPr/>
        </p:nvSpPr>
        <p:spPr>
          <a:xfrm>
            <a:off x="178163" y="-30188"/>
            <a:ext cx="1604193" cy="439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 defTabSz="685800"/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Franklin Gothic Demi Cond"/>
                <a:ea typeface="Helvetica Neue"/>
                <a:cs typeface="Helvetica Neue"/>
                <a:sym typeface="Helvetica Neue"/>
              </a:rPr>
              <a:t>Problem statement</a:t>
            </a:r>
            <a:endParaRPr sz="1200" dirty="0">
              <a:solidFill>
                <a:schemeClr val="bg1">
                  <a:lumMod val="50000"/>
                </a:schemeClr>
              </a:solidFill>
              <a:latin typeface="Franklin Gothic Demi Cond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1" name="Google Shape;60;p13">
            <a:extLst>
              <a:ext uri="{FF2B5EF4-FFF2-40B4-BE49-F238E27FC236}">
                <a16:creationId xmlns:a16="http://schemas.microsoft.com/office/drawing/2014/main" id="{B7E2F6DC-9DFC-8940-9A49-A8547B902531}"/>
              </a:ext>
            </a:extLst>
          </p:cNvPr>
          <p:cNvSpPr txBox="1"/>
          <p:nvPr/>
        </p:nvSpPr>
        <p:spPr>
          <a:xfrm>
            <a:off x="2317809" y="-28013"/>
            <a:ext cx="1502230" cy="439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 defTabSz="685800"/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Franklin Gothic Demi Cond"/>
                <a:ea typeface="Helvetica Neue"/>
                <a:cs typeface="Helvetica Neue"/>
                <a:sym typeface="Helvetica Neue"/>
              </a:rPr>
              <a:t>Literature Review</a:t>
            </a:r>
            <a:endParaRPr sz="1200" dirty="0">
              <a:solidFill>
                <a:schemeClr val="bg1">
                  <a:lumMod val="50000"/>
                </a:schemeClr>
              </a:solidFill>
              <a:latin typeface="Franklin Gothic Demi Cond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2" name="Google Shape;60;p13">
            <a:extLst>
              <a:ext uri="{FF2B5EF4-FFF2-40B4-BE49-F238E27FC236}">
                <a16:creationId xmlns:a16="http://schemas.microsoft.com/office/drawing/2014/main" id="{CAF77D15-9DB9-5A41-83DF-E1626CC8DF5D}"/>
              </a:ext>
            </a:extLst>
          </p:cNvPr>
          <p:cNvSpPr txBox="1"/>
          <p:nvPr/>
        </p:nvSpPr>
        <p:spPr>
          <a:xfrm>
            <a:off x="4426928" y="-28013"/>
            <a:ext cx="1502230" cy="439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 defTabSz="685800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Demi Cond"/>
                <a:ea typeface="Helvetica Neue"/>
                <a:cs typeface="Helvetica Neue"/>
                <a:sym typeface="Helvetica Neue"/>
              </a:rPr>
              <a:t>Methodology</a:t>
            </a:r>
            <a:endParaRPr sz="1200" dirty="0">
              <a:solidFill>
                <a:schemeClr val="tx1">
                  <a:lumMod val="85000"/>
                  <a:lumOff val="15000"/>
                </a:schemeClr>
              </a:solidFill>
              <a:latin typeface="Franklin Gothic Demi Cond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3" name="Google Shape;60;p13">
            <a:extLst>
              <a:ext uri="{FF2B5EF4-FFF2-40B4-BE49-F238E27FC236}">
                <a16:creationId xmlns:a16="http://schemas.microsoft.com/office/drawing/2014/main" id="{16249712-ADD2-B44E-ACA0-8515F846E9AC}"/>
              </a:ext>
            </a:extLst>
          </p:cNvPr>
          <p:cNvSpPr txBox="1"/>
          <p:nvPr/>
        </p:nvSpPr>
        <p:spPr>
          <a:xfrm>
            <a:off x="7266707" y="-28013"/>
            <a:ext cx="1852261" cy="439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 defTabSz="685800"/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Franklin Gothic Demi Cond"/>
                <a:ea typeface="Helvetica Neue"/>
                <a:cs typeface="Helvetica Neue"/>
                <a:sym typeface="Helvetica Neue"/>
              </a:rPr>
              <a:t>Experiments &amp; Results</a:t>
            </a:r>
            <a:endParaRPr sz="1200" dirty="0">
              <a:solidFill>
                <a:schemeClr val="bg1">
                  <a:lumMod val="50000"/>
                </a:schemeClr>
              </a:solidFill>
              <a:latin typeface="Franklin Gothic Demi Cond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4" name="Google Shape;60;p13">
            <a:extLst>
              <a:ext uri="{FF2B5EF4-FFF2-40B4-BE49-F238E27FC236}">
                <a16:creationId xmlns:a16="http://schemas.microsoft.com/office/drawing/2014/main" id="{45FB703E-665C-7642-9D1D-054B92F298B8}"/>
              </a:ext>
            </a:extLst>
          </p:cNvPr>
          <p:cNvSpPr txBox="1"/>
          <p:nvPr/>
        </p:nvSpPr>
        <p:spPr>
          <a:xfrm>
            <a:off x="10467326" y="-28013"/>
            <a:ext cx="1346764" cy="439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 defTabSz="685800"/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Franklin Gothic Demi Cond"/>
                <a:ea typeface="Helvetica Neue"/>
                <a:cs typeface="Helvetica Neue"/>
                <a:sym typeface="Helvetica Neue"/>
              </a:rPr>
              <a:t>Conclusions</a:t>
            </a:r>
            <a:endParaRPr sz="1200" dirty="0">
              <a:solidFill>
                <a:schemeClr val="bg1">
                  <a:lumMod val="50000"/>
                </a:schemeClr>
              </a:solidFill>
              <a:latin typeface="Franklin Gothic Demi Cond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6177A5C0-6645-9D4F-8CC8-B00FD23B6F08}"/>
              </a:ext>
            </a:extLst>
          </p:cNvPr>
          <p:cNvSpPr txBox="1">
            <a:spLocks/>
          </p:cNvSpPr>
          <p:nvPr/>
        </p:nvSpPr>
        <p:spPr>
          <a:xfrm>
            <a:off x="805088" y="761259"/>
            <a:ext cx="7489825" cy="1073212"/>
          </a:xfrm>
          <a:prstGeom prst="rect">
            <a:avLst/>
          </a:prstGeom>
        </p:spPr>
        <p:txBody>
          <a:bodyPr vert="horz" lIns="180000" tIns="0" rIns="72000" bIns="46800" rtlCol="0" anchor="t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000" spc="-70" baseline="0">
                <a:solidFill>
                  <a:schemeClr val="tx1"/>
                </a:solidFill>
                <a:latin typeface="Helvetica" pitchFamily="2" charset="0"/>
                <a:ea typeface="Roboto Black" panose="02000000000000000000" pitchFamily="2" charset="0"/>
                <a:cs typeface="Arial" panose="020B0604020202020204" pitchFamily="34" charset="0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US" sz="2800" dirty="0"/>
              <a:t>Modeling student behavior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solidFill>
                  <a:schemeClr val="accent2"/>
                </a:solidFill>
                <a:latin typeface="Arial" panose="020B0604020202020204" pitchFamily="34" charset="0"/>
              </a:rPr>
              <a:t>EXPECTATION-MAXIMIZATION</a:t>
            </a:r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446EBE69-2540-A74F-B9CE-BA85F027E2B9}"/>
              </a:ext>
            </a:extLst>
          </p:cNvPr>
          <p:cNvGrpSpPr/>
          <p:nvPr/>
        </p:nvGrpSpPr>
        <p:grpSpPr>
          <a:xfrm>
            <a:off x="704263" y="3575129"/>
            <a:ext cx="5503174" cy="231062"/>
            <a:chOff x="715692" y="3700858"/>
            <a:chExt cx="6361129" cy="267085"/>
          </a:xfrm>
        </p:grpSpPr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5D385C4F-59FA-2E4A-BFC8-7CDC8E204522}"/>
                </a:ext>
              </a:extLst>
            </p:cNvPr>
            <p:cNvCxnSpPr/>
            <p:nvPr/>
          </p:nvCxnSpPr>
          <p:spPr>
            <a:xfrm>
              <a:off x="846925" y="3832091"/>
              <a:ext cx="6098662" cy="0"/>
            </a:xfrm>
            <a:prstGeom prst="line">
              <a:avLst/>
            </a:prstGeom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2FAF2F4D-203B-1B4F-AD47-68FD56EBDDCB}"/>
                </a:ext>
              </a:extLst>
            </p:cNvPr>
            <p:cNvSpPr/>
            <p:nvPr/>
          </p:nvSpPr>
          <p:spPr>
            <a:xfrm>
              <a:off x="715692" y="3700860"/>
              <a:ext cx="262467" cy="262467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9F0D5E63-2F72-7F4F-ADEE-4AE908E41621}"/>
                </a:ext>
              </a:extLst>
            </p:cNvPr>
            <p:cNvSpPr/>
            <p:nvPr/>
          </p:nvSpPr>
          <p:spPr>
            <a:xfrm>
              <a:off x="2961527" y="3700858"/>
              <a:ext cx="262467" cy="262467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32DB0A19-E496-8140-B7A4-A775F6C2DF1E}"/>
                </a:ext>
              </a:extLst>
            </p:cNvPr>
            <p:cNvSpPr/>
            <p:nvPr/>
          </p:nvSpPr>
          <p:spPr>
            <a:xfrm>
              <a:off x="6814354" y="3700858"/>
              <a:ext cx="262467" cy="262467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632190C9-A586-BC4D-BAA5-3ECF0CB49B91}"/>
                </a:ext>
              </a:extLst>
            </p:cNvPr>
            <p:cNvSpPr/>
            <p:nvPr/>
          </p:nvSpPr>
          <p:spPr>
            <a:xfrm>
              <a:off x="2103015" y="3700858"/>
              <a:ext cx="262467" cy="262467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387B80CF-91A2-F04D-8ABA-30FCE52D7A63}"/>
                </a:ext>
              </a:extLst>
            </p:cNvPr>
            <p:cNvSpPr/>
            <p:nvPr/>
          </p:nvSpPr>
          <p:spPr>
            <a:xfrm>
              <a:off x="5582155" y="3700858"/>
              <a:ext cx="262467" cy="262467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3A15F014-3E5F-6649-84AF-DBCD149E6E85}"/>
                </a:ext>
              </a:extLst>
            </p:cNvPr>
            <p:cNvSpPr/>
            <p:nvPr/>
          </p:nvSpPr>
          <p:spPr>
            <a:xfrm>
              <a:off x="1730731" y="3700858"/>
              <a:ext cx="262467" cy="262467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4003E113-F91B-4B48-A9B4-38F6DE24E8CA}"/>
                </a:ext>
              </a:extLst>
            </p:cNvPr>
            <p:cNvSpPr/>
            <p:nvPr/>
          </p:nvSpPr>
          <p:spPr>
            <a:xfrm>
              <a:off x="3557572" y="3700858"/>
              <a:ext cx="262467" cy="262467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9770868E-253F-874E-AA49-1AE1DAEAFBB9}"/>
                </a:ext>
              </a:extLst>
            </p:cNvPr>
            <p:cNvSpPr/>
            <p:nvPr/>
          </p:nvSpPr>
          <p:spPr>
            <a:xfrm>
              <a:off x="4789260" y="3705476"/>
              <a:ext cx="262467" cy="262467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8670250F-B0D8-F24D-A586-F06973E64642}"/>
                </a:ext>
              </a:extLst>
            </p:cNvPr>
            <p:cNvSpPr/>
            <p:nvPr/>
          </p:nvSpPr>
          <p:spPr>
            <a:xfrm>
              <a:off x="5228563" y="3700858"/>
              <a:ext cx="262467" cy="262467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F27B8589-9E51-2148-9528-B09C8E9D923E}"/>
                </a:ext>
              </a:extLst>
            </p:cNvPr>
            <p:cNvSpPr/>
            <p:nvPr/>
          </p:nvSpPr>
          <p:spPr>
            <a:xfrm>
              <a:off x="6392245" y="3700858"/>
              <a:ext cx="262467" cy="262467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</p:grpSp>
    </p:spTree>
    <p:extLst>
      <p:ext uri="{BB962C8B-B14F-4D97-AF65-F5344CB8AC3E}">
        <p14:creationId xmlns:p14="http://schemas.microsoft.com/office/powerpoint/2010/main" val="30117263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027207CA-4A1D-8E4F-BAF3-D39F1E06E927}"/>
              </a:ext>
            </a:extLst>
          </p:cNvPr>
          <p:cNvSpPr txBox="1">
            <a:spLocks/>
          </p:cNvSpPr>
          <p:nvPr/>
        </p:nvSpPr>
        <p:spPr>
          <a:xfrm>
            <a:off x="11624305" y="6515547"/>
            <a:ext cx="466659" cy="163552"/>
          </a:xfrm>
          <a:prstGeom prst="rect">
            <a:avLst/>
          </a:prstGeom>
        </p:spPr>
        <p:txBody>
          <a:bodyPr vert="horz" lIns="90000" tIns="0" rIns="90000" bIns="0" rtlCol="0" anchor="t"/>
          <a:lstStyle>
            <a:defPPr>
              <a:defRPr lang="fr-FR"/>
            </a:defPPr>
            <a:lvl1pPr marL="0" algn="ctr" defTabSz="685800" rtl="0" eaLnBrk="1" latinLnBrk="0" hangingPunct="1">
              <a:defRPr sz="900" b="1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1E1CD7C-2161-7D43-862E-CE4C333CD873}" type="slidenum">
              <a:rPr lang="fr-FR" sz="1050" smtClean="0"/>
              <a:pPr/>
              <a:t>18</a:t>
            </a:fld>
            <a:endParaRPr lang="fr-FR" sz="105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667ADD0-1CF3-4C4A-8808-9B0184D82E33}"/>
              </a:ext>
            </a:extLst>
          </p:cNvPr>
          <p:cNvSpPr/>
          <p:nvPr/>
        </p:nvSpPr>
        <p:spPr>
          <a:xfrm>
            <a:off x="-1" y="1245"/>
            <a:ext cx="2035629" cy="330692"/>
          </a:xfrm>
          <a:prstGeom prst="rect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DF7A88-858F-3C49-AE62-881733F51ED5}"/>
              </a:ext>
            </a:extLst>
          </p:cNvPr>
          <p:cNvSpPr/>
          <p:nvPr/>
        </p:nvSpPr>
        <p:spPr>
          <a:xfrm>
            <a:off x="2035628" y="1245"/>
            <a:ext cx="2035629" cy="330692"/>
          </a:xfrm>
          <a:prstGeom prst="rect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970B053-F5AC-864E-AEBD-A592746ADFE2}"/>
              </a:ext>
            </a:extLst>
          </p:cNvPr>
          <p:cNvSpPr/>
          <p:nvPr/>
        </p:nvSpPr>
        <p:spPr>
          <a:xfrm>
            <a:off x="4071257" y="1245"/>
            <a:ext cx="2253343" cy="33069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CD49742-462B-1B45-8D4E-AB48FDECB36F}"/>
              </a:ext>
            </a:extLst>
          </p:cNvPr>
          <p:cNvSpPr/>
          <p:nvPr/>
        </p:nvSpPr>
        <p:spPr>
          <a:xfrm>
            <a:off x="6324600" y="1245"/>
            <a:ext cx="3720498" cy="330692"/>
          </a:xfrm>
          <a:prstGeom prst="rect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00B013A-40ED-7240-ADC6-2F4CCBEB06BA}"/>
              </a:ext>
            </a:extLst>
          </p:cNvPr>
          <p:cNvSpPr/>
          <p:nvPr/>
        </p:nvSpPr>
        <p:spPr>
          <a:xfrm>
            <a:off x="10045099" y="1245"/>
            <a:ext cx="2146902" cy="330692"/>
          </a:xfrm>
          <a:prstGeom prst="rect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0" name="Google Shape;60;p13">
            <a:extLst>
              <a:ext uri="{FF2B5EF4-FFF2-40B4-BE49-F238E27FC236}">
                <a16:creationId xmlns:a16="http://schemas.microsoft.com/office/drawing/2014/main" id="{7E59E759-B418-FC4F-90D9-F82648C27317}"/>
              </a:ext>
            </a:extLst>
          </p:cNvPr>
          <p:cNvSpPr txBox="1"/>
          <p:nvPr/>
        </p:nvSpPr>
        <p:spPr>
          <a:xfrm>
            <a:off x="178163" y="-30188"/>
            <a:ext cx="1604193" cy="439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 defTabSz="685800"/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Franklin Gothic Demi Cond"/>
                <a:ea typeface="Helvetica Neue"/>
                <a:cs typeface="Helvetica Neue"/>
                <a:sym typeface="Helvetica Neue"/>
              </a:rPr>
              <a:t>Problem statement</a:t>
            </a:r>
            <a:endParaRPr sz="1200" dirty="0">
              <a:solidFill>
                <a:schemeClr val="bg1">
                  <a:lumMod val="50000"/>
                </a:schemeClr>
              </a:solidFill>
              <a:latin typeface="Franklin Gothic Demi Cond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1" name="Google Shape;60;p13">
            <a:extLst>
              <a:ext uri="{FF2B5EF4-FFF2-40B4-BE49-F238E27FC236}">
                <a16:creationId xmlns:a16="http://schemas.microsoft.com/office/drawing/2014/main" id="{B7E2F6DC-9DFC-8940-9A49-A8547B902531}"/>
              </a:ext>
            </a:extLst>
          </p:cNvPr>
          <p:cNvSpPr txBox="1"/>
          <p:nvPr/>
        </p:nvSpPr>
        <p:spPr>
          <a:xfrm>
            <a:off x="2317809" y="-28013"/>
            <a:ext cx="1502230" cy="439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 defTabSz="685800"/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Franklin Gothic Demi Cond"/>
                <a:ea typeface="Helvetica Neue"/>
                <a:cs typeface="Helvetica Neue"/>
                <a:sym typeface="Helvetica Neue"/>
              </a:rPr>
              <a:t>Literature Review</a:t>
            </a:r>
            <a:endParaRPr sz="1200" dirty="0">
              <a:solidFill>
                <a:schemeClr val="bg1">
                  <a:lumMod val="50000"/>
                </a:schemeClr>
              </a:solidFill>
              <a:latin typeface="Franklin Gothic Demi Cond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2" name="Google Shape;60;p13">
            <a:extLst>
              <a:ext uri="{FF2B5EF4-FFF2-40B4-BE49-F238E27FC236}">
                <a16:creationId xmlns:a16="http://schemas.microsoft.com/office/drawing/2014/main" id="{CAF77D15-9DB9-5A41-83DF-E1626CC8DF5D}"/>
              </a:ext>
            </a:extLst>
          </p:cNvPr>
          <p:cNvSpPr txBox="1"/>
          <p:nvPr/>
        </p:nvSpPr>
        <p:spPr>
          <a:xfrm>
            <a:off x="4426928" y="-28013"/>
            <a:ext cx="1502230" cy="439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 defTabSz="685800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Demi Cond"/>
                <a:ea typeface="Helvetica Neue"/>
                <a:cs typeface="Helvetica Neue"/>
                <a:sym typeface="Helvetica Neue"/>
              </a:rPr>
              <a:t>Methodology</a:t>
            </a:r>
            <a:endParaRPr sz="1200" dirty="0">
              <a:solidFill>
                <a:schemeClr val="tx1">
                  <a:lumMod val="85000"/>
                  <a:lumOff val="15000"/>
                </a:schemeClr>
              </a:solidFill>
              <a:latin typeface="Franklin Gothic Demi Cond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3" name="Google Shape;60;p13">
            <a:extLst>
              <a:ext uri="{FF2B5EF4-FFF2-40B4-BE49-F238E27FC236}">
                <a16:creationId xmlns:a16="http://schemas.microsoft.com/office/drawing/2014/main" id="{16249712-ADD2-B44E-ACA0-8515F846E9AC}"/>
              </a:ext>
            </a:extLst>
          </p:cNvPr>
          <p:cNvSpPr txBox="1"/>
          <p:nvPr/>
        </p:nvSpPr>
        <p:spPr>
          <a:xfrm>
            <a:off x="7266707" y="-28013"/>
            <a:ext cx="1852261" cy="439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 defTabSz="685800"/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Franklin Gothic Demi Cond"/>
                <a:ea typeface="Helvetica Neue"/>
                <a:cs typeface="Helvetica Neue"/>
                <a:sym typeface="Helvetica Neue"/>
              </a:rPr>
              <a:t>Experiments &amp; Results</a:t>
            </a:r>
            <a:endParaRPr sz="1200" dirty="0">
              <a:solidFill>
                <a:schemeClr val="bg1">
                  <a:lumMod val="50000"/>
                </a:schemeClr>
              </a:solidFill>
              <a:latin typeface="Franklin Gothic Demi Cond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4" name="Google Shape;60;p13">
            <a:extLst>
              <a:ext uri="{FF2B5EF4-FFF2-40B4-BE49-F238E27FC236}">
                <a16:creationId xmlns:a16="http://schemas.microsoft.com/office/drawing/2014/main" id="{45FB703E-665C-7642-9D1D-054B92F298B8}"/>
              </a:ext>
            </a:extLst>
          </p:cNvPr>
          <p:cNvSpPr txBox="1"/>
          <p:nvPr/>
        </p:nvSpPr>
        <p:spPr>
          <a:xfrm>
            <a:off x="10467326" y="-28013"/>
            <a:ext cx="1346764" cy="439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 defTabSz="685800"/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Franklin Gothic Demi Cond"/>
                <a:ea typeface="Helvetica Neue"/>
                <a:cs typeface="Helvetica Neue"/>
                <a:sym typeface="Helvetica Neue"/>
              </a:rPr>
              <a:t>Conclusions</a:t>
            </a:r>
            <a:endParaRPr sz="1200" dirty="0">
              <a:solidFill>
                <a:schemeClr val="bg1">
                  <a:lumMod val="50000"/>
                </a:schemeClr>
              </a:solidFill>
              <a:latin typeface="Franklin Gothic Demi Cond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6177A5C0-6645-9D4F-8CC8-B00FD23B6F08}"/>
              </a:ext>
            </a:extLst>
          </p:cNvPr>
          <p:cNvSpPr txBox="1">
            <a:spLocks/>
          </p:cNvSpPr>
          <p:nvPr/>
        </p:nvSpPr>
        <p:spPr>
          <a:xfrm>
            <a:off x="805088" y="761259"/>
            <a:ext cx="7489825" cy="1073212"/>
          </a:xfrm>
          <a:prstGeom prst="rect">
            <a:avLst/>
          </a:prstGeom>
        </p:spPr>
        <p:txBody>
          <a:bodyPr vert="horz" lIns="180000" tIns="0" rIns="72000" bIns="46800" rtlCol="0" anchor="t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000" spc="-70" baseline="0">
                <a:solidFill>
                  <a:schemeClr val="tx1"/>
                </a:solidFill>
                <a:latin typeface="Helvetica" pitchFamily="2" charset="0"/>
                <a:ea typeface="Roboto Black" panose="02000000000000000000" pitchFamily="2" charset="0"/>
                <a:cs typeface="Arial" panose="020B0604020202020204" pitchFamily="34" charset="0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US" sz="2800" dirty="0"/>
              <a:t>Modeling student behavior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solidFill>
                  <a:schemeClr val="accent2"/>
                </a:solidFill>
                <a:latin typeface="Arial" panose="020B0604020202020204" pitchFamily="34" charset="0"/>
              </a:rPr>
              <a:t>EXPECTATION-MAXIMIZATION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2F422E2-A5E5-634B-96E7-BFFEEA74762A}"/>
              </a:ext>
            </a:extLst>
          </p:cNvPr>
          <p:cNvGrpSpPr/>
          <p:nvPr/>
        </p:nvGrpSpPr>
        <p:grpSpPr>
          <a:xfrm>
            <a:off x="890656" y="1710050"/>
            <a:ext cx="2132214" cy="1978612"/>
            <a:chOff x="3303465" y="1823584"/>
            <a:chExt cx="2784843" cy="2584225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4B39234A-8CD1-3E40-855B-F2C36947D42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303465" y="1823584"/>
              <a:ext cx="1770068" cy="2557146"/>
            </a:xfrm>
            <a:prstGeom prst="rect">
              <a:avLst/>
            </a:prstGeom>
          </p:spPr>
        </p:pic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87D588D4-65D1-8449-BAC2-51D83880FE6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250266" y="1834470"/>
              <a:ext cx="1838042" cy="2573339"/>
            </a:xfrm>
            <a:prstGeom prst="rect">
              <a:avLst/>
            </a:prstGeom>
          </p:spPr>
        </p:pic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45029849-89BC-4449-8F14-5B2AE0BB760D}"/>
                </a:ext>
              </a:extLst>
            </p:cNvPr>
            <p:cNvCxnSpPr>
              <a:cxnSpLocks/>
            </p:cNvCxnSpPr>
            <p:nvPr/>
          </p:nvCxnSpPr>
          <p:spPr>
            <a:xfrm>
              <a:off x="5169288" y="1834470"/>
              <a:ext cx="6613" cy="2548530"/>
            </a:xfrm>
            <a:prstGeom prst="line">
              <a:avLst/>
            </a:prstGeom>
            <a:ln w="19050">
              <a:solidFill>
                <a:srgbClr val="5B9BD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11406B14-D7C6-814D-A668-7FDC5DC42F27}"/>
                </a:ext>
              </a:extLst>
            </p:cNvPr>
            <p:cNvCxnSpPr>
              <a:cxnSpLocks/>
            </p:cNvCxnSpPr>
            <p:nvPr/>
          </p:nvCxnSpPr>
          <p:spPr>
            <a:xfrm>
              <a:off x="4186763" y="1827891"/>
              <a:ext cx="6613" cy="2548530"/>
            </a:xfrm>
            <a:prstGeom prst="line">
              <a:avLst/>
            </a:prstGeom>
            <a:ln w="190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446EBE69-2540-A74F-B9CE-BA85F027E2B9}"/>
              </a:ext>
            </a:extLst>
          </p:cNvPr>
          <p:cNvGrpSpPr/>
          <p:nvPr/>
        </p:nvGrpSpPr>
        <p:grpSpPr>
          <a:xfrm>
            <a:off x="704263" y="3575129"/>
            <a:ext cx="5503174" cy="231062"/>
            <a:chOff x="715692" y="3700858"/>
            <a:chExt cx="6361129" cy="267085"/>
          </a:xfrm>
        </p:grpSpPr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5D385C4F-59FA-2E4A-BFC8-7CDC8E204522}"/>
                </a:ext>
              </a:extLst>
            </p:cNvPr>
            <p:cNvCxnSpPr/>
            <p:nvPr/>
          </p:nvCxnSpPr>
          <p:spPr>
            <a:xfrm>
              <a:off x="846925" y="3832091"/>
              <a:ext cx="6098662" cy="0"/>
            </a:xfrm>
            <a:prstGeom prst="line">
              <a:avLst/>
            </a:prstGeom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2FAF2F4D-203B-1B4F-AD47-68FD56EBDDCB}"/>
                </a:ext>
              </a:extLst>
            </p:cNvPr>
            <p:cNvSpPr/>
            <p:nvPr/>
          </p:nvSpPr>
          <p:spPr>
            <a:xfrm>
              <a:off x="715692" y="3700860"/>
              <a:ext cx="262467" cy="262467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9F0D5E63-2F72-7F4F-ADEE-4AE908E41621}"/>
                </a:ext>
              </a:extLst>
            </p:cNvPr>
            <p:cNvSpPr/>
            <p:nvPr/>
          </p:nvSpPr>
          <p:spPr>
            <a:xfrm>
              <a:off x="2961527" y="3700858"/>
              <a:ext cx="262467" cy="262467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32DB0A19-E496-8140-B7A4-A775F6C2DF1E}"/>
                </a:ext>
              </a:extLst>
            </p:cNvPr>
            <p:cNvSpPr/>
            <p:nvPr/>
          </p:nvSpPr>
          <p:spPr>
            <a:xfrm>
              <a:off x="6814354" y="3700858"/>
              <a:ext cx="262467" cy="262467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632190C9-A586-BC4D-BAA5-3ECF0CB49B91}"/>
                </a:ext>
              </a:extLst>
            </p:cNvPr>
            <p:cNvSpPr/>
            <p:nvPr/>
          </p:nvSpPr>
          <p:spPr>
            <a:xfrm>
              <a:off x="2103015" y="3700858"/>
              <a:ext cx="262467" cy="262467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387B80CF-91A2-F04D-8ABA-30FCE52D7A63}"/>
                </a:ext>
              </a:extLst>
            </p:cNvPr>
            <p:cNvSpPr/>
            <p:nvPr/>
          </p:nvSpPr>
          <p:spPr>
            <a:xfrm>
              <a:off x="5582155" y="3700858"/>
              <a:ext cx="262467" cy="262467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3A15F014-3E5F-6649-84AF-DBCD149E6E85}"/>
                </a:ext>
              </a:extLst>
            </p:cNvPr>
            <p:cNvSpPr/>
            <p:nvPr/>
          </p:nvSpPr>
          <p:spPr>
            <a:xfrm>
              <a:off x="1730731" y="3700858"/>
              <a:ext cx="262467" cy="262467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4003E113-F91B-4B48-A9B4-38F6DE24E8CA}"/>
                </a:ext>
              </a:extLst>
            </p:cNvPr>
            <p:cNvSpPr/>
            <p:nvPr/>
          </p:nvSpPr>
          <p:spPr>
            <a:xfrm>
              <a:off x="3557572" y="3700858"/>
              <a:ext cx="262467" cy="262467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9770868E-253F-874E-AA49-1AE1DAEAFBB9}"/>
                </a:ext>
              </a:extLst>
            </p:cNvPr>
            <p:cNvSpPr/>
            <p:nvPr/>
          </p:nvSpPr>
          <p:spPr>
            <a:xfrm>
              <a:off x="4789260" y="3705476"/>
              <a:ext cx="262467" cy="262467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8670250F-B0D8-F24D-A586-F06973E64642}"/>
                </a:ext>
              </a:extLst>
            </p:cNvPr>
            <p:cNvSpPr/>
            <p:nvPr/>
          </p:nvSpPr>
          <p:spPr>
            <a:xfrm>
              <a:off x="5228563" y="3700858"/>
              <a:ext cx="262467" cy="262467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F27B8589-9E51-2148-9528-B09C8E9D923E}"/>
                </a:ext>
              </a:extLst>
            </p:cNvPr>
            <p:cNvSpPr/>
            <p:nvPr/>
          </p:nvSpPr>
          <p:spPr>
            <a:xfrm>
              <a:off x="6392245" y="3700858"/>
              <a:ext cx="262467" cy="262467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</p:grpSp>
      <p:sp>
        <p:nvSpPr>
          <p:cNvPr id="31" name="Oval 30">
            <a:extLst>
              <a:ext uri="{FF2B5EF4-FFF2-40B4-BE49-F238E27FC236}">
                <a16:creationId xmlns:a16="http://schemas.microsoft.com/office/drawing/2014/main" id="{DD0B68FD-5CB3-044B-847F-C42E10837AAE}"/>
              </a:ext>
            </a:extLst>
          </p:cNvPr>
          <p:cNvSpPr/>
          <p:nvPr/>
        </p:nvSpPr>
        <p:spPr>
          <a:xfrm>
            <a:off x="8381041" y="990335"/>
            <a:ext cx="1261210" cy="740405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dirty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Medium" panose="020B0603020102020204" pitchFamily="34" charset="0"/>
              </a:rPr>
              <a:t>E Step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39570082-3FB2-3345-B2BB-7951FDF87C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70228" y="2122191"/>
            <a:ext cx="3882837" cy="948962"/>
          </a:xfrm>
          <a:prstGeom prst="rect">
            <a:avLst/>
          </a:prstGeom>
        </p:spPr>
      </p:pic>
      <p:sp>
        <p:nvSpPr>
          <p:cNvPr id="33" name="Oval 32">
            <a:extLst>
              <a:ext uri="{FF2B5EF4-FFF2-40B4-BE49-F238E27FC236}">
                <a16:creationId xmlns:a16="http://schemas.microsoft.com/office/drawing/2014/main" id="{A0F98156-3184-224B-BB98-E1FEEE1CD87A}"/>
              </a:ext>
            </a:extLst>
          </p:cNvPr>
          <p:cNvSpPr/>
          <p:nvPr/>
        </p:nvSpPr>
        <p:spPr>
          <a:xfrm>
            <a:off x="8381041" y="3444349"/>
            <a:ext cx="1261210" cy="740405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dirty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Medium" panose="020B0603020102020204" pitchFamily="34" charset="0"/>
              </a:rPr>
              <a:t>M Step</a:t>
            </a:r>
          </a:p>
        </p:txBody>
      </p:sp>
      <p:sp>
        <p:nvSpPr>
          <p:cNvPr id="35" name="Google Shape;60;p13">
            <a:extLst>
              <a:ext uri="{FF2B5EF4-FFF2-40B4-BE49-F238E27FC236}">
                <a16:creationId xmlns:a16="http://schemas.microsoft.com/office/drawing/2014/main" id="{FA4546C3-970C-F44F-85D3-6E8DD260122A}"/>
              </a:ext>
            </a:extLst>
          </p:cNvPr>
          <p:cNvSpPr txBox="1"/>
          <p:nvPr/>
        </p:nvSpPr>
        <p:spPr>
          <a:xfrm>
            <a:off x="7314810" y="4269549"/>
            <a:ext cx="2132461" cy="4315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defTabSz="685800">
              <a:lnSpc>
                <a:spcPct val="150000"/>
              </a:lnSpc>
            </a:pPr>
            <a:r>
              <a:rPr 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MAP estimation: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A53034-B6E1-A84E-9F76-11DE2C04D7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60131" y="4701120"/>
            <a:ext cx="2503031" cy="1235573"/>
          </a:xfrm>
          <a:prstGeom prst="rect">
            <a:avLst/>
          </a:prstGeom>
        </p:spPr>
      </p:pic>
      <p:sp>
        <p:nvSpPr>
          <p:cNvPr id="38" name="Arc 37">
            <a:extLst>
              <a:ext uri="{FF2B5EF4-FFF2-40B4-BE49-F238E27FC236}">
                <a16:creationId xmlns:a16="http://schemas.microsoft.com/office/drawing/2014/main" id="{592BADC6-A4D3-E744-A88F-CFCE19958B1B}"/>
              </a:ext>
            </a:extLst>
          </p:cNvPr>
          <p:cNvSpPr/>
          <p:nvPr/>
        </p:nvSpPr>
        <p:spPr>
          <a:xfrm>
            <a:off x="9916026" y="2832990"/>
            <a:ext cx="1561080" cy="1907716"/>
          </a:xfrm>
          <a:prstGeom prst="arc">
            <a:avLst>
              <a:gd name="adj1" fmla="val 18153184"/>
              <a:gd name="adj2" fmla="val 3424116"/>
            </a:avLst>
          </a:prstGeom>
          <a:ln w="28575">
            <a:solidFill>
              <a:schemeClr val="bg2">
                <a:lumMod val="50000"/>
              </a:schemeClr>
            </a:solidFill>
            <a:prstDash val="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735067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5" grpId="0"/>
      <p:bldP spid="3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027207CA-4A1D-8E4F-BAF3-D39F1E06E927}"/>
              </a:ext>
            </a:extLst>
          </p:cNvPr>
          <p:cNvSpPr txBox="1">
            <a:spLocks/>
          </p:cNvSpPr>
          <p:nvPr/>
        </p:nvSpPr>
        <p:spPr>
          <a:xfrm>
            <a:off x="11624305" y="6515547"/>
            <a:ext cx="466659" cy="163552"/>
          </a:xfrm>
          <a:prstGeom prst="rect">
            <a:avLst/>
          </a:prstGeom>
        </p:spPr>
        <p:txBody>
          <a:bodyPr vert="horz" lIns="90000" tIns="0" rIns="90000" bIns="0" rtlCol="0" anchor="t"/>
          <a:lstStyle>
            <a:defPPr>
              <a:defRPr lang="fr-FR"/>
            </a:defPPr>
            <a:lvl1pPr marL="0" algn="ctr" defTabSz="685800" rtl="0" eaLnBrk="1" latinLnBrk="0" hangingPunct="1">
              <a:defRPr sz="900" b="1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1E1CD7C-2161-7D43-862E-CE4C333CD873}" type="slidenum">
              <a:rPr lang="fr-FR" sz="1050" smtClean="0"/>
              <a:pPr/>
              <a:t>19</a:t>
            </a:fld>
            <a:endParaRPr lang="fr-FR" sz="105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667ADD0-1CF3-4C4A-8808-9B0184D82E33}"/>
              </a:ext>
            </a:extLst>
          </p:cNvPr>
          <p:cNvSpPr/>
          <p:nvPr/>
        </p:nvSpPr>
        <p:spPr>
          <a:xfrm>
            <a:off x="-1" y="1245"/>
            <a:ext cx="2035629" cy="330692"/>
          </a:xfrm>
          <a:prstGeom prst="rect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DF7A88-858F-3C49-AE62-881733F51ED5}"/>
              </a:ext>
            </a:extLst>
          </p:cNvPr>
          <p:cNvSpPr/>
          <p:nvPr/>
        </p:nvSpPr>
        <p:spPr>
          <a:xfrm>
            <a:off x="2035628" y="1245"/>
            <a:ext cx="2035629" cy="330692"/>
          </a:xfrm>
          <a:prstGeom prst="rect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970B053-F5AC-864E-AEBD-A592746ADFE2}"/>
              </a:ext>
            </a:extLst>
          </p:cNvPr>
          <p:cNvSpPr/>
          <p:nvPr/>
        </p:nvSpPr>
        <p:spPr>
          <a:xfrm>
            <a:off x="4071257" y="1245"/>
            <a:ext cx="2253343" cy="33069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CD49742-462B-1B45-8D4E-AB48FDECB36F}"/>
              </a:ext>
            </a:extLst>
          </p:cNvPr>
          <p:cNvSpPr/>
          <p:nvPr/>
        </p:nvSpPr>
        <p:spPr>
          <a:xfrm>
            <a:off x="6324600" y="1245"/>
            <a:ext cx="3720498" cy="330692"/>
          </a:xfrm>
          <a:prstGeom prst="rect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00B013A-40ED-7240-ADC6-2F4CCBEB06BA}"/>
              </a:ext>
            </a:extLst>
          </p:cNvPr>
          <p:cNvSpPr/>
          <p:nvPr/>
        </p:nvSpPr>
        <p:spPr>
          <a:xfrm>
            <a:off x="10045099" y="1245"/>
            <a:ext cx="2146902" cy="330692"/>
          </a:xfrm>
          <a:prstGeom prst="rect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0" name="Google Shape;60;p13">
            <a:extLst>
              <a:ext uri="{FF2B5EF4-FFF2-40B4-BE49-F238E27FC236}">
                <a16:creationId xmlns:a16="http://schemas.microsoft.com/office/drawing/2014/main" id="{7E59E759-B418-FC4F-90D9-F82648C27317}"/>
              </a:ext>
            </a:extLst>
          </p:cNvPr>
          <p:cNvSpPr txBox="1"/>
          <p:nvPr/>
        </p:nvSpPr>
        <p:spPr>
          <a:xfrm>
            <a:off x="178163" y="-30188"/>
            <a:ext cx="1604193" cy="439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 defTabSz="685800"/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Franklin Gothic Demi Cond"/>
                <a:ea typeface="Helvetica Neue"/>
                <a:cs typeface="Helvetica Neue"/>
                <a:sym typeface="Helvetica Neue"/>
              </a:rPr>
              <a:t>Problem statement</a:t>
            </a:r>
            <a:endParaRPr sz="1200" dirty="0">
              <a:solidFill>
                <a:schemeClr val="bg1">
                  <a:lumMod val="50000"/>
                </a:schemeClr>
              </a:solidFill>
              <a:latin typeface="Franklin Gothic Demi Cond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1" name="Google Shape;60;p13">
            <a:extLst>
              <a:ext uri="{FF2B5EF4-FFF2-40B4-BE49-F238E27FC236}">
                <a16:creationId xmlns:a16="http://schemas.microsoft.com/office/drawing/2014/main" id="{B7E2F6DC-9DFC-8940-9A49-A8547B902531}"/>
              </a:ext>
            </a:extLst>
          </p:cNvPr>
          <p:cNvSpPr txBox="1"/>
          <p:nvPr/>
        </p:nvSpPr>
        <p:spPr>
          <a:xfrm>
            <a:off x="2317809" y="-28013"/>
            <a:ext cx="1502230" cy="439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 defTabSz="685800"/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Franklin Gothic Demi Cond"/>
                <a:ea typeface="Helvetica Neue"/>
                <a:cs typeface="Helvetica Neue"/>
                <a:sym typeface="Helvetica Neue"/>
              </a:rPr>
              <a:t>Literature Review</a:t>
            </a:r>
            <a:endParaRPr sz="1200" dirty="0">
              <a:solidFill>
                <a:schemeClr val="bg1">
                  <a:lumMod val="50000"/>
                </a:schemeClr>
              </a:solidFill>
              <a:latin typeface="Franklin Gothic Demi Cond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2" name="Google Shape;60;p13">
            <a:extLst>
              <a:ext uri="{FF2B5EF4-FFF2-40B4-BE49-F238E27FC236}">
                <a16:creationId xmlns:a16="http://schemas.microsoft.com/office/drawing/2014/main" id="{CAF77D15-9DB9-5A41-83DF-E1626CC8DF5D}"/>
              </a:ext>
            </a:extLst>
          </p:cNvPr>
          <p:cNvSpPr txBox="1"/>
          <p:nvPr/>
        </p:nvSpPr>
        <p:spPr>
          <a:xfrm>
            <a:off x="4426928" y="-28013"/>
            <a:ext cx="1502230" cy="439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 defTabSz="685800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Demi Cond"/>
                <a:ea typeface="Helvetica Neue"/>
                <a:cs typeface="Helvetica Neue"/>
                <a:sym typeface="Helvetica Neue"/>
              </a:rPr>
              <a:t>Methodology</a:t>
            </a:r>
            <a:endParaRPr sz="1200" dirty="0">
              <a:solidFill>
                <a:schemeClr val="tx1">
                  <a:lumMod val="85000"/>
                  <a:lumOff val="15000"/>
                </a:schemeClr>
              </a:solidFill>
              <a:latin typeface="Franklin Gothic Demi Cond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3" name="Google Shape;60;p13">
            <a:extLst>
              <a:ext uri="{FF2B5EF4-FFF2-40B4-BE49-F238E27FC236}">
                <a16:creationId xmlns:a16="http://schemas.microsoft.com/office/drawing/2014/main" id="{16249712-ADD2-B44E-ACA0-8515F846E9AC}"/>
              </a:ext>
            </a:extLst>
          </p:cNvPr>
          <p:cNvSpPr txBox="1"/>
          <p:nvPr/>
        </p:nvSpPr>
        <p:spPr>
          <a:xfrm>
            <a:off x="7266707" y="-28013"/>
            <a:ext cx="1852261" cy="439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 defTabSz="685800"/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Franklin Gothic Demi Cond"/>
                <a:ea typeface="Helvetica Neue"/>
                <a:cs typeface="Helvetica Neue"/>
                <a:sym typeface="Helvetica Neue"/>
              </a:rPr>
              <a:t>Experiments &amp; Results</a:t>
            </a:r>
            <a:endParaRPr sz="1200" dirty="0">
              <a:solidFill>
                <a:schemeClr val="bg1">
                  <a:lumMod val="50000"/>
                </a:schemeClr>
              </a:solidFill>
              <a:latin typeface="Franklin Gothic Demi Cond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4" name="Google Shape;60;p13">
            <a:extLst>
              <a:ext uri="{FF2B5EF4-FFF2-40B4-BE49-F238E27FC236}">
                <a16:creationId xmlns:a16="http://schemas.microsoft.com/office/drawing/2014/main" id="{45FB703E-665C-7642-9D1D-054B92F298B8}"/>
              </a:ext>
            </a:extLst>
          </p:cNvPr>
          <p:cNvSpPr txBox="1"/>
          <p:nvPr/>
        </p:nvSpPr>
        <p:spPr>
          <a:xfrm>
            <a:off x="10467326" y="-28013"/>
            <a:ext cx="1346764" cy="439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 defTabSz="685800"/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Franklin Gothic Demi Cond"/>
                <a:ea typeface="Helvetica Neue"/>
                <a:cs typeface="Helvetica Neue"/>
                <a:sym typeface="Helvetica Neue"/>
              </a:rPr>
              <a:t>Conclusions</a:t>
            </a:r>
            <a:endParaRPr sz="1200" dirty="0">
              <a:solidFill>
                <a:schemeClr val="bg1">
                  <a:lumMod val="50000"/>
                </a:schemeClr>
              </a:solidFill>
              <a:latin typeface="Franklin Gothic Demi Cond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6177A5C0-6645-9D4F-8CC8-B00FD23B6F08}"/>
              </a:ext>
            </a:extLst>
          </p:cNvPr>
          <p:cNvSpPr txBox="1">
            <a:spLocks/>
          </p:cNvSpPr>
          <p:nvPr/>
        </p:nvSpPr>
        <p:spPr>
          <a:xfrm>
            <a:off x="805088" y="761259"/>
            <a:ext cx="7489825" cy="1073212"/>
          </a:xfrm>
          <a:prstGeom prst="rect">
            <a:avLst/>
          </a:prstGeom>
        </p:spPr>
        <p:txBody>
          <a:bodyPr vert="horz" lIns="180000" tIns="0" rIns="72000" bIns="46800" rtlCol="0" anchor="t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000" spc="-70" baseline="0">
                <a:solidFill>
                  <a:schemeClr val="tx1"/>
                </a:solidFill>
                <a:latin typeface="Helvetica" pitchFamily="2" charset="0"/>
                <a:ea typeface="Roboto Black" panose="02000000000000000000" pitchFamily="2" charset="0"/>
                <a:cs typeface="Arial" panose="020B0604020202020204" pitchFamily="34" charset="0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US" sz="2800" dirty="0"/>
              <a:t>Modeling student behavior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solidFill>
                  <a:schemeClr val="accent2"/>
                </a:solidFill>
                <a:latin typeface="Arial" panose="020B0604020202020204" pitchFamily="34" charset="0"/>
              </a:rPr>
              <a:t>EXPECTATION-MAXIMIZATION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2F422E2-A5E5-634B-96E7-BFFEEA74762A}"/>
              </a:ext>
            </a:extLst>
          </p:cNvPr>
          <p:cNvGrpSpPr/>
          <p:nvPr/>
        </p:nvGrpSpPr>
        <p:grpSpPr>
          <a:xfrm>
            <a:off x="890656" y="1710050"/>
            <a:ext cx="4656240" cy="1978612"/>
            <a:chOff x="3303465" y="1823584"/>
            <a:chExt cx="6081425" cy="2584225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4B39234A-8CD1-3E40-855B-F2C36947D42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303465" y="1823584"/>
              <a:ext cx="2262999" cy="2557146"/>
            </a:xfrm>
            <a:prstGeom prst="rect">
              <a:avLst/>
            </a:prstGeom>
          </p:spPr>
        </p:pic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87D588D4-65D1-8449-BAC2-51D83880FE6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578902" y="2297097"/>
              <a:ext cx="3805988" cy="2110712"/>
            </a:xfrm>
            <a:prstGeom prst="rect">
              <a:avLst/>
            </a:prstGeom>
          </p:spPr>
        </p:pic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45029849-89BC-4449-8F14-5B2AE0BB760D}"/>
                </a:ext>
              </a:extLst>
            </p:cNvPr>
            <p:cNvCxnSpPr>
              <a:cxnSpLocks/>
              <a:stCxn id="43" idx="0"/>
            </p:cNvCxnSpPr>
            <p:nvPr/>
          </p:nvCxnSpPr>
          <p:spPr>
            <a:xfrm flipH="1">
              <a:off x="7474097" y="2297097"/>
              <a:ext cx="7800" cy="2087791"/>
            </a:xfrm>
            <a:prstGeom prst="line">
              <a:avLst/>
            </a:prstGeom>
            <a:ln w="19050">
              <a:solidFill>
                <a:srgbClr val="5B9BD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11406B14-D7C6-814D-A668-7FDC5DC42F27}"/>
                </a:ext>
              </a:extLst>
            </p:cNvPr>
            <p:cNvCxnSpPr>
              <a:cxnSpLocks/>
            </p:cNvCxnSpPr>
            <p:nvPr/>
          </p:nvCxnSpPr>
          <p:spPr>
            <a:xfrm>
              <a:off x="4424471" y="1827891"/>
              <a:ext cx="6613" cy="2548530"/>
            </a:xfrm>
            <a:prstGeom prst="line">
              <a:avLst/>
            </a:prstGeom>
            <a:ln w="190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446EBE69-2540-A74F-B9CE-BA85F027E2B9}"/>
              </a:ext>
            </a:extLst>
          </p:cNvPr>
          <p:cNvGrpSpPr/>
          <p:nvPr/>
        </p:nvGrpSpPr>
        <p:grpSpPr>
          <a:xfrm>
            <a:off x="704263" y="3575129"/>
            <a:ext cx="5503174" cy="231062"/>
            <a:chOff x="715692" y="3700858"/>
            <a:chExt cx="6361129" cy="267085"/>
          </a:xfrm>
        </p:grpSpPr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5D385C4F-59FA-2E4A-BFC8-7CDC8E204522}"/>
                </a:ext>
              </a:extLst>
            </p:cNvPr>
            <p:cNvCxnSpPr/>
            <p:nvPr/>
          </p:nvCxnSpPr>
          <p:spPr>
            <a:xfrm>
              <a:off x="846925" y="3832091"/>
              <a:ext cx="6098662" cy="0"/>
            </a:xfrm>
            <a:prstGeom prst="line">
              <a:avLst/>
            </a:prstGeom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2FAF2F4D-203B-1B4F-AD47-68FD56EBDDCB}"/>
                </a:ext>
              </a:extLst>
            </p:cNvPr>
            <p:cNvSpPr/>
            <p:nvPr/>
          </p:nvSpPr>
          <p:spPr>
            <a:xfrm>
              <a:off x="715692" y="3700860"/>
              <a:ext cx="262467" cy="262467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9F0D5E63-2F72-7F4F-ADEE-4AE908E41621}"/>
                </a:ext>
              </a:extLst>
            </p:cNvPr>
            <p:cNvSpPr/>
            <p:nvPr/>
          </p:nvSpPr>
          <p:spPr>
            <a:xfrm>
              <a:off x="2961527" y="3700858"/>
              <a:ext cx="262467" cy="262467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32DB0A19-E496-8140-B7A4-A775F6C2DF1E}"/>
                </a:ext>
              </a:extLst>
            </p:cNvPr>
            <p:cNvSpPr/>
            <p:nvPr/>
          </p:nvSpPr>
          <p:spPr>
            <a:xfrm>
              <a:off x="6814354" y="3700858"/>
              <a:ext cx="262467" cy="262467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632190C9-A586-BC4D-BAA5-3ECF0CB49B91}"/>
                </a:ext>
              </a:extLst>
            </p:cNvPr>
            <p:cNvSpPr/>
            <p:nvPr/>
          </p:nvSpPr>
          <p:spPr>
            <a:xfrm>
              <a:off x="2103015" y="3700858"/>
              <a:ext cx="262467" cy="262467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387B80CF-91A2-F04D-8ABA-30FCE52D7A63}"/>
                </a:ext>
              </a:extLst>
            </p:cNvPr>
            <p:cNvSpPr/>
            <p:nvPr/>
          </p:nvSpPr>
          <p:spPr>
            <a:xfrm>
              <a:off x="5582155" y="3700858"/>
              <a:ext cx="262467" cy="262467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3A15F014-3E5F-6649-84AF-DBCD149E6E85}"/>
                </a:ext>
              </a:extLst>
            </p:cNvPr>
            <p:cNvSpPr/>
            <p:nvPr/>
          </p:nvSpPr>
          <p:spPr>
            <a:xfrm>
              <a:off x="1730731" y="3700858"/>
              <a:ext cx="262467" cy="262467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4003E113-F91B-4B48-A9B4-38F6DE24E8CA}"/>
                </a:ext>
              </a:extLst>
            </p:cNvPr>
            <p:cNvSpPr/>
            <p:nvPr/>
          </p:nvSpPr>
          <p:spPr>
            <a:xfrm>
              <a:off x="3557572" y="3700858"/>
              <a:ext cx="262467" cy="262467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9770868E-253F-874E-AA49-1AE1DAEAFBB9}"/>
                </a:ext>
              </a:extLst>
            </p:cNvPr>
            <p:cNvSpPr/>
            <p:nvPr/>
          </p:nvSpPr>
          <p:spPr>
            <a:xfrm>
              <a:off x="4789260" y="3705476"/>
              <a:ext cx="262467" cy="262467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8670250F-B0D8-F24D-A586-F06973E64642}"/>
                </a:ext>
              </a:extLst>
            </p:cNvPr>
            <p:cNvSpPr/>
            <p:nvPr/>
          </p:nvSpPr>
          <p:spPr>
            <a:xfrm>
              <a:off x="5228563" y="3700858"/>
              <a:ext cx="262467" cy="262467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F27B8589-9E51-2148-9528-B09C8E9D923E}"/>
                </a:ext>
              </a:extLst>
            </p:cNvPr>
            <p:cNvSpPr/>
            <p:nvPr/>
          </p:nvSpPr>
          <p:spPr>
            <a:xfrm>
              <a:off x="6392245" y="3700858"/>
              <a:ext cx="262467" cy="262467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</p:grpSp>
      <p:sp>
        <p:nvSpPr>
          <p:cNvPr id="31" name="Oval 30">
            <a:extLst>
              <a:ext uri="{FF2B5EF4-FFF2-40B4-BE49-F238E27FC236}">
                <a16:creationId xmlns:a16="http://schemas.microsoft.com/office/drawing/2014/main" id="{DD0B68FD-5CB3-044B-847F-C42E10837AAE}"/>
              </a:ext>
            </a:extLst>
          </p:cNvPr>
          <p:cNvSpPr/>
          <p:nvPr/>
        </p:nvSpPr>
        <p:spPr>
          <a:xfrm>
            <a:off x="8381041" y="990335"/>
            <a:ext cx="1261210" cy="740405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dirty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Medium" panose="020B0603020102020204" pitchFamily="34" charset="0"/>
              </a:rPr>
              <a:t>E Step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39570082-3FB2-3345-B2BB-7951FDF87C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70228" y="2122191"/>
            <a:ext cx="3882837" cy="948962"/>
          </a:xfrm>
          <a:prstGeom prst="rect">
            <a:avLst/>
          </a:prstGeom>
        </p:spPr>
      </p:pic>
      <p:sp>
        <p:nvSpPr>
          <p:cNvPr id="33" name="Oval 32">
            <a:extLst>
              <a:ext uri="{FF2B5EF4-FFF2-40B4-BE49-F238E27FC236}">
                <a16:creationId xmlns:a16="http://schemas.microsoft.com/office/drawing/2014/main" id="{A0F98156-3184-224B-BB98-E1FEEE1CD87A}"/>
              </a:ext>
            </a:extLst>
          </p:cNvPr>
          <p:cNvSpPr/>
          <p:nvPr/>
        </p:nvSpPr>
        <p:spPr>
          <a:xfrm>
            <a:off x="8381041" y="3444349"/>
            <a:ext cx="1261210" cy="740405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dirty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Medium" panose="020B0603020102020204" pitchFamily="34" charset="0"/>
              </a:rPr>
              <a:t>M Step</a:t>
            </a:r>
          </a:p>
        </p:txBody>
      </p:sp>
      <p:sp>
        <p:nvSpPr>
          <p:cNvPr id="35" name="Google Shape;60;p13">
            <a:extLst>
              <a:ext uri="{FF2B5EF4-FFF2-40B4-BE49-F238E27FC236}">
                <a16:creationId xmlns:a16="http://schemas.microsoft.com/office/drawing/2014/main" id="{FA4546C3-970C-F44F-85D3-6E8DD260122A}"/>
              </a:ext>
            </a:extLst>
          </p:cNvPr>
          <p:cNvSpPr txBox="1"/>
          <p:nvPr/>
        </p:nvSpPr>
        <p:spPr>
          <a:xfrm>
            <a:off x="7314810" y="4269549"/>
            <a:ext cx="2132461" cy="4315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defTabSz="685800">
              <a:lnSpc>
                <a:spcPct val="150000"/>
              </a:lnSpc>
            </a:pPr>
            <a:r>
              <a:rPr 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MAP estimation: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A53034-B6E1-A84E-9F76-11DE2C04D7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60131" y="4701120"/>
            <a:ext cx="2503031" cy="1235573"/>
          </a:xfrm>
          <a:prstGeom prst="rect">
            <a:avLst/>
          </a:prstGeom>
        </p:spPr>
      </p:pic>
      <p:sp>
        <p:nvSpPr>
          <p:cNvPr id="38" name="Arc 37">
            <a:extLst>
              <a:ext uri="{FF2B5EF4-FFF2-40B4-BE49-F238E27FC236}">
                <a16:creationId xmlns:a16="http://schemas.microsoft.com/office/drawing/2014/main" id="{592BADC6-A4D3-E744-A88F-CFCE19958B1B}"/>
              </a:ext>
            </a:extLst>
          </p:cNvPr>
          <p:cNvSpPr/>
          <p:nvPr/>
        </p:nvSpPr>
        <p:spPr>
          <a:xfrm>
            <a:off x="9916026" y="2832990"/>
            <a:ext cx="1561080" cy="1907716"/>
          </a:xfrm>
          <a:prstGeom prst="arc">
            <a:avLst>
              <a:gd name="adj1" fmla="val 18153184"/>
              <a:gd name="adj2" fmla="val 3424116"/>
            </a:avLst>
          </a:prstGeom>
          <a:ln w="28575">
            <a:solidFill>
              <a:schemeClr val="bg2">
                <a:lumMod val="50000"/>
              </a:schemeClr>
            </a:solidFill>
            <a:prstDash val="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39" name="Arc 38">
            <a:extLst>
              <a:ext uri="{FF2B5EF4-FFF2-40B4-BE49-F238E27FC236}">
                <a16:creationId xmlns:a16="http://schemas.microsoft.com/office/drawing/2014/main" id="{A46ECA58-832B-4740-9A44-8A65F325B0D3}"/>
              </a:ext>
            </a:extLst>
          </p:cNvPr>
          <p:cNvSpPr/>
          <p:nvPr/>
        </p:nvSpPr>
        <p:spPr>
          <a:xfrm>
            <a:off x="6845365" y="2832990"/>
            <a:ext cx="1561080" cy="1907716"/>
          </a:xfrm>
          <a:prstGeom prst="arc">
            <a:avLst>
              <a:gd name="adj1" fmla="val 7453647"/>
              <a:gd name="adj2" fmla="val 14107061"/>
            </a:avLst>
          </a:prstGeom>
          <a:ln w="28575">
            <a:solidFill>
              <a:schemeClr val="bg2">
                <a:lumMod val="50000"/>
              </a:schemeClr>
            </a:solidFill>
            <a:prstDash val="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7652593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027207CA-4A1D-8E4F-BAF3-D39F1E06E927}"/>
              </a:ext>
            </a:extLst>
          </p:cNvPr>
          <p:cNvSpPr txBox="1">
            <a:spLocks/>
          </p:cNvSpPr>
          <p:nvPr/>
        </p:nvSpPr>
        <p:spPr>
          <a:xfrm>
            <a:off x="11624305" y="6515547"/>
            <a:ext cx="466659" cy="163552"/>
          </a:xfrm>
          <a:prstGeom prst="rect">
            <a:avLst/>
          </a:prstGeom>
        </p:spPr>
        <p:txBody>
          <a:bodyPr vert="horz" lIns="90000" tIns="0" rIns="90000" bIns="0" rtlCol="0" anchor="t"/>
          <a:lstStyle>
            <a:defPPr>
              <a:defRPr lang="fr-FR"/>
            </a:defPPr>
            <a:lvl1pPr marL="0" algn="ctr" defTabSz="685800" rtl="0" eaLnBrk="1" latinLnBrk="0" hangingPunct="1">
              <a:defRPr sz="900" b="1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1E1CD7C-2161-7D43-862E-CE4C333CD873}" type="slidenum">
              <a:rPr lang="fr-FR" sz="1050" smtClean="0"/>
              <a:pPr/>
              <a:t>2</a:t>
            </a:fld>
            <a:endParaRPr lang="fr-FR" sz="1050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832F7C6-E7CA-2B4B-A6FD-0E9046C9F8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9736" y="1065447"/>
            <a:ext cx="5672527" cy="4727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4108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027207CA-4A1D-8E4F-BAF3-D39F1E06E927}"/>
              </a:ext>
            </a:extLst>
          </p:cNvPr>
          <p:cNvSpPr txBox="1">
            <a:spLocks/>
          </p:cNvSpPr>
          <p:nvPr/>
        </p:nvSpPr>
        <p:spPr>
          <a:xfrm>
            <a:off x="11624305" y="6515547"/>
            <a:ext cx="466659" cy="163552"/>
          </a:xfrm>
          <a:prstGeom prst="rect">
            <a:avLst/>
          </a:prstGeom>
        </p:spPr>
        <p:txBody>
          <a:bodyPr vert="horz" lIns="90000" tIns="0" rIns="90000" bIns="0" rtlCol="0" anchor="t"/>
          <a:lstStyle>
            <a:defPPr>
              <a:defRPr lang="fr-FR"/>
            </a:defPPr>
            <a:lvl1pPr marL="0" algn="ctr" defTabSz="685800" rtl="0" eaLnBrk="1" latinLnBrk="0" hangingPunct="1">
              <a:defRPr sz="900" b="1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1E1CD7C-2161-7D43-862E-CE4C333CD873}" type="slidenum">
              <a:rPr lang="fr-FR" sz="1050" smtClean="0"/>
              <a:pPr/>
              <a:t>20</a:t>
            </a:fld>
            <a:endParaRPr lang="fr-FR" sz="105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3E65FE3-BEC0-484F-9EA5-C64AA0AE2329}"/>
              </a:ext>
            </a:extLst>
          </p:cNvPr>
          <p:cNvSpPr/>
          <p:nvPr/>
        </p:nvSpPr>
        <p:spPr>
          <a:xfrm>
            <a:off x="-1" y="1245"/>
            <a:ext cx="2035629" cy="330692"/>
          </a:xfrm>
          <a:prstGeom prst="rect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5C7960C-6B13-4049-BCB0-8E62344A977A}"/>
              </a:ext>
            </a:extLst>
          </p:cNvPr>
          <p:cNvSpPr/>
          <p:nvPr/>
        </p:nvSpPr>
        <p:spPr>
          <a:xfrm>
            <a:off x="2035628" y="1245"/>
            <a:ext cx="2035629" cy="330692"/>
          </a:xfrm>
          <a:prstGeom prst="rect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2ECD1B3-5019-F542-ACF1-FBB2C4E30D59}"/>
              </a:ext>
            </a:extLst>
          </p:cNvPr>
          <p:cNvSpPr/>
          <p:nvPr/>
        </p:nvSpPr>
        <p:spPr>
          <a:xfrm>
            <a:off x="4071257" y="1245"/>
            <a:ext cx="2253343" cy="330692"/>
          </a:xfrm>
          <a:prstGeom prst="rect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ACBC8F5-935C-4F40-AFC4-15F90DC878F0}"/>
              </a:ext>
            </a:extLst>
          </p:cNvPr>
          <p:cNvSpPr/>
          <p:nvPr/>
        </p:nvSpPr>
        <p:spPr>
          <a:xfrm>
            <a:off x="6324600" y="1245"/>
            <a:ext cx="3720498" cy="33069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4BBBD40-9B75-AF45-8302-412EFCDBF7C8}"/>
              </a:ext>
            </a:extLst>
          </p:cNvPr>
          <p:cNvSpPr/>
          <p:nvPr/>
        </p:nvSpPr>
        <p:spPr>
          <a:xfrm>
            <a:off x="10045099" y="1245"/>
            <a:ext cx="2146902" cy="330692"/>
          </a:xfrm>
          <a:prstGeom prst="rect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1" name="Google Shape;60;p13">
            <a:extLst>
              <a:ext uri="{FF2B5EF4-FFF2-40B4-BE49-F238E27FC236}">
                <a16:creationId xmlns:a16="http://schemas.microsoft.com/office/drawing/2014/main" id="{2C5005F6-90FF-7B46-955D-6BE1EE562736}"/>
              </a:ext>
            </a:extLst>
          </p:cNvPr>
          <p:cNvSpPr txBox="1"/>
          <p:nvPr/>
        </p:nvSpPr>
        <p:spPr>
          <a:xfrm>
            <a:off x="178163" y="-30188"/>
            <a:ext cx="1604193" cy="439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 defTabSz="685800"/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Franklin Gothic Demi Cond"/>
                <a:ea typeface="Helvetica Neue"/>
                <a:cs typeface="Helvetica Neue"/>
                <a:sym typeface="Helvetica Neue"/>
              </a:rPr>
              <a:t>Problem statement</a:t>
            </a:r>
            <a:endParaRPr sz="1200" dirty="0">
              <a:solidFill>
                <a:schemeClr val="bg1">
                  <a:lumMod val="50000"/>
                </a:schemeClr>
              </a:solidFill>
              <a:latin typeface="Franklin Gothic Demi Cond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2" name="Google Shape;60;p13">
            <a:extLst>
              <a:ext uri="{FF2B5EF4-FFF2-40B4-BE49-F238E27FC236}">
                <a16:creationId xmlns:a16="http://schemas.microsoft.com/office/drawing/2014/main" id="{B4A5C9A3-D76C-AE4E-BDD0-CE538970C0F3}"/>
              </a:ext>
            </a:extLst>
          </p:cNvPr>
          <p:cNvSpPr txBox="1"/>
          <p:nvPr/>
        </p:nvSpPr>
        <p:spPr>
          <a:xfrm>
            <a:off x="2317809" y="-28013"/>
            <a:ext cx="1502230" cy="439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 defTabSz="685800"/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Franklin Gothic Demi Cond"/>
                <a:ea typeface="Helvetica Neue"/>
                <a:cs typeface="Helvetica Neue"/>
                <a:sym typeface="Helvetica Neue"/>
              </a:rPr>
              <a:t>Literature Review</a:t>
            </a:r>
            <a:endParaRPr sz="1200" dirty="0">
              <a:solidFill>
                <a:schemeClr val="bg1">
                  <a:lumMod val="50000"/>
                </a:schemeClr>
              </a:solidFill>
              <a:latin typeface="Franklin Gothic Demi Cond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3" name="Google Shape;60;p13">
            <a:extLst>
              <a:ext uri="{FF2B5EF4-FFF2-40B4-BE49-F238E27FC236}">
                <a16:creationId xmlns:a16="http://schemas.microsoft.com/office/drawing/2014/main" id="{8BE10435-B5D3-DE41-814F-6811ED46F0CA}"/>
              </a:ext>
            </a:extLst>
          </p:cNvPr>
          <p:cNvSpPr txBox="1"/>
          <p:nvPr/>
        </p:nvSpPr>
        <p:spPr>
          <a:xfrm>
            <a:off x="4426928" y="-28013"/>
            <a:ext cx="1502230" cy="439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 defTabSz="685800"/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Franklin Gothic Demi Cond"/>
                <a:ea typeface="Helvetica Neue"/>
                <a:cs typeface="Helvetica Neue"/>
                <a:sym typeface="Helvetica Neue"/>
              </a:rPr>
              <a:t>Methodology</a:t>
            </a:r>
            <a:endParaRPr sz="1200" dirty="0">
              <a:solidFill>
                <a:schemeClr val="bg1">
                  <a:lumMod val="50000"/>
                </a:schemeClr>
              </a:solidFill>
              <a:latin typeface="Franklin Gothic Demi Cond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4" name="Google Shape;60;p13">
            <a:extLst>
              <a:ext uri="{FF2B5EF4-FFF2-40B4-BE49-F238E27FC236}">
                <a16:creationId xmlns:a16="http://schemas.microsoft.com/office/drawing/2014/main" id="{1503CD2F-7252-0F4B-9E0B-C408E761601C}"/>
              </a:ext>
            </a:extLst>
          </p:cNvPr>
          <p:cNvSpPr txBox="1"/>
          <p:nvPr/>
        </p:nvSpPr>
        <p:spPr>
          <a:xfrm>
            <a:off x="7266707" y="-28013"/>
            <a:ext cx="1852261" cy="439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 defTabSz="685800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Demi Cond"/>
                <a:ea typeface="Helvetica Neue"/>
                <a:cs typeface="Helvetica Neue"/>
                <a:sym typeface="Helvetica Neue"/>
              </a:rPr>
              <a:t>Experiments &amp; Results</a:t>
            </a:r>
            <a:endParaRPr sz="1200" dirty="0">
              <a:solidFill>
                <a:schemeClr val="tx1">
                  <a:lumMod val="85000"/>
                  <a:lumOff val="15000"/>
                </a:schemeClr>
              </a:solidFill>
              <a:latin typeface="Franklin Gothic Demi Cond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5" name="Google Shape;60;p13">
            <a:extLst>
              <a:ext uri="{FF2B5EF4-FFF2-40B4-BE49-F238E27FC236}">
                <a16:creationId xmlns:a16="http://schemas.microsoft.com/office/drawing/2014/main" id="{16F217B6-80F4-9F43-8146-BE957E9E2020}"/>
              </a:ext>
            </a:extLst>
          </p:cNvPr>
          <p:cNvSpPr txBox="1"/>
          <p:nvPr/>
        </p:nvSpPr>
        <p:spPr>
          <a:xfrm>
            <a:off x="10478212" y="-28013"/>
            <a:ext cx="1346764" cy="439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 defTabSz="685800"/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Franklin Gothic Demi Cond"/>
                <a:ea typeface="Helvetica Neue"/>
                <a:cs typeface="Helvetica Neue"/>
                <a:sym typeface="Helvetica Neue"/>
              </a:rPr>
              <a:t>Conclusions</a:t>
            </a:r>
            <a:endParaRPr sz="1200" dirty="0">
              <a:solidFill>
                <a:schemeClr val="bg1">
                  <a:lumMod val="50000"/>
                </a:schemeClr>
              </a:solidFill>
              <a:latin typeface="Franklin Gothic Demi Cond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064A2336-C5AE-F94D-991C-8C6C0AD92B69}"/>
              </a:ext>
            </a:extLst>
          </p:cNvPr>
          <p:cNvSpPr txBox="1">
            <a:spLocks/>
          </p:cNvSpPr>
          <p:nvPr/>
        </p:nvSpPr>
        <p:spPr>
          <a:xfrm>
            <a:off x="805089" y="761259"/>
            <a:ext cx="4291240" cy="789320"/>
          </a:xfrm>
          <a:prstGeom prst="rect">
            <a:avLst/>
          </a:prstGeom>
        </p:spPr>
        <p:txBody>
          <a:bodyPr vert="horz" lIns="180000" tIns="0" rIns="72000" bIns="46800" rtlCol="0" anchor="t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000" spc="-70" baseline="0">
                <a:solidFill>
                  <a:schemeClr val="tx1"/>
                </a:solidFill>
                <a:latin typeface="Helvetica" pitchFamily="2" charset="0"/>
                <a:ea typeface="Roboto Black" panose="02000000000000000000" pitchFamily="2" charset="0"/>
                <a:cs typeface="Arial" panose="020B0604020202020204" pitchFamily="34" charset="0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US" sz="2800" dirty="0"/>
              <a:t>Datasets</a:t>
            </a:r>
          </a:p>
        </p:txBody>
      </p:sp>
      <p:sp>
        <p:nvSpPr>
          <p:cNvPr id="27" name="Google Shape;60;p13">
            <a:extLst>
              <a:ext uri="{FF2B5EF4-FFF2-40B4-BE49-F238E27FC236}">
                <a16:creationId xmlns:a16="http://schemas.microsoft.com/office/drawing/2014/main" id="{34F59D75-B4AD-AC47-8F2B-40F9C3ADE7AF}"/>
              </a:ext>
            </a:extLst>
          </p:cNvPr>
          <p:cNvSpPr txBox="1"/>
          <p:nvPr/>
        </p:nvSpPr>
        <p:spPr>
          <a:xfrm>
            <a:off x="835239" y="1716214"/>
            <a:ext cx="4674021" cy="21014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 defTabSz="6858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Two summer course rounds: 2016 &amp; 2017</a:t>
            </a:r>
          </a:p>
          <a:p>
            <a:pPr marL="285750" indent="-285750" defTabSz="6858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5 weeks duration</a:t>
            </a:r>
          </a:p>
          <a:p>
            <a:pPr marL="285750" indent="-285750" defTabSz="6858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5 lectures with a corresponding quiz each week</a:t>
            </a:r>
          </a:p>
          <a:p>
            <a:pPr marL="285750" indent="-285750" defTabSz="6858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Deadline every Friday</a:t>
            </a:r>
          </a:p>
          <a:p>
            <a:pPr marL="285750" indent="-285750" defTabSz="6858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400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 marL="285750" indent="-285750" defTabSz="6858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400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 marL="285750" indent="-285750" defTabSz="6858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400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28" name="Google Shape;60;p13">
            <a:extLst>
              <a:ext uri="{FF2B5EF4-FFF2-40B4-BE49-F238E27FC236}">
                <a16:creationId xmlns:a16="http://schemas.microsoft.com/office/drawing/2014/main" id="{4C86D5A3-FC64-5745-BE14-9258171B9FBC}"/>
              </a:ext>
            </a:extLst>
          </p:cNvPr>
          <p:cNvSpPr txBox="1"/>
          <p:nvPr/>
        </p:nvSpPr>
        <p:spPr>
          <a:xfrm>
            <a:off x="7903807" y="1155918"/>
            <a:ext cx="3720498" cy="44562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defTabSz="685800">
              <a:lnSpc>
                <a:spcPct val="150000"/>
              </a:lnSpc>
            </a:pPr>
            <a:r>
              <a:rPr 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Clickstream data: </a:t>
            </a:r>
          </a:p>
          <a:p>
            <a:pPr marL="285750" indent="-285750" defTabSz="6858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User ID</a:t>
            </a:r>
          </a:p>
          <a:p>
            <a:pPr marL="285750" indent="-285750" defTabSz="6858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URL</a:t>
            </a:r>
          </a:p>
          <a:p>
            <a:pPr marL="285750" indent="-285750" defTabSz="6858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Timestamp</a:t>
            </a:r>
          </a:p>
          <a:p>
            <a:pPr marL="285750" indent="-285750" defTabSz="6858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400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 marL="285750" indent="-285750" defTabSz="6858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400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 defTabSz="685800">
              <a:lnSpc>
                <a:spcPct val="150000"/>
              </a:lnSpc>
            </a:pPr>
            <a:r>
              <a:rPr 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Demographic data:</a:t>
            </a:r>
          </a:p>
          <a:p>
            <a:pPr marL="285750" indent="-285750" defTabSz="6858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Gender</a:t>
            </a:r>
          </a:p>
          <a:p>
            <a:pPr marL="285750" indent="-285750" defTabSz="6858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Ethnicity</a:t>
            </a:r>
          </a:p>
          <a:p>
            <a:pPr marL="285750" indent="-285750" defTabSz="6858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First generation status</a:t>
            </a:r>
          </a:p>
          <a:p>
            <a:pPr marL="285750" indent="-285750" defTabSz="6858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Income status</a:t>
            </a:r>
          </a:p>
          <a:p>
            <a:pPr marL="285750" indent="-285750" defTabSz="6858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400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 marL="285750" indent="-285750" defTabSz="6858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400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 defTabSz="685800">
              <a:lnSpc>
                <a:spcPct val="150000"/>
              </a:lnSpc>
            </a:pPr>
            <a:r>
              <a:rPr 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Academic achievements:</a:t>
            </a:r>
          </a:p>
          <a:p>
            <a:pPr marL="285750" indent="-285750" defTabSz="6858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SAT score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6B134F6-9530-A340-B290-0519BB4710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1742" y="3304478"/>
            <a:ext cx="709930" cy="70993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9FBFEEA3-301C-DF41-B8BA-6D407AC99F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1742" y="5066436"/>
            <a:ext cx="709930" cy="70993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92668281-A521-5F40-AD0F-10A5B12C1D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1742" y="1503015"/>
            <a:ext cx="709930" cy="709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0971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027207CA-4A1D-8E4F-BAF3-D39F1E06E927}"/>
              </a:ext>
            </a:extLst>
          </p:cNvPr>
          <p:cNvSpPr txBox="1">
            <a:spLocks/>
          </p:cNvSpPr>
          <p:nvPr/>
        </p:nvSpPr>
        <p:spPr>
          <a:xfrm>
            <a:off x="11624305" y="6515547"/>
            <a:ext cx="466659" cy="163552"/>
          </a:xfrm>
          <a:prstGeom prst="rect">
            <a:avLst/>
          </a:prstGeom>
        </p:spPr>
        <p:txBody>
          <a:bodyPr vert="horz" lIns="90000" tIns="0" rIns="90000" bIns="0" rtlCol="0" anchor="t"/>
          <a:lstStyle>
            <a:defPPr>
              <a:defRPr lang="fr-FR"/>
            </a:defPPr>
            <a:lvl1pPr marL="0" algn="ctr" defTabSz="685800" rtl="0" eaLnBrk="1" latinLnBrk="0" hangingPunct="1">
              <a:defRPr sz="900" b="1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1E1CD7C-2161-7D43-862E-CE4C333CD873}" type="slidenum">
              <a:rPr lang="fr-FR" sz="1050" smtClean="0"/>
              <a:pPr/>
              <a:t>21</a:t>
            </a:fld>
            <a:endParaRPr lang="fr-FR" sz="105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6F21E1A-0D67-0842-BF40-BE6826554AF7}"/>
              </a:ext>
            </a:extLst>
          </p:cNvPr>
          <p:cNvSpPr/>
          <p:nvPr/>
        </p:nvSpPr>
        <p:spPr>
          <a:xfrm>
            <a:off x="-1" y="1245"/>
            <a:ext cx="2035629" cy="330692"/>
          </a:xfrm>
          <a:prstGeom prst="rect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71E86A0-9F1C-7B47-949C-5375E04C2A00}"/>
              </a:ext>
            </a:extLst>
          </p:cNvPr>
          <p:cNvSpPr/>
          <p:nvPr/>
        </p:nvSpPr>
        <p:spPr>
          <a:xfrm>
            <a:off x="2035628" y="1245"/>
            <a:ext cx="2035629" cy="330692"/>
          </a:xfrm>
          <a:prstGeom prst="rect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805DE72-2527-A14F-8173-29A0866FB1E8}"/>
              </a:ext>
            </a:extLst>
          </p:cNvPr>
          <p:cNvSpPr/>
          <p:nvPr/>
        </p:nvSpPr>
        <p:spPr>
          <a:xfrm>
            <a:off x="4071257" y="1245"/>
            <a:ext cx="2253343" cy="330692"/>
          </a:xfrm>
          <a:prstGeom prst="rect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5C26017-495F-0E44-931B-B13C1EDA02A2}"/>
              </a:ext>
            </a:extLst>
          </p:cNvPr>
          <p:cNvSpPr/>
          <p:nvPr/>
        </p:nvSpPr>
        <p:spPr>
          <a:xfrm>
            <a:off x="6324600" y="1245"/>
            <a:ext cx="3720498" cy="33069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EA4C798-D55D-CA4F-9C7F-BAC47C341609}"/>
              </a:ext>
            </a:extLst>
          </p:cNvPr>
          <p:cNvSpPr/>
          <p:nvPr/>
        </p:nvSpPr>
        <p:spPr>
          <a:xfrm>
            <a:off x="10045099" y="1245"/>
            <a:ext cx="2146902" cy="330692"/>
          </a:xfrm>
          <a:prstGeom prst="rect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1" name="Google Shape;60;p13">
            <a:extLst>
              <a:ext uri="{FF2B5EF4-FFF2-40B4-BE49-F238E27FC236}">
                <a16:creationId xmlns:a16="http://schemas.microsoft.com/office/drawing/2014/main" id="{EECD1B55-72E4-C14B-8D2D-EE94C1DBAC42}"/>
              </a:ext>
            </a:extLst>
          </p:cNvPr>
          <p:cNvSpPr txBox="1"/>
          <p:nvPr/>
        </p:nvSpPr>
        <p:spPr>
          <a:xfrm>
            <a:off x="178163" y="-30188"/>
            <a:ext cx="1604193" cy="439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 defTabSz="685800"/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Franklin Gothic Demi Cond"/>
                <a:ea typeface="Helvetica Neue"/>
                <a:cs typeface="Helvetica Neue"/>
                <a:sym typeface="Helvetica Neue"/>
              </a:rPr>
              <a:t>Problem statement</a:t>
            </a:r>
            <a:endParaRPr sz="1200" dirty="0">
              <a:solidFill>
                <a:schemeClr val="bg1">
                  <a:lumMod val="50000"/>
                </a:schemeClr>
              </a:solidFill>
              <a:latin typeface="Franklin Gothic Demi Cond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2" name="Google Shape;60;p13">
            <a:extLst>
              <a:ext uri="{FF2B5EF4-FFF2-40B4-BE49-F238E27FC236}">
                <a16:creationId xmlns:a16="http://schemas.microsoft.com/office/drawing/2014/main" id="{142BA0D9-83FD-E54A-9A98-8A2A74C8D5AA}"/>
              </a:ext>
            </a:extLst>
          </p:cNvPr>
          <p:cNvSpPr txBox="1"/>
          <p:nvPr/>
        </p:nvSpPr>
        <p:spPr>
          <a:xfrm>
            <a:off x="2317809" y="-28013"/>
            <a:ext cx="1502230" cy="439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 defTabSz="685800"/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Franklin Gothic Demi Cond"/>
                <a:ea typeface="Helvetica Neue"/>
                <a:cs typeface="Helvetica Neue"/>
                <a:sym typeface="Helvetica Neue"/>
              </a:rPr>
              <a:t>Literature Review</a:t>
            </a:r>
            <a:endParaRPr sz="1200" dirty="0">
              <a:solidFill>
                <a:schemeClr val="bg1">
                  <a:lumMod val="50000"/>
                </a:schemeClr>
              </a:solidFill>
              <a:latin typeface="Franklin Gothic Demi Cond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3" name="Google Shape;60;p13">
            <a:extLst>
              <a:ext uri="{FF2B5EF4-FFF2-40B4-BE49-F238E27FC236}">
                <a16:creationId xmlns:a16="http://schemas.microsoft.com/office/drawing/2014/main" id="{719C273B-1A4D-3645-8A13-54B78EDDBE7C}"/>
              </a:ext>
            </a:extLst>
          </p:cNvPr>
          <p:cNvSpPr txBox="1"/>
          <p:nvPr/>
        </p:nvSpPr>
        <p:spPr>
          <a:xfrm>
            <a:off x="4426928" y="-28013"/>
            <a:ext cx="1502230" cy="439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 defTabSz="685800"/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Franklin Gothic Demi Cond"/>
                <a:ea typeface="Helvetica Neue"/>
                <a:cs typeface="Helvetica Neue"/>
                <a:sym typeface="Helvetica Neue"/>
              </a:rPr>
              <a:t>Methodology</a:t>
            </a:r>
            <a:endParaRPr sz="1200" dirty="0">
              <a:solidFill>
                <a:schemeClr val="bg1">
                  <a:lumMod val="50000"/>
                </a:schemeClr>
              </a:solidFill>
              <a:latin typeface="Franklin Gothic Demi Cond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4" name="Google Shape;60;p13">
            <a:extLst>
              <a:ext uri="{FF2B5EF4-FFF2-40B4-BE49-F238E27FC236}">
                <a16:creationId xmlns:a16="http://schemas.microsoft.com/office/drawing/2014/main" id="{EBBBFD1B-2419-004C-B8E8-E02DEF375E3C}"/>
              </a:ext>
            </a:extLst>
          </p:cNvPr>
          <p:cNvSpPr txBox="1"/>
          <p:nvPr/>
        </p:nvSpPr>
        <p:spPr>
          <a:xfrm>
            <a:off x="7266707" y="-28013"/>
            <a:ext cx="1852261" cy="439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 defTabSz="685800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Demi Cond"/>
                <a:ea typeface="Helvetica Neue"/>
                <a:cs typeface="Helvetica Neue"/>
                <a:sym typeface="Helvetica Neue"/>
              </a:rPr>
              <a:t>Experiments &amp; Results</a:t>
            </a:r>
            <a:endParaRPr sz="1200" dirty="0">
              <a:solidFill>
                <a:schemeClr val="tx1">
                  <a:lumMod val="85000"/>
                  <a:lumOff val="15000"/>
                </a:schemeClr>
              </a:solidFill>
              <a:latin typeface="Franklin Gothic Demi Cond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5" name="Google Shape;60;p13">
            <a:extLst>
              <a:ext uri="{FF2B5EF4-FFF2-40B4-BE49-F238E27FC236}">
                <a16:creationId xmlns:a16="http://schemas.microsoft.com/office/drawing/2014/main" id="{7E3B24B7-0F4F-3945-9818-0A621D928B47}"/>
              </a:ext>
            </a:extLst>
          </p:cNvPr>
          <p:cNvSpPr txBox="1"/>
          <p:nvPr/>
        </p:nvSpPr>
        <p:spPr>
          <a:xfrm>
            <a:off x="10478212" y="-28013"/>
            <a:ext cx="1346764" cy="439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 defTabSz="685800"/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Franklin Gothic Demi Cond"/>
                <a:ea typeface="Helvetica Neue"/>
                <a:cs typeface="Helvetica Neue"/>
                <a:sym typeface="Helvetica Neue"/>
              </a:rPr>
              <a:t>Conclusions</a:t>
            </a:r>
            <a:endParaRPr sz="1200" dirty="0">
              <a:solidFill>
                <a:schemeClr val="bg1">
                  <a:lumMod val="50000"/>
                </a:schemeClr>
              </a:solidFill>
              <a:latin typeface="Franklin Gothic Demi Cond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3F023A5B-5D87-7B4D-8681-A573E1FEB9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5628" y="1552754"/>
            <a:ext cx="3060700" cy="2349500"/>
          </a:xfrm>
          <a:prstGeom prst="rect">
            <a:avLst/>
          </a:prstGeom>
        </p:spPr>
      </p:pic>
      <p:grpSp>
        <p:nvGrpSpPr>
          <p:cNvPr id="34" name="Group 33">
            <a:extLst>
              <a:ext uri="{FF2B5EF4-FFF2-40B4-BE49-F238E27FC236}">
                <a16:creationId xmlns:a16="http://schemas.microsoft.com/office/drawing/2014/main" id="{DB7AB5D8-0294-FB4F-921F-8AD1DBB1D434}"/>
              </a:ext>
            </a:extLst>
          </p:cNvPr>
          <p:cNvGrpSpPr/>
          <p:nvPr/>
        </p:nvGrpSpPr>
        <p:grpSpPr>
          <a:xfrm>
            <a:off x="7109533" y="1635304"/>
            <a:ext cx="3238500" cy="2184400"/>
            <a:chOff x="5765800" y="2400300"/>
            <a:chExt cx="3238500" cy="2184400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05585BF3-A32A-F347-BFD6-6A09A414094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26200" y="2400300"/>
              <a:ext cx="2578100" cy="2184400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152378D8-A19C-5844-BBF8-967240F3157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765800" y="2400300"/>
              <a:ext cx="660400" cy="2057400"/>
            </a:xfrm>
            <a:prstGeom prst="rect">
              <a:avLst/>
            </a:prstGeom>
          </p:spPr>
        </p:pic>
      </p:grp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6D51A4E3-1435-2349-BF61-44DC59455CFD}"/>
              </a:ext>
            </a:extLst>
          </p:cNvPr>
          <p:cNvCxnSpPr>
            <a:cxnSpLocks/>
          </p:cNvCxnSpPr>
          <p:nvPr/>
        </p:nvCxnSpPr>
        <p:spPr>
          <a:xfrm>
            <a:off x="6096000" y="1552754"/>
            <a:ext cx="0" cy="4189678"/>
          </a:xfrm>
          <a:prstGeom prst="line">
            <a:avLst/>
          </a:prstGeom>
          <a:noFill/>
          <a:ln w="19050">
            <a:solidFill>
              <a:schemeClr val="bg2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40" name="Title 1">
            <a:extLst>
              <a:ext uri="{FF2B5EF4-FFF2-40B4-BE49-F238E27FC236}">
                <a16:creationId xmlns:a16="http://schemas.microsoft.com/office/drawing/2014/main" id="{302AB2D2-BE41-CC46-90F5-E717630C3445}"/>
              </a:ext>
            </a:extLst>
          </p:cNvPr>
          <p:cNvSpPr txBox="1">
            <a:spLocks/>
          </p:cNvSpPr>
          <p:nvPr/>
        </p:nvSpPr>
        <p:spPr>
          <a:xfrm>
            <a:off x="805089" y="761259"/>
            <a:ext cx="4291240" cy="789320"/>
          </a:xfrm>
          <a:prstGeom prst="rect">
            <a:avLst/>
          </a:prstGeom>
        </p:spPr>
        <p:txBody>
          <a:bodyPr vert="horz" lIns="180000" tIns="0" rIns="72000" bIns="46800" rtlCol="0" anchor="t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000" spc="-70" baseline="0">
                <a:solidFill>
                  <a:schemeClr val="tx1"/>
                </a:solidFill>
                <a:latin typeface="Helvetica" pitchFamily="2" charset="0"/>
                <a:ea typeface="Roboto Black" panose="02000000000000000000" pitchFamily="2" charset="0"/>
                <a:cs typeface="Arial" panose="020B0604020202020204" pitchFamily="34" charset="0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US" sz="2800" dirty="0"/>
              <a:t>Datasets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solidFill>
                  <a:schemeClr val="accent2"/>
                </a:solidFill>
                <a:latin typeface="Arial" panose="020B0604020202020204" pitchFamily="34" charset="0"/>
              </a:rPr>
              <a:t>2016 vs 2017</a:t>
            </a:r>
          </a:p>
        </p:txBody>
      </p:sp>
      <p:sp>
        <p:nvSpPr>
          <p:cNvPr id="41" name="Google Shape;60;p13">
            <a:extLst>
              <a:ext uri="{FF2B5EF4-FFF2-40B4-BE49-F238E27FC236}">
                <a16:creationId xmlns:a16="http://schemas.microsoft.com/office/drawing/2014/main" id="{B875CE40-0335-B044-A3B8-407FC4EAE511}"/>
              </a:ext>
            </a:extLst>
          </p:cNvPr>
          <p:cNvSpPr txBox="1"/>
          <p:nvPr/>
        </p:nvSpPr>
        <p:spPr>
          <a:xfrm>
            <a:off x="2221606" y="4356544"/>
            <a:ext cx="3440055" cy="13654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 defTabSz="6858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172 students</a:t>
            </a:r>
          </a:p>
          <a:p>
            <a:pPr marL="285750" indent="-285750" defTabSz="6858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First “video clicks”</a:t>
            </a:r>
          </a:p>
          <a:p>
            <a:pPr marL="285750" indent="-285750" defTabSz="6858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Only video inside LMS</a:t>
            </a:r>
          </a:p>
          <a:p>
            <a:pPr marL="285750" indent="-285750" defTabSz="6858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400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42" name="Google Shape;60;p13">
            <a:extLst>
              <a:ext uri="{FF2B5EF4-FFF2-40B4-BE49-F238E27FC236}">
                <a16:creationId xmlns:a16="http://schemas.microsoft.com/office/drawing/2014/main" id="{0BE26FB9-F096-D545-B0A3-02E3BA16BB44}"/>
              </a:ext>
            </a:extLst>
          </p:cNvPr>
          <p:cNvSpPr txBox="1"/>
          <p:nvPr/>
        </p:nvSpPr>
        <p:spPr>
          <a:xfrm>
            <a:off x="7439733" y="4340828"/>
            <a:ext cx="3656154" cy="13654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 defTabSz="6858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140 students</a:t>
            </a:r>
          </a:p>
          <a:p>
            <a:pPr marL="285750" indent="-285750" defTabSz="6858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First click on “daily quizzes”</a:t>
            </a:r>
          </a:p>
          <a:p>
            <a:pPr marL="285750" indent="-285750" defTabSz="6858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Video contribute to 8 % to final grade</a:t>
            </a:r>
          </a:p>
          <a:p>
            <a:pPr marL="285750" indent="-285750" defTabSz="6858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400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43" name="Google Shape;60;p13">
            <a:extLst>
              <a:ext uri="{FF2B5EF4-FFF2-40B4-BE49-F238E27FC236}">
                <a16:creationId xmlns:a16="http://schemas.microsoft.com/office/drawing/2014/main" id="{E03BBA37-5F9C-9F46-B326-AF44F1A32ECC}"/>
              </a:ext>
            </a:extLst>
          </p:cNvPr>
          <p:cNvSpPr txBox="1"/>
          <p:nvPr/>
        </p:nvSpPr>
        <p:spPr>
          <a:xfrm>
            <a:off x="5929157" y="6326615"/>
            <a:ext cx="5695747" cy="426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r" defTabSz="685800"/>
            <a:r>
              <a:rPr lang="en-US" sz="8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Figures: Park, J., Yu, R., Rodriguez, F., Baker, R., Smyth, P., &amp; </a:t>
            </a:r>
            <a:r>
              <a:rPr lang="en-US" sz="8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Warschauer</a:t>
            </a:r>
            <a:r>
              <a:rPr lang="en-US" sz="8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, M. (2018). Understanding Student Procrastination via Mixture Models. International Educational Data Mining Society.</a:t>
            </a:r>
          </a:p>
          <a:p>
            <a:pPr algn="r" defTabSz="685800"/>
            <a:r>
              <a:rPr lang="en-US" sz="8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264617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027207CA-4A1D-8E4F-BAF3-D39F1E06E927}"/>
              </a:ext>
            </a:extLst>
          </p:cNvPr>
          <p:cNvSpPr txBox="1">
            <a:spLocks/>
          </p:cNvSpPr>
          <p:nvPr/>
        </p:nvSpPr>
        <p:spPr>
          <a:xfrm>
            <a:off x="11624305" y="6515547"/>
            <a:ext cx="466659" cy="163552"/>
          </a:xfrm>
          <a:prstGeom prst="rect">
            <a:avLst/>
          </a:prstGeom>
        </p:spPr>
        <p:txBody>
          <a:bodyPr vert="horz" lIns="90000" tIns="0" rIns="90000" bIns="0" rtlCol="0" anchor="t"/>
          <a:lstStyle>
            <a:defPPr>
              <a:defRPr lang="fr-FR"/>
            </a:defPPr>
            <a:lvl1pPr marL="0" algn="ctr" defTabSz="685800" rtl="0" eaLnBrk="1" latinLnBrk="0" hangingPunct="1">
              <a:defRPr sz="900" b="1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1E1CD7C-2161-7D43-862E-CE4C333CD873}" type="slidenum">
              <a:rPr lang="fr-FR" sz="1050" smtClean="0"/>
              <a:pPr/>
              <a:t>22</a:t>
            </a:fld>
            <a:endParaRPr lang="fr-FR" sz="1050" dirty="0"/>
          </a:p>
        </p:txBody>
      </p:sp>
      <p:sp>
        <p:nvSpPr>
          <p:cNvPr id="5" name="Google Shape;60;p13">
            <a:extLst>
              <a:ext uri="{FF2B5EF4-FFF2-40B4-BE49-F238E27FC236}">
                <a16:creationId xmlns:a16="http://schemas.microsoft.com/office/drawing/2014/main" id="{A1368252-F6CA-E443-A520-0AD243726C16}"/>
              </a:ext>
            </a:extLst>
          </p:cNvPr>
          <p:cNvSpPr txBox="1"/>
          <p:nvPr/>
        </p:nvSpPr>
        <p:spPr>
          <a:xfrm>
            <a:off x="981903" y="2076237"/>
            <a:ext cx="7944383" cy="2212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indent="-457200" defTabSz="685800">
              <a:lnSpc>
                <a:spcPct val="150000"/>
              </a:lnSpc>
              <a:buFont typeface="+mj-lt"/>
              <a:buAutoNum type="alphaUcPeriod"/>
            </a:pPr>
            <a:r>
              <a:rPr lang="en-US" b="1" dirty="0">
                <a:solidFill>
                  <a:srgbClr val="413C3A"/>
                </a:solidFill>
                <a:latin typeface="Franklin Gothic Demi Cond"/>
                <a:ea typeface="Helvetica Neue"/>
                <a:cs typeface="Helvetica Neue"/>
                <a:sym typeface="Helvetica Neue"/>
              </a:rPr>
              <a:t>Identifying distinct </a:t>
            </a:r>
            <a:r>
              <a:rPr lang="en-US" b="1" dirty="0">
                <a:solidFill>
                  <a:schemeClr val="accent2"/>
                </a:solidFill>
                <a:latin typeface="Franklin Gothic Demi Cond"/>
                <a:ea typeface="Helvetica Neue"/>
                <a:cs typeface="Helvetica Neue"/>
                <a:sym typeface="Helvetica Neue"/>
              </a:rPr>
              <a:t>behavioral patterns</a:t>
            </a:r>
          </a:p>
          <a:p>
            <a:pPr marL="457200" indent="-457200" defTabSz="685800">
              <a:lnSpc>
                <a:spcPct val="150000"/>
              </a:lnSpc>
              <a:buFont typeface="+mj-lt"/>
              <a:buAutoNum type="alphaUcPeriod"/>
            </a:pPr>
            <a:r>
              <a:rPr lang="en-US" dirty="0">
                <a:solidFill>
                  <a:srgbClr val="413C3A"/>
                </a:solidFill>
                <a:latin typeface="Franklin Gothic Demi Cond"/>
                <a:ea typeface="Helvetica Neue"/>
                <a:cs typeface="Helvetica Neue"/>
                <a:sym typeface="Helvetica Neue"/>
              </a:rPr>
              <a:t>Measure procrastination </a:t>
            </a:r>
            <a:r>
              <a:rPr lang="en-US" dirty="0">
                <a:solidFill>
                  <a:schemeClr val="accent2"/>
                </a:solidFill>
                <a:latin typeface="Franklin Gothic Demi Cond"/>
                <a:ea typeface="Helvetica Neue"/>
                <a:cs typeface="Helvetica Neue"/>
                <a:sym typeface="Helvetica Neue"/>
              </a:rPr>
              <a:t>regularity</a:t>
            </a:r>
          </a:p>
          <a:p>
            <a:pPr marL="457200" indent="-457200" defTabSz="685800">
              <a:lnSpc>
                <a:spcPct val="150000"/>
              </a:lnSpc>
              <a:buFont typeface="+mj-lt"/>
              <a:buAutoNum type="alphaUcPeriod"/>
            </a:pPr>
            <a:r>
              <a:rPr lang="en-US" dirty="0">
                <a:solidFill>
                  <a:srgbClr val="413C3A"/>
                </a:solidFill>
                <a:latin typeface="Franklin Gothic Demi Cond"/>
                <a:ea typeface="Helvetica Neue"/>
                <a:cs typeface="Helvetica Neue"/>
                <a:sym typeface="Helvetica Neue"/>
              </a:rPr>
              <a:t>Investigation based on both procrastination and regularity </a:t>
            </a:r>
            <a:r>
              <a:rPr lang="en-US" dirty="0">
                <a:solidFill>
                  <a:schemeClr val="accent2"/>
                </a:solidFill>
                <a:latin typeface="Franklin Gothic Demi Cond"/>
                <a:ea typeface="Helvetica Neue"/>
                <a:cs typeface="Helvetica Neue"/>
                <a:sym typeface="Helvetica Neue"/>
              </a:rPr>
              <a:t>score</a:t>
            </a:r>
            <a:r>
              <a:rPr lang="en-US" dirty="0">
                <a:solidFill>
                  <a:srgbClr val="413C3A"/>
                </a:solidFill>
                <a:latin typeface="Franklin Gothic Demi Cond"/>
                <a:ea typeface="Helvetica Neue"/>
                <a:cs typeface="Helvetica Neue"/>
                <a:sym typeface="Helvetica Neue"/>
              </a:rPr>
              <a:t> </a:t>
            </a:r>
          </a:p>
          <a:p>
            <a:pPr marL="457200" indent="-457200" defTabSz="685800">
              <a:lnSpc>
                <a:spcPct val="150000"/>
              </a:lnSpc>
              <a:buFont typeface="+mj-lt"/>
              <a:buAutoNum type="alphaUcPeriod"/>
            </a:pPr>
            <a:r>
              <a:rPr lang="en-US" dirty="0">
                <a:solidFill>
                  <a:srgbClr val="413C3A"/>
                </a:solidFill>
                <a:latin typeface="Franklin Gothic Demi Cond"/>
                <a:ea typeface="Helvetica Neue"/>
                <a:cs typeface="Helvetica Neue"/>
                <a:sym typeface="Helvetica Neue"/>
              </a:rPr>
              <a:t>Investigate correlations with </a:t>
            </a:r>
            <a:r>
              <a:rPr lang="en-US" dirty="0">
                <a:solidFill>
                  <a:schemeClr val="accent2"/>
                </a:solidFill>
                <a:latin typeface="Franklin Gothic Demi Cond"/>
                <a:ea typeface="Helvetica Neue"/>
                <a:cs typeface="Helvetica Neue"/>
                <a:sym typeface="Helvetica Neue"/>
              </a:rPr>
              <a:t>demographic</a:t>
            </a:r>
            <a:r>
              <a:rPr lang="en-US" dirty="0">
                <a:solidFill>
                  <a:srgbClr val="413C3A"/>
                </a:solidFill>
                <a:latin typeface="Franklin Gothic Demi Cond"/>
                <a:ea typeface="Helvetica Neue"/>
                <a:cs typeface="Helvetica Neue"/>
                <a:sym typeface="Helvetica Neue"/>
              </a:rPr>
              <a:t> data</a:t>
            </a:r>
          </a:p>
          <a:p>
            <a:pPr marL="457200" indent="-457200" defTabSz="685800">
              <a:lnSpc>
                <a:spcPct val="150000"/>
              </a:lnSpc>
              <a:buFont typeface="+mj-lt"/>
              <a:buAutoNum type="alphaUcPeriod"/>
            </a:pPr>
            <a:endParaRPr dirty="0">
              <a:solidFill>
                <a:srgbClr val="413C3A"/>
              </a:solidFill>
              <a:latin typeface="Franklin Gothic Demi Cond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D2A7504-2455-BF49-9B22-AC0AB8026564}"/>
              </a:ext>
            </a:extLst>
          </p:cNvPr>
          <p:cNvSpPr/>
          <p:nvPr/>
        </p:nvSpPr>
        <p:spPr>
          <a:xfrm>
            <a:off x="-1" y="1245"/>
            <a:ext cx="2035629" cy="330692"/>
          </a:xfrm>
          <a:prstGeom prst="rect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C90C9E9-95CE-3E4B-911D-ECE769BF539F}"/>
              </a:ext>
            </a:extLst>
          </p:cNvPr>
          <p:cNvSpPr/>
          <p:nvPr/>
        </p:nvSpPr>
        <p:spPr>
          <a:xfrm>
            <a:off x="2035628" y="1245"/>
            <a:ext cx="2035629" cy="330692"/>
          </a:xfrm>
          <a:prstGeom prst="rect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6B53D8B-AC9A-D149-B129-E0B80E69AC00}"/>
              </a:ext>
            </a:extLst>
          </p:cNvPr>
          <p:cNvSpPr/>
          <p:nvPr/>
        </p:nvSpPr>
        <p:spPr>
          <a:xfrm>
            <a:off x="4071257" y="1245"/>
            <a:ext cx="2253343" cy="330692"/>
          </a:xfrm>
          <a:prstGeom prst="rect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5EFAEFD-A9D5-3E4B-9DF3-DAB5714A19ED}"/>
              </a:ext>
            </a:extLst>
          </p:cNvPr>
          <p:cNvSpPr/>
          <p:nvPr/>
        </p:nvSpPr>
        <p:spPr>
          <a:xfrm>
            <a:off x="6324600" y="1245"/>
            <a:ext cx="3720498" cy="33069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EE70932-F4E1-464B-A903-17FE02D5662B}"/>
              </a:ext>
            </a:extLst>
          </p:cNvPr>
          <p:cNvSpPr/>
          <p:nvPr/>
        </p:nvSpPr>
        <p:spPr>
          <a:xfrm>
            <a:off x="10045099" y="1245"/>
            <a:ext cx="2146902" cy="330692"/>
          </a:xfrm>
          <a:prstGeom prst="rect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2" name="Google Shape;60;p13">
            <a:extLst>
              <a:ext uri="{FF2B5EF4-FFF2-40B4-BE49-F238E27FC236}">
                <a16:creationId xmlns:a16="http://schemas.microsoft.com/office/drawing/2014/main" id="{B9D44F92-2B5D-3147-9767-1442B2424854}"/>
              </a:ext>
            </a:extLst>
          </p:cNvPr>
          <p:cNvSpPr txBox="1"/>
          <p:nvPr/>
        </p:nvSpPr>
        <p:spPr>
          <a:xfrm>
            <a:off x="178163" y="-30188"/>
            <a:ext cx="1604193" cy="439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 defTabSz="685800"/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Franklin Gothic Demi Cond"/>
                <a:ea typeface="Helvetica Neue"/>
                <a:cs typeface="Helvetica Neue"/>
                <a:sym typeface="Helvetica Neue"/>
              </a:rPr>
              <a:t>Problem statement</a:t>
            </a:r>
            <a:endParaRPr sz="1200" dirty="0">
              <a:solidFill>
                <a:schemeClr val="bg1">
                  <a:lumMod val="50000"/>
                </a:schemeClr>
              </a:solidFill>
              <a:latin typeface="Franklin Gothic Demi Cond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3" name="Google Shape;60;p13">
            <a:extLst>
              <a:ext uri="{FF2B5EF4-FFF2-40B4-BE49-F238E27FC236}">
                <a16:creationId xmlns:a16="http://schemas.microsoft.com/office/drawing/2014/main" id="{DB138DCC-9500-474B-97DE-12C457713810}"/>
              </a:ext>
            </a:extLst>
          </p:cNvPr>
          <p:cNvSpPr txBox="1"/>
          <p:nvPr/>
        </p:nvSpPr>
        <p:spPr>
          <a:xfrm>
            <a:off x="2317809" y="-28013"/>
            <a:ext cx="1502230" cy="439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 defTabSz="685800"/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Franklin Gothic Demi Cond"/>
                <a:ea typeface="Helvetica Neue"/>
                <a:cs typeface="Helvetica Neue"/>
                <a:sym typeface="Helvetica Neue"/>
              </a:rPr>
              <a:t>Literature Review</a:t>
            </a:r>
            <a:endParaRPr sz="1200" dirty="0">
              <a:solidFill>
                <a:schemeClr val="bg1">
                  <a:lumMod val="50000"/>
                </a:schemeClr>
              </a:solidFill>
              <a:latin typeface="Franklin Gothic Demi Cond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4" name="Google Shape;60;p13">
            <a:extLst>
              <a:ext uri="{FF2B5EF4-FFF2-40B4-BE49-F238E27FC236}">
                <a16:creationId xmlns:a16="http://schemas.microsoft.com/office/drawing/2014/main" id="{306AF51F-3A6E-354D-A892-3F26AEDA7980}"/>
              </a:ext>
            </a:extLst>
          </p:cNvPr>
          <p:cNvSpPr txBox="1"/>
          <p:nvPr/>
        </p:nvSpPr>
        <p:spPr>
          <a:xfrm>
            <a:off x="4426928" y="-28013"/>
            <a:ext cx="1502230" cy="439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 defTabSz="685800"/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Franklin Gothic Demi Cond"/>
                <a:ea typeface="Helvetica Neue"/>
                <a:cs typeface="Helvetica Neue"/>
                <a:sym typeface="Helvetica Neue"/>
              </a:rPr>
              <a:t>Methodology</a:t>
            </a:r>
            <a:endParaRPr sz="1200" dirty="0">
              <a:solidFill>
                <a:schemeClr val="bg1">
                  <a:lumMod val="50000"/>
                </a:schemeClr>
              </a:solidFill>
              <a:latin typeface="Franklin Gothic Demi Cond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5" name="Google Shape;60;p13">
            <a:extLst>
              <a:ext uri="{FF2B5EF4-FFF2-40B4-BE49-F238E27FC236}">
                <a16:creationId xmlns:a16="http://schemas.microsoft.com/office/drawing/2014/main" id="{5E71F86C-7290-A84A-815E-7FED7FD93FA8}"/>
              </a:ext>
            </a:extLst>
          </p:cNvPr>
          <p:cNvSpPr txBox="1"/>
          <p:nvPr/>
        </p:nvSpPr>
        <p:spPr>
          <a:xfrm>
            <a:off x="7266707" y="-28013"/>
            <a:ext cx="1852261" cy="439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 defTabSz="685800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Demi Cond"/>
                <a:ea typeface="Helvetica Neue"/>
                <a:cs typeface="Helvetica Neue"/>
                <a:sym typeface="Helvetica Neue"/>
              </a:rPr>
              <a:t>Experiments &amp; Results</a:t>
            </a:r>
            <a:endParaRPr sz="1200" dirty="0">
              <a:solidFill>
                <a:schemeClr val="tx1">
                  <a:lumMod val="85000"/>
                  <a:lumOff val="15000"/>
                </a:schemeClr>
              </a:solidFill>
              <a:latin typeface="Franklin Gothic Demi Cond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6" name="Google Shape;60;p13">
            <a:extLst>
              <a:ext uri="{FF2B5EF4-FFF2-40B4-BE49-F238E27FC236}">
                <a16:creationId xmlns:a16="http://schemas.microsoft.com/office/drawing/2014/main" id="{5CEF824A-A4B3-504F-82CA-379B5A9C51B7}"/>
              </a:ext>
            </a:extLst>
          </p:cNvPr>
          <p:cNvSpPr txBox="1"/>
          <p:nvPr/>
        </p:nvSpPr>
        <p:spPr>
          <a:xfrm>
            <a:off x="10478212" y="-28013"/>
            <a:ext cx="1346764" cy="439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 defTabSz="685800"/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Franklin Gothic Demi Cond"/>
                <a:ea typeface="Helvetica Neue"/>
                <a:cs typeface="Helvetica Neue"/>
                <a:sym typeface="Helvetica Neue"/>
              </a:rPr>
              <a:t>Conclusions</a:t>
            </a:r>
            <a:endParaRPr sz="1200" dirty="0">
              <a:solidFill>
                <a:schemeClr val="bg1">
                  <a:lumMod val="50000"/>
                </a:schemeClr>
              </a:solidFill>
              <a:latin typeface="Franklin Gothic Demi Cond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672795F4-E3BC-BA41-A42F-9E4EACBFE4B5}"/>
              </a:ext>
            </a:extLst>
          </p:cNvPr>
          <p:cNvSpPr txBox="1">
            <a:spLocks/>
          </p:cNvSpPr>
          <p:nvPr/>
        </p:nvSpPr>
        <p:spPr>
          <a:xfrm>
            <a:off x="805089" y="761259"/>
            <a:ext cx="4291240" cy="789320"/>
          </a:xfrm>
          <a:prstGeom prst="rect">
            <a:avLst/>
          </a:prstGeom>
        </p:spPr>
        <p:txBody>
          <a:bodyPr vert="horz" lIns="180000" tIns="0" rIns="72000" bIns="46800" rtlCol="0" anchor="t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000" spc="-70" baseline="0">
                <a:solidFill>
                  <a:schemeClr val="tx1"/>
                </a:solidFill>
                <a:latin typeface="Helvetica" pitchFamily="2" charset="0"/>
                <a:ea typeface="Roboto Black" panose="02000000000000000000" pitchFamily="2" charset="0"/>
                <a:cs typeface="Arial" panose="020B0604020202020204" pitchFamily="34" charset="0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US" sz="2800" dirty="0"/>
              <a:t>Experiments Overview</a:t>
            </a:r>
          </a:p>
        </p:txBody>
      </p:sp>
    </p:spTree>
    <p:extLst>
      <p:ext uri="{BB962C8B-B14F-4D97-AF65-F5344CB8AC3E}">
        <p14:creationId xmlns:p14="http://schemas.microsoft.com/office/powerpoint/2010/main" val="40758860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027207CA-4A1D-8E4F-BAF3-D39F1E06E927}"/>
              </a:ext>
            </a:extLst>
          </p:cNvPr>
          <p:cNvSpPr txBox="1">
            <a:spLocks/>
          </p:cNvSpPr>
          <p:nvPr/>
        </p:nvSpPr>
        <p:spPr>
          <a:xfrm>
            <a:off x="11624305" y="6515547"/>
            <a:ext cx="466659" cy="163552"/>
          </a:xfrm>
          <a:prstGeom prst="rect">
            <a:avLst/>
          </a:prstGeom>
        </p:spPr>
        <p:txBody>
          <a:bodyPr vert="horz" lIns="90000" tIns="0" rIns="90000" bIns="0" rtlCol="0" anchor="t"/>
          <a:lstStyle>
            <a:defPPr>
              <a:defRPr lang="fr-FR"/>
            </a:defPPr>
            <a:lvl1pPr marL="0" algn="ctr" defTabSz="685800" rtl="0" eaLnBrk="1" latinLnBrk="0" hangingPunct="1">
              <a:defRPr sz="900" b="1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1E1CD7C-2161-7D43-862E-CE4C333CD873}" type="slidenum">
              <a:rPr lang="fr-FR" sz="1050" smtClean="0"/>
              <a:pPr/>
              <a:t>23</a:t>
            </a:fld>
            <a:endParaRPr lang="fr-FR" sz="1050" dirty="0"/>
          </a:p>
        </p:txBody>
      </p:sp>
      <p:sp>
        <p:nvSpPr>
          <p:cNvPr id="5" name="Google Shape;60;p13">
            <a:extLst>
              <a:ext uri="{FF2B5EF4-FFF2-40B4-BE49-F238E27FC236}">
                <a16:creationId xmlns:a16="http://schemas.microsoft.com/office/drawing/2014/main" id="{AA2731AE-C3C3-3F47-9525-D46642E68AAE}"/>
              </a:ext>
            </a:extLst>
          </p:cNvPr>
          <p:cNvSpPr txBox="1"/>
          <p:nvPr/>
        </p:nvSpPr>
        <p:spPr>
          <a:xfrm>
            <a:off x="980259" y="1785937"/>
            <a:ext cx="3591741" cy="2079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indent="-171450" defTabSz="6858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413C3A"/>
                </a:solidFill>
                <a:latin typeface="Franklin Gothic Demi Cond"/>
                <a:ea typeface="Helvetica Neue"/>
                <a:cs typeface="Helvetica Neue"/>
                <a:sym typeface="Helvetica Neue"/>
              </a:rPr>
              <a:t>Experiments on aggregated daily task count across week</a:t>
            </a:r>
          </a:p>
          <a:p>
            <a:pPr marL="171450" indent="-171450" defTabSz="6858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413C3A"/>
                </a:solidFill>
                <a:latin typeface="Franklin Gothic Demi Cond"/>
                <a:ea typeface="Helvetica Neue"/>
                <a:cs typeface="Helvetica Neue"/>
                <a:sym typeface="Helvetica Neue"/>
              </a:rPr>
              <a:t>2 Poisson components (2 clusters)</a:t>
            </a:r>
            <a:endParaRPr sz="1600" dirty="0">
              <a:solidFill>
                <a:srgbClr val="413C3A"/>
              </a:solidFill>
              <a:latin typeface="Franklin Gothic Demi Cond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B16D3B5-C8CB-8249-8381-0037320CBCEE}"/>
              </a:ext>
            </a:extLst>
          </p:cNvPr>
          <p:cNvSpPr/>
          <p:nvPr/>
        </p:nvSpPr>
        <p:spPr>
          <a:xfrm>
            <a:off x="-1" y="1245"/>
            <a:ext cx="2035629" cy="330692"/>
          </a:xfrm>
          <a:prstGeom prst="rect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1D94903-C5B7-9442-96EA-6872D7859CD8}"/>
              </a:ext>
            </a:extLst>
          </p:cNvPr>
          <p:cNvSpPr/>
          <p:nvPr/>
        </p:nvSpPr>
        <p:spPr>
          <a:xfrm>
            <a:off x="2035628" y="1245"/>
            <a:ext cx="2035629" cy="330692"/>
          </a:xfrm>
          <a:prstGeom prst="rect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C8F4F48-F64A-F040-B47E-B2A3CEA2FD25}"/>
              </a:ext>
            </a:extLst>
          </p:cNvPr>
          <p:cNvSpPr/>
          <p:nvPr/>
        </p:nvSpPr>
        <p:spPr>
          <a:xfrm>
            <a:off x="4071257" y="1245"/>
            <a:ext cx="2253343" cy="330692"/>
          </a:xfrm>
          <a:prstGeom prst="rect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7739C97-246B-024A-9FD4-615921BB6857}"/>
              </a:ext>
            </a:extLst>
          </p:cNvPr>
          <p:cNvSpPr/>
          <p:nvPr/>
        </p:nvSpPr>
        <p:spPr>
          <a:xfrm>
            <a:off x="6324600" y="1245"/>
            <a:ext cx="3720498" cy="33069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7D00832-B4E1-2142-8539-F327EBCA051F}"/>
              </a:ext>
            </a:extLst>
          </p:cNvPr>
          <p:cNvSpPr/>
          <p:nvPr/>
        </p:nvSpPr>
        <p:spPr>
          <a:xfrm>
            <a:off x="10045099" y="1245"/>
            <a:ext cx="2146902" cy="330692"/>
          </a:xfrm>
          <a:prstGeom prst="rect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2" name="Google Shape;60;p13">
            <a:extLst>
              <a:ext uri="{FF2B5EF4-FFF2-40B4-BE49-F238E27FC236}">
                <a16:creationId xmlns:a16="http://schemas.microsoft.com/office/drawing/2014/main" id="{C11B739B-EBF3-C048-AF13-FBAD6E32E7EF}"/>
              </a:ext>
            </a:extLst>
          </p:cNvPr>
          <p:cNvSpPr txBox="1"/>
          <p:nvPr/>
        </p:nvSpPr>
        <p:spPr>
          <a:xfrm>
            <a:off x="178163" y="-30188"/>
            <a:ext cx="1604193" cy="439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 defTabSz="685800"/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Franklin Gothic Demi Cond"/>
                <a:ea typeface="Helvetica Neue"/>
                <a:cs typeface="Helvetica Neue"/>
                <a:sym typeface="Helvetica Neue"/>
              </a:rPr>
              <a:t>Problem statement</a:t>
            </a:r>
            <a:endParaRPr sz="1200" dirty="0">
              <a:solidFill>
                <a:schemeClr val="bg1">
                  <a:lumMod val="50000"/>
                </a:schemeClr>
              </a:solidFill>
              <a:latin typeface="Franklin Gothic Demi Cond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3" name="Google Shape;60;p13">
            <a:extLst>
              <a:ext uri="{FF2B5EF4-FFF2-40B4-BE49-F238E27FC236}">
                <a16:creationId xmlns:a16="http://schemas.microsoft.com/office/drawing/2014/main" id="{4BD85E0F-72C2-D044-A326-C0F4D67A8E21}"/>
              </a:ext>
            </a:extLst>
          </p:cNvPr>
          <p:cNvSpPr txBox="1"/>
          <p:nvPr/>
        </p:nvSpPr>
        <p:spPr>
          <a:xfrm>
            <a:off x="2317809" y="-28013"/>
            <a:ext cx="1502230" cy="439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 defTabSz="685800"/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Franklin Gothic Demi Cond"/>
                <a:ea typeface="Helvetica Neue"/>
                <a:cs typeface="Helvetica Neue"/>
                <a:sym typeface="Helvetica Neue"/>
              </a:rPr>
              <a:t>Literature Review</a:t>
            </a:r>
            <a:endParaRPr sz="1200" dirty="0">
              <a:solidFill>
                <a:schemeClr val="bg1">
                  <a:lumMod val="50000"/>
                </a:schemeClr>
              </a:solidFill>
              <a:latin typeface="Franklin Gothic Demi Cond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4" name="Google Shape;60;p13">
            <a:extLst>
              <a:ext uri="{FF2B5EF4-FFF2-40B4-BE49-F238E27FC236}">
                <a16:creationId xmlns:a16="http://schemas.microsoft.com/office/drawing/2014/main" id="{D9BDFF63-C8AB-B24E-A200-2FEE1DCF38CF}"/>
              </a:ext>
            </a:extLst>
          </p:cNvPr>
          <p:cNvSpPr txBox="1"/>
          <p:nvPr/>
        </p:nvSpPr>
        <p:spPr>
          <a:xfrm>
            <a:off x="4426928" y="-28013"/>
            <a:ext cx="1502230" cy="439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 defTabSz="685800"/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Franklin Gothic Demi Cond"/>
                <a:ea typeface="Helvetica Neue"/>
                <a:cs typeface="Helvetica Neue"/>
                <a:sym typeface="Helvetica Neue"/>
              </a:rPr>
              <a:t>Methodology</a:t>
            </a:r>
            <a:endParaRPr sz="1200" dirty="0">
              <a:solidFill>
                <a:schemeClr val="bg1">
                  <a:lumMod val="50000"/>
                </a:schemeClr>
              </a:solidFill>
              <a:latin typeface="Franklin Gothic Demi Cond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5" name="Google Shape;60;p13">
            <a:extLst>
              <a:ext uri="{FF2B5EF4-FFF2-40B4-BE49-F238E27FC236}">
                <a16:creationId xmlns:a16="http://schemas.microsoft.com/office/drawing/2014/main" id="{DF28C640-A2CB-3348-9795-0347DB24EA0A}"/>
              </a:ext>
            </a:extLst>
          </p:cNvPr>
          <p:cNvSpPr txBox="1"/>
          <p:nvPr/>
        </p:nvSpPr>
        <p:spPr>
          <a:xfrm>
            <a:off x="7266707" y="-28013"/>
            <a:ext cx="1852261" cy="439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 defTabSz="685800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Demi Cond"/>
                <a:ea typeface="Helvetica Neue"/>
                <a:cs typeface="Helvetica Neue"/>
                <a:sym typeface="Helvetica Neue"/>
              </a:rPr>
              <a:t>Experiments &amp; Results</a:t>
            </a:r>
            <a:endParaRPr sz="1200" dirty="0">
              <a:solidFill>
                <a:schemeClr val="tx1">
                  <a:lumMod val="85000"/>
                  <a:lumOff val="15000"/>
                </a:schemeClr>
              </a:solidFill>
              <a:latin typeface="Franklin Gothic Demi Cond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6" name="Google Shape;60;p13">
            <a:extLst>
              <a:ext uri="{FF2B5EF4-FFF2-40B4-BE49-F238E27FC236}">
                <a16:creationId xmlns:a16="http://schemas.microsoft.com/office/drawing/2014/main" id="{59CCEDB3-D0B6-B544-8539-1AE6575561CE}"/>
              </a:ext>
            </a:extLst>
          </p:cNvPr>
          <p:cNvSpPr txBox="1"/>
          <p:nvPr/>
        </p:nvSpPr>
        <p:spPr>
          <a:xfrm>
            <a:off x="10478212" y="-28013"/>
            <a:ext cx="1346764" cy="439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 defTabSz="685800"/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Franklin Gothic Demi Cond"/>
                <a:ea typeface="Helvetica Neue"/>
                <a:cs typeface="Helvetica Neue"/>
                <a:sym typeface="Helvetica Neue"/>
              </a:rPr>
              <a:t>Conclusions</a:t>
            </a:r>
            <a:endParaRPr sz="1200" dirty="0">
              <a:solidFill>
                <a:schemeClr val="bg1">
                  <a:lumMod val="50000"/>
                </a:schemeClr>
              </a:solidFill>
              <a:latin typeface="Franklin Gothic Demi Cond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1ECA413-F6D7-B94B-8A5A-72507F86BA2B}"/>
              </a:ext>
            </a:extLst>
          </p:cNvPr>
          <p:cNvSpPr/>
          <p:nvPr/>
        </p:nvSpPr>
        <p:spPr>
          <a:xfrm>
            <a:off x="6323444" y="322967"/>
            <a:ext cx="3720498" cy="33069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28" name="Google Shape;60;p13">
            <a:extLst>
              <a:ext uri="{FF2B5EF4-FFF2-40B4-BE49-F238E27FC236}">
                <a16:creationId xmlns:a16="http://schemas.microsoft.com/office/drawing/2014/main" id="{AE6AA471-0242-7C48-9CC6-D639430C6E45}"/>
              </a:ext>
            </a:extLst>
          </p:cNvPr>
          <p:cNvSpPr txBox="1"/>
          <p:nvPr/>
        </p:nvSpPr>
        <p:spPr>
          <a:xfrm>
            <a:off x="7083655" y="292767"/>
            <a:ext cx="2389672" cy="439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 defTabSz="685800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Demi Cond"/>
                <a:ea typeface="Helvetica Neue"/>
                <a:cs typeface="Helvetica Neue"/>
                <a:sym typeface="Helvetica Neue"/>
              </a:rPr>
              <a:t>A.  Identifying procrastination</a:t>
            </a:r>
            <a:endParaRPr sz="1200" dirty="0">
              <a:solidFill>
                <a:schemeClr val="tx1">
                  <a:lumMod val="85000"/>
                  <a:lumOff val="15000"/>
                </a:schemeClr>
              </a:solidFill>
              <a:latin typeface="Franklin Gothic Demi Cond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5AEABC09-90A4-2748-A15F-07A88B4BBB5B}"/>
              </a:ext>
            </a:extLst>
          </p:cNvPr>
          <p:cNvSpPr txBox="1">
            <a:spLocks/>
          </p:cNvSpPr>
          <p:nvPr/>
        </p:nvSpPr>
        <p:spPr>
          <a:xfrm>
            <a:off x="805089" y="761259"/>
            <a:ext cx="4291240" cy="789320"/>
          </a:xfrm>
          <a:prstGeom prst="rect">
            <a:avLst/>
          </a:prstGeom>
        </p:spPr>
        <p:txBody>
          <a:bodyPr vert="horz" lIns="180000" tIns="0" rIns="72000" bIns="46800" rtlCol="0" anchor="t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000" spc="-70" baseline="0">
                <a:solidFill>
                  <a:schemeClr val="tx1"/>
                </a:solidFill>
                <a:latin typeface="Helvetica" pitchFamily="2" charset="0"/>
                <a:ea typeface="Roboto Black" panose="02000000000000000000" pitchFamily="2" charset="0"/>
                <a:cs typeface="Arial" panose="020B0604020202020204" pitchFamily="34" charset="0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US" sz="2800" dirty="0"/>
              <a:t>Two behavioral groups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5FBCF04B-C0C5-8242-A7F1-7B028D18A1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8399" y="1423803"/>
            <a:ext cx="5206475" cy="4010393"/>
          </a:xfrm>
          <a:prstGeom prst="rect">
            <a:avLst/>
          </a:prstGeom>
        </p:spPr>
      </p:pic>
      <p:sp>
        <p:nvSpPr>
          <p:cNvPr id="35" name="Google Shape;60;p13">
            <a:extLst>
              <a:ext uri="{FF2B5EF4-FFF2-40B4-BE49-F238E27FC236}">
                <a16:creationId xmlns:a16="http://schemas.microsoft.com/office/drawing/2014/main" id="{6977C1EF-C43D-3D4C-AE81-1FD05BB3671A}"/>
              </a:ext>
            </a:extLst>
          </p:cNvPr>
          <p:cNvSpPr txBox="1"/>
          <p:nvPr/>
        </p:nvSpPr>
        <p:spPr>
          <a:xfrm>
            <a:off x="5929157" y="6326615"/>
            <a:ext cx="5695747" cy="426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r" defTabSz="685800"/>
            <a:r>
              <a:rPr lang="en-US" sz="8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Figures: Park, J., Yu, R., Rodriguez, F., Baker, R., Smyth, P., &amp; </a:t>
            </a:r>
            <a:r>
              <a:rPr lang="en-US" sz="8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Warschauer</a:t>
            </a:r>
            <a:r>
              <a:rPr lang="en-US" sz="8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, M. (2018). Understanding Student Procrastination via Mixture Models. International Educational Data Mining Society.</a:t>
            </a:r>
          </a:p>
          <a:p>
            <a:pPr algn="r" defTabSz="685800"/>
            <a:r>
              <a:rPr lang="en-US" sz="8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221481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027207CA-4A1D-8E4F-BAF3-D39F1E06E927}"/>
              </a:ext>
            </a:extLst>
          </p:cNvPr>
          <p:cNvSpPr txBox="1">
            <a:spLocks/>
          </p:cNvSpPr>
          <p:nvPr/>
        </p:nvSpPr>
        <p:spPr>
          <a:xfrm>
            <a:off x="11624305" y="6515547"/>
            <a:ext cx="466659" cy="163552"/>
          </a:xfrm>
          <a:prstGeom prst="rect">
            <a:avLst/>
          </a:prstGeom>
        </p:spPr>
        <p:txBody>
          <a:bodyPr vert="horz" lIns="90000" tIns="0" rIns="90000" bIns="0" rtlCol="0" anchor="t"/>
          <a:lstStyle>
            <a:defPPr>
              <a:defRPr lang="fr-FR"/>
            </a:defPPr>
            <a:lvl1pPr marL="0" algn="ctr" defTabSz="685800" rtl="0" eaLnBrk="1" latinLnBrk="0" hangingPunct="1">
              <a:defRPr sz="900" b="1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1E1CD7C-2161-7D43-862E-CE4C333CD873}" type="slidenum">
              <a:rPr lang="fr-FR" sz="1050" smtClean="0"/>
              <a:pPr/>
              <a:t>24</a:t>
            </a:fld>
            <a:endParaRPr lang="fr-FR" sz="105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B16D3B5-C8CB-8249-8381-0037320CBCEE}"/>
              </a:ext>
            </a:extLst>
          </p:cNvPr>
          <p:cNvSpPr/>
          <p:nvPr/>
        </p:nvSpPr>
        <p:spPr>
          <a:xfrm>
            <a:off x="-1" y="1245"/>
            <a:ext cx="2035629" cy="330692"/>
          </a:xfrm>
          <a:prstGeom prst="rect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1D94903-C5B7-9442-96EA-6872D7859CD8}"/>
              </a:ext>
            </a:extLst>
          </p:cNvPr>
          <p:cNvSpPr/>
          <p:nvPr/>
        </p:nvSpPr>
        <p:spPr>
          <a:xfrm>
            <a:off x="2035628" y="1245"/>
            <a:ext cx="2035629" cy="330692"/>
          </a:xfrm>
          <a:prstGeom prst="rect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C8F4F48-F64A-F040-B47E-B2A3CEA2FD25}"/>
              </a:ext>
            </a:extLst>
          </p:cNvPr>
          <p:cNvSpPr/>
          <p:nvPr/>
        </p:nvSpPr>
        <p:spPr>
          <a:xfrm>
            <a:off x="4071257" y="1245"/>
            <a:ext cx="2253343" cy="330692"/>
          </a:xfrm>
          <a:prstGeom prst="rect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7739C97-246B-024A-9FD4-615921BB6857}"/>
              </a:ext>
            </a:extLst>
          </p:cNvPr>
          <p:cNvSpPr/>
          <p:nvPr/>
        </p:nvSpPr>
        <p:spPr>
          <a:xfrm>
            <a:off x="6324600" y="1245"/>
            <a:ext cx="3720498" cy="33069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7D00832-B4E1-2142-8539-F327EBCA051F}"/>
              </a:ext>
            </a:extLst>
          </p:cNvPr>
          <p:cNvSpPr/>
          <p:nvPr/>
        </p:nvSpPr>
        <p:spPr>
          <a:xfrm>
            <a:off x="10045099" y="1245"/>
            <a:ext cx="2146902" cy="330692"/>
          </a:xfrm>
          <a:prstGeom prst="rect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2" name="Google Shape;60;p13">
            <a:extLst>
              <a:ext uri="{FF2B5EF4-FFF2-40B4-BE49-F238E27FC236}">
                <a16:creationId xmlns:a16="http://schemas.microsoft.com/office/drawing/2014/main" id="{C11B739B-EBF3-C048-AF13-FBAD6E32E7EF}"/>
              </a:ext>
            </a:extLst>
          </p:cNvPr>
          <p:cNvSpPr txBox="1"/>
          <p:nvPr/>
        </p:nvSpPr>
        <p:spPr>
          <a:xfrm>
            <a:off x="178163" y="-30188"/>
            <a:ext cx="1604193" cy="439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 defTabSz="685800"/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Franklin Gothic Demi Cond"/>
                <a:ea typeface="Helvetica Neue"/>
                <a:cs typeface="Helvetica Neue"/>
                <a:sym typeface="Helvetica Neue"/>
              </a:rPr>
              <a:t>Problem statement</a:t>
            </a:r>
            <a:endParaRPr sz="1200" dirty="0">
              <a:solidFill>
                <a:schemeClr val="bg1">
                  <a:lumMod val="50000"/>
                </a:schemeClr>
              </a:solidFill>
              <a:latin typeface="Franklin Gothic Demi Cond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3" name="Google Shape;60;p13">
            <a:extLst>
              <a:ext uri="{FF2B5EF4-FFF2-40B4-BE49-F238E27FC236}">
                <a16:creationId xmlns:a16="http://schemas.microsoft.com/office/drawing/2014/main" id="{4BD85E0F-72C2-D044-A326-C0F4D67A8E21}"/>
              </a:ext>
            </a:extLst>
          </p:cNvPr>
          <p:cNvSpPr txBox="1"/>
          <p:nvPr/>
        </p:nvSpPr>
        <p:spPr>
          <a:xfrm>
            <a:off x="2317809" y="-28013"/>
            <a:ext cx="1502230" cy="439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 defTabSz="685800"/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Franklin Gothic Demi Cond"/>
                <a:ea typeface="Helvetica Neue"/>
                <a:cs typeface="Helvetica Neue"/>
                <a:sym typeface="Helvetica Neue"/>
              </a:rPr>
              <a:t>Literature Review</a:t>
            </a:r>
            <a:endParaRPr sz="1200" dirty="0">
              <a:solidFill>
                <a:schemeClr val="bg1">
                  <a:lumMod val="50000"/>
                </a:schemeClr>
              </a:solidFill>
              <a:latin typeface="Franklin Gothic Demi Cond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4" name="Google Shape;60;p13">
            <a:extLst>
              <a:ext uri="{FF2B5EF4-FFF2-40B4-BE49-F238E27FC236}">
                <a16:creationId xmlns:a16="http://schemas.microsoft.com/office/drawing/2014/main" id="{D9BDFF63-C8AB-B24E-A200-2FEE1DCF38CF}"/>
              </a:ext>
            </a:extLst>
          </p:cNvPr>
          <p:cNvSpPr txBox="1"/>
          <p:nvPr/>
        </p:nvSpPr>
        <p:spPr>
          <a:xfrm>
            <a:off x="4426928" y="-28013"/>
            <a:ext cx="1502230" cy="439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 defTabSz="685800"/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Franklin Gothic Demi Cond"/>
                <a:ea typeface="Helvetica Neue"/>
                <a:cs typeface="Helvetica Neue"/>
                <a:sym typeface="Helvetica Neue"/>
              </a:rPr>
              <a:t>Methodology</a:t>
            </a:r>
            <a:endParaRPr sz="1200" dirty="0">
              <a:solidFill>
                <a:schemeClr val="bg1">
                  <a:lumMod val="50000"/>
                </a:schemeClr>
              </a:solidFill>
              <a:latin typeface="Franklin Gothic Demi Cond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5" name="Google Shape;60;p13">
            <a:extLst>
              <a:ext uri="{FF2B5EF4-FFF2-40B4-BE49-F238E27FC236}">
                <a16:creationId xmlns:a16="http://schemas.microsoft.com/office/drawing/2014/main" id="{DF28C640-A2CB-3348-9795-0347DB24EA0A}"/>
              </a:ext>
            </a:extLst>
          </p:cNvPr>
          <p:cNvSpPr txBox="1"/>
          <p:nvPr/>
        </p:nvSpPr>
        <p:spPr>
          <a:xfrm>
            <a:off x="7266707" y="-28013"/>
            <a:ext cx="1852261" cy="439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 defTabSz="685800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Demi Cond"/>
                <a:ea typeface="Helvetica Neue"/>
                <a:cs typeface="Helvetica Neue"/>
                <a:sym typeface="Helvetica Neue"/>
              </a:rPr>
              <a:t>Experiments &amp; Results</a:t>
            </a:r>
            <a:endParaRPr sz="1200" dirty="0">
              <a:solidFill>
                <a:schemeClr val="tx1">
                  <a:lumMod val="85000"/>
                  <a:lumOff val="15000"/>
                </a:schemeClr>
              </a:solidFill>
              <a:latin typeface="Franklin Gothic Demi Cond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6" name="Google Shape;60;p13">
            <a:extLst>
              <a:ext uri="{FF2B5EF4-FFF2-40B4-BE49-F238E27FC236}">
                <a16:creationId xmlns:a16="http://schemas.microsoft.com/office/drawing/2014/main" id="{59CCEDB3-D0B6-B544-8539-1AE6575561CE}"/>
              </a:ext>
            </a:extLst>
          </p:cNvPr>
          <p:cNvSpPr txBox="1"/>
          <p:nvPr/>
        </p:nvSpPr>
        <p:spPr>
          <a:xfrm>
            <a:off x="10478212" y="-28013"/>
            <a:ext cx="1346764" cy="439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 defTabSz="685800"/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Franklin Gothic Demi Cond"/>
                <a:ea typeface="Helvetica Neue"/>
                <a:cs typeface="Helvetica Neue"/>
                <a:sym typeface="Helvetica Neue"/>
              </a:rPr>
              <a:t>Conclusions</a:t>
            </a:r>
            <a:endParaRPr sz="1200" dirty="0">
              <a:solidFill>
                <a:schemeClr val="bg1">
                  <a:lumMod val="50000"/>
                </a:schemeClr>
              </a:solidFill>
              <a:latin typeface="Franklin Gothic Demi Cond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1ECA413-F6D7-B94B-8A5A-72507F86BA2B}"/>
              </a:ext>
            </a:extLst>
          </p:cNvPr>
          <p:cNvSpPr/>
          <p:nvPr/>
        </p:nvSpPr>
        <p:spPr>
          <a:xfrm>
            <a:off x="6323444" y="322967"/>
            <a:ext cx="3720498" cy="33069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28" name="Google Shape;60;p13">
            <a:extLst>
              <a:ext uri="{FF2B5EF4-FFF2-40B4-BE49-F238E27FC236}">
                <a16:creationId xmlns:a16="http://schemas.microsoft.com/office/drawing/2014/main" id="{AE6AA471-0242-7C48-9CC6-D639430C6E45}"/>
              </a:ext>
            </a:extLst>
          </p:cNvPr>
          <p:cNvSpPr txBox="1"/>
          <p:nvPr/>
        </p:nvSpPr>
        <p:spPr>
          <a:xfrm>
            <a:off x="7083655" y="292767"/>
            <a:ext cx="2389672" cy="439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 defTabSz="685800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Demi Cond"/>
                <a:ea typeface="Helvetica Neue"/>
                <a:cs typeface="Helvetica Neue"/>
                <a:sym typeface="Helvetica Neue"/>
              </a:rPr>
              <a:t>A.  Identifying procrastination</a:t>
            </a:r>
            <a:endParaRPr sz="1200" dirty="0">
              <a:solidFill>
                <a:schemeClr val="tx1">
                  <a:lumMod val="85000"/>
                  <a:lumOff val="15000"/>
                </a:schemeClr>
              </a:solidFill>
              <a:latin typeface="Franklin Gothic Demi Cond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5AEABC09-90A4-2748-A15F-07A88B4BBB5B}"/>
              </a:ext>
            </a:extLst>
          </p:cNvPr>
          <p:cNvSpPr txBox="1">
            <a:spLocks/>
          </p:cNvSpPr>
          <p:nvPr/>
        </p:nvSpPr>
        <p:spPr>
          <a:xfrm>
            <a:off x="805089" y="761259"/>
            <a:ext cx="4291240" cy="789320"/>
          </a:xfrm>
          <a:prstGeom prst="rect">
            <a:avLst/>
          </a:prstGeom>
        </p:spPr>
        <p:txBody>
          <a:bodyPr vert="horz" lIns="180000" tIns="0" rIns="72000" bIns="46800" rtlCol="0" anchor="t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000" spc="-70" baseline="0">
                <a:solidFill>
                  <a:schemeClr val="tx1"/>
                </a:solidFill>
                <a:latin typeface="Helvetica" pitchFamily="2" charset="0"/>
                <a:ea typeface="Roboto Black" panose="02000000000000000000" pitchFamily="2" charset="0"/>
                <a:cs typeface="Arial" panose="020B0604020202020204" pitchFamily="34" charset="0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US" sz="2800" dirty="0"/>
              <a:t>Two behavioral groups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D7B88D0-7D89-9349-8740-908138A4D3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2342" y="1706237"/>
            <a:ext cx="7721600" cy="3594100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C4B134E3-1A08-D34E-A9D1-882F3C49F16F}"/>
              </a:ext>
            </a:extLst>
          </p:cNvPr>
          <p:cNvSpPr/>
          <p:nvPr/>
        </p:nvSpPr>
        <p:spPr>
          <a:xfrm>
            <a:off x="2317809" y="3362036"/>
            <a:ext cx="896446" cy="896446"/>
          </a:xfrm>
          <a:prstGeom prst="ellipse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ECA8261A-C77D-C746-9075-1763F845C87F}"/>
              </a:ext>
            </a:extLst>
          </p:cNvPr>
          <p:cNvSpPr/>
          <p:nvPr/>
        </p:nvSpPr>
        <p:spPr>
          <a:xfrm>
            <a:off x="6242628" y="3362036"/>
            <a:ext cx="896446" cy="896446"/>
          </a:xfrm>
          <a:prstGeom prst="ellipse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31" name="Google Shape;60;p13">
            <a:extLst>
              <a:ext uri="{FF2B5EF4-FFF2-40B4-BE49-F238E27FC236}">
                <a16:creationId xmlns:a16="http://schemas.microsoft.com/office/drawing/2014/main" id="{7A49EA80-C556-F842-B6B1-5DF14D48EC0F}"/>
              </a:ext>
            </a:extLst>
          </p:cNvPr>
          <p:cNvSpPr txBox="1"/>
          <p:nvPr/>
        </p:nvSpPr>
        <p:spPr>
          <a:xfrm>
            <a:off x="5929157" y="6326615"/>
            <a:ext cx="5695747" cy="426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r" defTabSz="685800"/>
            <a:r>
              <a:rPr lang="en-US" sz="8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Figures: Park, J., Yu, R., Rodriguez, F., Baker, R., Smyth, P., &amp; </a:t>
            </a:r>
            <a:r>
              <a:rPr lang="en-US" sz="8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Warschauer</a:t>
            </a:r>
            <a:r>
              <a:rPr lang="en-US" sz="8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, M. (2018). Understanding Student Procrastination via Mixture Models. International Educational Data Mining Society.</a:t>
            </a:r>
          </a:p>
          <a:p>
            <a:pPr algn="r" defTabSz="685800"/>
            <a:r>
              <a:rPr lang="en-US" sz="8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</a:p>
        </p:txBody>
      </p:sp>
      <p:sp>
        <p:nvSpPr>
          <p:cNvPr id="32" name="Title 1">
            <a:extLst>
              <a:ext uri="{FF2B5EF4-FFF2-40B4-BE49-F238E27FC236}">
                <a16:creationId xmlns:a16="http://schemas.microsoft.com/office/drawing/2014/main" id="{83ECDB36-405A-6241-8218-44BF0525B3B1}"/>
              </a:ext>
            </a:extLst>
          </p:cNvPr>
          <p:cNvSpPr txBox="1">
            <a:spLocks/>
          </p:cNvSpPr>
          <p:nvPr/>
        </p:nvSpPr>
        <p:spPr>
          <a:xfrm>
            <a:off x="3303860" y="1567888"/>
            <a:ext cx="1798008" cy="335690"/>
          </a:xfrm>
          <a:prstGeom prst="rect">
            <a:avLst/>
          </a:prstGeom>
        </p:spPr>
        <p:txBody>
          <a:bodyPr vert="horz" lIns="180000" tIns="0" rIns="72000" bIns="46800" rtlCol="0" anchor="t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000" spc="-70" baseline="0">
                <a:solidFill>
                  <a:schemeClr val="tx1"/>
                </a:solidFill>
                <a:latin typeface="Helvetica" pitchFamily="2" charset="0"/>
                <a:ea typeface="Roboto Black" panose="02000000000000000000" pitchFamily="2" charset="0"/>
                <a:cs typeface="Arial" panose="020B0604020202020204" pitchFamily="34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CLASS  2016</a:t>
            </a: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2C28EEDE-DAE0-CB40-9543-7040C8BFA96C}"/>
              </a:ext>
            </a:extLst>
          </p:cNvPr>
          <p:cNvSpPr txBox="1">
            <a:spLocks/>
          </p:cNvSpPr>
          <p:nvPr/>
        </p:nvSpPr>
        <p:spPr>
          <a:xfrm>
            <a:off x="7192967" y="1567888"/>
            <a:ext cx="1798008" cy="335690"/>
          </a:xfrm>
          <a:prstGeom prst="rect">
            <a:avLst/>
          </a:prstGeom>
        </p:spPr>
        <p:txBody>
          <a:bodyPr vert="horz" lIns="180000" tIns="0" rIns="72000" bIns="46800" rtlCol="0" anchor="t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000" spc="-70" baseline="0">
                <a:solidFill>
                  <a:schemeClr val="tx1"/>
                </a:solidFill>
                <a:latin typeface="Helvetica" pitchFamily="2" charset="0"/>
                <a:ea typeface="Roboto Black" panose="02000000000000000000" pitchFamily="2" charset="0"/>
                <a:cs typeface="Arial" panose="020B0604020202020204" pitchFamily="34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CLASS  2017</a:t>
            </a:r>
          </a:p>
        </p:txBody>
      </p:sp>
    </p:spTree>
    <p:extLst>
      <p:ext uri="{BB962C8B-B14F-4D97-AF65-F5344CB8AC3E}">
        <p14:creationId xmlns:p14="http://schemas.microsoft.com/office/powerpoint/2010/main" val="444391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027207CA-4A1D-8E4F-BAF3-D39F1E06E927}"/>
              </a:ext>
            </a:extLst>
          </p:cNvPr>
          <p:cNvSpPr txBox="1">
            <a:spLocks/>
          </p:cNvSpPr>
          <p:nvPr/>
        </p:nvSpPr>
        <p:spPr>
          <a:xfrm>
            <a:off x="11624305" y="6515547"/>
            <a:ext cx="466659" cy="163552"/>
          </a:xfrm>
          <a:prstGeom prst="rect">
            <a:avLst/>
          </a:prstGeom>
        </p:spPr>
        <p:txBody>
          <a:bodyPr vert="horz" lIns="90000" tIns="0" rIns="90000" bIns="0" rtlCol="0" anchor="t"/>
          <a:lstStyle>
            <a:defPPr>
              <a:defRPr lang="fr-FR"/>
            </a:defPPr>
            <a:lvl1pPr marL="0" algn="ctr" defTabSz="685800" rtl="0" eaLnBrk="1" latinLnBrk="0" hangingPunct="1">
              <a:defRPr sz="900" b="1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1E1CD7C-2161-7D43-862E-CE4C333CD873}" type="slidenum">
              <a:rPr lang="fr-FR" sz="1050" smtClean="0"/>
              <a:pPr/>
              <a:t>25</a:t>
            </a:fld>
            <a:endParaRPr lang="fr-FR" sz="1050" dirty="0"/>
          </a:p>
        </p:txBody>
      </p:sp>
      <p:sp>
        <p:nvSpPr>
          <p:cNvPr id="11" name="Google Shape;60;p13">
            <a:extLst>
              <a:ext uri="{FF2B5EF4-FFF2-40B4-BE49-F238E27FC236}">
                <a16:creationId xmlns:a16="http://schemas.microsoft.com/office/drawing/2014/main" id="{5600EFB5-7834-8749-909E-35968D543DE6}"/>
              </a:ext>
            </a:extLst>
          </p:cNvPr>
          <p:cNvSpPr txBox="1"/>
          <p:nvPr/>
        </p:nvSpPr>
        <p:spPr>
          <a:xfrm>
            <a:off x="35993" y="-28013"/>
            <a:ext cx="1956092" cy="439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 defTabSz="685800"/>
            <a:r>
              <a:rPr lang="en-US" sz="1200" dirty="0">
                <a:solidFill>
                  <a:srgbClr val="413C3A"/>
                </a:solidFill>
                <a:latin typeface="Franklin Gothic Demi Cond"/>
                <a:ea typeface="Helvetica Neue"/>
                <a:cs typeface="Helvetica Neue"/>
                <a:sym typeface="Helvetica Neue"/>
              </a:rPr>
              <a:t>Problem statement</a:t>
            </a:r>
            <a:endParaRPr sz="1200" dirty="0">
              <a:solidFill>
                <a:srgbClr val="413C3A"/>
              </a:solidFill>
              <a:latin typeface="Franklin Gothic Demi Cond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" name="Google Shape;60;p13">
            <a:extLst>
              <a:ext uri="{FF2B5EF4-FFF2-40B4-BE49-F238E27FC236}">
                <a16:creationId xmlns:a16="http://schemas.microsoft.com/office/drawing/2014/main" id="{609D5CB7-F53C-234A-BDB2-EF65E6670D62}"/>
              </a:ext>
            </a:extLst>
          </p:cNvPr>
          <p:cNvSpPr txBox="1"/>
          <p:nvPr/>
        </p:nvSpPr>
        <p:spPr>
          <a:xfrm>
            <a:off x="2075396" y="-28013"/>
            <a:ext cx="1956091" cy="439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 defTabSz="685800"/>
            <a:r>
              <a:rPr lang="en-US" sz="1200" dirty="0">
                <a:solidFill>
                  <a:srgbClr val="413C3A"/>
                </a:solidFill>
                <a:latin typeface="Franklin Gothic Demi Cond"/>
                <a:ea typeface="Helvetica Neue"/>
                <a:cs typeface="Helvetica Neue"/>
                <a:sym typeface="Helvetica Neue"/>
              </a:rPr>
              <a:t>Literature Review</a:t>
            </a:r>
            <a:endParaRPr sz="1200" dirty="0">
              <a:solidFill>
                <a:srgbClr val="413C3A"/>
              </a:solidFill>
              <a:latin typeface="Franklin Gothic Demi Cond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" name="Google Shape;60;p13">
            <a:extLst>
              <a:ext uri="{FF2B5EF4-FFF2-40B4-BE49-F238E27FC236}">
                <a16:creationId xmlns:a16="http://schemas.microsoft.com/office/drawing/2014/main" id="{34020DC2-0C22-E94F-A5A9-A9A8F19EB0BD}"/>
              </a:ext>
            </a:extLst>
          </p:cNvPr>
          <p:cNvSpPr txBox="1"/>
          <p:nvPr/>
        </p:nvSpPr>
        <p:spPr>
          <a:xfrm>
            <a:off x="3886379" y="-28013"/>
            <a:ext cx="2579914" cy="439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 defTabSz="685800"/>
            <a:r>
              <a:rPr lang="en-US" sz="1200" dirty="0">
                <a:solidFill>
                  <a:srgbClr val="413C3A"/>
                </a:solidFill>
                <a:latin typeface="Franklin Gothic Demi Cond"/>
                <a:ea typeface="Helvetica Neue"/>
                <a:cs typeface="Helvetica Neue"/>
                <a:sym typeface="Helvetica Neue"/>
              </a:rPr>
              <a:t>Methodology</a:t>
            </a:r>
            <a:endParaRPr sz="1200" dirty="0">
              <a:solidFill>
                <a:srgbClr val="413C3A"/>
              </a:solidFill>
              <a:latin typeface="Franklin Gothic Demi Cond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" name="Google Shape;60;p13">
            <a:extLst>
              <a:ext uri="{FF2B5EF4-FFF2-40B4-BE49-F238E27FC236}">
                <a16:creationId xmlns:a16="http://schemas.microsoft.com/office/drawing/2014/main" id="{232F6107-1522-EB44-AA15-6B45F5BB9E10}"/>
              </a:ext>
            </a:extLst>
          </p:cNvPr>
          <p:cNvSpPr txBox="1"/>
          <p:nvPr/>
        </p:nvSpPr>
        <p:spPr>
          <a:xfrm>
            <a:off x="6880500" y="-28013"/>
            <a:ext cx="2579914" cy="439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 defTabSz="685800"/>
            <a:r>
              <a:rPr lang="en-US" sz="1200" dirty="0">
                <a:solidFill>
                  <a:srgbClr val="413C3A"/>
                </a:solidFill>
                <a:latin typeface="Franklin Gothic Demi Cond"/>
                <a:ea typeface="Helvetica Neue"/>
                <a:cs typeface="Helvetica Neue"/>
                <a:sym typeface="Helvetica Neue"/>
              </a:rPr>
              <a:t>Experiments &amp; Results</a:t>
            </a:r>
            <a:endParaRPr sz="1200" dirty="0">
              <a:solidFill>
                <a:srgbClr val="413C3A"/>
              </a:solidFill>
              <a:latin typeface="Franklin Gothic Demi Cond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5" name="Google Shape;60;p13">
            <a:extLst>
              <a:ext uri="{FF2B5EF4-FFF2-40B4-BE49-F238E27FC236}">
                <a16:creationId xmlns:a16="http://schemas.microsoft.com/office/drawing/2014/main" id="{03ADA7E8-B095-B54F-A0D7-D4A5C871F77C}"/>
              </a:ext>
            </a:extLst>
          </p:cNvPr>
          <p:cNvSpPr txBox="1"/>
          <p:nvPr/>
        </p:nvSpPr>
        <p:spPr>
          <a:xfrm>
            <a:off x="10088642" y="-28013"/>
            <a:ext cx="2045865" cy="439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 defTabSz="685800"/>
            <a:r>
              <a:rPr lang="en-US" sz="1200" dirty="0">
                <a:solidFill>
                  <a:srgbClr val="413C3A"/>
                </a:solidFill>
                <a:latin typeface="Franklin Gothic Demi Cond"/>
                <a:ea typeface="Helvetica Neue"/>
                <a:cs typeface="Helvetica Neue"/>
                <a:sym typeface="Helvetica Neue"/>
              </a:rPr>
              <a:t>Conclusions</a:t>
            </a:r>
            <a:endParaRPr sz="1200" dirty="0">
              <a:solidFill>
                <a:srgbClr val="413C3A"/>
              </a:solidFill>
              <a:latin typeface="Franklin Gothic Demi Cond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E398846-DF2D-7E44-AF03-6170E988D074}"/>
              </a:ext>
            </a:extLst>
          </p:cNvPr>
          <p:cNvSpPr/>
          <p:nvPr/>
        </p:nvSpPr>
        <p:spPr>
          <a:xfrm>
            <a:off x="-1" y="1245"/>
            <a:ext cx="2035629" cy="330692"/>
          </a:xfrm>
          <a:prstGeom prst="rect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BA9595A-AC54-174E-80F3-BE6976CCECBE}"/>
              </a:ext>
            </a:extLst>
          </p:cNvPr>
          <p:cNvSpPr/>
          <p:nvPr/>
        </p:nvSpPr>
        <p:spPr>
          <a:xfrm>
            <a:off x="2035628" y="1245"/>
            <a:ext cx="2035629" cy="330692"/>
          </a:xfrm>
          <a:prstGeom prst="rect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586D750-8CA6-2848-9BC4-64DA0C7A8052}"/>
              </a:ext>
            </a:extLst>
          </p:cNvPr>
          <p:cNvSpPr/>
          <p:nvPr/>
        </p:nvSpPr>
        <p:spPr>
          <a:xfrm>
            <a:off x="4071257" y="1245"/>
            <a:ext cx="2253343" cy="330692"/>
          </a:xfrm>
          <a:prstGeom prst="rect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A9820C2-F421-7340-8A70-89578FE72BB2}"/>
              </a:ext>
            </a:extLst>
          </p:cNvPr>
          <p:cNvSpPr/>
          <p:nvPr/>
        </p:nvSpPr>
        <p:spPr>
          <a:xfrm>
            <a:off x="6324600" y="1245"/>
            <a:ext cx="3720498" cy="33069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6CF8528-AC69-E743-8324-D479752D8D9F}"/>
              </a:ext>
            </a:extLst>
          </p:cNvPr>
          <p:cNvSpPr/>
          <p:nvPr/>
        </p:nvSpPr>
        <p:spPr>
          <a:xfrm>
            <a:off x="10045099" y="1245"/>
            <a:ext cx="2146902" cy="330692"/>
          </a:xfrm>
          <a:prstGeom prst="rect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1" name="Google Shape;60;p13">
            <a:extLst>
              <a:ext uri="{FF2B5EF4-FFF2-40B4-BE49-F238E27FC236}">
                <a16:creationId xmlns:a16="http://schemas.microsoft.com/office/drawing/2014/main" id="{13EF849A-DE59-324C-B475-1E71486E7543}"/>
              </a:ext>
            </a:extLst>
          </p:cNvPr>
          <p:cNvSpPr txBox="1"/>
          <p:nvPr/>
        </p:nvSpPr>
        <p:spPr>
          <a:xfrm>
            <a:off x="178163" y="-30188"/>
            <a:ext cx="1604193" cy="439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 defTabSz="685800"/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Franklin Gothic Demi Cond"/>
                <a:ea typeface="Helvetica Neue"/>
                <a:cs typeface="Helvetica Neue"/>
                <a:sym typeface="Helvetica Neue"/>
              </a:rPr>
              <a:t>Problem statement</a:t>
            </a:r>
            <a:endParaRPr sz="1200" dirty="0">
              <a:solidFill>
                <a:schemeClr val="bg1">
                  <a:lumMod val="50000"/>
                </a:schemeClr>
              </a:solidFill>
              <a:latin typeface="Franklin Gothic Demi Cond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2" name="Google Shape;60;p13">
            <a:extLst>
              <a:ext uri="{FF2B5EF4-FFF2-40B4-BE49-F238E27FC236}">
                <a16:creationId xmlns:a16="http://schemas.microsoft.com/office/drawing/2014/main" id="{FB076AFD-CF14-664E-B66E-37FA85F59FCA}"/>
              </a:ext>
            </a:extLst>
          </p:cNvPr>
          <p:cNvSpPr txBox="1"/>
          <p:nvPr/>
        </p:nvSpPr>
        <p:spPr>
          <a:xfrm>
            <a:off x="2317809" y="-28013"/>
            <a:ext cx="1502230" cy="439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 defTabSz="685800"/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Franklin Gothic Demi Cond"/>
                <a:ea typeface="Helvetica Neue"/>
                <a:cs typeface="Helvetica Neue"/>
                <a:sym typeface="Helvetica Neue"/>
              </a:rPr>
              <a:t>Literature Review</a:t>
            </a:r>
            <a:endParaRPr sz="1200" dirty="0">
              <a:solidFill>
                <a:schemeClr val="bg1">
                  <a:lumMod val="50000"/>
                </a:schemeClr>
              </a:solidFill>
              <a:latin typeface="Franklin Gothic Demi Cond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3" name="Google Shape;60;p13">
            <a:extLst>
              <a:ext uri="{FF2B5EF4-FFF2-40B4-BE49-F238E27FC236}">
                <a16:creationId xmlns:a16="http://schemas.microsoft.com/office/drawing/2014/main" id="{42884710-6F65-3A46-A1C6-676CCCC87DC8}"/>
              </a:ext>
            </a:extLst>
          </p:cNvPr>
          <p:cNvSpPr txBox="1"/>
          <p:nvPr/>
        </p:nvSpPr>
        <p:spPr>
          <a:xfrm>
            <a:off x="4426928" y="-28013"/>
            <a:ext cx="1502230" cy="439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 defTabSz="685800"/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Franklin Gothic Demi Cond"/>
                <a:ea typeface="Helvetica Neue"/>
                <a:cs typeface="Helvetica Neue"/>
                <a:sym typeface="Helvetica Neue"/>
              </a:rPr>
              <a:t>Methodology</a:t>
            </a:r>
            <a:endParaRPr sz="1200" dirty="0">
              <a:solidFill>
                <a:schemeClr val="bg1">
                  <a:lumMod val="50000"/>
                </a:schemeClr>
              </a:solidFill>
              <a:latin typeface="Franklin Gothic Demi Cond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4" name="Google Shape;60;p13">
            <a:extLst>
              <a:ext uri="{FF2B5EF4-FFF2-40B4-BE49-F238E27FC236}">
                <a16:creationId xmlns:a16="http://schemas.microsoft.com/office/drawing/2014/main" id="{37A58318-570B-A442-BC90-074946B8E62A}"/>
              </a:ext>
            </a:extLst>
          </p:cNvPr>
          <p:cNvSpPr txBox="1"/>
          <p:nvPr/>
        </p:nvSpPr>
        <p:spPr>
          <a:xfrm>
            <a:off x="7266707" y="-28013"/>
            <a:ext cx="1852261" cy="439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 defTabSz="685800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Demi Cond"/>
                <a:ea typeface="Helvetica Neue"/>
                <a:cs typeface="Helvetica Neue"/>
                <a:sym typeface="Helvetica Neue"/>
              </a:rPr>
              <a:t>Experiments &amp; Results</a:t>
            </a:r>
            <a:endParaRPr sz="1200" dirty="0">
              <a:solidFill>
                <a:schemeClr val="tx1">
                  <a:lumMod val="85000"/>
                  <a:lumOff val="15000"/>
                </a:schemeClr>
              </a:solidFill>
              <a:latin typeface="Franklin Gothic Demi Cond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5" name="Google Shape;60;p13">
            <a:extLst>
              <a:ext uri="{FF2B5EF4-FFF2-40B4-BE49-F238E27FC236}">
                <a16:creationId xmlns:a16="http://schemas.microsoft.com/office/drawing/2014/main" id="{0827D8D2-166C-8848-8558-9BB24E6FB408}"/>
              </a:ext>
            </a:extLst>
          </p:cNvPr>
          <p:cNvSpPr txBox="1"/>
          <p:nvPr/>
        </p:nvSpPr>
        <p:spPr>
          <a:xfrm>
            <a:off x="10478212" y="-28013"/>
            <a:ext cx="1346764" cy="439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 defTabSz="685800"/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Franklin Gothic Demi Cond"/>
                <a:ea typeface="Helvetica Neue"/>
                <a:cs typeface="Helvetica Neue"/>
                <a:sym typeface="Helvetica Neue"/>
              </a:rPr>
              <a:t>Conclusions</a:t>
            </a:r>
            <a:endParaRPr sz="1200" dirty="0">
              <a:solidFill>
                <a:schemeClr val="bg1">
                  <a:lumMod val="50000"/>
                </a:schemeClr>
              </a:solidFill>
              <a:latin typeface="Franklin Gothic Demi Cond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15BB3E75-8ED7-EE48-AC8E-D0570AA045F6}"/>
              </a:ext>
            </a:extLst>
          </p:cNvPr>
          <p:cNvSpPr txBox="1">
            <a:spLocks/>
          </p:cNvSpPr>
          <p:nvPr/>
        </p:nvSpPr>
        <p:spPr>
          <a:xfrm>
            <a:off x="805088" y="761259"/>
            <a:ext cx="7054397" cy="789320"/>
          </a:xfrm>
          <a:prstGeom prst="rect">
            <a:avLst/>
          </a:prstGeom>
        </p:spPr>
        <p:txBody>
          <a:bodyPr vert="horz" lIns="180000" tIns="0" rIns="72000" bIns="46800" rtlCol="0" anchor="t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000" spc="-70" baseline="0">
                <a:solidFill>
                  <a:schemeClr val="tx1"/>
                </a:solidFill>
                <a:latin typeface="Helvetica" pitchFamily="2" charset="0"/>
                <a:ea typeface="Roboto Black" panose="02000000000000000000" pitchFamily="2" charset="0"/>
                <a:cs typeface="Arial" panose="020B0604020202020204" pitchFamily="34" charset="0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US" sz="2800" dirty="0"/>
              <a:t>Behavioral &amp; grading groups analysis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BA69254-11C8-E047-AA20-F2006274BF88}"/>
              </a:ext>
            </a:extLst>
          </p:cNvPr>
          <p:cNvSpPr/>
          <p:nvPr/>
        </p:nvSpPr>
        <p:spPr>
          <a:xfrm>
            <a:off x="6323444" y="322967"/>
            <a:ext cx="3720498" cy="33069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28" name="Google Shape;60;p13">
            <a:extLst>
              <a:ext uri="{FF2B5EF4-FFF2-40B4-BE49-F238E27FC236}">
                <a16:creationId xmlns:a16="http://schemas.microsoft.com/office/drawing/2014/main" id="{B3B625C6-5B93-C541-80CB-777652567242}"/>
              </a:ext>
            </a:extLst>
          </p:cNvPr>
          <p:cNvSpPr txBox="1"/>
          <p:nvPr/>
        </p:nvSpPr>
        <p:spPr>
          <a:xfrm>
            <a:off x="7083655" y="292767"/>
            <a:ext cx="2389672" cy="439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 defTabSz="685800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Demi Cond"/>
                <a:ea typeface="Helvetica Neue"/>
                <a:cs typeface="Helvetica Neue"/>
                <a:sym typeface="Helvetica Neue"/>
              </a:rPr>
              <a:t>A.  Identifying procrastination</a:t>
            </a:r>
            <a:endParaRPr sz="1200" dirty="0">
              <a:solidFill>
                <a:schemeClr val="tx1">
                  <a:lumMod val="85000"/>
                  <a:lumOff val="15000"/>
                </a:schemeClr>
              </a:solidFill>
              <a:latin typeface="Franklin Gothic Demi Cond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9" name="Google Shape;60;p13">
            <a:extLst>
              <a:ext uri="{FF2B5EF4-FFF2-40B4-BE49-F238E27FC236}">
                <a16:creationId xmlns:a16="http://schemas.microsoft.com/office/drawing/2014/main" id="{9E5D6B41-093F-6241-B7D2-9092514D0C71}"/>
              </a:ext>
            </a:extLst>
          </p:cNvPr>
          <p:cNvSpPr txBox="1"/>
          <p:nvPr/>
        </p:nvSpPr>
        <p:spPr>
          <a:xfrm>
            <a:off x="5929157" y="6326615"/>
            <a:ext cx="5695747" cy="426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r" defTabSz="685800"/>
            <a:r>
              <a:rPr lang="en-US" sz="8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Figures: Park, J., Yu, R., Rodriguez, F., Baker, R., Smyth, P., &amp; </a:t>
            </a:r>
            <a:r>
              <a:rPr lang="en-US" sz="8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Warschauer</a:t>
            </a:r>
            <a:r>
              <a:rPr lang="en-US" sz="8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, M. (2018). Understanding Student Procrastination via Mixture Models. International Educational Data Mining Society.</a:t>
            </a:r>
          </a:p>
          <a:p>
            <a:pPr algn="r" defTabSz="685800"/>
            <a:r>
              <a:rPr lang="en-US" sz="8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9BC1D2D-2773-6F48-8EC8-B99AABF21E48}"/>
              </a:ext>
            </a:extLst>
          </p:cNvPr>
          <p:cNvGrpSpPr/>
          <p:nvPr/>
        </p:nvGrpSpPr>
        <p:grpSpPr>
          <a:xfrm>
            <a:off x="196605" y="2425867"/>
            <a:ext cx="5471232" cy="2407916"/>
            <a:chOff x="5055153" y="2314921"/>
            <a:chExt cx="5748682" cy="2530023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A1148F99-AF2B-2E43-B280-F5486EECA43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055153" y="2404163"/>
              <a:ext cx="5748682" cy="2440781"/>
            </a:xfrm>
            <a:prstGeom prst="rect">
              <a:avLst/>
            </a:prstGeom>
          </p:spPr>
        </p:pic>
        <p:sp>
          <p:nvSpPr>
            <p:cNvPr id="30" name="Title 1">
              <a:extLst>
                <a:ext uri="{FF2B5EF4-FFF2-40B4-BE49-F238E27FC236}">
                  <a16:creationId xmlns:a16="http://schemas.microsoft.com/office/drawing/2014/main" id="{38976CFA-6D29-F74B-AA24-FDBCBEA5F827}"/>
                </a:ext>
              </a:extLst>
            </p:cNvPr>
            <p:cNvSpPr txBox="1">
              <a:spLocks/>
            </p:cNvSpPr>
            <p:nvPr/>
          </p:nvSpPr>
          <p:spPr>
            <a:xfrm>
              <a:off x="5884913" y="2314921"/>
              <a:ext cx="1798008" cy="335690"/>
            </a:xfrm>
            <a:prstGeom prst="rect">
              <a:avLst/>
            </a:prstGeom>
          </p:spPr>
          <p:txBody>
            <a:bodyPr vert="horz" lIns="180000" tIns="0" rIns="72000" bIns="46800" rtlCol="0" anchor="t">
              <a:normAutofit/>
            </a:bodyPr>
            <a:lstStyle>
              <a:lvl1pPr algn="ctr" defTabSz="6858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200" b="1" i="0" kern="1000" spc="-70" baseline="0">
                  <a:solidFill>
                    <a:schemeClr val="tx1"/>
                  </a:solidFill>
                  <a:latin typeface="Helvetica" pitchFamily="2" charset="0"/>
                  <a:ea typeface="Roboto Black" panose="02000000000000000000" pitchFamily="2" charset="0"/>
                  <a:cs typeface="Arial" panose="020B0604020202020204" pitchFamily="34" charset="0"/>
                </a:defRPr>
              </a:lvl1pPr>
            </a:lstStyle>
            <a:p>
              <a:pPr>
                <a:lnSpc>
                  <a:spcPct val="100000"/>
                </a:lnSpc>
              </a:pPr>
              <a:r>
                <a:rPr lang="en-US" sz="11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CLASS  2016</a:t>
              </a:r>
            </a:p>
          </p:txBody>
        </p:sp>
        <p:sp>
          <p:nvSpPr>
            <p:cNvPr id="31" name="Title 1">
              <a:extLst>
                <a:ext uri="{FF2B5EF4-FFF2-40B4-BE49-F238E27FC236}">
                  <a16:creationId xmlns:a16="http://schemas.microsoft.com/office/drawing/2014/main" id="{4B3E0595-57C4-F84D-A257-99BDE7939881}"/>
                </a:ext>
              </a:extLst>
            </p:cNvPr>
            <p:cNvSpPr txBox="1">
              <a:spLocks/>
            </p:cNvSpPr>
            <p:nvPr/>
          </p:nvSpPr>
          <p:spPr>
            <a:xfrm>
              <a:off x="8535155" y="2314921"/>
              <a:ext cx="1798008" cy="335690"/>
            </a:xfrm>
            <a:prstGeom prst="rect">
              <a:avLst/>
            </a:prstGeom>
          </p:spPr>
          <p:txBody>
            <a:bodyPr vert="horz" lIns="180000" tIns="0" rIns="72000" bIns="46800" rtlCol="0" anchor="t">
              <a:normAutofit/>
            </a:bodyPr>
            <a:lstStyle>
              <a:lvl1pPr algn="ctr" defTabSz="6858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200" b="1" i="0" kern="1000" spc="-70" baseline="0">
                  <a:solidFill>
                    <a:schemeClr val="tx1"/>
                  </a:solidFill>
                  <a:latin typeface="Helvetica" pitchFamily="2" charset="0"/>
                  <a:ea typeface="Roboto Black" panose="02000000000000000000" pitchFamily="2" charset="0"/>
                  <a:cs typeface="Arial" panose="020B0604020202020204" pitchFamily="34" charset="0"/>
                </a:defRPr>
              </a:lvl1pPr>
            </a:lstStyle>
            <a:p>
              <a:pPr>
                <a:lnSpc>
                  <a:spcPct val="100000"/>
                </a:lnSpc>
              </a:pPr>
              <a:r>
                <a:rPr lang="en-US" sz="11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CLASS  2017</a:t>
              </a:r>
            </a:p>
          </p:txBody>
        </p:sp>
      </p:grpSp>
      <p:sp>
        <p:nvSpPr>
          <p:cNvPr id="32" name="Google Shape;60;p13">
            <a:extLst>
              <a:ext uri="{FF2B5EF4-FFF2-40B4-BE49-F238E27FC236}">
                <a16:creationId xmlns:a16="http://schemas.microsoft.com/office/drawing/2014/main" id="{97613AF1-C188-3542-8AC5-2EE3921AA734}"/>
              </a:ext>
            </a:extLst>
          </p:cNvPr>
          <p:cNvSpPr txBox="1"/>
          <p:nvPr/>
        </p:nvSpPr>
        <p:spPr>
          <a:xfrm>
            <a:off x="1185885" y="4956651"/>
            <a:ext cx="3591741" cy="9616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 defTabSz="685800">
              <a:buFont typeface="Wingdings" pitchFamily="2" charset="2"/>
              <a:buChar char="ü"/>
            </a:pPr>
            <a:r>
              <a:rPr lang="en-US" sz="1600" dirty="0">
                <a:solidFill>
                  <a:srgbClr val="413C3A"/>
                </a:solidFill>
                <a:latin typeface="Franklin Gothic Demi Cond"/>
                <a:ea typeface="Helvetica Neue"/>
                <a:cs typeface="Helvetica Neue"/>
                <a:sym typeface="Helvetica Neue"/>
              </a:rPr>
              <a:t>Non-procrastinators tend to get more A grades than procrastinators</a:t>
            </a:r>
            <a:endParaRPr sz="1600" dirty="0">
              <a:solidFill>
                <a:srgbClr val="413C3A"/>
              </a:solidFill>
              <a:latin typeface="Franklin Gothic Demi Cond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3" name="Google Shape;60;p13">
            <a:extLst>
              <a:ext uri="{FF2B5EF4-FFF2-40B4-BE49-F238E27FC236}">
                <a16:creationId xmlns:a16="http://schemas.microsoft.com/office/drawing/2014/main" id="{4757C44D-2C37-DF49-A255-E35B3F7E54C9}"/>
              </a:ext>
            </a:extLst>
          </p:cNvPr>
          <p:cNvSpPr txBox="1"/>
          <p:nvPr/>
        </p:nvSpPr>
        <p:spPr>
          <a:xfrm>
            <a:off x="7115601" y="4956651"/>
            <a:ext cx="4087321" cy="9616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 defTabSz="685800">
              <a:buFont typeface="Wingdings" pitchFamily="2" charset="2"/>
              <a:buChar char="ü"/>
            </a:pPr>
            <a:r>
              <a:rPr lang="en-US" sz="1600" dirty="0">
                <a:solidFill>
                  <a:srgbClr val="413C3A"/>
                </a:solidFill>
                <a:latin typeface="Franklin Gothic Demi Cond"/>
                <a:ea typeface="Helvetica Neue"/>
                <a:cs typeface="Helvetica Neue"/>
                <a:sym typeface="Helvetica Neue"/>
              </a:rPr>
              <a:t>Students who received lower grades have higher probability of being procrastinators</a:t>
            </a:r>
            <a:endParaRPr sz="1600" dirty="0">
              <a:solidFill>
                <a:srgbClr val="413C3A"/>
              </a:solidFill>
              <a:latin typeface="Franklin Gothic Demi Cond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9817A442-A2F2-364A-B30E-036ECA37251F}"/>
              </a:ext>
            </a:extLst>
          </p:cNvPr>
          <p:cNvGrpSpPr/>
          <p:nvPr/>
        </p:nvGrpSpPr>
        <p:grpSpPr>
          <a:xfrm>
            <a:off x="6323444" y="2424320"/>
            <a:ext cx="5352467" cy="2211135"/>
            <a:chOff x="805089" y="2359937"/>
            <a:chExt cx="5571246" cy="2301514"/>
          </a:xfrm>
        </p:grpSpPr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89A8B1BD-D76C-224E-AC42-CC21F114070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05089" y="2527782"/>
              <a:ext cx="5571246" cy="2133669"/>
            </a:xfrm>
            <a:prstGeom prst="rect">
              <a:avLst/>
            </a:prstGeom>
          </p:spPr>
        </p:pic>
        <p:sp>
          <p:nvSpPr>
            <p:cNvPr id="36" name="Title 1">
              <a:extLst>
                <a:ext uri="{FF2B5EF4-FFF2-40B4-BE49-F238E27FC236}">
                  <a16:creationId xmlns:a16="http://schemas.microsoft.com/office/drawing/2014/main" id="{8220AB79-8402-5D49-921E-C023C1FA561D}"/>
                </a:ext>
              </a:extLst>
            </p:cNvPr>
            <p:cNvSpPr txBox="1">
              <a:spLocks/>
            </p:cNvSpPr>
            <p:nvPr/>
          </p:nvSpPr>
          <p:spPr>
            <a:xfrm>
              <a:off x="1553748" y="2359937"/>
              <a:ext cx="1798008" cy="335690"/>
            </a:xfrm>
            <a:prstGeom prst="rect">
              <a:avLst/>
            </a:prstGeom>
          </p:spPr>
          <p:txBody>
            <a:bodyPr vert="horz" lIns="180000" tIns="0" rIns="72000" bIns="46800" rtlCol="0" anchor="t">
              <a:normAutofit/>
            </a:bodyPr>
            <a:lstStyle>
              <a:lvl1pPr algn="ctr" defTabSz="6858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200" b="1" i="0" kern="1000" spc="-70" baseline="0">
                  <a:solidFill>
                    <a:schemeClr val="tx1"/>
                  </a:solidFill>
                  <a:latin typeface="Helvetica" pitchFamily="2" charset="0"/>
                  <a:ea typeface="Roboto Black" panose="02000000000000000000" pitchFamily="2" charset="0"/>
                  <a:cs typeface="Arial" panose="020B0604020202020204" pitchFamily="34" charset="0"/>
                </a:defRPr>
              </a:lvl1pPr>
            </a:lstStyle>
            <a:p>
              <a:pPr>
                <a:lnSpc>
                  <a:spcPct val="100000"/>
                </a:lnSpc>
              </a:pPr>
              <a:r>
                <a:rPr lang="en-US" sz="11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CLASS  2016</a:t>
              </a:r>
            </a:p>
          </p:txBody>
        </p:sp>
        <p:sp>
          <p:nvSpPr>
            <p:cNvPr id="37" name="Title 1">
              <a:extLst>
                <a:ext uri="{FF2B5EF4-FFF2-40B4-BE49-F238E27FC236}">
                  <a16:creationId xmlns:a16="http://schemas.microsoft.com/office/drawing/2014/main" id="{B8402DDF-00A4-7641-A51B-89866594BB10}"/>
                </a:ext>
              </a:extLst>
            </p:cNvPr>
            <p:cNvSpPr txBox="1">
              <a:spLocks/>
            </p:cNvSpPr>
            <p:nvPr/>
          </p:nvSpPr>
          <p:spPr>
            <a:xfrm>
              <a:off x="4086005" y="2359937"/>
              <a:ext cx="1798008" cy="335690"/>
            </a:xfrm>
            <a:prstGeom prst="rect">
              <a:avLst/>
            </a:prstGeom>
          </p:spPr>
          <p:txBody>
            <a:bodyPr vert="horz" lIns="180000" tIns="0" rIns="72000" bIns="46800" rtlCol="0" anchor="t">
              <a:normAutofit/>
            </a:bodyPr>
            <a:lstStyle>
              <a:lvl1pPr algn="ctr" defTabSz="6858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200" b="1" i="0" kern="1000" spc="-70" baseline="0">
                  <a:solidFill>
                    <a:schemeClr val="tx1"/>
                  </a:solidFill>
                  <a:latin typeface="Helvetica" pitchFamily="2" charset="0"/>
                  <a:ea typeface="Roboto Black" panose="02000000000000000000" pitchFamily="2" charset="0"/>
                  <a:cs typeface="Arial" panose="020B0604020202020204" pitchFamily="34" charset="0"/>
                </a:defRPr>
              </a:lvl1pPr>
            </a:lstStyle>
            <a:p>
              <a:pPr>
                <a:lnSpc>
                  <a:spcPct val="100000"/>
                </a:lnSpc>
              </a:pPr>
              <a:r>
                <a:rPr lang="en-US" sz="11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CLASS  2017</a:t>
              </a:r>
            </a:p>
          </p:txBody>
        </p:sp>
      </p:grp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54C133F4-8F4C-AA4D-83B2-EDCE51763767}"/>
              </a:ext>
            </a:extLst>
          </p:cNvPr>
          <p:cNvCxnSpPr>
            <a:cxnSpLocks/>
          </p:cNvCxnSpPr>
          <p:nvPr/>
        </p:nvCxnSpPr>
        <p:spPr>
          <a:xfrm>
            <a:off x="6096000" y="1836491"/>
            <a:ext cx="0" cy="3903766"/>
          </a:xfrm>
          <a:prstGeom prst="line">
            <a:avLst/>
          </a:prstGeom>
          <a:noFill/>
          <a:ln w="19050">
            <a:solidFill>
              <a:schemeClr val="bg2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9" name="Google Shape;60;p13">
            <a:extLst>
              <a:ext uri="{FF2B5EF4-FFF2-40B4-BE49-F238E27FC236}">
                <a16:creationId xmlns:a16="http://schemas.microsoft.com/office/drawing/2014/main" id="{853995F5-E525-A349-A95D-B246FE58D6D7}"/>
              </a:ext>
            </a:extLst>
          </p:cNvPr>
          <p:cNvSpPr txBox="1"/>
          <p:nvPr/>
        </p:nvSpPr>
        <p:spPr>
          <a:xfrm>
            <a:off x="2075396" y="1595959"/>
            <a:ext cx="2246233" cy="481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defTabSz="685800">
              <a:lnSpc>
                <a:spcPct val="150000"/>
              </a:lnSpc>
            </a:pPr>
            <a:r>
              <a:rPr lang="en-US" b="1" dirty="0">
                <a:solidFill>
                  <a:schemeClr val="accent5"/>
                </a:solidFill>
                <a:latin typeface="Franklin Gothic Demi Cond"/>
                <a:ea typeface="Helvetica Neue"/>
                <a:cs typeface="Helvetica Neue"/>
                <a:sym typeface="Helvetica Neue"/>
              </a:rPr>
              <a:t>BEHAVIORAL</a:t>
            </a:r>
          </a:p>
        </p:txBody>
      </p:sp>
      <p:sp>
        <p:nvSpPr>
          <p:cNvPr id="40" name="Google Shape;60;p13">
            <a:extLst>
              <a:ext uri="{FF2B5EF4-FFF2-40B4-BE49-F238E27FC236}">
                <a16:creationId xmlns:a16="http://schemas.microsoft.com/office/drawing/2014/main" id="{1DE5207A-6486-C844-AF22-3786BDB4D9DE}"/>
              </a:ext>
            </a:extLst>
          </p:cNvPr>
          <p:cNvSpPr txBox="1"/>
          <p:nvPr/>
        </p:nvSpPr>
        <p:spPr>
          <a:xfrm>
            <a:off x="7870371" y="1595959"/>
            <a:ext cx="2246233" cy="481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defTabSz="685800">
              <a:lnSpc>
                <a:spcPct val="150000"/>
              </a:lnSpc>
            </a:pPr>
            <a:r>
              <a:rPr lang="en-US" b="1" dirty="0">
                <a:solidFill>
                  <a:schemeClr val="accent6"/>
                </a:solidFill>
                <a:latin typeface="Franklin Gothic Demi Cond"/>
                <a:ea typeface="Helvetica Neue"/>
                <a:cs typeface="Helvetica Neue"/>
                <a:sym typeface="Helvetica Neue"/>
              </a:rPr>
              <a:t>GRADING</a:t>
            </a:r>
          </a:p>
        </p:txBody>
      </p:sp>
    </p:spTree>
    <p:extLst>
      <p:ext uri="{BB962C8B-B14F-4D97-AF65-F5344CB8AC3E}">
        <p14:creationId xmlns:p14="http://schemas.microsoft.com/office/powerpoint/2010/main" val="10149557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027207CA-4A1D-8E4F-BAF3-D39F1E06E927}"/>
              </a:ext>
            </a:extLst>
          </p:cNvPr>
          <p:cNvSpPr txBox="1">
            <a:spLocks/>
          </p:cNvSpPr>
          <p:nvPr/>
        </p:nvSpPr>
        <p:spPr>
          <a:xfrm>
            <a:off x="11624305" y="6515547"/>
            <a:ext cx="466659" cy="163552"/>
          </a:xfrm>
          <a:prstGeom prst="rect">
            <a:avLst/>
          </a:prstGeom>
        </p:spPr>
        <p:txBody>
          <a:bodyPr vert="horz" lIns="90000" tIns="0" rIns="90000" bIns="0" rtlCol="0" anchor="t"/>
          <a:lstStyle>
            <a:defPPr>
              <a:defRPr lang="fr-FR"/>
            </a:defPPr>
            <a:lvl1pPr marL="0" algn="ctr" defTabSz="685800" rtl="0" eaLnBrk="1" latinLnBrk="0" hangingPunct="1">
              <a:defRPr sz="900" b="1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1E1CD7C-2161-7D43-862E-CE4C333CD873}" type="slidenum">
              <a:rPr lang="fr-FR" sz="1050" smtClean="0"/>
              <a:pPr/>
              <a:t>26</a:t>
            </a:fld>
            <a:endParaRPr lang="fr-FR" sz="105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E179F48-9285-7543-98CF-7B792DAAFD6F}"/>
              </a:ext>
            </a:extLst>
          </p:cNvPr>
          <p:cNvSpPr/>
          <p:nvPr/>
        </p:nvSpPr>
        <p:spPr>
          <a:xfrm>
            <a:off x="-1" y="1245"/>
            <a:ext cx="2035629" cy="330692"/>
          </a:xfrm>
          <a:prstGeom prst="rect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E24A33D-51BF-ED44-A927-CB1A40A5C3B2}"/>
              </a:ext>
            </a:extLst>
          </p:cNvPr>
          <p:cNvSpPr/>
          <p:nvPr/>
        </p:nvSpPr>
        <p:spPr>
          <a:xfrm>
            <a:off x="2035628" y="1245"/>
            <a:ext cx="2035629" cy="330692"/>
          </a:xfrm>
          <a:prstGeom prst="rect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651E91D-3F17-144B-B7DE-980ADF1CA5FB}"/>
              </a:ext>
            </a:extLst>
          </p:cNvPr>
          <p:cNvSpPr/>
          <p:nvPr/>
        </p:nvSpPr>
        <p:spPr>
          <a:xfrm>
            <a:off x="4071257" y="1245"/>
            <a:ext cx="2253343" cy="330692"/>
          </a:xfrm>
          <a:prstGeom prst="rect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8CC4EE0-2562-4645-98EF-81C0894CB838}"/>
              </a:ext>
            </a:extLst>
          </p:cNvPr>
          <p:cNvSpPr/>
          <p:nvPr/>
        </p:nvSpPr>
        <p:spPr>
          <a:xfrm>
            <a:off x="6324600" y="1245"/>
            <a:ext cx="3720498" cy="33069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7287C90-0348-8C48-80C3-D144C4CBEEAF}"/>
              </a:ext>
            </a:extLst>
          </p:cNvPr>
          <p:cNvSpPr/>
          <p:nvPr/>
        </p:nvSpPr>
        <p:spPr>
          <a:xfrm>
            <a:off x="10045099" y="1245"/>
            <a:ext cx="2146902" cy="330692"/>
          </a:xfrm>
          <a:prstGeom prst="rect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2" name="Google Shape;60;p13">
            <a:extLst>
              <a:ext uri="{FF2B5EF4-FFF2-40B4-BE49-F238E27FC236}">
                <a16:creationId xmlns:a16="http://schemas.microsoft.com/office/drawing/2014/main" id="{7D164220-ECBD-CF48-9D64-4093650147E5}"/>
              </a:ext>
            </a:extLst>
          </p:cNvPr>
          <p:cNvSpPr txBox="1"/>
          <p:nvPr/>
        </p:nvSpPr>
        <p:spPr>
          <a:xfrm>
            <a:off x="178163" y="-30188"/>
            <a:ext cx="1604193" cy="439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 defTabSz="685800"/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Franklin Gothic Demi Cond"/>
                <a:ea typeface="Helvetica Neue"/>
                <a:cs typeface="Helvetica Neue"/>
                <a:sym typeface="Helvetica Neue"/>
              </a:rPr>
              <a:t>Problem statement</a:t>
            </a:r>
            <a:endParaRPr sz="1200" dirty="0">
              <a:solidFill>
                <a:schemeClr val="bg1">
                  <a:lumMod val="50000"/>
                </a:schemeClr>
              </a:solidFill>
              <a:latin typeface="Franklin Gothic Demi Cond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3" name="Google Shape;60;p13">
            <a:extLst>
              <a:ext uri="{FF2B5EF4-FFF2-40B4-BE49-F238E27FC236}">
                <a16:creationId xmlns:a16="http://schemas.microsoft.com/office/drawing/2014/main" id="{1994C9A3-CDB3-8C42-A8B2-EC17E64BB620}"/>
              </a:ext>
            </a:extLst>
          </p:cNvPr>
          <p:cNvSpPr txBox="1"/>
          <p:nvPr/>
        </p:nvSpPr>
        <p:spPr>
          <a:xfrm>
            <a:off x="2317809" y="-28013"/>
            <a:ext cx="1502230" cy="439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 defTabSz="685800"/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Franklin Gothic Demi Cond"/>
                <a:ea typeface="Helvetica Neue"/>
                <a:cs typeface="Helvetica Neue"/>
                <a:sym typeface="Helvetica Neue"/>
              </a:rPr>
              <a:t>Literature Review</a:t>
            </a:r>
            <a:endParaRPr sz="1200" dirty="0">
              <a:solidFill>
                <a:schemeClr val="bg1">
                  <a:lumMod val="50000"/>
                </a:schemeClr>
              </a:solidFill>
              <a:latin typeface="Franklin Gothic Demi Cond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4" name="Google Shape;60;p13">
            <a:extLst>
              <a:ext uri="{FF2B5EF4-FFF2-40B4-BE49-F238E27FC236}">
                <a16:creationId xmlns:a16="http://schemas.microsoft.com/office/drawing/2014/main" id="{85FD7B99-0712-6047-BBAD-2EE90843E0C8}"/>
              </a:ext>
            </a:extLst>
          </p:cNvPr>
          <p:cNvSpPr txBox="1"/>
          <p:nvPr/>
        </p:nvSpPr>
        <p:spPr>
          <a:xfrm>
            <a:off x="4426928" y="-28013"/>
            <a:ext cx="1502230" cy="439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 defTabSz="685800"/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Franklin Gothic Demi Cond"/>
                <a:ea typeface="Helvetica Neue"/>
                <a:cs typeface="Helvetica Neue"/>
                <a:sym typeface="Helvetica Neue"/>
              </a:rPr>
              <a:t>Methodology</a:t>
            </a:r>
            <a:endParaRPr sz="1200" dirty="0">
              <a:solidFill>
                <a:schemeClr val="bg1">
                  <a:lumMod val="50000"/>
                </a:schemeClr>
              </a:solidFill>
              <a:latin typeface="Franklin Gothic Demi Cond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5" name="Google Shape;60;p13">
            <a:extLst>
              <a:ext uri="{FF2B5EF4-FFF2-40B4-BE49-F238E27FC236}">
                <a16:creationId xmlns:a16="http://schemas.microsoft.com/office/drawing/2014/main" id="{E469CABB-25C7-3646-91EC-5E2B71771D6B}"/>
              </a:ext>
            </a:extLst>
          </p:cNvPr>
          <p:cNvSpPr txBox="1"/>
          <p:nvPr/>
        </p:nvSpPr>
        <p:spPr>
          <a:xfrm>
            <a:off x="7266707" y="-28013"/>
            <a:ext cx="1852261" cy="439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 defTabSz="685800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Demi Cond"/>
                <a:ea typeface="Helvetica Neue"/>
                <a:cs typeface="Helvetica Neue"/>
                <a:sym typeface="Helvetica Neue"/>
              </a:rPr>
              <a:t>Experiments &amp; Results</a:t>
            </a:r>
            <a:endParaRPr sz="1200" dirty="0">
              <a:solidFill>
                <a:schemeClr val="tx1">
                  <a:lumMod val="85000"/>
                  <a:lumOff val="15000"/>
                </a:schemeClr>
              </a:solidFill>
              <a:latin typeface="Franklin Gothic Demi Cond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6" name="Google Shape;60;p13">
            <a:extLst>
              <a:ext uri="{FF2B5EF4-FFF2-40B4-BE49-F238E27FC236}">
                <a16:creationId xmlns:a16="http://schemas.microsoft.com/office/drawing/2014/main" id="{93316962-3CE1-9E41-9A15-9F61D4F117A0}"/>
              </a:ext>
            </a:extLst>
          </p:cNvPr>
          <p:cNvSpPr txBox="1"/>
          <p:nvPr/>
        </p:nvSpPr>
        <p:spPr>
          <a:xfrm>
            <a:off x="10478212" y="-28013"/>
            <a:ext cx="1346764" cy="439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 defTabSz="685800"/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Franklin Gothic Demi Cond"/>
                <a:ea typeface="Helvetica Neue"/>
                <a:cs typeface="Helvetica Neue"/>
                <a:sym typeface="Helvetica Neue"/>
              </a:rPr>
              <a:t>Conclusions</a:t>
            </a:r>
            <a:endParaRPr sz="1200" dirty="0">
              <a:solidFill>
                <a:schemeClr val="bg1">
                  <a:lumMod val="50000"/>
                </a:schemeClr>
              </a:solidFill>
              <a:latin typeface="Franklin Gothic Demi Cond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1628511-3FC8-FD4D-BFAA-E9AC4CB92845}"/>
              </a:ext>
            </a:extLst>
          </p:cNvPr>
          <p:cNvSpPr/>
          <p:nvPr/>
        </p:nvSpPr>
        <p:spPr>
          <a:xfrm>
            <a:off x="6931488" y="322967"/>
            <a:ext cx="3112453" cy="33069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28" name="Google Shape;60;p13">
            <a:extLst>
              <a:ext uri="{FF2B5EF4-FFF2-40B4-BE49-F238E27FC236}">
                <a16:creationId xmlns:a16="http://schemas.microsoft.com/office/drawing/2014/main" id="{3A7A0120-90C0-EF45-8ABA-E1489E3DF68D}"/>
              </a:ext>
            </a:extLst>
          </p:cNvPr>
          <p:cNvSpPr txBox="1"/>
          <p:nvPr/>
        </p:nvSpPr>
        <p:spPr>
          <a:xfrm>
            <a:off x="7292878" y="305077"/>
            <a:ext cx="2389672" cy="439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 defTabSz="685800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Demi Cond"/>
                <a:ea typeface="Helvetica Neue"/>
                <a:cs typeface="Helvetica Neue"/>
                <a:sym typeface="Helvetica Neue"/>
              </a:rPr>
              <a:t>B.  Measure procrastination regularity</a:t>
            </a:r>
            <a:endParaRPr sz="1200" dirty="0">
              <a:solidFill>
                <a:schemeClr val="tx1">
                  <a:lumMod val="85000"/>
                  <a:lumOff val="15000"/>
                </a:schemeClr>
              </a:solidFill>
              <a:latin typeface="Franklin Gothic Demi Cond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F615098-5DC4-CB44-A17D-69CE97EFC7AF}"/>
              </a:ext>
            </a:extLst>
          </p:cNvPr>
          <p:cNvSpPr/>
          <p:nvPr/>
        </p:nvSpPr>
        <p:spPr>
          <a:xfrm>
            <a:off x="6325508" y="323503"/>
            <a:ext cx="600345" cy="33069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30" name="Google Shape;60;p13">
            <a:extLst>
              <a:ext uri="{FF2B5EF4-FFF2-40B4-BE49-F238E27FC236}">
                <a16:creationId xmlns:a16="http://schemas.microsoft.com/office/drawing/2014/main" id="{63D0F57E-676C-6244-9682-BF50F9CA088D}"/>
              </a:ext>
            </a:extLst>
          </p:cNvPr>
          <p:cNvSpPr txBox="1"/>
          <p:nvPr/>
        </p:nvSpPr>
        <p:spPr>
          <a:xfrm>
            <a:off x="6454363" y="305077"/>
            <a:ext cx="373881" cy="3306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 defTabSz="685800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Demi Cond"/>
                <a:ea typeface="Helvetica Neue"/>
                <a:cs typeface="Helvetica Neue"/>
                <a:sym typeface="Helvetica Neue"/>
              </a:rPr>
              <a:t>A.</a:t>
            </a:r>
            <a:endParaRPr sz="1200" dirty="0">
              <a:solidFill>
                <a:schemeClr val="tx1">
                  <a:lumMod val="85000"/>
                  <a:lumOff val="15000"/>
                </a:schemeClr>
              </a:solidFill>
              <a:latin typeface="Franklin Gothic Demi Cond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0E5CBFB3-9C1A-CA4F-AC59-6A3A66909DAD}"/>
              </a:ext>
            </a:extLst>
          </p:cNvPr>
          <p:cNvSpPr txBox="1">
            <a:spLocks/>
          </p:cNvSpPr>
          <p:nvPr/>
        </p:nvSpPr>
        <p:spPr>
          <a:xfrm>
            <a:off x="805089" y="761259"/>
            <a:ext cx="5661204" cy="789320"/>
          </a:xfrm>
          <a:prstGeom prst="rect">
            <a:avLst/>
          </a:prstGeom>
        </p:spPr>
        <p:txBody>
          <a:bodyPr vert="horz" lIns="180000" tIns="0" rIns="72000" bIns="46800" rtlCol="0" anchor="t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000" spc="-70" baseline="0">
                <a:solidFill>
                  <a:schemeClr val="tx1"/>
                </a:solidFill>
                <a:latin typeface="Helvetica" pitchFamily="2" charset="0"/>
                <a:ea typeface="Roboto Black" panose="02000000000000000000" pitchFamily="2" charset="0"/>
                <a:cs typeface="Arial" panose="020B0604020202020204" pitchFamily="34" charset="0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US" sz="2800" dirty="0"/>
              <a:t>Defining regularity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EC870CE6-9B00-354E-983C-27F4638B1427}"/>
              </a:ext>
            </a:extLst>
          </p:cNvPr>
          <p:cNvGrpSpPr/>
          <p:nvPr/>
        </p:nvGrpSpPr>
        <p:grpSpPr>
          <a:xfrm>
            <a:off x="829503" y="1831414"/>
            <a:ext cx="5777091" cy="818041"/>
            <a:chOff x="838647" y="1858846"/>
            <a:chExt cx="5777091" cy="818041"/>
          </a:xfrm>
        </p:grpSpPr>
        <p:sp>
          <p:nvSpPr>
            <p:cNvPr id="36" name="Google Shape;60;p13">
              <a:extLst>
                <a:ext uri="{FF2B5EF4-FFF2-40B4-BE49-F238E27FC236}">
                  <a16:creationId xmlns:a16="http://schemas.microsoft.com/office/drawing/2014/main" id="{74AF6412-DF34-854D-8E37-361992828566}"/>
                </a:ext>
              </a:extLst>
            </p:cNvPr>
            <p:cNvSpPr txBox="1"/>
            <p:nvPr/>
          </p:nvSpPr>
          <p:spPr>
            <a:xfrm>
              <a:off x="1792867" y="1858846"/>
              <a:ext cx="960452" cy="2752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algn="ctr" defTabSz="685800"/>
              <a:r>
                <a:rPr lang="en-US" sz="1400" dirty="0">
                  <a:solidFill>
                    <a:srgbClr val="413C3A"/>
                  </a:solidFill>
                  <a:latin typeface="Franklin Gothic Demi Cond"/>
                  <a:ea typeface="Helvetica Neue"/>
                  <a:cs typeface="Helvetica Neue"/>
                  <a:sym typeface="Helvetica Neue"/>
                </a:rPr>
                <a:t>Monday</a:t>
              </a:r>
            </a:p>
          </p:txBody>
        </p:sp>
        <p:sp>
          <p:nvSpPr>
            <p:cNvPr id="37" name="Google Shape;60;p13">
              <a:extLst>
                <a:ext uri="{FF2B5EF4-FFF2-40B4-BE49-F238E27FC236}">
                  <a16:creationId xmlns:a16="http://schemas.microsoft.com/office/drawing/2014/main" id="{F705F916-B58A-2941-8E0E-1B4FBFFB6412}"/>
                </a:ext>
              </a:extLst>
            </p:cNvPr>
            <p:cNvSpPr txBox="1"/>
            <p:nvPr/>
          </p:nvSpPr>
          <p:spPr>
            <a:xfrm>
              <a:off x="2740150" y="1858846"/>
              <a:ext cx="960452" cy="2752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algn="ctr" defTabSz="685800"/>
              <a:r>
                <a:rPr lang="en-US" sz="1400" dirty="0">
                  <a:solidFill>
                    <a:srgbClr val="413C3A"/>
                  </a:solidFill>
                  <a:latin typeface="Franklin Gothic Demi Cond"/>
                  <a:ea typeface="Helvetica Neue"/>
                  <a:cs typeface="Helvetica Neue"/>
                  <a:sym typeface="Helvetica Neue"/>
                </a:rPr>
                <a:t>Tuesday</a:t>
              </a:r>
            </a:p>
          </p:txBody>
        </p:sp>
        <p:sp>
          <p:nvSpPr>
            <p:cNvPr id="38" name="Google Shape;60;p13">
              <a:extLst>
                <a:ext uri="{FF2B5EF4-FFF2-40B4-BE49-F238E27FC236}">
                  <a16:creationId xmlns:a16="http://schemas.microsoft.com/office/drawing/2014/main" id="{3596E734-E28B-E14C-B21B-2C303FDDA1B7}"/>
                </a:ext>
              </a:extLst>
            </p:cNvPr>
            <p:cNvSpPr txBox="1"/>
            <p:nvPr/>
          </p:nvSpPr>
          <p:spPr>
            <a:xfrm>
              <a:off x="3630222" y="1858846"/>
              <a:ext cx="1082266" cy="2752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algn="ctr" defTabSz="685800"/>
              <a:r>
                <a:rPr lang="en-US" sz="1400" dirty="0">
                  <a:solidFill>
                    <a:srgbClr val="413C3A"/>
                  </a:solidFill>
                  <a:latin typeface="Franklin Gothic Demi Cond"/>
                  <a:ea typeface="Helvetica Neue"/>
                  <a:cs typeface="Helvetica Neue"/>
                  <a:sym typeface="Helvetica Neue"/>
                </a:rPr>
                <a:t>Wednesday </a:t>
              </a:r>
            </a:p>
          </p:txBody>
        </p:sp>
        <p:sp>
          <p:nvSpPr>
            <p:cNvPr id="39" name="Google Shape;60;p13">
              <a:extLst>
                <a:ext uri="{FF2B5EF4-FFF2-40B4-BE49-F238E27FC236}">
                  <a16:creationId xmlns:a16="http://schemas.microsoft.com/office/drawing/2014/main" id="{FD505E1B-D8A5-9742-8F30-12C942AD58CA}"/>
                </a:ext>
              </a:extLst>
            </p:cNvPr>
            <p:cNvSpPr txBox="1"/>
            <p:nvPr/>
          </p:nvSpPr>
          <p:spPr>
            <a:xfrm>
              <a:off x="4578465" y="1858846"/>
              <a:ext cx="1082266" cy="2752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algn="ctr" defTabSz="685800"/>
              <a:r>
                <a:rPr lang="en-US" sz="1400" dirty="0">
                  <a:solidFill>
                    <a:srgbClr val="413C3A"/>
                  </a:solidFill>
                  <a:latin typeface="Franklin Gothic Demi Cond"/>
                  <a:ea typeface="Helvetica Neue"/>
                  <a:cs typeface="Helvetica Neue"/>
                  <a:sym typeface="Helvetica Neue"/>
                </a:rPr>
                <a:t>Thursday </a:t>
              </a:r>
            </a:p>
          </p:txBody>
        </p:sp>
        <p:sp>
          <p:nvSpPr>
            <p:cNvPr id="40" name="Google Shape;60;p13">
              <a:extLst>
                <a:ext uri="{FF2B5EF4-FFF2-40B4-BE49-F238E27FC236}">
                  <a16:creationId xmlns:a16="http://schemas.microsoft.com/office/drawing/2014/main" id="{72456E39-259F-164E-A2F4-0204D1FA7A78}"/>
                </a:ext>
              </a:extLst>
            </p:cNvPr>
            <p:cNvSpPr txBox="1"/>
            <p:nvPr/>
          </p:nvSpPr>
          <p:spPr>
            <a:xfrm>
              <a:off x="5533472" y="1858846"/>
              <a:ext cx="1082266" cy="2752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algn="ctr" defTabSz="685800"/>
              <a:r>
                <a:rPr lang="en-US" sz="1400" dirty="0">
                  <a:solidFill>
                    <a:srgbClr val="413C3A"/>
                  </a:solidFill>
                  <a:latin typeface="Franklin Gothic Demi Cond"/>
                  <a:ea typeface="Helvetica Neue"/>
                  <a:cs typeface="Helvetica Neue"/>
                  <a:sym typeface="Helvetica Neue"/>
                </a:rPr>
                <a:t>Friday </a:t>
              </a:r>
            </a:p>
          </p:txBody>
        </p:sp>
        <p:sp>
          <p:nvSpPr>
            <p:cNvPr id="41" name="Google Shape;60;p13">
              <a:extLst>
                <a:ext uri="{FF2B5EF4-FFF2-40B4-BE49-F238E27FC236}">
                  <a16:creationId xmlns:a16="http://schemas.microsoft.com/office/drawing/2014/main" id="{17BC2E1C-87D1-B44C-922E-BDF9B8B0A8FE}"/>
                </a:ext>
              </a:extLst>
            </p:cNvPr>
            <p:cNvSpPr txBox="1"/>
            <p:nvPr/>
          </p:nvSpPr>
          <p:spPr>
            <a:xfrm>
              <a:off x="838647" y="1858846"/>
              <a:ext cx="960452" cy="2752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algn="ctr" defTabSz="685800"/>
              <a:r>
                <a:rPr lang="en-US" sz="1400" dirty="0">
                  <a:solidFill>
                    <a:srgbClr val="413C3A"/>
                  </a:solidFill>
                  <a:latin typeface="Franklin Gothic Demi Cond"/>
                  <a:ea typeface="Helvetica Neue"/>
                  <a:cs typeface="Helvetica Neue"/>
                  <a:sym typeface="Helvetica Neue"/>
                </a:rPr>
                <a:t>Sat-Sun</a:t>
              </a:r>
            </a:p>
          </p:txBody>
        </p: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FA57D439-D1D5-634F-9D65-F64C4D06E493}"/>
                </a:ext>
              </a:extLst>
            </p:cNvPr>
            <p:cNvGrpSpPr/>
            <p:nvPr/>
          </p:nvGrpSpPr>
          <p:grpSpPr>
            <a:xfrm>
              <a:off x="1133900" y="2274411"/>
              <a:ext cx="5124630" cy="402476"/>
              <a:chOff x="1133900" y="2274411"/>
              <a:chExt cx="5124630" cy="402476"/>
            </a:xfrm>
          </p:grpSpPr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C72BA442-DDDB-AC49-8F68-8E5E1BFFAC7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325743" y="2488251"/>
                <a:ext cx="4600701" cy="0"/>
              </a:xfrm>
              <a:prstGeom prst="line">
                <a:avLst/>
              </a:prstGeom>
              <a:ln w="285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42AAEC23-0AA6-5840-8410-2381797C4AA1}"/>
                  </a:ext>
                </a:extLst>
              </p:cNvPr>
              <p:cNvSpPr/>
              <p:nvPr/>
            </p:nvSpPr>
            <p:spPr>
              <a:xfrm>
                <a:off x="3034782" y="2304461"/>
                <a:ext cx="372426" cy="372426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H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Franklin Gothic Medium" panose="020B0603020102020204" pitchFamily="34" charset="0"/>
                  </a:rPr>
                  <a:t>3</a:t>
                </a:r>
              </a:p>
            </p:txBody>
          </p:sp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894EE115-D96E-2C42-86FA-9841C43DE0BD}"/>
                  </a:ext>
                </a:extLst>
              </p:cNvPr>
              <p:cNvSpPr/>
              <p:nvPr/>
            </p:nvSpPr>
            <p:spPr>
              <a:xfrm>
                <a:off x="3985223" y="2304461"/>
                <a:ext cx="372426" cy="372426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H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Franklin Gothic Medium" panose="020B0603020102020204" pitchFamily="34" charset="0"/>
                  </a:rPr>
                  <a:t>2</a:t>
                </a:r>
              </a:p>
            </p:txBody>
          </p: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9C3A1C0A-66C2-3B4B-A9E5-467082975A55}"/>
                  </a:ext>
                </a:extLst>
              </p:cNvPr>
              <p:cNvSpPr/>
              <p:nvPr/>
            </p:nvSpPr>
            <p:spPr>
              <a:xfrm>
                <a:off x="4935664" y="2302038"/>
                <a:ext cx="372426" cy="372426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H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Franklin Gothic Medium" panose="020B0603020102020204" pitchFamily="34" charset="0"/>
                  </a:rPr>
                  <a:t>0</a:t>
                </a:r>
              </a:p>
            </p:txBody>
          </p:sp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90D40B20-D189-5844-A711-6AA3577379A6}"/>
                  </a:ext>
                </a:extLst>
              </p:cNvPr>
              <p:cNvSpPr/>
              <p:nvPr/>
            </p:nvSpPr>
            <p:spPr>
              <a:xfrm>
                <a:off x="5886104" y="2302038"/>
                <a:ext cx="372426" cy="372426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H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Franklin Gothic Medium" panose="020B0603020102020204" pitchFamily="34" charset="0"/>
                  </a:rPr>
                  <a:t>1</a:t>
                </a:r>
              </a:p>
            </p:txBody>
          </p:sp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DF389138-B260-6D49-B381-8454F22991CD}"/>
                  </a:ext>
                </a:extLst>
              </p:cNvPr>
              <p:cNvSpPr/>
              <p:nvPr/>
            </p:nvSpPr>
            <p:spPr>
              <a:xfrm>
                <a:off x="1133900" y="2274411"/>
                <a:ext cx="372426" cy="372426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H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Franklin Gothic Medium" panose="020B0603020102020204" pitchFamily="34" charset="0"/>
                  </a:rPr>
                  <a:t>0</a:t>
                </a:r>
              </a:p>
            </p:txBody>
          </p:sp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63360AFA-9D9E-1945-9211-3D891819B1AD}"/>
                  </a:ext>
                </a:extLst>
              </p:cNvPr>
              <p:cNvSpPr/>
              <p:nvPr/>
            </p:nvSpPr>
            <p:spPr>
              <a:xfrm>
                <a:off x="2084341" y="2274411"/>
                <a:ext cx="372426" cy="372426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H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Franklin Gothic Medium" panose="020B0603020102020204" pitchFamily="34" charset="0"/>
                  </a:rPr>
                  <a:t>1</a:t>
                </a:r>
              </a:p>
            </p:txBody>
          </p:sp>
        </p:grp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EFBD1328-9B0B-4B47-BEDD-849A1EFBE549}"/>
              </a:ext>
            </a:extLst>
          </p:cNvPr>
          <p:cNvGrpSpPr/>
          <p:nvPr/>
        </p:nvGrpSpPr>
        <p:grpSpPr>
          <a:xfrm>
            <a:off x="1129143" y="2872714"/>
            <a:ext cx="5124630" cy="402476"/>
            <a:chOff x="1133900" y="2274411"/>
            <a:chExt cx="5124630" cy="402476"/>
          </a:xfrm>
        </p:grpSpPr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4798D79D-3E7B-2146-87AA-E80D35319A00}"/>
                </a:ext>
              </a:extLst>
            </p:cNvPr>
            <p:cNvCxnSpPr>
              <a:cxnSpLocks/>
            </p:cNvCxnSpPr>
            <p:nvPr/>
          </p:nvCxnSpPr>
          <p:spPr>
            <a:xfrm>
              <a:off x="1325743" y="2488251"/>
              <a:ext cx="4600701" cy="0"/>
            </a:xfrm>
            <a:prstGeom prst="line">
              <a:avLst/>
            </a:prstGeom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16F252E1-6C99-CB43-A6C0-47EF61C7AE40}"/>
                </a:ext>
              </a:extLst>
            </p:cNvPr>
            <p:cNvSpPr/>
            <p:nvPr/>
          </p:nvSpPr>
          <p:spPr>
            <a:xfrm>
              <a:off x="3034782" y="2304461"/>
              <a:ext cx="372426" cy="372426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H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Franklin Gothic Medium" panose="020B0603020102020204" pitchFamily="34" charset="0"/>
                </a:rPr>
                <a:t>0</a:t>
              </a:r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3FAA36E2-7CDF-C142-BB93-29D9B451F751}"/>
                </a:ext>
              </a:extLst>
            </p:cNvPr>
            <p:cNvSpPr/>
            <p:nvPr/>
          </p:nvSpPr>
          <p:spPr>
            <a:xfrm>
              <a:off x="3985223" y="2304461"/>
              <a:ext cx="372426" cy="372426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H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Franklin Gothic Medium" panose="020B0603020102020204" pitchFamily="34" charset="0"/>
                </a:rPr>
                <a:t>2</a:t>
              </a:r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240726E2-7D70-C24E-9ABF-E5F434102146}"/>
                </a:ext>
              </a:extLst>
            </p:cNvPr>
            <p:cNvSpPr/>
            <p:nvPr/>
          </p:nvSpPr>
          <p:spPr>
            <a:xfrm>
              <a:off x="4935664" y="2302038"/>
              <a:ext cx="372426" cy="372426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H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Franklin Gothic Medium" panose="020B0603020102020204" pitchFamily="34" charset="0"/>
                </a:rPr>
                <a:t>1</a:t>
              </a:r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AC8D8160-CBDF-224F-9A28-26BB0CA08D1A}"/>
                </a:ext>
              </a:extLst>
            </p:cNvPr>
            <p:cNvSpPr/>
            <p:nvPr/>
          </p:nvSpPr>
          <p:spPr>
            <a:xfrm>
              <a:off x="5886104" y="2302038"/>
              <a:ext cx="372426" cy="372426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H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Franklin Gothic Medium" panose="020B0603020102020204" pitchFamily="34" charset="0"/>
                </a:rPr>
                <a:t>1</a:t>
              </a:r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C24232D1-8447-364F-820C-4727D2E96F47}"/>
                </a:ext>
              </a:extLst>
            </p:cNvPr>
            <p:cNvSpPr/>
            <p:nvPr/>
          </p:nvSpPr>
          <p:spPr>
            <a:xfrm>
              <a:off x="1133900" y="2274411"/>
              <a:ext cx="372426" cy="372426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H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Franklin Gothic Medium" panose="020B0603020102020204" pitchFamily="34" charset="0"/>
                </a:rPr>
                <a:t>3</a:t>
              </a:r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1870D9B2-0145-3843-B7D0-D6F9DAD63493}"/>
                </a:ext>
              </a:extLst>
            </p:cNvPr>
            <p:cNvSpPr/>
            <p:nvPr/>
          </p:nvSpPr>
          <p:spPr>
            <a:xfrm>
              <a:off x="2084341" y="2274411"/>
              <a:ext cx="372426" cy="372426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H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Franklin Gothic Medium" panose="020B0603020102020204" pitchFamily="34" charset="0"/>
                </a:rPr>
                <a:t>3</a:t>
              </a: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19A6801E-9459-FE47-BF18-A946CB96F860}"/>
              </a:ext>
            </a:extLst>
          </p:cNvPr>
          <p:cNvGrpSpPr/>
          <p:nvPr/>
        </p:nvGrpSpPr>
        <p:grpSpPr>
          <a:xfrm>
            <a:off x="1124756" y="3483522"/>
            <a:ext cx="5124630" cy="402476"/>
            <a:chOff x="1133900" y="2274411"/>
            <a:chExt cx="5124630" cy="402476"/>
          </a:xfrm>
        </p:grpSpPr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C047F6D3-45B6-314B-A1D9-519BA696675A}"/>
                </a:ext>
              </a:extLst>
            </p:cNvPr>
            <p:cNvCxnSpPr>
              <a:cxnSpLocks/>
            </p:cNvCxnSpPr>
            <p:nvPr/>
          </p:nvCxnSpPr>
          <p:spPr>
            <a:xfrm>
              <a:off x="1325743" y="2488251"/>
              <a:ext cx="4600701" cy="0"/>
            </a:xfrm>
            <a:prstGeom prst="line">
              <a:avLst/>
            </a:prstGeom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B3F1F744-E471-AE4E-A6DD-90B1320A841E}"/>
                </a:ext>
              </a:extLst>
            </p:cNvPr>
            <p:cNvSpPr/>
            <p:nvPr/>
          </p:nvSpPr>
          <p:spPr>
            <a:xfrm>
              <a:off x="3034782" y="2304461"/>
              <a:ext cx="372426" cy="372426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H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Franklin Gothic Medium" panose="020B0603020102020204" pitchFamily="34" charset="0"/>
                </a:rPr>
                <a:t>3</a:t>
              </a:r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F2802807-B6B4-5B49-B3E8-013937A3EAFE}"/>
                </a:ext>
              </a:extLst>
            </p:cNvPr>
            <p:cNvSpPr/>
            <p:nvPr/>
          </p:nvSpPr>
          <p:spPr>
            <a:xfrm>
              <a:off x="3985223" y="2304461"/>
              <a:ext cx="372426" cy="372426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H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Franklin Gothic Medium" panose="020B0603020102020204" pitchFamily="34" charset="0"/>
                </a:rPr>
                <a:t>2</a:t>
              </a:r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4A80F001-FB8A-144B-97B6-CBF2BDCE53B4}"/>
                </a:ext>
              </a:extLst>
            </p:cNvPr>
            <p:cNvSpPr/>
            <p:nvPr/>
          </p:nvSpPr>
          <p:spPr>
            <a:xfrm>
              <a:off x="4935664" y="2302038"/>
              <a:ext cx="372426" cy="372426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H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Franklin Gothic Medium" panose="020B0603020102020204" pitchFamily="34" charset="0"/>
                </a:rPr>
                <a:t>2</a:t>
              </a:r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8EEFAE64-D154-D047-AECA-7C0AB1541F98}"/>
                </a:ext>
              </a:extLst>
            </p:cNvPr>
            <p:cNvSpPr/>
            <p:nvPr/>
          </p:nvSpPr>
          <p:spPr>
            <a:xfrm>
              <a:off x="5886104" y="2302038"/>
              <a:ext cx="372426" cy="372426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H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Franklin Gothic Medium" panose="020B0603020102020204" pitchFamily="34" charset="0"/>
                </a:rPr>
                <a:t>1</a:t>
              </a:r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4657308E-97BF-384C-9227-4159C2A964A5}"/>
                </a:ext>
              </a:extLst>
            </p:cNvPr>
            <p:cNvSpPr/>
            <p:nvPr/>
          </p:nvSpPr>
          <p:spPr>
            <a:xfrm>
              <a:off x="1133900" y="2274411"/>
              <a:ext cx="372426" cy="372426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H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Franklin Gothic Medium" panose="020B0603020102020204" pitchFamily="34" charset="0"/>
                </a:rPr>
                <a:t>0</a:t>
              </a:r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7D33D1F3-D47E-664D-8974-8EF8C3D8BF91}"/>
                </a:ext>
              </a:extLst>
            </p:cNvPr>
            <p:cNvSpPr/>
            <p:nvPr/>
          </p:nvSpPr>
          <p:spPr>
            <a:xfrm>
              <a:off x="2084341" y="2274411"/>
              <a:ext cx="372426" cy="372426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H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Franklin Gothic Medium" panose="020B0603020102020204" pitchFamily="34" charset="0"/>
                </a:rPr>
                <a:t>1</a:t>
              </a: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C3C952DE-C1D5-3547-9375-9583B34CF4C5}"/>
              </a:ext>
            </a:extLst>
          </p:cNvPr>
          <p:cNvGrpSpPr/>
          <p:nvPr/>
        </p:nvGrpSpPr>
        <p:grpSpPr>
          <a:xfrm>
            <a:off x="6187484" y="5245266"/>
            <a:ext cx="5124630" cy="402476"/>
            <a:chOff x="1133900" y="2274411"/>
            <a:chExt cx="5124630" cy="402476"/>
          </a:xfrm>
        </p:grpSpPr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9DA7DCE1-8A60-BD45-A6F8-84F6835E9DAF}"/>
                </a:ext>
              </a:extLst>
            </p:cNvPr>
            <p:cNvCxnSpPr>
              <a:cxnSpLocks/>
            </p:cNvCxnSpPr>
            <p:nvPr/>
          </p:nvCxnSpPr>
          <p:spPr>
            <a:xfrm>
              <a:off x="1325743" y="2488251"/>
              <a:ext cx="4600701" cy="0"/>
            </a:xfrm>
            <a:prstGeom prst="line">
              <a:avLst/>
            </a:prstGeom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785FF3A3-F436-0E47-B2D4-18B44B649D9D}"/>
                </a:ext>
              </a:extLst>
            </p:cNvPr>
            <p:cNvSpPr/>
            <p:nvPr/>
          </p:nvSpPr>
          <p:spPr>
            <a:xfrm>
              <a:off x="3034782" y="2304461"/>
              <a:ext cx="372426" cy="372426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H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Franklin Gothic Medium" panose="020B0603020102020204" pitchFamily="34" charset="0"/>
                </a:rPr>
                <a:t>2</a:t>
              </a:r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8B320611-8FE7-8C4E-87A4-55E5C73271BB}"/>
                </a:ext>
              </a:extLst>
            </p:cNvPr>
            <p:cNvSpPr/>
            <p:nvPr/>
          </p:nvSpPr>
          <p:spPr>
            <a:xfrm>
              <a:off x="3985223" y="2304461"/>
              <a:ext cx="372426" cy="372426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H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Franklin Gothic Medium" panose="020B0603020102020204" pitchFamily="34" charset="0"/>
                </a:rPr>
                <a:t>2</a:t>
              </a:r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BA3BEE37-22AD-7D4F-B4D6-EDBD29019BB0}"/>
                </a:ext>
              </a:extLst>
            </p:cNvPr>
            <p:cNvSpPr/>
            <p:nvPr/>
          </p:nvSpPr>
          <p:spPr>
            <a:xfrm>
              <a:off x="4935664" y="2302038"/>
              <a:ext cx="372426" cy="372426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H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Franklin Gothic Medium" panose="020B0603020102020204" pitchFamily="34" charset="0"/>
                </a:rPr>
                <a:t>1</a:t>
              </a:r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F4B7EC45-F6E4-A941-80CE-32945DD54DCD}"/>
                </a:ext>
              </a:extLst>
            </p:cNvPr>
            <p:cNvSpPr/>
            <p:nvPr/>
          </p:nvSpPr>
          <p:spPr>
            <a:xfrm>
              <a:off x="5886104" y="2302038"/>
              <a:ext cx="372426" cy="372426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H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Franklin Gothic Medium" panose="020B0603020102020204" pitchFamily="34" charset="0"/>
                </a:rPr>
                <a:t>1</a:t>
              </a:r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A174DC4E-3F3B-DC48-B428-D6E3AD685CCE}"/>
                </a:ext>
              </a:extLst>
            </p:cNvPr>
            <p:cNvSpPr/>
            <p:nvPr/>
          </p:nvSpPr>
          <p:spPr>
            <a:xfrm>
              <a:off x="1133900" y="2274411"/>
              <a:ext cx="372426" cy="372426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H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Franklin Gothic Medium" panose="020B0603020102020204" pitchFamily="34" charset="0"/>
                </a:rPr>
                <a:t>1</a:t>
              </a:r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559431A3-059C-D24B-8C43-3CFC00A6D096}"/>
                </a:ext>
              </a:extLst>
            </p:cNvPr>
            <p:cNvSpPr/>
            <p:nvPr/>
          </p:nvSpPr>
          <p:spPr>
            <a:xfrm>
              <a:off x="2084341" y="2274411"/>
              <a:ext cx="372426" cy="372426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H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Franklin Gothic Medium" panose="020B0603020102020204" pitchFamily="34" charset="0"/>
                </a:rPr>
                <a:t>2</a:t>
              </a:r>
            </a:p>
          </p:txBody>
        </p:sp>
      </p:grpSp>
      <p:sp>
        <p:nvSpPr>
          <p:cNvPr id="74" name="Arc 73">
            <a:extLst>
              <a:ext uri="{FF2B5EF4-FFF2-40B4-BE49-F238E27FC236}">
                <a16:creationId xmlns:a16="http://schemas.microsoft.com/office/drawing/2014/main" id="{24ACA79D-AA13-734C-A40B-221A58D4FB9C}"/>
              </a:ext>
            </a:extLst>
          </p:cNvPr>
          <p:cNvSpPr/>
          <p:nvPr/>
        </p:nvSpPr>
        <p:spPr>
          <a:xfrm>
            <a:off x="6096000" y="2734718"/>
            <a:ext cx="2509201" cy="2123792"/>
          </a:xfrm>
          <a:prstGeom prst="arc">
            <a:avLst>
              <a:gd name="adj1" fmla="val 15246281"/>
              <a:gd name="adj2" fmla="val 21038156"/>
            </a:avLst>
          </a:prstGeom>
          <a:ln w="28575">
            <a:solidFill>
              <a:schemeClr val="bg2">
                <a:lumMod val="50000"/>
              </a:schemeClr>
            </a:solidFill>
            <a:prstDash val="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75" name="Google Shape;60;p13">
            <a:extLst>
              <a:ext uri="{FF2B5EF4-FFF2-40B4-BE49-F238E27FC236}">
                <a16:creationId xmlns:a16="http://schemas.microsoft.com/office/drawing/2014/main" id="{B1CE40FF-F127-7349-9B98-87EF8744E812}"/>
              </a:ext>
            </a:extLst>
          </p:cNvPr>
          <p:cNvSpPr txBox="1"/>
          <p:nvPr/>
        </p:nvSpPr>
        <p:spPr>
          <a:xfrm>
            <a:off x="6846420" y="4839912"/>
            <a:ext cx="960452" cy="2752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 defTabSz="685800"/>
            <a:r>
              <a:rPr lang="en-US" sz="1400" dirty="0">
                <a:solidFill>
                  <a:srgbClr val="413C3A"/>
                </a:solidFill>
                <a:latin typeface="Franklin Gothic Demi Cond"/>
                <a:ea typeface="Helvetica Neue"/>
                <a:cs typeface="Helvetica Neue"/>
                <a:sym typeface="Helvetica Neue"/>
              </a:rPr>
              <a:t>Monday</a:t>
            </a:r>
          </a:p>
        </p:txBody>
      </p:sp>
      <p:sp>
        <p:nvSpPr>
          <p:cNvPr id="76" name="Google Shape;60;p13">
            <a:extLst>
              <a:ext uri="{FF2B5EF4-FFF2-40B4-BE49-F238E27FC236}">
                <a16:creationId xmlns:a16="http://schemas.microsoft.com/office/drawing/2014/main" id="{2125CFA7-CE6E-C540-AE2E-5A2170A3B94E}"/>
              </a:ext>
            </a:extLst>
          </p:cNvPr>
          <p:cNvSpPr txBox="1"/>
          <p:nvPr/>
        </p:nvSpPr>
        <p:spPr>
          <a:xfrm>
            <a:off x="7793703" y="4839912"/>
            <a:ext cx="960452" cy="2752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 defTabSz="685800"/>
            <a:r>
              <a:rPr lang="en-US" sz="1400" dirty="0">
                <a:solidFill>
                  <a:srgbClr val="413C3A"/>
                </a:solidFill>
                <a:latin typeface="Franklin Gothic Demi Cond"/>
                <a:ea typeface="Helvetica Neue"/>
                <a:cs typeface="Helvetica Neue"/>
                <a:sym typeface="Helvetica Neue"/>
              </a:rPr>
              <a:t>Tuesday</a:t>
            </a:r>
          </a:p>
        </p:txBody>
      </p:sp>
      <p:sp>
        <p:nvSpPr>
          <p:cNvPr id="77" name="Google Shape;60;p13">
            <a:extLst>
              <a:ext uri="{FF2B5EF4-FFF2-40B4-BE49-F238E27FC236}">
                <a16:creationId xmlns:a16="http://schemas.microsoft.com/office/drawing/2014/main" id="{A09268E2-0F8B-BA48-9266-C6A87D7205F7}"/>
              </a:ext>
            </a:extLst>
          </p:cNvPr>
          <p:cNvSpPr txBox="1"/>
          <p:nvPr/>
        </p:nvSpPr>
        <p:spPr>
          <a:xfrm>
            <a:off x="8683775" y="4839912"/>
            <a:ext cx="1082266" cy="2752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 defTabSz="685800"/>
            <a:r>
              <a:rPr lang="en-US" sz="1400" dirty="0">
                <a:solidFill>
                  <a:srgbClr val="413C3A"/>
                </a:solidFill>
                <a:latin typeface="Franklin Gothic Demi Cond"/>
                <a:ea typeface="Helvetica Neue"/>
                <a:cs typeface="Helvetica Neue"/>
                <a:sym typeface="Helvetica Neue"/>
              </a:rPr>
              <a:t>Wednesday </a:t>
            </a:r>
          </a:p>
        </p:txBody>
      </p:sp>
      <p:sp>
        <p:nvSpPr>
          <p:cNvPr id="78" name="Google Shape;60;p13">
            <a:extLst>
              <a:ext uri="{FF2B5EF4-FFF2-40B4-BE49-F238E27FC236}">
                <a16:creationId xmlns:a16="http://schemas.microsoft.com/office/drawing/2014/main" id="{912CB2C6-8A95-7245-A57F-EC7C7690ED41}"/>
              </a:ext>
            </a:extLst>
          </p:cNvPr>
          <p:cNvSpPr txBox="1"/>
          <p:nvPr/>
        </p:nvSpPr>
        <p:spPr>
          <a:xfrm>
            <a:off x="9632018" y="4839912"/>
            <a:ext cx="1082266" cy="2752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 defTabSz="685800"/>
            <a:r>
              <a:rPr lang="en-US" sz="1400" dirty="0">
                <a:solidFill>
                  <a:srgbClr val="413C3A"/>
                </a:solidFill>
                <a:latin typeface="Franklin Gothic Demi Cond"/>
                <a:ea typeface="Helvetica Neue"/>
                <a:cs typeface="Helvetica Neue"/>
                <a:sym typeface="Helvetica Neue"/>
              </a:rPr>
              <a:t>Thursday </a:t>
            </a:r>
          </a:p>
        </p:txBody>
      </p:sp>
      <p:sp>
        <p:nvSpPr>
          <p:cNvPr id="79" name="Google Shape;60;p13">
            <a:extLst>
              <a:ext uri="{FF2B5EF4-FFF2-40B4-BE49-F238E27FC236}">
                <a16:creationId xmlns:a16="http://schemas.microsoft.com/office/drawing/2014/main" id="{CFAA3073-5579-3248-9416-6D125DF93A23}"/>
              </a:ext>
            </a:extLst>
          </p:cNvPr>
          <p:cNvSpPr txBox="1"/>
          <p:nvPr/>
        </p:nvSpPr>
        <p:spPr>
          <a:xfrm>
            <a:off x="10587025" y="4839912"/>
            <a:ext cx="1082266" cy="2752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 defTabSz="685800"/>
            <a:r>
              <a:rPr lang="en-US" sz="1400" dirty="0">
                <a:solidFill>
                  <a:srgbClr val="413C3A"/>
                </a:solidFill>
                <a:latin typeface="Franklin Gothic Demi Cond"/>
                <a:ea typeface="Helvetica Neue"/>
                <a:cs typeface="Helvetica Neue"/>
                <a:sym typeface="Helvetica Neue"/>
              </a:rPr>
              <a:t>Friday </a:t>
            </a:r>
          </a:p>
        </p:txBody>
      </p:sp>
      <p:sp>
        <p:nvSpPr>
          <p:cNvPr id="80" name="Google Shape;60;p13">
            <a:extLst>
              <a:ext uri="{FF2B5EF4-FFF2-40B4-BE49-F238E27FC236}">
                <a16:creationId xmlns:a16="http://schemas.microsoft.com/office/drawing/2014/main" id="{4F21BF23-1736-FD4D-AE69-52D51B30DE75}"/>
              </a:ext>
            </a:extLst>
          </p:cNvPr>
          <p:cNvSpPr txBox="1"/>
          <p:nvPr/>
        </p:nvSpPr>
        <p:spPr>
          <a:xfrm>
            <a:off x="5892200" y="4839912"/>
            <a:ext cx="960452" cy="2752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 defTabSz="685800"/>
            <a:r>
              <a:rPr lang="en-US" sz="1400" dirty="0">
                <a:solidFill>
                  <a:srgbClr val="413C3A"/>
                </a:solidFill>
                <a:latin typeface="Franklin Gothic Demi Cond"/>
                <a:ea typeface="Helvetica Neue"/>
                <a:cs typeface="Helvetica Neue"/>
                <a:sym typeface="Helvetica Neue"/>
              </a:rPr>
              <a:t>Sat-Sun</a:t>
            </a:r>
          </a:p>
        </p:txBody>
      </p:sp>
      <p:sp>
        <p:nvSpPr>
          <p:cNvPr id="81" name="Google Shape;60;p13">
            <a:extLst>
              <a:ext uri="{FF2B5EF4-FFF2-40B4-BE49-F238E27FC236}">
                <a16:creationId xmlns:a16="http://schemas.microsoft.com/office/drawing/2014/main" id="{A8BC4F0D-763D-DF45-BD40-B82AA6BEB9BA}"/>
              </a:ext>
            </a:extLst>
          </p:cNvPr>
          <p:cNvSpPr txBox="1"/>
          <p:nvPr/>
        </p:nvSpPr>
        <p:spPr>
          <a:xfrm>
            <a:off x="7137925" y="4172202"/>
            <a:ext cx="3440055" cy="426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 defTabSz="685800"/>
            <a:r>
              <a:rPr lang="en-US" sz="1400" dirty="0">
                <a:solidFill>
                  <a:schemeClr val="accent6"/>
                </a:solidFill>
                <a:latin typeface="Franklin Gothic Demi Cond"/>
                <a:ea typeface="Helvetica Neue"/>
                <a:cs typeface="Helvetica Neue"/>
                <a:sym typeface="Helvetica Neue"/>
              </a:rPr>
              <a:t>Aggregated daily task counts across weeks </a:t>
            </a: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941731DA-A380-5740-9B0B-57F493D4564A}"/>
              </a:ext>
            </a:extLst>
          </p:cNvPr>
          <p:cNvSpPr/>
          <p:nvPr/>
        </p:nvSpPr>
        <p:spPr>
          <a:xfrm>
            <a:off x="5410423" y="4119535"/>
            <a:ext cx="6100738" cy="239600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dirty="0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7FCAFA0A-B4CA-BE41-B11F-78C600119019}"/>
              </a:ext>
            </a:extLst>
          </p:cNvPr>
          <p:cNvSpPr/>
          <p:nvPr/>
        </p:nvSpPr>
        <p:spPr>
          <a:xfrm>
            <a:off x="6780907" y="1294002"/>
            <a:ext cx="2509201" cy="239600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3956294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 animBg="1"/>
      <p:bldP spid="8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027207CA-4A1D-8E4F-BAF3-D39F1E06E927}"/>
              </a:ext>
            </a:extLst>
          </p:cNvPr>
          <p:cNvSpPr txBox="1">
            <a:spLocks/>
          </p:cNvSpPr>
          <p:nvPr/>
        </p:nvSpPr>
        <p:spPr>
          <a:xfrm>
            <a:off x="11624305" y="6515547"/>
            <a:ext cx="466659" cy="163552"/>
          </a:xfrm>
          <a:prstGeom prst="rect">
            <a:avLst/>
          </a:prstGeom>
        </p:spPr>
        <p:txBody>
          <a:bodyPr vert="horz" lIns="90000" tIns="0" rIns="90000" bIns="0" rtlCol="0" anchor="t"/>
          <a:lstStyle>
            <a:defPPr>
              <a:defRPr lang="fr-FR"/>
            </a:defPPr>
            <a:lvl1pPr marL="0" algn="ctr" defTabSz="685800" rtl="0" eaLnBrk="1" latinLnBrk="0" hangingPunct="1">
              <a:defRPr sz="900" b="1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1E1CD7C-2161-7D43-862E-CE4C333CD873}" type="slidenum">
              <a:rPr lang="fr-FR" sz="1050" smtClean="0"/>
              <a:pPr/>
              <a:t>27</a:t>
            </a:fld>
            <a:endParaRPr lang="fr-FR" sz="1050" dirty="0"/>
          </a:p>
        </p:txBody>
      </p:sp>
      <p:sp>
        <p:nvSpPr>
          <p:cNvPr id="5" name="Google Shape;60;p13">
            <a:extLst>
              <a:ext uri="{FF2B5EF4-FFF2-40B4-BE49-F238E27FC236}">
                <a16:creationId xmlns:a16="http://schemas.microsoft.com/office/drawing/2014/main" id="{7E363C04-3F1F-B54B-8376-7D85516569E6}"/>
              </a:ext>
            </a:extLst>
          </p:cNvPr>
          <p:cNvSpPr txBox="1"/>
          <p:nvPr/>
        </p:nvSpPr>
        <p:spPr>
          <a:xfrm>
            <a:off x="981903" y="1726763"/>
            <a:ext cx="3851354" cy="570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indent="-171450" defTabSz="68580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413C3A"/>
                </a:solidFill>
                <a:latin typeface="Franklin Gothic Demi Cond"/>
                <a:ea typeface="Helvetica Neue"/>
                <a:cs typeface="Helvetica Neue"/>
                <a:sym typeface="Helvetica Neue"/>
              </a:rPr>
              <a:t>Deviation of procrastination: </a:t>
            </a:r>
            <a:endParaRPr sz="1600" dirty="0">
              <a:solidFill>
                <a:srgbClr val="413C3A"/>
              </a:solidFill>
              <a:latin typeface="Franklin Gothic Demi Cond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E179F48-9285-7543-98CF-7B792DAAFD6F}"/>
              </a:ext>
            </a:extLst>
          </p:cNvPr>
          <p:cNvSpPr/>
          <p:nvPr/>
        </p:nvSpPr>
        <p:spPr>
          <a:xfrm>
            <a:off x="-1" y="1245"/>
            <a:ext cx="2035629" cy="330692"/>
          </a:xfrm>
          <a:prstGeom prst="rect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E24A33D-51BF-ED44-A927-CB1A40A5C3B2}"/>
              </a:ext>
            </a:extLst>
          </p:cNvPr>
          <p:cNvSpPr/>
          <p:nvPr/>
        </p:nvSpPr>
        <p:spPr>
          <a:xfrm>
            <a:off x="2035628" y="1245"/>
            <a:ext cx="2035629" cy="330692"/>
          </a:xfrm>
          <a:prstGeom prst="rect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651E91D-3F17-144B-B7DE-980ADF1CA5FB}"/>
              </a:ext>
            </a:extLst>
          </p:cNvPr>
          <p:cNvSpPr/>
          <p:nvPr/>
        </p:nvSpPr>
        <p:spPr>
          <a:xfrm>
            <a:off x="4071257" y="1245"/>
            <a:ext cx="2253343" cy="330692"/>
          </a:xfrm>
          <a:prstGeom prst="rect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8CC4EE0-2562-4645-98EF-81C0894CB838}"/>
              </a:ext>
            </a:extLst>
          </p:cNvPr>
          <p:cNvSpPr/>
          <p:nvPr/>
        </p:nvSpPr>
        <p:spPr>
          <a:xfrm>
            <a:off x="6324600" y="1245"/>
            <a:ext cx="3720498" cy="33069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7287C90-0348-8C48-80C3-D144C4CBEEAF}"/>
              </a:ext>
            </a:extLst>
          </p:cNvPr>
          <p:cNvSpPr/>
          <p:nvPr/>
        </p:nvSpPr>
        <p:spPr>
          <a:xfrm>
            <a:off x="10045099" y="1245"/>
            <a:ext cx="2146902" cy="330692"/>
          </a:xfrm>
          <a:prstGeom prst="rect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2" name="Google Shape;60;p13">
            <a:extLst>
              <a:ext uri="{FF2B5EF4-FFF2-40B4-BE49-F238E27FC236}">
                <a16:creationId xmlns:a16="http://schemas.microsoft.com/office/drawing/2014/main" id="{7D164220-ECBD-CF48-9D64-4093650147E5}"/>
              </a:ext>
            </a:extLst>
          </p:cNvPr>
          <p:cNvSpPr txBox="1"/>
          <p:nvPr/>
        </p:nvSpPr>
        <p:spPr>
          <a:xfrm>
            <a:off x="178163" y="-30188"/>
            <a:ext cx="1604193" cy="439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 defTabSz="685800"/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Franklin Gothic Demi Cond"/>
                <a:ea typeface="Helvetica Neue"/>
                <a:cs typeface="Helvetica Neue"/>
                <a:sym typeface="Helvetica Neue"/>
              </a:rPr>
              <a:t>Problem statement</a:t>
            </a:r>
            <a:endParaRPr sz="1200" dirty="0">
              <a:solidFill>
                <a:schemeClr val="bg1">
                  <a:lumMod val="50000"/>
                </a:schemeClr>
              </a:solidFill>
              <a:latin typeface="Franklin Gothic Demi Cond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3" name="Google Shape;60;p13">
            <a:extLst>
              <a:ext uri="{FF2B5EF4-FFF2-40B4-BE49-F238E27FC236}">
                <a16:creationId xmlns:a16="http://schemas.microsoft.com/office/drawing/2014/main" id="{1994C9A3-CDB3-8C42-A8B2-EC17E64BB620}"/>
              </a:ext>
            </a:extLst>
          </p:cNvPr>
          <p:cNvSpPr txBox="1"/>
          <p:nvPr/>
        </p:nvSpPr>
        <p:spPr>
          <a:xfrm>
            <a:off x="2317809" y="-28013"/>
            <a:ext cx="1502230" cy="439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 defTabSz="685800"/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Franklin Gothic Demi Cond"/>
                <a:ea typeface="Helvetica Neue"/>
                <a:cs typeface="Helvetica Neue"/>
                <a:sym typeface="Helvetica Neue"/>
              </a:rPr>
              <a:t>Literature Review</a:t>
            </a:r>
            <a:endParaRPr sz="1200" dirty="0">
              <a:solidFill>
                <a:schemeClr val="bg1">
                  <a:lumMod val="50000"/>
                </a:schemeClr>
              </a:solidFill>
              <a:latin typeface="Franklin Gothic Demi Cond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4" name="Google Shape;60;p13">
            <a:extLst>
              <a:ext uri="{FF2B5EF4-FFF2-40B4-BE49-F238E27FC236}">
                <a16:creationId xmlns:a16="http://schemas.microsoft.com/office/drawing/2014/main" id="{85FD7B99-0712-6047-BBAD-2EE90843E0C8}"/>
              </a:ext>
            </a:extLst>
          </p:cNvPr>
          <p:cNvSpPr txBox="1"/>
          <p:nvPr/>
        </p:nvSpPr>
        <p:spPr>
          <a:xfrm>
            <a:off x="4426928" y="-28013"/>
            <a:ext cx="1502230" cy="439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 defTabSz="685800"/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Franklin Gothic Demi Cond"/>
                <a:ea typeface="Helvetica Neue"/>
                <a:cs typeface="Helvetica Neue"/>
                <a:sym typeface="Helvetica Neue"/>
              </a:rPr>
              <a:t>Methodology</a:t>
            </a:r>
            <a:endParaRPr sz="1200" dirty="0">
              <a:solidFill>
                <a:schemeClr val="bg1">
                  <a:lumMod val="50000"/>
                </a:schemeClr>
              </a:solidFill>
              <a:latin typeface="Franklin Gothic Demi Cond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5" name="Google Shape;60;p13">
            <a:extLst>
              <a:ext uri="{FF2B5EF4-FFF2-40B4-BE49-F238E27FC236}">
                <a16:creationId xmlns:a16="http://schemas.microsoft.com/office/drawing/2014/main" id="{E469CABB-25C7-3646-91EC-5E2B71771D6B}"/>
              </a:ext>
            </a:extLst>
          </p:cNvPr>
          <p:cNvSpPr txBox="1"/>
          <p:nvPr/>
        </p:nvSpPr>
        <p:spPr>
          <a:xfrm>
            <a:off x="7266707" y="-28013"/>
            <a:ext cx="1852261" cy="439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 defTabSz="685800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Demi Cond"/>
                <a:ea typeface="Helvetica Neue"/>
                <a:cs typeface="Helvetica Neue"/>
                <a:sym typeface="Helvetica Neue"/>
              </a:rPr>
              <a:t>Experiments &amp; Results</a:t>
            </a:r>
            <a:endParaRPr sz="1200" dirty="0">
              <a:solidFill>
                <a:schemeClr val="tx1">
                  <a:lumMod val="85000"/>
                  <a:lumOff val="15000"/>
                </a:schemeClr>
              </a:solidFill>
              <a:latin typeface="Franklin Gothic Demi Cond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6" name="Google Shape;60;p13">
            <a:extLst>
              <a:ext uri="{FF2B5EF4-FFF2-40B4-BE49-F238E27FC236}">
                <a16:creationId xmlns:a16="http://schemas.microsoft.com/office/drawing/2014/main" id="{93316962-3CE1-9E41-9A15-9F61D4F117A0}"/>
              </a:ext>
            </a:extLst>
          </p:cNvPr>
          <p:cNvSpPr txBox="1"/>
          <p:nvPr/>
        </p:nvSpPr>
        <p:spPr>
          <a:xfrm>
            <a:off x="10478212" y="-28013"/>
            <a:ext cx="1346764" cy="439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 defTabSz="685800"/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Franklin Gothic Demi Cond"/>
                <a:ea typeface="Helvetica Neue"/>
                <a:cs typeface="Helvetica Neue"/>
                <a:sym typeface="Helvetica Neue"/>
              </a:rPr>
              <a:t>Conclusions</a:t>
            </a:r>
            <a:endParaRPr sz="1200" dirty="0">
              <a:solidFill>
                <a:schemeClr val="bg1">
                  <a:lumMod val="50000"/>
                </a:schemeClr>
              </a:solidFill>
              <a:latin typeface="Franklin Gothic Demi Cond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1628511-3FC8-FD4D-BFAA-E9AC4CB92845}"/>
              </a:ext>
            </a:extLst>
          </p:cNvPr>
          <p:cNvSpPr/>
          <p:nvPr/>
        </p:nvSpPr>
        <p:spPr>
          <a:xfrm>
            <a:off x="6931488" y="322967"/>
            <a:ext cx="3112453" cy="33069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28" name="Google Shape;60;p13">
            <a:extLst>
              <a:ext uri="{FF2B5EF4-FFF2-40B4-BE49-F238E27FC236}">
                <a16:creationId xmlns:a16="http://schemas.microsoft.com/office/drawing/2014/main" id="{3A7A0120-90C0-EF45-8ABA-E1489E3DF68D}"/>
              </a:ext>
            </a:extLst>
          </p:cNvPr>
          <p:cNvSpPr txBox="1"/>
          <p:nvPr/>
        </p:nvSpPr>
        <p:spPr>
          <a:xfrm>
            <a:off x="7292878" y="305077"/>
            <a:ext cx="2389672" cy="439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 defTabSz="685800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Demi Cond"/>
                <a:ea typeface="Helvetica Neue"/>
                <a:cs typeface="Helvetica Neue"/>
                <a:sym typeface="Helvetica Neue"/>
              </a:rPr>
              <a:t>B.  Measure procrastination regularity</a:t>
            </a:r>
            <a:endParaRPr sz="1200" dirty="0">
              <a:solidFill>
                <a:schemeClr val="tx1">
                  <a:lumMod val="85000"/>
                  <a:lumOff val="15000"/>
                </a:schemeClr>
              </a:solidFill>
              <a:latin typeface="Franklin Gothic Demi Cond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F615098-5DC4-CB44-A17D-69CE97EFC7AF}"/>
              </a:ext>
            </a:extLst>
          </p:cNvPr>
          <p:cNvSpPr/>
          <p:nvPr/>
        </p:nvSpPr>
        <p:spPr>
          <a:xfrm>
            <a:off x="6325508" y="323503"/>
            <a:ext cx="600345" cy="33069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30" name="Google Shape;60;p13">
            <a:extLst>
              <a:ext uri="{FF2B5EF4-FFF2-40B4-BE49-F238E27FC236}">
                <a16:creationId xmlns:a16="http://schemas.microsoft.com/office/drawing/2014/main" id="{63D0F57E-676C-6244-9682-BF50F9CA088D}"/>
              </a:ext>
            </a:extLst>
          </p:cNvPr>
          <p:cNvSpPr txBox="1"/>
          <p:nvPr/>
        </p:nvSpPr>
        <p:spPr>
          <a:xfrm>
            <a:off x="6454363" y="305077"/>
            <a:ext cx="373881" cy="3306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 defTabSz="685800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Demi Cond"/>
                <a:ea typeface="Helvetica Neue"/>
                <a:cs typeface="Helvetica Neue"/>
                <a:sym typeface="Helvetica Neue"/>
              </a:rPr>
              <a:t>A.</a:t>
            </a:r>
            <a:endParaRPr sz="1200" dirty="0">
              <a:solidFill>
                <a:schemeClr val="tx1">
                  <a:lumMod val="85000"/>
                  <a:lumOff val="15000"/>
                </a:schemeClr>
              </a:solidFill>
              <a:latin typeface="Franklin Gothic Demi Cond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0E5CBFB3-9C1A-CA4F-AC59-6A3A66909DAD}"/>
              </a:ext>
            </a:extLst>
          </p:cNvPr>
          <p:cNvSpPr txBox="1">
            <a:spLocks/>
          </p:cNvSpPr>
          <p:nvPr/>
        </p:nvSpPr>
        <p:spPr>
          <a:xfrm>
            <a:off x="805089" y="761259"/>
            <a:ext cx="5661204" cy="789320"/>
          </a:xfrm>
          <a:prstGeom prst="rect">
            <a:avLst/>
          </a:prstGeom>
        </p:spPr>
        <p:txBody>
          <a:bodyPr vert="horz" lIns="180000" tIns="0" rIns="72000" bIns="46800" rtlCol="0" anchor="t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000" spc="-70" baseline="0">
                <a:solidFill>
                  <a:schemeClr val="tx1"/>
                </a:solidFill>
                <a:latin typeface="Helvetica" pitchFamily="2" charset="0"/>
                <a:ea typeface="Roboto Black" panose="02000000000000000000" pitchFamily="2" charset="0"/>
                <a:cs typeface="Arial" panose="020B0604020202020204" pitchFamily="34" charset="0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US" sz="2800" dirty="0"/>
              <a:t>Defining regularity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AEF4D032-249F-2E47-82D6-FF48C0FD8E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0259" y="2389939"/>
            <a:ext cx="3584997" cy="814772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F5BC5EEF-2C5E-6C42-8AF2-3FD7397F7F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3208" y="1550579"/>
            <a:ext cx="4937733" cy="4085387"/>
          </a:xfrm>
          <a:prstGeom prst="rect">
            <a:avLst/>
          </a:prstGeom>
        </p:spPr>
      </p:pic>
      <p:sp>
        <p:nvSpPr>
          <p:cNvPr id="35" name="Google Shape;60;p13">
            <a:extLst>
              <a:ext uri="{FF2B5EF4-FFF2-40B4-BE49-F238E27FC236}">
                <a16:creationId xmlns:a16="http://schemas.microsoft.com/office/drawing/2014/main" id="{23B79BBB-5684-2545-A09F-6311AABC2CD7}"/>
              </a:ext>
            </a:extLst>
          </p:cNvPr>
          <p:cNvSpPr txBox="1"/>
          <p:nvPr/>
        </p:nvSpPr>
        <p:spPr>
          <a:xfrm>
            <a:off x="5929157" y="6326615"/>
            <a:ext cx="5695747" cy="426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r" defTabSz="685800"/>
            <a:r>
              <a:rPr lang="en-US" sz="8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Figures: Park, J., Yu, R., Rodriguez, F., Baker, R., Smyth, P., &amp; </a:t>
            </a:r>
            <a:r>
              <a:rPr lang="en-US" sz="8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Warschauer</a:t>
            </a:r>
            <a:r>
              <a:rPr lang="en-US" sz="8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, M. (2018). Understanding Student Procrastination via Mixture Models. International Educational Data Mining Society.</a:t>
            </a:r>
          </a:p>
          <a:p>
            <a:pPr algn="r" defTabSz="685800"/>
            <a:r>
              <a:rPr lang="en-US" sz="8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35807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027207CA-4A1D-8E4F-BAF3-D39F1E06E927}"/>
              </a:ext>
            </a:extLst>
          </p:cNvPr>
          <p:cNvSpPr txBox="1">
            <a:spLocks/>
          </p:cNvSpPr>
          <p:nvPr/>
        </p:nvSpPr>
        <p:spPr>
          <a:xfrm>
            <a:off x="11624305" y="6515547"/>
            <a:ext cx="466659" cy="163552"/>
          </a:xfrm>
          <a:prstGeom prst="rect">
            <a:avLst/>
          </a:prstGeom>
        </p:spPr>
        <p:txBody>
          <a:bodyPr vert="horz" lIns="90000" tIns="0" rIns="90000" bIns="0" rtlCol="0" anchor="t"/>
          <a:lstStyle>
            <a:defPPr>
              <a:defRPr lang="fr-FR"/>
            </a:defPPr>
            <a:lvl1pPr marL="0" algn="ctr" defTabSz="685800" rtl="0" eaLnBrk="1" latinLnBrk="0" hangingPunct="1">
              <a:defRPr sz="900" b="1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1E1CD7C-2161-7D43-862E-CE4C333CD873}" type="slidenum">
              <a:rPr lang="fr-FR" sz="1050" smtClean="0"/>
              <a:pPr/>
              <a:t>28</a:t>
            </a:fld>
            <a:endParaRPr lang="fr-FR" sz="105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5BC359D-9B44-4F46-A02C-9F12610EEB9B}"/>
              </a:ext>
            </a:extLst>
          </p:cNvPr>
          <p:cNvSpPr/>
          <p:nvPr/>
        </p:nvSpPr>
        <p:spPr>
          <a:xfrm>
            <a:off x="-1" y="1245"/>
            <a:ext cx="2035629" cy="330692"/>
          </a:xfrm>
          <a:prstGeom prst="rect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303C8E0-85D2-7E43-810B-7E3FF366383B}"/>
              </a:ext>
            </a:extLst>
          </p:cNvPr>
          <p:cNvSpPr/>
          <p:nvPr/>
        </p:nvSpPr>
        <p:spPr>
          <a:xfrm>
            <a:off x="2035628" y="1245"/>
            <a:ext cx="2035629" cy="330692"/>
          </a:xfrm>
          <a:prstGeom prst="rect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12C9597-1E65-2844-A237-324BC54ADC1F}"/>
              </a:ext>
            </a:extLst>
          </p:cNvPr>
          <p:cNvSpPr/>
          <p:nvPr/>
        </p:nvSpPr>
        <p:spPr>
          <a:xfrm>
            <a:off x="4071257" y="1245"/>
            <a:ext cx="2253343" cy="330692"/>
          </a:xfrm>
          <a:prstGeom prst="rect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7EEBE48-D344-964F-B3C9-C3BFAE36B16A}"/>
              </a:ext>
            </a:extLst>
          </p:cNvPr>
          <p:cNvSpPr/>
          <p:nvPr/>
        </p:nvSpPr>
        <p:spPr>
          <a:xfrm>
            <a:off x="6324600" y="1245"/>
            <a:ext cx="3720498" cy="33069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3355D5C-FEB5-DD42-B4D5-D600268E304C}"/>
              </a:ext>
            </a:extLst>
          </p:cNvPr>
          <p:cNvSpPr/>
          <p:nvPr/>
        </p:nvSpPr>
        <p:spPr>
          <a:xfrm>
            <a:off x="10045099" y="1245"/>
            <a:ext cx="2146902" cy="330692"/>
          </a:xfrm>
          <a:prstGeom prst="rect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2" name="Google Shape;60;p13">
            <a:extLst>
              <a:ext uri="{FF2B5EF4-FFF2-40B4-BE49-F238E27FC236}">
                <a16:creationId xmlns:a16="http://schemas.microsoft.com/office/drawing/2014/main" id="{084343F7-C252-F24E-BA6D-44B4CCFDD475}"/>
              </a:ext>
            </a:extLst>
          </p:cNvPr>
          <p:cNvSpPr txBox="1"/>
          <p:nvPr/>
        </p:nvSpPr>
        <p:spPr>
          <a:xfrm>
            <a:off x="178163" y="-30188"/>
            <a:ext cx="1604193" cy="439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 defTabSz="685800"/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Franklin Gothic Demi Cond"/>
                <a:ea typeface="Helvetica Neue"/>
                <a:cs typeface="Helvetica Neue"/>
                <a:sym typeface="Helvetica Neue"/>
              </a:rPr>
              <a:t>Problem statement</a:t>
            </a:r>
            <a:endParaRPr sz="1200" dirty="0">
              <a:solidFill>
                <a:schemeClr val="bg1">
                  <a:lumMod val="50000"/>
                </a:schemeClr>
              </a:solidFill>
              <a:latin typeface="Franklin Gothic Demi Cond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3" name="Google Shape;60;p13">
            <a:extLst>
              <a:ext uri="{FF2B5EF4-FFF2-40B4-BE49-F238E27FC236}">
                <a16:creationId xmlns:a16="http://schemas.microsoft.com/office/drawing/2014/main" id="{E12973FE-9AFA-1A41-B40F-B5DA5B044E57}"/>
              </a:ext>
            </a:extLst>
          </p:cNvPr>
          <p:cNvSpPr txBox="1"/>
          <p:nvPr/>
        </p:nvSpPr>
        <p:spPr>
          <a:xfrm>
            <a:off x="2317809" y="-28013"/>
            <a:ext cx="1502230" cy="439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 defTabSz="685800"/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Franklin Gothic Demi Cond"/>
                <a:ea typeface="Helvetica Neue"/>
                <a:cs typeface="Helvetica Neue"/>
                <a:sym typeface="Helvetica Neue"/>
              </a:rPr>
              <a:t>Literature Review</a:t>
            </a:r>
            <a:endParaRPr sz="1200" dirty="0">
              <a:solidFill>
                <a:schemeClr val="bg1">
                  <a:lumMod val="50000"/>
                </a:schemeClr>
              </a:solidFill>
              <a:latin typeface="Franklin Gothic Demi Cond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4" name="Google Shape;60;p13">
            <a:extLst>
              <a:ext uri="{FF2B5EF4-FFF2-40B4-BE49-F238E27FC236}">
                <a16:creationId xmlns:a16="http://schemas.microsoft.com/office/drawing/2014/main" id="{E12DB066-D8DE-D342-BD2B-70915D66F8F8}"/>
              </a:ext>
            </a:extLst>
          </p:cNvPr>
          <p:cNvSpPr txBox="1"/>
          <p:nvPr/>
        </p:nvSpPr>
        <p:spPr>
          <a:xfrm>
            <a:off x="4426928" y="-28013"/>
            <a:ext cx="1502230" cy="439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 defTabSz="685800"/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Franklin Gothic Demi Cond"/>
                <a:ea typeface="Helvetica Neue"/>
                <a:cs typeface="Helvetica Neue"/>
                <a:sym typeface="Helvetica Neue"/>
              </a:rPr>
              <a:t>Methodology</a:t>
            </a:r>
            <a:endParaRPr sz="1200" dirty="0">
              <a:solidFill>
                <a:schemeClr val="bg1">
                  <a:lumMod val="50000"/>
                </a:schemeClr>
              </a:solidFill>
              <a:latin typeface="Franklin Gothic Demi Cond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5" name="Google Shape;60;p13">
            <a:extLst>
              <a:ext uri="{FF2B5EF4-FFF2-40B4-BE49-F238E27FC236}">
                <a16:creationId xmlns:a16="http://schemas.microsoft.com/office/drawing/2014/main" id="{302BF153-FD84-EE4B-90DE-1DED8A9D9C67}"/>
              </a:ext>
            </a:extLst>
          </p:cNvPr>
          <p:cNvSpPr txBox="1"/>
          <p:nvPr/>
        </p:nvSpPr>
        <p:spPr>
          <a:xfrm>
            <a:off x="7266707" y="-28013"/>
            <a:ext cx="1852261" cy="439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 defTabSz="685800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Demi Cond"/>
                <a:ea typeface="Helvetica Neue"/>
                <a:cs typeface="Helvetica Neue"/>
                <a:sym typeface="Helvetica Neue"/>
              </a:rPr>
              <a:t>Experiments &amp; Results</a:t>
            </a:r>
            <a:endParaRPr sz="1200" dirty="0">
              <a:solidFill>
                <a:schemeClr val="tx1">
                  <a:lumMod val="85000"/>
                  <a:lumOff val="15000"/>
                </a:schemeClr>
              </a:solidFill>
              <a:latin typeface="Franklin Gothic Demi Cond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6" name="Google Shape;60;p13">
            <a:extLst>
              <a:ext uri="{FF2B5EF4-FFF2-40B4-BE49-F238E27FC236}">
                <a16:creationId xmlns:a16="http://schemas.microsoft.com/office/drawing/2014/main" id="{39B429CE-E736-8842-A5D3-FA05DAD3B1E5}"/>
              </a:ext>
            </a:extLst>
          </p:cNvPr>
          <p:cNvSpPr txBox="1"/>
          <p:nvPr/>
        </p:nvSpPr>
        <p:spPr>
          <a:xfrm>
            <a:off x="10478212" y="-28013"/>
            <a:ext cx="1346764" cy="439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 defTabSz="685800"/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Franklin Gothic Demi Cond"/>
                <a:ea typeface="Helvetica Neue"/>
                <a:cs typeface="Helvetica Neue"/>
                <a:sym typeface="Helvetica Neue"/>
              </a:rPr>
              <a:t>Conclusions</a:t>
            </a:r>
            <a:endParaRPr sz="1200" dirty="0">
              <a:solidFill>
                <a:schemeClr val="bg1">
                  <a:lumMod val="50000"/>
                </a:schemeClr>
              </a:solidFill>
              <a:latin typeface="Franklin Gothic Demi Cond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99A6489-BEF4-794F-AD47-C48C384E35B3}"/>
              </a:ext>
            </a:extLst>
          </p:cNvPr>
          <p:cNvSpPr/>
          <p:nvPr/>
        </p:nvSpPr>
        <p:spPr>
          <a:xfrm>
            <a:off x="6931488" y="322967"/>
            <a:ext cx="3112453" cy="33069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28" name="Google Shape;60;p13">
            <a:extLst>
              <a:ext uri="{FF2B5EF4-FFF2-40B4-BE49-F238E27FC236}">
                <a16:creationId xmlns:a16="http://schemas.microsoft.com/office/drawing/2014/main" id="{0444909E-BEF7-4841-A7FA-622F99F4E661}"/>
              </a:ext>
            </a:extLst>
          </p:cNvPr>
          <p:cNvSpPr txBox="1"/>
          <p:nvPr/>
        </p:nvSpPr>
        <p:spPr>
          <a:xfrm>
            <a:off x="7292878" y="305077"/>
            <a:ext cx="2389672" cy="439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 defTabSz="685800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Demi Cond"/>
                <a:ea typeface="Helvetica Neue"/>
                <a:cs typeface="Helvetica Neue"/>
                <a:sym typeface="Helvetica Neue"/>
              </a:rPr>
              <a:t>B.  Measure procrastination regularity</a:t>
            </a:r>
            <a:endParaRPr sz="1200" dirty="0">
              <a:solidFill>
                <a:schemeClr val="tx1">
                  <a:lumMod val="85000"/>
                  <a:lumOff val="15000"/>
                </a:schemeClr>
              </a:solidFill>
              <a:latin typeface="Franklin Gothic Demi Cond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C24FEA2-60FA-074D-BD28-F4BA239AC64A}"/>
              </a:ext>
            </a:extLst>
          </p:cNvPr>
          <p:cNvSpPr/>
          <p:nvPr/>
        </p:nvSpPr>
        <p:spPr>
          <a:xfrm>
            <a:off x="6325508" y="323503"/>
            <a:ext cx="600345" cy="33069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30" name="Google Shape;60;p13">
            <a:extLst>
              <a:ext uri="{FF2B5EF4-FFF2-40B4-BE49-F238E27FC236}">
                <a16:creationId xmlns:a16="http://schemas.microsoft.com/office/drawing/2014/main" id="{1D53FA48-D73A-294A-8920-61ECF0DB698E}"/>
              </a:ext>
            </a:extLst>
          </p:cNvPr>
          <p:cNvSpPr txBox="1"/>
          <p:nvPr/>
        </p:nvSpPr>
        <p:spPr>
          <a:xfrm>
            <a:off x="6454363" y="305077"/>
            <a:ext cx="373881" cy="3306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 defTabSz="685800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Demi Cond"/>
                <a:ea typeface="Helvetica Neue"/>
                <a:cs typeface="Helvetica Neue"/>
                <a:sym typeface="Helvetica Neue"/>
              </a:rPr>
              <a:t>A.</a:t>
            </a:r>
            <a:endParaRPr sz="1200" dirty="0">
              <a:solidFill>
                <a:schemeClr val="tx1">
                  <a:lumMod val="85000"/>
                  <a:lumOff val="15000"/>
                </a:schemeClr>
              </a:solidFill>
              <a:latin typeface="Franklin Gothic Demi Cond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DA2048AF-A6F6-A141-A110-99590C737772}"/>
              </a:ext>
            </a:extLst>
          </p:cNvPr>
          <p:cNvSpPr txBox="1">
            <a:spLocks/>
          </p:cNvSpPr>
          <p:nvPr/>
        </p:nvSpPr>
        <p:spPr>
          <a:xfrm>
            <a:off x="805089" y="761259"/>
            <a:ext cx="5661204" cy="789320"/>
          </a:xfrm>
          <a:prstGeom prst="rect">
            <a:avLst/>
          </a:prstGeom>
        </p:spPr>
        <p:txBody>
          <a:bodyPr vert="horz" lIns="180000" tIns="0" rIns="72000" bIns="46800" rtlCol="0" anchor="t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000" spc="-70" baseline="0">
                <a:solidFill>
                  <a:schemeClr val="tx1"/>
                </a:solidFill>
                <a:latin typeface="Helvetica" pitchFamily="2" charset="0"/>
                <a:ea typeface="Roboto Black" panose="02000000000000000000" pitchFamily="2" charset="0"/>
                <a:cs typeface="Arial" panose="020B0604020202020204" pitchFamily="34" charset="0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US" sz="2800" dirty="0"/>
              <a:t>Experiments on regularity</a:t>
            </a:r>
          </a:p>
        </p:txBody>
      </p:sp>
      <p:sp>
        <p:nvSpPr>
          <p:cNvPr id="34" name="Google Shape;60;p13">
            <a:extLst>
              <a:ext uri="{FF2B5EF4-FFF2-40B4-BE49-F238E27FC236}">
                <a16:creationId xmlns:a16="http://schemas.microsoft.com/office/drawing/2014/main" id="{ABCDAAB6-EA62-C44B-9C92-5FAA7EE3F60E}"/>
              </a:ext>
            </a:extLst>
          </p:cNvPr>
          <p:cNvSpPr txBox="1"/>
          <p:nvPr/>
        </p:nvSpPr>
        <p:spPr>
          <a:xfrm>
            <a:off x="5929157" y="6326615"/>
            <a:ext cx="5695747" cy="426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r" defTabSz="685800"/>
            <a:r>
              <a:rPr lang="en-US" sz="8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Figures: Park, J., Yu, R., Rodriguez, F., Baker, R., Smyth, P., &amp; </a:t>
            </a:r>
            <a:r>
              <a:rPr lang="en-US" sz="8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Warschauer</a:t>
            </a:r>
            <a:r>
              <a:rPr lang="en-US" sz="8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, M. (2018). Understanding Student Procrastination via Mixture Models. International Educational Data Mining Society.</a:t>
            </a:r>
          </a:p>
          <a:p>
            <a:pPr algn="r" defTabSz="685800"/>
            <a:r>
              <a:rPr lang="en-US" sz="8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7F964EC-246C-7348-A7F4-561421608B84}"/>
              </a:ext>
            </a:extLst>
          </p:cNvPr>
          <p:cNvGrpSpPr/>
          <p:nvPr/>
        </p:nvGrpSpPr>
        <p:grpSpPr>
          <a:xfrm>
            <a:off x="6362407" y="2544825"/>
            <a:ext cx="5051832" cy="2192733"/>
            <a:chOff x="796543" y="2080817"/>
            <a:chExt cx="5051832" cy="2192733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2D47A9D9-3E26-7745-8884-3FF349DA8F1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96543" y="2326032"/>
              <a:ext cx="5051832" cy="1947518"/>
            </a:xfrm>
            <a:prstGeom prst="rect">
              <a:avLst/>
            </a:prstGeom>
          </p:spPr>
        </p:pic>
        <p:sp>
          <p:nvSpPr>
            <p:cNvPr id="32" name="Title 1">
              <a:extLst>
                <a:ext uri="{FF2B5EF4-FFF2-40B4-BE49-F238E27FC236}">
                  <a16:creationId xmlns:a16="http://schemas.microsoft.com/office/drawing/2014/main" id="{9430796A-942B-0C47-9C80-F6B62CB0C09C}"/>
                </a:ext>
              </a:extLst>
            </p:cNvPr>
            <p:cNvSpPr txBox="1">
              <a:spLocks/>
            </p:cNvSpPr>
            <p:nvPr/>
          </p:nvSpPr>
          <p:spPr>
            <a:xfrm>
              <a:off x="1418805" y="2080817"/>
              <a:ext cx="1798008" cy="335690"/>
            </a:xfrm>
            <a:prstGeom prst="rect">
              <a:avLst/>
            </a:prstGeom>
          </p:spPr>
          <p:txBody>
            <a:bodyPr vert="horz" lIns="180000" tIns="0" rIns="72000" bIns="46800" rtlCol="0" anchor="t">
              <a:normAutofit/>
            </a:bodyPr>
            <a:lstStyle>
              <a:lvl1pPr algn="ctr" defTabSz="6858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200" b="1" i="0" kern="1000" spc="-70" baseline="0">
                  <a:solidFill>
                    <a:schemeClr val="tx1"/>
                  </a:solidFill>
                  <a:latin typeface="Helvetica" pitchFamily="2" charset="0"/>
                  <a:ea typeface="Roboto Black" panose="02000000000000000000" pitchFamily="2" charset="0"/>
                  <a:cs typeface="Arial" panose="020B0604020202020204" pitchFamily="34" charset="0"/>
                </a:defRPr>
              </a:lvl1pPr>
            </a:lstStyle>
            <a:p>
              <a:pPr>
                <a:lnSpc>
                  <a:spcPct val="100000"/>
                </a:lnSpc>
              </a:pPr>
              <a:r>
                <a:rPr lang="en-US" sz="11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CLASS  2016</a:t>
              </a:r>
            </a:p>
          </p:txBody>
        </p:sp>
        <p:sp>
          <p:nvSpPr>
            <p:cNvPr id="35" name="Title 1">
              <a:extLst>
                <a:ext uri="{FF2B5EF4-FFF2-40B4-BE49-F238E27FC236}">
                  <a16:creationId xmlns:a16="http://schemas.microsoft.com/office/drawing/2014/main" id="{E6334675-87C5-E242-B1F5-26E1138F81D6}"/>
                </a:ext>
              </a:extLst>
            </p:cNvPr>
            <p:cNvSpPr txBox="1">
              <a:spLocks/>
            </p:cNvSpPr>
            <p:nvPr/>
          </p:nvSpPr>
          <p:spPr>
            <a:xfrm>
              <a:off x="3527924" y="2080817"/>
              <a:ext cx="1798008" cy="335690"/>
            </a:xfrm>
            <a:prstGeom prst="rect">
              <a:avLst/>
            </a:prstGeom>
          </p:spPr>
          <p:txBody>
            <a:bodyPr vert="horz" lIns="180000" tIns="0" rIns="72000" bIns="46800" rtlCol="0" anchor="t">
              <a:normAutofit/>
            </a:bodyPr>
            <a:lstStyle>
              <a:lvl1pPr algn="ctr" defTabSz="6858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200" b="1" i="0" kern="1000" spc="-70" baseline="0">
                  <a:solidFill>
                    <a:schemeClr val="tx1"/>
                  </a:solidFill>
                  <a:latin typeface="Helvetica" pitchFamily="2" charset="0"/>
                  <a:ea typeface="Roboto Black" panose="02000000000000000000" pitchFamily="2" charset="0"/>
                  <a:cs typeface="Arial" panose="020B0604020202020204" pitchFamily="34" charset="0"/>
                </a:defRPr>
              </a:lvl1pPr>
            </a:lstStyle>
            <a:p>
              <a:pPr>
                <a:lnSpc>
                  <a:spcPct val="100000"/>
                </a:lnSpc>
              </a:pPr>
              <a:r>
                <a:rPr lang="en-US" sz="11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CLASS  2017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B372C083-EAC4-8544-842F-911BFA98FA71}"/>
              </a:ext>
            </a:extLst>
          </p:cNvPr>
          <p:cNvGrpSpPr/>
          <p:nvPr/>
        </p:nvGrpSpPr>
        <p:grpSpPr>
          <a:xfrm>
            <a:off x="824531" y="2585456"/>
            <a:ext cx="4747961" cy="2187830"/>
            <a:chOff x="6343626" y="2085718"/>
            <a:chExt cx="4747961" cy="2187830"/>
          </a:xfrm>
        </p:grpSpPr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87AB9D8D-6990-FA44-A2B8-53E4C26FD7B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343626" y="2326031"/>
              <a:ext cx="4747961" cy="1947517"/>
            </a:xfrm>
            <a:prstGeom prst="rect">
              <a:avLst/>
            </a:prstGeom>
          </p:spPr>
        </p:pic>
        <p:sp>
          <p:nvSpPr>
            <p:cNvPr id="36" name="Title 1">
              <a:extLst>
                <a:ext uri="{FF2B5EF4-FFF2-40B4-BE49-F238E27FC236}">
                  <a16:creationId xmlns:a16="http://schemas.microsoft.com/office/drawing/2014/main" id="{C5421165-9A68-9544-BAFE-25915D06760C}"/>
                </a:ext>
              </a:extLst>
            </p:cNvPr>
            <p:cNvSpPr txBox="1">
              <a:spLocks/>
            </p:cNvSpPr>
            <p:nvPr/>
          </p:nvSpPr>
          <p:spPr>
            <a:xfrm>
              <a:off x="6836659" y="2085718"/>
              <a:ext cx="1798008" cy="335690"/>
            </a:xfrm>
            <a:prstGeom prst="rect">
              <a:avLst/>
            </a:prstGeom>
          </p:spPr>
          <p:txBody>
            <a:bodyPr vert="horz" lIns="180000" tIns="0" rIns="72000" bIns="46800" rtlCol="0" anchor="t">
              <a:normAutofit/>
            </a:bodyPr>
            <a:lstStyle>
              <a:lvl1pPr algn="ctr" defTabSz="6858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200" b="1" i="0" kern="1000" spc="-70" baseline="0">
                  <a:solidFill>
                    <a:schemeClr val="tx1"/>
                  </a:solidFill>
                  <a:latin typeface="Helvetica" pitchFamily="2" charset="0"/>
                  <a:ea typeface="Roboto Black" panose="02000000000000000000" pitchFamily="2" charset="0"/>
                  <a:cs typeface="Arial" panose="020B0604020202020204" pitchFamily="34" charset="0"/>
                </a:defRPr>
              </a:lvl1pPr>
            </a:lstStyle>
            <a:p>
              <a:pPr>
                <a:lnSpc>
                  <a:spcPct val="100000"/>
                </a:lnSpc>
              </a:pPr>
              <a:r>
                <a:rPr lang="en-US" sz="11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CLASS  2016</a:t>
              </a:r>
            </a:p>
          </p:txBody>
        </p:sp>
        <p:sp>
          <p:nvSpPr>
            <p:cNvPr id="37" name="Title 1">
              <a:extLst>
                <a:ext uri="{FF2B5EF4-FFF2-40B4-BE49-F238E27FC236}">
                  <a16:creationId xmlns:a16="http://schemas.microsoft.com/office/drawing/2014/main" id="{5247652F-1F63-344D-81A8-A6C7233FBC13}"/>
                </a:ext>
              </a:extLst>
            </p:cNvPr>
            <p:cNvSpPr txBox="1">
              <a:spLocks/>
            </p:cNvSpPr>
            <p:nvPr/>
          </p:nvSpPr>
          <p:spPr>
            <a:xfrm>
              <a:off x="8945778" y="2085718"/>
              <a:ext cx="1798008" cy="335690"/>
            </a:xfrm>
            <a:prstGeom prst="rect">
              <a:avLst/>
            </a:prstGeom>
          </p:spPr>
          <p:txBody>
            <a:bodyPr vert="horz" lIns="180000" tIns="0" rIns="72000" bIns="46800" rtlCol="0" anchor="t">
              <a:normAutofit/>
            </a:bodyPr>
            <a:lstStyle>
              <a:lvl1pPr algn="ctr" defTabSz="6858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200" b="1" i="0" kern="1000" spc="-70" baseline="0">
                  <a:solidFill>
                    <a:schemeClr val="tx1"/>
                  </a:solidFill>
                  <a:latin typeface="Helvetica" pitchFamily="2" charset="0"/>
                  <a:ea typeface="Roboto Black" panose="02000000000000000000" pitchFamily="2" charset="0"/>
                  <a:cs typeface="Arial" panose="020B0604020202020204" pitchFamily="34" charset="0"/>
                </a:defRPr>
              </a:lvl1pPr>
            </a:lstStyle>
            <a:p>
              <a:pPr>
                <a:lnSpc>
                  <a:spcPct val="100000"/>
                </a:lnSpc>
              </a:pPr>
              <a:r>
                <a:rPr lang="en-US" sz="11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CLASS  2017</a:t>
              </a:r>
            </a:p>
          </p:txBody>
        </p:sp>
      </p:grpSp>
      <p:sp>
        <p:nvSpPr>
          <p:cNvPr id="38" name="Google Shape;60;p13">
            <a:extLst>
              <a:ext uri="{FF2B5EF4-FFF2-40B4-BE49-F238E27FC236}">
                <a16:creationId xmlns:a16="http://schemas.microsoft.com/office/drawing/2014/main" id="{4332334D-B39C-FB4C-B895-04F0AB4CAC23}"/>
              </a:ext>
            </a:extLst>
          </p:cNvPr>
          <p:cNvSpPr txBox="1"/>
          <p:nvPr/>
        </p:nvSpPr>
        <p:spPr>
          <a:xfrm>
            <a:off x="2075396" y="1595959"/>
            <a:ext cx="2246233" cy="481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defTabSz="685800">
              <a:lnSpc>
                <a:spcPct val="150000"/>
              </a:lnSpc>
            </a:pPr>
            <a:r>
              <a:rPr lang="en-US" b="1" dirty="0">
                <a:solidFill>
                  <a:schemeClr val="accent5"/>
                </a:solidFill>
                <a:latin typeface="Franklin Gothic Demi Cond"/>
                <a:ea typeface="Helvetica Neue"/>
                <a:cs typeface="Helvetica Neue"/>
                <a:sym typeface="Helvetica Neue"/>
              </a:rPr>
              <a:t>BEHAVIORAL</a:t>
            </a:r>
          </a:p>
        </p:txBody>
      </p:sp>
      <p:sp>
        <p:nvSpPr>
          <p:cNvPr id="39" name="Google Shape;60;p13">
            <a:extLst>
              <a:ext uri="{FF2B5EF4-FFF2-40B4-BE49-F238E27FC236}">
                <a16:creationId xmlns:a16="http://schemas.microsoft.com/office/drawing/2014/main" id="{E1D259EA-33F4-5E4C-A4E4-8AE68750C938}"/>
              </a:ext>
            </a:extLst>
          </p:cNvPr>
          <p:cNvSpPr txBox="1"/>
          <p:nvPr/>
        </p:nvSpPr>
        <p:spPr>
          <a:xfrm>
            <a:off x="7870371" y="1595959"/>
            <a:ext cx="2246233" cy="481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defTabSz="685800">
              <a:lnSpc>
                <a:spcPct val="150000"/>
              </a:lnSpc>
            </a:pPr>
            <a:r>
              <a:rPr lang="en-US" b="1" dirty="0">
                <a:solidFill>
                  <a:schemeClr val="accent6"/>
                </a:solidFill>
                <a:latin typeface="Franklin Gothic Demi Cond"/>
                <a:ea typeface="Helvetica Neue"/>
                <a:cs typeface="Helvetica Neue"/>
                <a:sym typeface="Helvetica Neue"/>
              </a:rPr>
              <a:t>GRADING</a:t>
            </a:r>
          </a:p>
        </p:txBody>
      </p:sp>
      <p:sp>
        <p:nvSpPr>
          <p:cNvPr id="40" name="Google Shape;60;p13">
            <a:extLst>
              <a:ext uri="{FF2B5EF4-FFF2-40B4-BE49-F238E27FC236}">
                <a16:creationId xmlns:a16="http://schemas.microsoft.com/office/drawing/2014/main" id="{069866C4-8AB5-E246-BFDF-425A9CA4953D}"/>
              </a:ext>
            </a:extLst>
          </p:cNvPr>
          <p:cNvSpPr txBox="1"/>
          <p:nvPr/>
        </p:nvSpPr>
        <p:spPr>
          <a:xfrm>
            <a:off x="1185885" y="4956651"/>
            <a:ext cx="3591741" cy="9616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 defTabSz="685800">
              <a:buFont typeface="Wingdings" pitchFamily="2" charset="2"/>
              <a:buChar char="ü"/>
            </a:pPr>
            <a:r>
              <a:rPr lang="en-US" sz="1600" dirty="0">
                <a:solidFill>
                  <a:srgbClr val="413C3A"/>
                </a:solidFill>
                <a:latin typeface="Franklin Gothic Demi Cond"/>
                <a:ea typeface="Helvetica Neue"/>
                <a:cs typeface="Helvetica Neue"/>
                <a:sym typeface="Helvetica Neue"/>
              </a:rPr>
              <a:t>Non-procrastinators are more likely to stay consistent throughout the course.</a:t>
            </a:r>
            <a:endParaRPr sz="1600" dirty="0">
              <a:solidFill>
                <a:srgbClr val="413C3A"/>
              </a:solidFill>
              <a:latin typeface="Franklin Gothic Demi Cond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1" name="Google Shape;60;p13">
            <a:extLst>
              <a:ext uri="{FF2B5EF4-FFF2-40B4-BE49-F238E27FC236}">
                <a16:creationId xmlns:a16="http://schemas.microsoft.com/office/drawing/2014/main" id="{25F94752-E992-5E40-AD23-82D5C141A33A}"/>
              </a:ext>
            </a:extLst>
          </p:cNvPr>
          <p:cNvSpPr txBox="1"/>
          <p:nvPr/>
        </p:nvSpPr>
        <p:spPr>
          <a:xfrm>
            <a:off x="7115601" y="4956651"/>
            <a:ext cx="3473741" cy="9616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 defTabSz="685800">
              <a:buFont typeface="Wingdings" pitchFamily="2" charset="2"/>
              <a:buChar char="ü"/>
            </a:pPr>
            <a:r>
              <a:rPr lang="en-US" sz="1600" dirty="0">
                <a:solidFill>
                  <a:srgbClr val="413C3A"/>
                </a:solidFill>
                <a:latin typeface="Franklin Gothic Demi Cond"/>
                <a:ea typeface="Helvetica Neue"/>
                <a:cs typeface="Helvetica Neue"/>
                <a:sym typeface="Helvetica Neue"/>
              </a:rPr>
              <a:t>Students with better grades have lower level of SD</a:t>
            </a:r>
            <a:endParaRPr sz="1600" dirty="0">
              <a:solidFill>
                <a:srgbClr val="413C3A"/>
              </a:solidFill>
              <a:latin typeface="Franklin Gothic Demi Cond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9567302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027207CA-4A1D-8E4F-BAF3-D39F1E06E927}"/>
              </a:ext>
            </a:extLst>
          </p:cNvPr>
          <p:cNvSpPr txBox="1">
            <a:spLocks/>
          </p:cNvSpPr>
          <p:nvPr/>
        </p:nvSpPr>
        <p:spPr>
          <a:xfrm>
            <a:off x="11624305" y="6515547"/>
            <a:ext cx="466659" cy="163552"/>
          </a:xfrm>
          <a:prstGeom prst="rect">
            <a:avLst/>
          </a:prstGeom>
        </p:spPr>
        <p:txBody>
          <a:bodyPr vert="horz" lIns="90000" tIns="0" rIns="90000" bIns="0" rtlCol="0" anchor="t"/>
          <a:lstStyle>
            <a:defPPr>
              <a:defRPr lang="fr-FR"/>
            </a:defPPr>
            <a:lvl1pPr marL="0" algn="ctr" defTabSz="685800" rtl="0" eaLnBrk="1" latinLnBrk="0" hangingPunct="1">
              <a:defRPr sz="900" b="1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1E1CD7C-2161-7D43-862E-CE4C333CD873}" type="slidenum">
              <a:rPr lang="fr-FR" sz="1050" smtClean="0"/>
              <a:pPr/>
              <a:t>29</a:t>
            </a:fld>
            <a:endParaRPr lang="fr-FR" sz="105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66896D6-534F-1547-9555-C58A5C07DCDA}"/>
              </a:ext>
            </a:extLst>
          </p:cNvPr>
          <p:cNvSpPr/>
          <p:nvPr/>
        </p:nvSpPr>
        <p:spPr>
          <a:xfrm>
            <a:off x="-1" y="1245"/>
            <a:ext cx="2035629" cy="330692"/>
          </a:xfrm>
          <a:prstGeom prst="rect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7E7416C-5B66-0E4D-B323-F5A3FB801921}"/>
              </a:ext>
            </a:extLst>
          </p:cNvPr>
          <p:cNvSpPr/>
          <p:nvPr/>
        </p:nvSpPr>
        <p:spPr>
          <a:xfrm>
            <a:off x="2035628" y="1245"/>
            <a:ext cx="2035629" cy="330692"/>
          </a:xfrm>
          <a:prstGeom prst="rect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B8A7713-8939-064F-AC4E-A46D73D8362B}"/>
              </a:ext>
            </a:extLst>
          </p:cNvPr>
          <p:cNvSpPr/>
          <p:nvPr/>
        </p:nvSpPr>
        <p:spPr>
          <a:xfrm>
            <a:off x="4071257" y="1245"/>
            <a:ext cx="2253343" cy="330692"/>
          </a:xfrm>
          <a:prstGeom prst="rect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3B31245-61B1-C04A-A59E-C1B7627C1AEE}"/>
              </a:ext>
            </a:extLst>
          </p:cNvPr>
          <p:cNvSpPr/>
          <p:nvPr/>
        </p:nvSpPr>
        <p:spPr>
          <a:xfrm>
            <a:off x="6324600" y="1245"/>
            <a:ext cx="3720498" cy="33069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694D871-0E27-244A-844D-C132126AD716}"/>
              </a:ext>
            </a:extLst>
          </p:cNvPr>
          <p:cNvSpPr/>
          <p:nvPr/>
        </p:nvSpPr>
        <p:spPr>
          <a:xfrm>
            <a:off x="10045099" y="1245"/>
            <a:ext cx="2146902" cy="330692"/>
          </a:xfrm>
          <a:prstGeom prst="rect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2" name="Google Shape;60;p13">
            <a:extLst>
              <a:ext uri="{FF2B5EF4-FFF2-40B4-BE49-F238E27FC236}">
                <a16:creationId xmlns:a16="http://schemas.microsoft.com/office/drawing/2014/main" id="{C0F0C028-4F27-694B-B636-692005659006}"/>
              </a:ext>
            </a:extLst>
          </p:cNvPr>
          <p:cNvSpPr txBox="1"/>
          <p:nvPr/>
        </p:nvSpPr>
        <p:spPr>
          <a:xfrm>
            <a:off x="178163" y="-30188"/>
            <a:ext cx="1604193" cy="439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 defTabSz="685800"/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Franklin Gothic Demi Cond"/>
                <a:ea typeface="Helvetica Neue"/>
                <a:cs typeface="Helvetica Neue"/>
                <a:sym typeface="Helvetica Neue"/>
              </a:rPr>
              <a:t>Problem statement</a:t>
            </a:r>
            <a:endParaRPr sz="1200" dirty="0">
              <a:solidFill>
                <a:schemeClr val="bg1">
                  <a:lumMod val="50000"/>
                </a:schemeClr>
              </a:solidFill>
              <a:latin typeface="Franklin Gothic Demi Cond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3" name="Google Shape;60;p13">
            <a:extLst>
              <a:ext uri="{FF2B5EF4-FFF2-40B4-BE49-F238E27FC236}">
                <a16:creationId xmlns:a16="http://schemas.microsoft.com/office/drawing/2014/main" id="{A32088BC-70A1-2440-B6E5-ECFDBA0D64C0}"/>
              </a:ext>
            </a:extLst>
          </p:cNvPr>
          <p:cNvSpPr txBox="1"/>
          <p:nvPr/>
        </p:nvSpPr>
        <p:spPr>
          <a:xfrm>
            <a:off x="2317809" y="-28013"/>
            <a:ext cx="1502230" cy="439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 defTabSz="685800"/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Franklin Gothic Demi Cond"/>
                <a:ea typeface="Helvetica Neue"/>
                <a:cs typeface="Helvetica Neue"/>
                <a:sym typeface="Helvetica Neue"/>
              </a:rPr>
              <a:t>Literature Review</a:t>
            </a:r>
            <a:endParaRPr sz="1200" dirty="0">
              <a:solidFill>
                <a:schemeClr val="bg1">
                  <a:lumMod val="50000"/>
                </a:schemeClr>
              </a:solidFill>
              <a:latin typeface="Franklin Gothic Demi Cond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4" name="Google Shape;60;p13">
            <a:extLst>
              <a:ext uri="{FF2B5EF4-FFF2-40B4-BE49-F238E27FC236}">
                <a16:creationId xmlns:a16="http://schemas.microsoft.com/office/drawing/2014/main" id="{E94B43DA-344F-8B43-9689-98E31318D9BD}"/>
              </a:ext>
            </a:extLst>
          </p:cNvPr>
          <p:cNvSpPr txBox="1"/>
          <p:nvPr/>
        </p:nvSpPr>
        <p:spPr>
          <a:xfrm>
            <a:off x="4426928" y="-28013"/>
            <a:ext cx="1502230" cy="439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 defTabSz="685800"/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Franklin Gothic Demi Cond"/>
                <a:ea typeface="Helvetica Neue"/>
                <a:cs typeface="Helvetica Neue"/>
                <a:sym typeface="Helvetica Neue"/>
              </a:rPr>
              <a:t>Methodology</a:t>
            </a:r>
            <a:endParaRPr sz="1200" dirty="0">
              <a:solidFill>
                <a:schemeClr val="bg1">
                  <a:lumMod val="50000"/>
                </a:schemeClr>
              </a:solidFill>
              <a:latin typeface="Franklin Gothic Demi Cond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5" name="Google Shape;60;p13">
            <a:extLst>
              <a:ext uri="{FF2B5EF4-FFF2-40B4-BE49-F238E27FC236}">
                <a16:creationId xmlns:a16="http://schemas.microsoft.com/office/drawing/2014/main" id="{F271BC85-7A38-1946-8BF9-BF1E570703C1}"/>
              </a:ext>
            </a:extLst>
          </p:cNvPr>
          <p:cNvSpPr txBox="1"/>
          <p:nvPr/>
        </p:nvSpPr>
        <p:spPr>
          <a:xfrm>
            <a:off x="7266707" y="-28013"/>
            <a:ext cx="1852261" cy="439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 defTabSz="685800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Demi Cond"/>
                <a:ea typeface="Helvetica Neue"/>
                <a:cs typeface="Helvetica Neue"/>
                <a:sym typeface="Helvetica Neue"/>
              </a:rPr>
              <a:t>Experiments &amp; Results</a:t>
            </a:r>
            <a:endParaRPr sz="1200" dirty="0">
              <a:solidFill>
                <a:schemeClr val="tx1">
                  <a:lumMod val="85000"/>
                  <a:lumOff val="15000"/>
                </a:schemeClr>
              </a:solidFill>
              <a:latin typeface="Franklin Gothic Demi Cond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6" name="Google Shape;60;p13">
            <a:extLst>
              <a:ext uri="{FF2B5EF4-FFF2-40B4-BE49-F238E27FC236}">
                <a16:creationId xmlns:a16="http://schemas.microsoft.com/office/drawing/2014/main" id="{F2938964-987E-5A40-A0A9-B1DB16B739D2}"/>
              </a:ext>
            </a:extLst>
          </p:cNvPr>
          <p:cNvSpPr txBox="1"/>
          <p:nvPr/>
        </p:nvSpPr>
        <p:spPr>
          <a:xfrm>
            <a:off x="10478212" y="-28013"/>
            <a:ext cx="1346764" cy="439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 defTabSz="685800"/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Franklin Gothic Demi Cond"/>
                <a:ea typeface="Helvetica Neue"/>
                <a:cs typeface="Helvetica Neue"/>
                <a:sym typeface="Helvetica Neue"/>
              </a:rPr>
              <a:t>Conclusions</a:t>
            </a:r>
            <a:endParaRPr sz="1200" dirty="0">
              <a:solidFill>
                <a:schemeClr val="bg1">
                  <a:lumMod val="50000"/>
                </a:schemeClr>
              </a:solidFill>
              <a:latin typeface="Franklin Gothic Demi Cond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779C4D5-C3A4-3844-90A8-8BCB63EC7FDB}"/>
              </a:ext>
            </a:extLst>
          </p:cNvPr>
          <p:cNvSpPr/>
          <p:nvPr/>
        </p:nvSpPr>
        <p:spPr>
          <a:xfrm>
            <a:off x="7489159" y="322967"/>
            <a:ext cx="2554782" cy="33069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28" name="Google Shape;60;p13">
            <a:extLst>
              <a:ext uri="{FF2B5EF4-FFF2-40B4-BE49-F238E27FC236}">
                <a16:creationId xmlns:a16="http://schemas.microsoft.com/office/drawing/2014/main" id="{6EDF68A6-4F12-E24D-9651-1F6566E016A2}"/>
              </a:ext>
            </a:extLst>
          </p:cNvPr>
          <p:cNvSpPr txBox="1"/>
          <p:nvPr/>
        </p:nvSpPr>
        <p:spPr>
          <a:xfrm>
            <a:off x="7683844" y="300288"/>
            <a:ext cx="2125106" cy="439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 defTabSz="685800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Demi Cond"/>
                <a:ea typeface="Helvetica Neue"/>
                <a:cs typeface="Helvetica Neue"/>
                <a:sym typeface="Helvetica Neue"/>
              </a:rPr>
              <a:t>C.  Time management score</a:t>
            </a:r>
            <a:endParaRPr sz="1200" dirty="0">
              <a:solidFill>
                <a:schemeClr val="tx1">
                  <a:lumMod val="85000"/>
                  <a:lumOff val="15000"/>
                </a:schemeClr>
              </a:solidFill>
              <a:latin typeface="Franklin Gothic Demi Cond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E5B725E-6802-504A-9140-52966616AB85}"/>
              </a:ext>
            </a:extLst>
          </p:cNvPr>
          <p:cNvSpPr/>
          <p:nvPr/>
        </p:nvSpPr>
        <p:spPr>
          <a:xfrm>
            <a:off x="6325508" y="319043"/>
            <a:ext cx="600345" cy="33069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30" name="Google Shape;60;p13">
            <a:extLst>
              <a:ext uri="{FF2B5EF4-FFF2-40B4-BE49-F238E27FC236}">
                <a16:creationId xmlns:a16="http://schemas.microsoft.com/office/drawing/2014/main" id="{679B0DF2-F7E6-5343-A470-50575674D6C5}"/>
              </a:ext>
            </a:extLst>
          </p:cNvPr>
          <p:cNvSpPr txBox="1"/>
          <p:nvPr/>
        </p:nvSpPr>
        <p:spPr>
          <a:xfrm>
            <a:off x="6454363" y="300617"/>
            <a:ext cx="373881" cy="3306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 defTabSz="685800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Demi Cond"/>
                <a:ea typeface="Helvetica Neue"/>
                <a:cs typeface="Helvetica Neue"/>
                <a:sym typeface="Helvetica Neue"/>
              </a:rPr>
              <a:t>A.</a:t>
            </a:r>
            <a:endParaRPr sz="1200" dirty="0">
              <a:solidFill>
                <a:schemeClr val="tx1">
                  <a:lumMod val="85000"/>
                  <a:lumOff val="15000"/>
                </a:schemeClr>
              </a:solidFill>
              <a:latin typeface="Franklin Gothic Demi Cond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9F8334B-CE80-794A-9E2F-6DB2D18EF850}"/>
              </a:ext>
            </a:extLst>
          </p:cNvPr>
          <p:cNvSpPr/>
          <p:nvPr/>
        </p:nvSpPr>
        <p:spPr>
          <a:xfrm>
            <a:off x="6925853" y="323174"/>
            <a:ext cx="600345" cy="33069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32" name="Google Shape;60;p13">
            <a:extLst>
              <a:ext uri="{FF2B5EF4-FFF2-40B4-BE49-F238E27FC236}">
                <a16:creationId xmlns:a16="http://schemas.microsoft.com/office/drawing/2014/main" id="{F6A5F313-0FC6-6144-880F-310F26CF06D3}"/>
              </a:ext>
            </a:extLst>
          </p:cNvPr>
          <p:cNvSpPr txBox="1"/>
          <p:nvPr/>
        </p:nvSpPr>
        <p:spPr>
          <a:xfrm>
            <a:off x="7054708" y="300288"/>
            <a:ext cx="373881" cy="3306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 defTabSz="685800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Demi Cond"/>
                <a:ea typeface="Helvetica Neue"/>
                <a:cs typeface="Helvetica Neue"/>
                <a:sym typeface="Helvetica Neue"/>
              </a:rPr>
              <a:t>B.</a:t>
            </a:r>
            <a:endParaRPr sz="1200" dirty="0">
              <a:solidFill>
                <a:schemeClr val="tx1">
                  <a:lumMod val="85000"/>
                  <a:lumOff val="15000"/>
                </a:schemeClr>
              </a:solidFill>
              <a:latin typeface="Franklin Gothic Demi Cond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BC327FCA-F854-B643-A98B-D1EE8ADDD48E}"/>
              </a:ext>
            </a:extLst>
          </p:cNvPr>
          <p:cNvSpPr txBox="1">
            <a:spLocks/>
          </p:cNvSpPr>
          <p:nvPr/>
        </p:nvSpPr>
        <p:spPr>
          <a:xfrm>
            <a:off x="805089" y="761259"/>
            <a:ext cx="6623500" cy="789320"/>
          </a:xfrm>
          <a:prstGeom prst="rect">
            <a:avLst/>
          </a:prstGeom>
        </p:spPr>
        <p:txBody>
          <a:bodyPr vert="horz" lIns="180000" tIns="0" rIns="72000" bIns="46800" rtlCol="0" anchor="t">
            <a:normAutofit fontScale="925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000" spc="-70" baseline="0">
                <a:solidFill>
                  <a:schemeClr val="tx1"/>
                </a:solidFill>
                <a:latin typeface="Helvetica" pitchFamily="2" charset="0"/>
                <a:ea typeface="Roboto Black" panose="02000000000000000000" pitchFamily="2" charset="0"/>
                <a:cs typeface="Arial" panose="020B0604020202020204" pitchFamily="34" charset="0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US" sz="2800" dirty="0"/>
              <a:t>Combining Procrastination with regularity</a:t>
            </a:r>
          </a:p>
          <a:p>
            <a:pPr lvl="0" algn="l" defTabSz="914400">
              <a:lnSpc>
                <a:spcPct val="100000"/>
              </a:lnSpc>
              <a:spcBef>
                <a:spcPts val="0"/>
              </a:spcBef>
            </a:pPr>
            <a:r>
              <a:rPr lang="en-US" sz="1800" b="0" kern="1200" spc="0" dirty="0">
                <a:solidFill>
                  <a:srgbClr val="ED7D31"/>
                </a:solidFill>
                <a:latin typeface="Arial" panose="020B0604020202020204" pitchFamily="34" charset="0"/>
                <a:ea typeface="+mn-ea"/>
                <a:cs typeface="+mn-cs"/>
              </a:rPr>
              <a:t>TIME MANAGEMENT SCORE</a:t>
            </a:r>
          </a:p>
          <a:p>
            <a:pPr algn="l">
              <a:lnSpc>
                <a:spcPct val="100000"/>
              </a:lnSpc>
            </a:pPr>
            <a:endParaRPr lang="en-US" sz="2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83AE545-D4CF-0846-BF6E-AB949E16E2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0058" y="2593630"/>
            <a:ext cx="5572231" cy="911443"/>
          </a:xfrm>
          <a:prstGeom prst="rect">
            <a:avLst/>
          </a:prstGeom>
        </p:spPr>
      </p:pic>
      <p:sp>
        <p:nvSpPr>
          <p:cNvPr id="35" name="Google Shape;60;p13">
            <a:extLst>
              <a:ext uri="{FF2B5EF4-FFF2-40B4-BE49-F238E27FC236}">
                <a16:creationId xmlns:a16="http://schemas.microsoft.com/office/drawing/2014/main" id="{7BED67EB-BEBB-BB4C-8BD8-46876A7C088E}"/>
              </a:ext>
            </a:extLst>
          </p:cNvPr>
          <p:cNvSpPr txBox="1"/>
          <p:nvPr/>
        </p:nvSpPr>
        <p:spPr>
          <a:xfrm>
            <a:off x="5929157" y="6326615"/>
            <a:ext cx="5695747" cy="426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r" defTabSz="685800"/>
            <a:r>
              <a:rPr lang="en-US" sz="8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Figures: Park, J., Yu, R., Rodriguez, F., Baker, R., Smyth, P., &amp; </a:t>
            </a:r>
            <a:r>
              <a:rPr lang="en-US" sz="8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Warschauer</a:t>
            </a:r>
            <a:r>
              <a:rPr lang="en-US" sz="8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, M. (2018). Understanding Student Procrastination via Mixture Models. International Educational Data Mining Society.</a:t>
            </a:r>
          </a:p>
          <a:p>
            <a:pPr algn="r" defTabSz="685800"/>
            <a:r>
              <a:rPr lang="en-US" sz="8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</a:p>
        </p:txBody>
      </p:sp>
      <p:sp>
        <p:nvSpPr>
          <p:cNvPr id="37" name="Google Shape;60;p13">
            <a:extLst>
              <a:ext uri="{FF2B5EF4-FFF2-40B4-BE49-F238E27FC236}">
                <a16:creationId xmlns:a16="http://schemas.microsoft.com/office/drawing/2014/main" id="{4BF2E2C1-F9AB-354B-8D66-43D0EFB9CC02}"/>
              </a:ext>
            </a:extLst>
          </p:cNvPr>
          <p:cNvSpPr txBox="1"/>
          <p:nvPr/>
        </p:nvSpPr>
        <p:spPr>
          <a:xfrm>
            <a:off x="7288478" y="3241709"/>
            <a:ext cx="3458797" cy="823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 defTabSz="685800">
              <a:buFont typeface="Wingdings" pitchFamily="2" charset="2"/>
              <a:buChar char="ü"/>
            </a:pPr>
            <a:endParaRPr lang="en-US" sz="1600" b="1" dirty="0">
              <a:solidFill>
                <a:srgbClr val="413C3A"/>
              </a:solidFill>
              <a:latin typeface="Franklin Gothic Demi Cond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65354A82-01A1-884C-A28D-D955D8BEEB91}"/>
              </a:ext>
            </a:extLst>
          </p:cNvPr>
          <p:cNvGrpSpPr/>
          <p:nvPr/>
        </p:nvGrpSpPr>
        <p:grpSpPr>
          <a:xfrm>
            <a:off x="7603250" y="3679170"/>
            <a:ext cx="3031435" cy="1262269"/>
            <a:chOff x="3190461" y="4482548"/>
            <a:chExt cx="3031435" cy="1262269"/>
          </a:xfrm>
        </p:grpSpPr>
        <p:sp>
          <p:nvSpPr>
            <p:cNvPr id="39" name="Rounded Rectangle 38">
              <a:extLst>
                <a:ext uri="{FF2B5EF4-FFF2-40B4-BE49-F238E27FC236}">
                  <a16:creationId xmlns:a16="http://schemas.microsoft.com/office/drawing/2014/main" id="{280328C2-B3F1-9341-8E1D-B354840D3DE3}"/>
                </a:ext>
              </a:extLst>
            </p:cNvPr>
            <p:cNvSpPr/>
            <p:nvPr/>
          </p:nvSpPr>
          <p:spPr>
            <a:xfrm>
              <a:off x="3190461" y="4482548"/>
              <a:ext cx="3031435" cy="1262269"/>
            </a:xfrm>
            <a:prstGeom prst="roundRect">
              <a:avLst>
                <a:gd name="adj" fmla="val 5643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40" name="Google Shape;60;p13">
              <a:extLst>
                <a:ext uri="{FF2B5EF4-FFF2-40B4-BE49-F238E27FC236}">
                  <a16:creationId xmlns:a16="http://schemas.microsoft.com/office/drawing/2014/main" id="{2BEFB0CF-7555-DD44-922E-9050537CA01C}"/>
                </a:ext>
              </a:extLst>
            </p:cNvPr>
            <p:cNvSpPr txBox="1"/>
            <p:nvPr/>
          </p:nvSpPr>
          <p:spPr>
            <a:xfrm>
              <a:off x="3316657" y="4581305"/>
              <a:ext cx="2813175" cy="10415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algn="ctr" defTabSz="685800"/>
              <a:r>
                <a:rPr lang="en-US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Franklin Gothic Demi Cond"/>
                  <a:ea typeface="Helvetica Neue"/>
                  <a:cs typeface="Helvetica Neue"/>
                  <a:sym typeface="Helvetica Neue"/>
                </a:rPr>
                <a:t>Measures the degree of procrastination incorporating regularity information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95582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027207CA-4A1D-8E4F-BAF3-D39F1E06E927}"/>
              </a:ext>
            </a:extLst>
          </p:cNvPr>
          <p:cNvSpPr txBox="1">
            <a:spLocks/>
          </p:cNvSpPr>
          <p:nvPr/>
        </p:nvSpPr>
        <p:spPr>
          <a:xfrm>
            <a:off x="11624305" y="6515547"/>
            <a:ext cx="466659" cy="163552"/>
          </a:xfrm>
          <a:prstGeom prst="rect">
            <a:avLst/>
          </a:prstGeom>
        </p:spPr>
        <p:txBody>
          <a:bodyPr vert="horz" lIns="90000" tIns="0" rIns="90000" bIns="0" rtlCol="0" anchor="t"/>
          <a:lstStyle>
            <a:defPPr>
              <a:defRPr lang="fr-FR"/>
            </a:defPPr>
            <a:lvl1pPr marL="0" algn="ctr" defTabSz="685800" rtl="0" eaLnBrk="1" latinLnBrk="0" hangingPunct="1">
              <a:defRPr sz="900" b="1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1E1CD7C-2161-7D43-862E-CE4C333CD873}" type="slidenum">
              <a:rPr lang="fr-FR" sz="1050" smtClean="0"/>
              <a:pPr/>
              <a:t>3</a:t>
            </a:fld>
            <a:endParaRPr lang="fr-FR" sz="1050" dirty="0"/>
          </a:p>
        </p:txBody>
      </p:sp>
      <p:sp>
        <p:nvSpPr>
          <p:cNvPr id="7" name="Google Shape;60;p13">
            <a:extLst>
              <a:ext uri="{FF2B5EF4-FFF2-40B4-BE49-F238E27FC236}">
                <a16:creationId xmlns:a16="http://schemas.microsoft.com/office/drawing/2014/main" id="{7071D3F7-1C12-0346-8AA7-07BF8ADFE636}"/>
              </a:ext>
            </a:extLst>
          </p:cNvPr>
          <p:cNvSpPr txBox="1"/>
          <p:nvPr/>
        </p:nvSpPr>
        <p:spPr>
          <a:xfrm>
            <a:off x="981902" y="1911819"/>
            <a:ext cx="7607915" cy="2826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indent="-171450" defTabSz="6858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413C3A"/>
                </a:solidFill>
                <a:latin typeface="Franklin Gothic Demi Cond"/>
                <a:ea typeface="Helvetica Neue"/>
                <a:cs typeface="Helvetica Neue"/>
                <a:sym typeface="Helvetica Neue"/>
              </a:rPr>
              <a:t>Problem statement</a:t>
            </a:r>
          </a:p>
          <a:p>
            <a:pPr marL="171450" indent="-171450" defTabSz="6858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413C3A"/>
                </a:solidFill>
                <a:latin typeface="Franklin Gothic Demi Cond"/>
                <a:ea typeface="Helvetica Neue"/>
                <a:cs typeface="Helvetica Neue"/>
                <a:sym typeface="Helvetica Neue"/>
              </a:rPr>
              <a:t>Previous work</a:t>
            </a:r>
          </a:p>
          <a:p>
            <a:pPr marL="171450" indent="-171450" defTabSz="6858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413C3A"/>
                </a:solidFill>
                <a:latin typeface="Franklin Gothic Demi Cond"/>
                <a:ea typeface="Helvetica Neue"/>
                <a:cs typeface="Helvetica Neue"/>
                <a:sym typeface="Helvetica Neue"/>
              </a:rPr>
              <a:t>Proposed methodology</a:t>
            </a:r>
          </a:p>
          <a:p>
            <a:pPr marL="171450" indent="-171450" defTabSz="6858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413C3A"/>
                </a:solidFill>
                <a:latin typeface="Franklin Gothic Demi Cond"/>
                <a:ea typeface="Helvetica Neue"/>
                <a:cs typeface="Helvetica Neue"/>
                <a:sym typeface="Helvetica Neue"/>
              </a:rPr>
              <a:t>Experiments &amp; Results</a:t>
            </a:r>
          </a:p>
          <a:p>
            <a:pPr marL="171450" indent="-171450" defTabSz="6858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413C3A"/>
                </a:solidFill>
                <a:latin typeface="Franklin Gothic Demi Cond"/>
                <a:ea typeface="Helvetica Neue"/>
                <a:cs typeface="Helvetica Neue"/>
                <a:sym typeface="Helvetica Neue"/>
              </a:rPr>
              <a:t>Overview and potential applications</a:t>
            </a:r>
          </a:p>
          <a:p>
            <a:pPr marL="171450" indent="-171450" defTabSz="6858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sz="2000" dirty="0">
              <a:solidFill>
                <a:srgbClr val="413C3A"/>
              </a:solidFill>
              <a:latin typeface="Franklin Gothic Demi Cond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9FC5F59-8C58-554F-A04B-5ED7789C3DE8}"/>
              </a:ext>
            </a:extLst>
          </p:cNvPr>
          <p:cNvSpPr/>
          <p:nvPr/>
        </p:nvSpPr>
        <p:spPr>
          <a:xfrm>
            <a:off x="-1" y="1245"/>
            <a:ext cx="2035629" cy="33069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E62F707-F472-114A-A732-4629CF679CF1}"/>
              </a:ext>
            </a:extLst>
          </p:cNvPr>
          <p:cNvSpPr/>
          <p:nvPr/>
        </p:nvSpPr>
        <p:spPr>
          <a:xfrm>
            <a:off x="2035628" y="1245"/>
            <a:ext cx="2035629" cy="33069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570DF3F-BBA2-104F-B714-A2334DB50863}"/>
              </a:ext>
            </a:extLst>
          </p:cNvPr>
          <p:cNvSpPr/>
          <p:nvPr/>
        </p:nvSpPr>
        <p:spPr>
          <a:xfrm>
            <a:off x="4071257" y="1245"/>
            <a:ext cx="2253343" cy="33069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BC2595E-C9CC-BF4A-9F74-0E87A86FE2D4}"/>
              </a:ext>
            </a:extLst>
          </p:cNvPr>
          <p:cNvSpPr/>
          <p:nvPr/>
        </p:nvSpPr>
        <p:spPr>
          <a:xfrm>
            <a:off x="6324600" y="1245"/>
            <a:ext cx="3720498" cy="33069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BDE3A76-2D85-FC48-BFD2-FC1EB3310A7A}"/>
              </a:ext>
            </a:extLst>
          </p:cNvPr>
          <p:cNvSpPr/>
          <p:nvPr/>
        </p:nvSpPr>
        <p:spPr>
          <a:xfrm>
            <a:off x="10045099" y="1245"/>
            <a:ext cx="2146902" cy="33069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23" name="Google Shape;60;p13">
            <a:extLst>
              <a:ext uri="{FF2B5EF4-FFF2-40B4-BE49-F238E27FC236}">
                <a16:creationId xmlns:a16="http://schemas.microsoft.com/office/drawing/2014/main" id="{9368310E-3341-A94D-A465-C31C4DFA8788}"/>
              </a:ext>
            </a:extLst>
          </p:cNvPr>
          <p:cNvSpPr txBox="1"/>
          <p:nvPr/>
        </p:nvSpPr>
        <p:spPr>
          <a:xfrm>
            <a:off x="178163" y="-30188"/>
            <a:ext cx="1604193" cy="439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 defTabSz="685800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Demi Cond"/>
                <a:ea typeface="Helvetica Neue"/>
                <a:cs typeface="Helvetica Neue"/>
                <a:sym typeface="Helvetica Neue"/>
              </a:rPr>
              <a:t>Problem statement</a:t>
            </a:r>
            <a:endParaRPr sz="1200" dirty="0">
              <a:solidFill>
                <a:schemeClr val="tx1">
                  <a:lumMod val="85000"/>
                  <a:lumOff val="15000"/>
                </a:schemeClr>
              </a:solidFill>
              <a:latin typeface="Franklin Gothic Demi Cond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4" name="Google Shape;60;p13">
            <a:extLst>
              <a:ext uri="{FF2B5EF4-FFF2-40B4-BE49-F238E27FC236}">
                <a16:creationId xmlns:a16="http://schemas.microsoft.com/office/drawing/2014/main" id="{D4EC6BDC-2099-BC46-BCD4-6438EBDF7AAA}"/>
              </a:ext>
            </a:extLst>
          </p:cNvPr>
          <p:cNvSpPr txBox="1"/>
          <p:nvPr/>
        </p:nvSpPr>
        <p:spPr>
          <a:xfrm>
            <a:off x="2317809" y="-28013"/>
            <a:ext cx="1502230" cy="439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 defTabSz="685800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Demi Cond"/>
                <a:ea typeface="Helvetica Neue"/>
                <a:cs typeface="Helvetica Neue"/>
                <a:sym typeface="Helvetica Neue"/>
              </a:rPr>
              <a:t>Literature Review</a:t>
            </a:r>
            <a:endParaRPr sz="1200" dirty="0">
              <a:solidFill>
                <a:schemeClr val="tx1">
                  <a:lumMod val="85000"/>
                  <a:lumOff val="15000"/>
                </a:schemeClr>
              </a:solidFill>
              <a:latin typeface="Franklin Gothic Demi Cond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5" name="Google Shape;60;p13">
            <a:extLst>
              <a:ext uri="{FF2B5EF4-FFF2-40B4-BE49-F238E27FC236}">
                <a16:creationId xmlns:a16="http://schemas.microsoft.com/office/drawing/2014/main" id="{09D0ADD2-A78D-5B43-B492-7BC5BB5ECF7B}"/>
              </a:ext>
            </a:extLst>
          </p:cNvPr>
          <p:cNvSpPr txBox="1"/>
          <p:nvPr/>
        </p:nvSpPr>
        <p:spPr>
          <a:xfrm>
            <a:off x="4426928" y="-28013"/>
            <a:ext cx="1502230" cy="439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 defTabSz="685800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Demi Cond"/>
                <a:ea typeface="Helvetica Neue"/>
                <a:cs typeface="Helvetica Neue"/>
                <a:sym typeface="Helvetica Neue"/>
              </a:rPr>
              <a:t>Methodology</a:t>
            </a:r>
            <a:endParaRPr sz="1200" dirty="0">
              <a:solidFill>
                <a:schemeClr val="tx1">
                  <a:lumMod val="85000"/>
                  <a:lumOff val="15000"/>
                </a:schemeClr>
              </a:solidFill>
              <a:latin typeface="Franklin Gothic Demi Cond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6" name="Google Shape;60;p13">
            <a:extLst>
              <a:ext uri="{FF2B5EF4-FFF2-40B4-BE49-F238E27FC236}">
                <a16:creationId xmlns:a16="http://schemas.microsoft.com/office/drawing/2014/main" id="{757EDE47-49E1-B442-AE45-6CB97DCB5713}"/>
              </a:ext>
            </a:extLst>
          </p:cNvPr>
          <p:cNvSpPr txBox="1"/>
          <p:nvPr/>
        </p:nvSpPr>
        <p:spPr>
          <a:xfrm>
            <a:off x="7266707" y="-28013"/>
            <a:ext cx="1852261" cy="439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 defTabSz="685800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Demi Cond"/>
                <a:ea typeface="Helvetica Neue"/>
                <a:cs typeface="Helvetica Neue"/>
                <a:sym typeface="Helvetica Neue"/>
              </a:rPr>
              <a:t>Experiments &amp; Results</a:t>
            </a:r>
            <a:endParaRPr sz="1200" dirty="0">
              <a:solidFill>
                <a:schemeClr val="tx1">
                  <a:lumMod val="85000"/>
                  <a:lumOff val="15000"/>
                </a:schemeClr>
              </a:solidFill>
              <a:latin typeface="Franklin Gothic Demi Cond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7" name="Google Shape;60;p13">
            <a:extLst>
              <a:ext uri="{FF2B5EF4-FFF2-40B4-BE49-F238E27FC236}">
                <a16:creationId xmlns:a16="http://schemas.microsoft.com/office/drawing/2014/main" id="{19F0AD84-62FD-9E43-BBDC-96511C9B2473}"/>
              </a:ext>
            </a:extLst>
          </p:cNvPr>
          <p:cNvSpPr txBox="1"/>
          <p:nvPr/>
        </p:nvSpPr>
        <p:spPr>
          <a:xfrm>
            <a:off x="10510870" y="-28013"/>
            <a:ext cx="1346764" cy="439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 defTabSz="685800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Demi Cond"/>
                <a:ea typeface="Helvetica Neue"/>
                <a:cs typeface="Helvetica Neue"/>
                <a:sym typeface="Helvetica Neue"/>
              </a:rPr>
              <a:t>Conclusions</a:t>
            </a:r>
            <a:endParaRPr sz="1200" dirty="0">
              <a:solidFill>
                <a:schemeClr val="tx1">
                  <a:lumMod val="85000"/>
                  <a:lumOff val="15000"/>
                </a:schemeClr>
              </a:solidFill>
              <a:latin typeface="Franklin Gothic Demi Cond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14CA51A7-A466-7A43-B601-FDF9DBA8F258}"/>
              </a:ext>
            </a:extLst>
          </p:cNvPr>
          <p:cNvSpPr txBox="1">
            <a:spLocks/>
          </p:cNvSpPr>
          <p:nvPr/>
        </p:nvSpPr>
        <p:spPr>
          <a:xfrm>
            <a:off x="829503" y="664148"/>
            <a:ext cx="7489825" cy="655400"/>
          </a:xfrm>
          <a:prstGeom prst="rect">
            <a:avLst/>
          </a:prstGeom>
        </p:spPr>
        <p:txBody>
          <a:bodyPr vert="horz" lIns="180000" tIns="0" rIns="72000" bIns="46800" rtlCol="0" anchor="ctr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000" spc="-70" baseline="0">
                <a:solidFill>
                  <a:schemeClr val="tx1"/>
                </a:solidFill>
                <a:latin typeface="Helvetica" pitchFamily="2" charset="0"/>
                <a:ea typeface="Roboto Black" panose="02000000000000000000" pitchFamily="2" charset="0"/>
                <a:cs typeface="Arial" panose="020B0604020202020204" pitchFamily="34" charset="0"/>
              </a:defRPr>
            </a:lvl1pPr>
          </a:lstStyle>
          <a:p>
            <a:pPr algn="l"/>
            <a:r>
              <a:rPr lang="en-US" sz="2800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17786008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027207CA-4A1D-8E4F-BAF3-D39F1E06E927}"/>
              </a:ext>
            </a:extLst>
          </p:cNvPr>
          <p:cNvSpPr txBox="1">
            <a:spLocks/>
          </p:cNvSpPr>
          <p:nvPr/>
        </p:nvSpPr>
        <p:spPr>
          <a:xfrm>
            <a:off x="11624305" y="6515547"/>
            <a:ext cx="466659" cy="163552"/>
          </a:xfrm>
          <a:prstGeom prst="rect">
            <a:avLst/>
          </a:prstGeom>
        </p:spPr>
        <p:txBody>
          <a:bodyPr vert="horz" lIns="90000" tIns="0" rIns="90000" bIns="0" rtlCol="0" anchor="t"/>
          <a:lstStyle>
            <a:defPPr>
              <a:defRPr lang="fr-FR"/>
            </a:defPPr>
            <a:lvl1pPr marL="0" algn="ctr" defTabSz="685800" rtl="0" eaLnBrk="1" latinLnBrk="0" hangingPunct="1">
              <a:defRPr sz="900" b="1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1E1CD7C-2161-7D43-862E-CE4C333CD873}" type="slidenum">
              <a:rPr lang="fr-FR" sz="1050" smtClean="0"/>
              <a:pPr/>
              <a:t>30</a:t>
            </a:fld>
            <a:endParaRPr lang="fr-FR" sz="105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ED7A33A-65BB-2C43-9BF1-F099FA6F6901}"/>
              </a:ext>
            </a:extLst>
          </p:cNvPr>
          <p:cNvSpPr/>
          <p:nvPr/>
        </p:nvSpPr>
        <p:spPr>
          <a:xfrm>
            <a:off x="-1" y="1245"/>
            <a:ext cx="2035629" cy="330692"/>
          </a:xfrm>
          <a:prstGeom prst="rect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3378CA1-0CF5-CF41-8BAD-173387BB5CF0}"/>
              </a:ext>
            </a:extLst>
          </p:cNvPr>
          <p:cNvSpPr/>
          <p:nvPr/>
        </p:nvSpPr>
        <p:spPr>
          <a:xfrm>
            <a:off x="2035628" y="1245"/>
            <a:ext cx="2035629" cy="330692"/>
          </a:xfrm>
          <a:prstGeom prst="rect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AC95D95-A927-0245-9C81-9371DE519786}"/>
              </a:ext>
            </a:extLst>
          </p:cNvPr>
          <p:cNvSpPr/>
          <p:nvPr/>
        </p:nvSpPr>
        <p:spPr>
          <a:xfrm>
            <a:off x="4071257" y="1245"/>
            <a:ext cx="2253343" cy="330692"/>
          </a:xfrm>
          <a:prstGeom prst="rect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33DC608-B215-5C4A-B288-749974243166}"/>
              </a:ext>
            </a:extLst>
          </p:cNvPr>
          <p:cNvSpPr/>
          <p:nvPr/>
        </p:nvSpPr>
        <p:spPr>
          <a:xfrm>
            <a:off x="6324600" y="1245"/>
            <a:ext cx="3720498" cy="33069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EC57EDA-825F-7F4A-A42E-DFC13E783503}"/>
              </a:ext>
            </a:extLst>
          </p:cNvPr>
          <p:cNvSpPr/>
          <p:nvPr/>
        </p:nvSpPr>
        <p:spPr>
          <a:xfrm>
            <a:off x="10045099" y="1245"/>
            <a:ext cx="2146902" cy="330692"/>
          </a:xfrm>
          <a:prstGeom prst="rect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1" name="Google Shape;60;p13">
            <a:extLst>
              <a:ext uri="{FF2B5EF4-FFF2-40B4-BE49-F238E27FC236}">
                <a16:creationId xmlns:a16="http://schemas.microsoft.com/office/drawing/2014/main" id="{B75BF5AE-518F-B84C-9F9E-02A518097396}"/>
              </a:ext>
            </a:extLst>
          </p:cNvPr>
          <p:cNvSpPr txBox="1"/>
          <p:nvPr/>
        </p:nvSpPr>
        <p:spPr>
          <a:xfrm>
            <a:off x="178163" y="-30188"/>
            <a:ext cx="1604193" cy="439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 defTabSz="685800"/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Franklin Gothic Demi Cond"/>
                <a:ea typeface="Helvetica Neue"/>
                <a:cs typeface="Helvetica Neue"/>
                <a:sym typeface="Helvetica Neue"/>
              </a:rPr>
              <a:t>Problem statement</a:t>
            </a:r>
            <a:endParaRPr sz="1200" dirty="0">
              <a:solidFill>
                <a:schemeClr val="bg1">
                  <a:lumMod val="50000"/>
                </a:schemeClr>
              </a:solidFill>
              <a:latin typeface="Franklin Gothic Demi Cond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2" name="Google Shape;60;p13">
            <a:extLst>
              <a:ext uri="{FF2B5EF4-FFF2-40B4-BE49-F238E27FC236}">
                <a16:creationId xmlns:a16="http://schemas.microsoft.com/office/drawing/2014/main" id="{3ADF4309-B6FC-A840-90DC-1B8489D3C659}"/>
              </a:ext>
            </a:extLst>
          </p:cNvPr>
          <p:cNvSpPr txBox="1"/>
          <p:nvPr/>
        </p:nvSpPr>
        <p:spPr>
          <a:xfrm>
            <a:off x="2317809" y="-28013"/>
            <a:ext cx="1502230" cy="439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 defTabSz="685800"/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Franklin Gothic Demi Cond"/>
                <a:ea typeface="Helvetica Neue"/>
                <a:cs typeface="Helvetica Neue"/>
                <a:sym typeface="Helvetica Neue"/>
              </a:rPr>
              <a:t>Literature Review</a:t>
            </a:r>
            <a:endParaRPr sz="1200" dirty="0">
              <a:solidFill>
                <a:schemeClr val="bg1">
                  <a:lumMod val="50000"/>
                </a:schemeClr>
              </a:solidFill>
              <a:latin typeface="Franklin Gothic Demi Cond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3" name="Google Shape;60;p13">
            <a:extLst>
              <a:ext uri="{FF2B5EF4-FFF2-40B4-BE49-F238E27FC236}">
                <a16:creationId xmlns:a16="http://schemas.microsoft.com/office/drawing/2014/main" id="{B094633C-FC7C-E24D-AD3F-AFE8B1721F7F}"/>
              </a:ext>
            </a:extLst>
          </p:cNvPr>
          <p:cNvSpPr txBox="1"/>
          <p:nvPr/>
        </p:nvSpPr>
        <p:spPr>
          <a:xfrm>
            <a:off x="4426928" y="-28013"/>
            <a:ext cx="1502230" cy="439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 defTabSz="685800"/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Franklin Gothic Demi Cond"/>
                <a:ea typeface="Helvetica Neue"/>
                <a:cs typeface="Helvetica Neue"/>
                <a:sym typeface="Helvetica Neue"/>
              </a:rPr>
              <a:t>Methodology</a:t>
            </a:r>
            <a:endParaRPr sz="1200" dirty="0">
              <a:solidFill>
                <a:schemeClr val="bg1">
                  <a:lumMod val="50000"/>
                </a:schemeClr>
              </a:solidFill>
              <a:latin typeface="Franklin Gothic Demi Cond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4" name="Google Shape;60;p13">
            <a:extLst>
              <a:ext uri="{FF2B5EF4-FFF2-40B4-BE49-F238E27FC236}">
                <a16:creationId xmlns:a16="http://schemas.microsoft.com/office/drawing/2014/main" id="{2F12BE55-7A40-A445-B92C-9E5893FFDD1F}"/>
              </a:ext>
            </a:extLst>
          </p:cNvPr>
          <p:cNvSpPr txBox="1"/>
          <p:nvPr/>
        </p:nvSpPr>
        <p:spPr>
          <a:xfrm>
            <a:off x="7266707" y="-28013"/>
            <a:ext cx="1852261" cy="439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 defTabSz="685800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Demi Cond"/>
                <a:ea typeface="Helvetica Neue"/>
                <a:cs typeface="Helvetica Neue"/>
                <a:sym typeface="Helvetica Neue"/>
              </a:rPr>
              <a:t>Experiments &amp; Results</a:t>
            </a:r>
            <a:endParaRPr sz="1200" dirty="0">
              <a:solidFill>
                <a:schemeClr val="tx1">
                  <a:lumMod val="85000"/>
                  <a:lumOff val="15000"/>
                </a:schemeClr>
              </a:solidFill>
              <a:latin typeface="Franklin Gothic Demi Cond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5" name="Google Shape;60;p13">
            <a:extLst>
              <a:ext uri="{FF2B5EF4-FFF2-40B4-BE49-F238E27FC236}">
                <a16:creationId xmlns:a16="http://schemas.microsoft.com/office/drawing/2014/main" id="{D1A66558-D1D6-C34F-8E93-08BDEB5EB9D8}"/>
              </a:ext>
            </a:extLst>
          </p:cNvPr>
          <p:cNvSpPr txBox="1"/>
          <p:nvPr/>
        </p:nvSpPr>
        <p:spPr>
          <a:xfrm>
            <a:off x="10478212" y="-28013"/>
            <a:ext cx="1346764" cy="439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 defTabSz="685800"/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Franklin Gothic Demi Cond"/>
                <a:ea typeface="Helvetica Neue"/>
                <a:cs typeface="Helvetica Neue"/>
                <a:sym typeface="Helvetica Neue"/>
              </a:rPr>
              <a:t>Conclusions</a:t>
            </a:r>
            <a:endParaRPr sz="1200" dirty="0">
              <a:solidFill>
                <a:schemeClr val="bg1">
                  <a:lumMod val="50000"/>
                </a:schemeClr>
              </a:solidFill>
              <a:latin typeface="Franklin Gothic Demi Cond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F3CA4BC6-175A-3F42-AB65-7EC8F1D75255}"/>
              </a:ext>
            </a:extLst>
          </p:cNvPr>
          <p:cNvSpPr txBox="1">
            <a:spLocks/>
          </p:cNvSpPr>
          <p:nvPr/>
        </p:nvSpPr>
        <p:spPr>
          <a:xfrm>
            <a:off x="805089" y="761259"/>
            <a:ext cx="5661204" cy="789320"/>
          </a:xfrm>
          <a:prstGeom prst="rect">
            <a:avLst/>
          </a:prstGeom>
        </p:spPr>
        <p:txBody>
          <a:bodyPr vert="horz" lIns="180000" tIns="0" rIns="72000" bIns="46800" rtlCol="0" anchor="t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000" spc="-70" baseline="0">
                <a:solidFill>
                  <a:schemeClr val="tx1"/>
                </a:solidFill>
                <a:latin typeface="Helvetica" pitchFamily="2" charset="0"/>
                <a:ea typeface="Roboto Black" panose="02000000000000000000" pitchFamily="2" charset="0"/>
                <a:cs typeface="Arial" panose="020B0604020202020204" pitchFamily="34" charset="0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US" sz="2800" dirty="0"/>
              <a:t>Experiments on TM score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2B3469B-7149-3D44-9A11-26B7EACA95A7}"/>
              </a:ext>
            </a:extLst>
          </p:cNvPr>
          <p:cNvSpPr/>
          <p:nvPr/>
        </p:nvSpPr>
        <p:spPr>
          <a:xfrm>
            <a:off x="7489159" y="322967"/>
            <a:ext cx="2554782" cy="33069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28" name="Google Shape;60;p13">
            <a:extLst>
              <a:ext uri="{FF2B5EF4-FFF2-40B4-BE49-F238E27FC236}">
                <a16:creationId xmlns:a16="http://schemas.microsoft.com/office/drawing/2014/main" id="{BBA9D050-FD43-954B-9D94-6B7F57D81C82}"/>
              </a:ext>
            </a:extLst>
          </p:cNvPr>
          <p:cNvSpPr txBox="1"/>
          <p:nvPr/>
        </p:nvSpPr>
        <p:spPr>
          <a:xfrm>
            <a:off x="7683844" y="300288"/>
            <a:ext cx="2125106" cy="439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 defTabSz="685800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Demi Cond"/>
                <a:ea typeface="Helvetica Neue"/>
                <a:cs typeface="Helvetica Neue"/>
                <a:sym typeface="Helvetica Neue"/>
              </a:rPr>
              <a:t>C.  Time management score</a:t>
            </a:r>
            <a:endParaRPr sz="1200" dirty="0">
              <a:solidFill>
                <a:schemeClr val="tx1">
                  <a:lumMod val="85000"/>
                  <a:lumOff val="15000"/>
                </a:schemeClr>
              </a:solidFill>
              <a:latin typeface="Franklin Gothic Demi Cond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2FD3AF0-EBA7-D64B-8C75-130A223ABD54}"/>
              </a:ext>
            </a:extLst>
          </p:cNvPr>
          <p:cNvSpPr/>
          <p:nvPr/>
        </p:nvSpPr>
        <p:spPr>
          <a:xfrm>
            <a:off x="6325508" y="319043"/>
            <a:ext cx="600345" cy="33069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30" name="Google Shape;60;p13">
            <a:extLst>
              <a:ext uri="{FF2B5EF4-FFF2-40B4-BE49-F238E27FC236}">
                <a16:creationId xmlns:a16="http://schemas.microsoft.com/office/drawing/2014/main" id="{0DF0FC88-A578-424A-9088-513CC11DF6CA}"/>
              </a:ext>
            </a:extLst>
          </p:cNvPr>
          <p:cNvSpPr txBox="1"/>
          <p:nvPr/>
        </p:nvSpPr>
        <p:spPr>
          <a:xfrm>
            <a:off x="6454363" y="300617"/>
            <a:ext cx="373881" cy="3306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 defTabSz="685800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Demi Cond"/>
                <a:ea typeface="Helvetica Neue"/>
                <a:cs typeface="Helvetica Neue"/>
                <a:sym typeface="Helvetica Neue"/>
              </a:rPr>
              <a:t>A.</a:t>
            </a:r>
            <a:endParaRPr sz="1200" dirty="0">
              <a:solidFill>
                <a:schemeClr val="tx1">
                  <a:lumMod val="85000"/>
                  <a:lumOff val="15000"/>
                </a:schemeClr>
              </a:solidFill>
              <a:latin typeface="Franklin Gothic Demi Cond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36298FF-CE62-CC4C-A3B6-D9CC2CF778BF}"/>
              </a:ext>
            </a:extLst>
          </p:cNvPr>
          <p:cNvSpPr/>
          <p:nvPr/>
        </p:nvSpPr>
        <p:spPr>
          <a:xfrm>
            <a:off x="6925853" y="323174"/>
            <a:ext cx="600345" cy="33069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32" name="Google Shape;60;p13">
            <a:extLst>
              <a:ext uri="{FF2B5EF4-FFF2-40B4-BE49-F238E27FC236}">
                <a16:creationId xmlns:a16="http://schemas.microsoft.com/office/drawing/2014/main" id="{A12E0E71-AC3A-ED47-BB3D-69C40DE92498}"/>
              </a:ext>
            </a:extLst>
          </p:cNvPr>
          <p:cNvSpPr txBox="1"/>
          <p:nvPr/>
        </p:nvSpPr>
        <p:spPr>
          <a:xfrm>
            <a:off x="7054708" y="300288"/>
            <a:ext cx="373881" cy="3306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 defTabSz="685800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Demi Cond"/>
                <a:ea typeface="Helvetica Neue"/>
                <a:cs typeface="Helvetica Neue"/>
                <a:sym typeface="Helvetica Neue"/>
              </a:rPr>
              <a:t>B.</a:t>
            </a:r>
            <a:endParaRPr sz="1200" dirty="0">
              <a:solidFill>
                <a:schemeClr val="tx1">
                  <a:lumMod val="85000"/>
                  <a:lumOff val="15000"/>
                </a:schemeClr>
              </a:solidFill>
              <a:latin typeface="Franklin Gothic Demi Cond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6" name="Google Shape;60;p13">
            <a:extLst>
              <a:ext uri="{FF2B5EF4-FFF2-40B4-BE49-F238E27FC236}">
                <a16:creationId xmlns:a16="http://schemas.microsoft.com/office/drawing/2014/main" id="{6405944A-73C8-4B4E-8A65-3493A9EF4307}"/>
              </a:ext>
            </a:extLst>
          </p:cNvPr>
          <p:cNvSpPr txBox="1"/>
          <p:nvPr/>
        </p:nvSpPr>
        <p:spPr>
          <a:xfrm>
            <a:off x="5929157" y="6326615"/>
            <a:ext cx="5695747" cy="426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r" defTabSz="685800"/>
            <a:r>
              <a:rPr lang="en-US" sz="8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Figures: Park, J., Yu, R., Rodriguez, F., Baker, R., Smyth, P., &amp; </a:t>
            </a:r>
            <a:r>
              <a:rPr lang="en-US" sz="8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Warschauer</a:t>
            </a:r>
            <a:r>
              <a:rPr lang="en-US" sz="8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, M. (2018). Understanding Student Procrastination via Mixture Models. International Educational Data Mining Society.</a:t>
            </a:r>
          </a:p>
          <a:p>
            <a:pPr algn="r" defTabSz="685800"/>
            <a:r>
              <a:rPr lang="en-US" sz="8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DB0A709-E85A-6F4D-BB8C-F15C2428702E}"/>
              </a:ext>
            </a:extLst>
          </p:cNvPr>
          <p:cNvGrpSpPr/>
          <p:nvPr/>
        </p:nvGrpSpPr>
        <p:grpSpPr>
          <a:xfrm>
            <a:off x="6838410" y="2168091"/>
            <a:ext cx="4561115" cy="1949416"/>
            <a:chOff x="5929157" y="2007330"/>
            <a:chExt cx="5524267" cy="2361066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A5DBCB14-2607-D446-8B87-40CC0C95951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929157" y="2249714"/>
              <a:ext cx="5524267" cy="2118682"/>
            </a:xfrm>
            <a:prstGeom prst="rect">
              <a:avLst/>
            </a:prstGeom>
          </p:spPr>
        </p:pic>
        <p:sp>
          <p:nvSpPr>
            <p:cNvPr id="33" name="Title 1">
              <a:extLst>
                <a:ext uri="{FF2B5EF4-FFF2-40B4-BE49-F238E27FC236}">
                  <a16:creationId xmlns:a16="http://schemas.microsoft.com/office/drawing/2014/main" id="{898E73C5-B1C6-344F-B6C1-BA370C3F6329}"/>
                </a:ext>
              </a:extLst>
            </p:cNvPr>
            <p:cNvSpPr txBox="1">
              <a:spLocks/>
            </p:cNvSpPr>
            <p:nvPr/>
          </p:nvSpPr>
          <p:spPr>
            <a:xfrm>
              <a:off x="6627194" y="2007330"/>
              <a:ext cx="1798008" cy="335690"/>
            </a:xfrm>
            <a:prstGeom prst="rect">
              <a:avLst/>
            </a:prstGeom>
          </p:spPr>
          <p:txBody>
            <a:bodyPr vert="horz" lIns="180000" tIns="0" rIns="72000" bIns="46800" rtlCol="0" anchor="t">
              <a:normAutofit/>
            </a:bodyPr>
            <a:lstStyle>
              <a:lvl1pPr algn="ctr" defTabSz="6858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200" b="1" i="0" kern="1000" spc="-70" baseline="0">
                  <a:solidFill>
                    <a:schemeClr val="tx1"/>
                  </a:solidFill>
                  <a:latin typeface="Helvetica" pitchFamily="2" charset="0"/>
                  <a:ea typeface="Roboto Black" panose="02000000000000000000" pitchFamily="2" charset="0"/>
                  <a:cs typeface="Arial" panose="020B0604020202020204" pitchFamily="34" charset="0"/>
                </a:defRPr>
              </a:lvl1pPr>
            </a:lstStyle>
            <a:p>
              <a:pPr>
                <a:lnSpc>
                  <a:spcPct val="100000"/>
                </a:lnSpc>
              </a:pPr>
              <a:r>
                <a:rPr lang="en-US" sz="11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CLASS  2016</a:t>
              </a:r>
            </a:p>
          </p:txBody>
        </p:sp>
        <p:sp>
          <p:nvSpPr>
            <p:cNvPr id="37" name="Title 1">
              <a:extLst>
                <a:ext uri="{FF2B5EF4-FFF2-40B4-BE49-F238E27FC236}">
                  <a16:creationId xmlns:a16="http://schemas.microsoft.com/office/drawing/2014/main" id="{D7D46EA9-32A5-E042-8BF1-822BF59A1B73}"/>
                </a:ext>
              </a:extLst>
            </p:cNvPr>
            <p:cNvSpPr txBox="1">
              <a:spLocks/>
            </p:cNvSpPr>
            <p:nvPr/>
          </p:nvSpPr>
          <p:spPr>
            <a:xfrm>
              <a:off x="9104220" y="2034011"/>
              <a:ext cx="1798008" cy="335690"/>
            </a:xfrm>
            <a:prstGeom prst="rect">
              <a:avLst/>
            </a:prstGeom>
          </p:spPr>
          <p:txBody>
            <a:bodyPr vert="horz" lIns="180000" tIns="0" rIns="72000" bIns="46800" rtlCol="0" anchor="t">
              <a:normAutofit/>
            </a:bodyPr>
            <a:lstStyle>
              <a:lvl1pPr algn="ctr" defTabSz="6858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200" b="1" i="0" kern="1000" spc="-70" baseline="0">
                  <a:solidFill>
                    <a:schemeClr val="tx1"/>
                  </a:solidFill>
                  <a:latin typeface="Helvetica" pitchFamily="2" charset="0"/>
                  <a:ea typeface="Roboto Black" panose="02000000000000000000" pitchFamily="2" charset="0"/>
                  <a:cs typeface="Arial" panose="020B0604020202020204" pitchFamily="34" charset="0"/>
                </a:defRPr>
              </a:lvl1pPr>
            </a:lstStyle>
            <a:p>
              <a:pPr>
                <a:lnSpc>
                  <a:spcPct val="100000"/>
                </a:lnSpc>
              </a:pPr>
              <a:r>
                <a:rPr lang="en-US" sz="11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CLASS  2017</a:t>
              </a:r>
            </a:p>
          </p:txBody>
        </p:sp>
      </p:grpSp>
      <p:pic>
        <p:nvPicPr>
          <p:cNvPr id="38" name="Picture 37">
            <a:extLst>
              <a:ext uri="{FF2B5EF4-FFF2-40B4-BE49-F238E27FC236}">
                <a16:creationId xmlns:a16="http://schemas.microsoft.com/office/drawing/2014/main" id="{EE12EA21-5758-8547-A2CD-3ADCE4BBA2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7507" y="2022332"/>
            <a:ext cx="4856367" cy="4190351"/>
          </a:xfrm>
          <a:prstGeom prst="rect">
            <a:avLst/>
          </a:prstGeom>
        </p:spPr>
      </p:pic>
      <p:sp>
        <p:nvSpPr>
          <p:cNvPr id="39" name="Google Shape;60;p13">
            <a:extLst>
              <a:ext uri="{FF2B5EF4-FFF2-40B4-BE49-F238E27FC236}">
                <a16:creationId xmlns:a16="http://schemas.microsoft.com/office/drawing/2014/main" id="{B32ABA41-4843-4542-88BF-D50660051A37}"/>
              </a:ext>
            </a:extLst>
          </p:cNvPr>
          <p:cNvSpPr txBox="1"/>
          <p:nvPr/>
        </p:nvSpPr>
        <p:spPr>
          <a:xfrm>
            <a:off x="2317809" y="1513411"/>
            <a:ext cx="2246233" cy="481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defTabSz="685800">
              <a:lnSpc>
                <a:spcPct val="150000"/>
              </a:lnSpc>
            </a:pPr>
            <a:r>
              <a:rPr lang="en-US" b="1" dirty="0">
                <a:solidFill>
                  <a:schemeClr val="accent5"/>
                </a:solidFill>
                <a:latin typeface="Franklin Gothic Demi Cond"/>
                <a:ea typeface="Helvetica Neue"/>
                <a:cs typeface="Helvetica Neue"/>
                <a:sym typeface="Helvetica Neue"/>
              </a:rPr>
              <a:t>BEHAVIORAL</a:t>
            </a:r>
          </a:p>
        </p:txBody>
      </p:sp>
      <p:sp>
        <p:nvSpPr>
          <p:cNvPr id="40" name="Google Shape;60;p13">
            <a:extLst>
              <a:ext uri="{FF2B5EF4-FFF2-40B4-BE49-F238E27FC236}">
                <a16:creationId xmlns:a16="http://schemas.microsoft.com/office/drawing/2014/main" id="{5AD76E2D-FC8A-D344-ADD1-466CE631BD51}"/>
              </a:ext>
            </a:extLst>
          </p:cNvPr>
          <p:cNvSpPr txBox="1"/>
          <p:nvPr/>
        </p:nvSpPr>
        <p:spPr>
          <a:xfrm>
            <a:off x="7870371" y="1508873"/>
            <a:ext cx="2246233" cy="481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defTabSz="685800">
              <a:lnSpc>
                <a:spcPct val="150000"/>
              </a:lnSpc>
            </a:pPr>
            <a:r>
              <a:rPr lang="en-US" b="1" dirty="0">
                <a:solidFill>
                  <a:schemeClr val="accent6"/>
                </a:solidFill>
                <a:latin typeface="Franklin Gothic Demi Cond"/>
                <a:ea typeface="Helvetica Neue"/>
                <a:cs typeface="Helvetica Neue"/>
                <a:sym typeface="Helvetica Neue"/>
              </a:rPr>
              <a:t>GRADING</a:t>
            </a:r>
          </a:p>
        </p:txBody>
      </p:sp>
      <p:sp>
        <p:nvSpPr>
          <p:cNvPr id="41" name="Google Shape;60;p13">
            <a:extLst>
              <a:ext uri="{FF2B5EF4-FFF2-40B4-BE49-F238E27FC236}">
                <a16:creationId xmlns:a16="http://schemas.microsoft.com/office/drawing/2014/main" id="{7832374F-1DEC-F949-B501-44C941859BB8}"/>
              </a:ext>
            </a:extLst>
          </p:cNvPr>
          <p:cNvSpPr txBox="1"/>
          <p:nvPr/>
        </p:nvSpPr>
        <p:spPr>
          <a:xfrm>
            <a:off x="7054708" y="4654362"/>
            <a:ext cx="3473741" cy="9616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 defTabSz="685800">
              <a:buFont typeface="Wingdings" pitchFamily="2" charset="2"/>
              <a:buChar char="ü"/>
            </a:pPr>
            <a:r>
              <a:rPr lang="en-US" sz="1600" dirty="0">
                <a:solidFill>
                  <a:srgbClr val="413C3A"/>
                </a:solidFill>
                <a:latin typeface="Franklin Gothic Demi Cond"/>
                <a:ea typeface="Helvetica Neue"/>
                <a:cs typeface="Helvetica Neue"/>
                <a:sym typeface="Helvetica Neue"/>
              </a:rPr>
              <a:t>There exist positive relationship between TM and performance</a:t>
            </a:r>
            <a:endParaRPr sz="1600" dirty="0">
              <a:solidFill>
                <a:srgbClr val="413C3A"/>
              </a:solidFill>
              <a:latin typeface="Franklin Gothic Demi Cond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2CB754D4-001F-DD4E-B804-F96C42EB8FAF}"/>
              </a:ext>
            </a:extLst>
          </p:cNvPr>
          <p:cNvSpPr/>
          <p:nvPr/>
        </p:nvSpPr>
        <p:spPr>
          <a:xfrm>
            <a:off x="2641818" y="2234411"/>
            <a:ext cx="615635" cy="181888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42" name="Rounded Rectangle 41">
            <a:extLst>
              <a:ext uri="{FF2B5EF4-FFF2-40B4-BE49-F238E27FC236}">
                <a16:creationId xmlns:a16="http://schemas.microsoft.com/office/drawing/2014/main" id="{2B94CFD2-DD58-A940-B6F3-0DB4CB436572}"/>
              </a:ext>
            </a:extLst>
          </p:cNvPr>
          <p:cNvSpPr/>
          <p:nvPr/>
        </p:nvSpPr>
        <p:spPr>
          <a:xfrm>
            <a:off x="4971361" y="2234411"/>
            <a:ext cx="615635" cy="181888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7F22AB84-AF13-714E-AE1D-2413DB94E93D}"/>
              </a:ext>
            </a:extLst>
          </p:cNvPr>
          <p:cNvSpPr/>
          <p:nvPr/>
        </p:nvSpPr>
        <p:spPr>
          <a:xfrm>
            <a:off x="2622103" y="4223547"/>
            <a:ext cx="694411" cy="181888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BD095E09-EA2B-3A4E-8752-413C5C20B7EB}"/>
              </a:ext>
            </a:extLst>
          </p:cNvPr>
          <p:cNvSpPr/>
          <p:nvPr/>
        </p:nvSpPr>
        <p:spPr>
          <a:xfrm>
            <a:off x="4951646" y="4223547"/>
            <a:ext cx="694411" cy="181888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695417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3" grpId="0" animBg="1"/>
      <p:bldP spid="42" grpId="0" animBg="1"/>
      <p:bldP spid="43" grpId="0" animBg="1"/>
      <p:bldP spid="4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027207CA-4A1D-8E4F-BAF3-D39F1E06E927}"/>
              </a:ext>
            </a:extLst>
          </p:cNvPr>
          <p:cNvSpPr txBox="1">
            <a:spLocks/>
          </p:cNvSpPr>
          <p:nvPr/>
        </p:nvSpPr>
        <p:spPr>
          <a:xfrm>
            <a:off x="11624305" y="6515547"/>
            <a:ext cx="466659" cy="163552"/>
          </a:xfrm>
          <a:prstGeom prst="rect">
            <a:avLst/>
          </a:prstGeom>
        </p:spPr>
        <p:txBody>
          <a:bodyPr vert="horz" lIns="90000" tIns="0" rIns="90000" bIns="0" rtlCol="0" anchor="t"/>
          <a:lstStyle>
            <a:defPPr>
              <a:defRPr lang="fr-FR"/>
            </a:defPPr>
            <a:lvl1pPr marL="0" algn="ctr" defTabSz="685800" rtl="0" eaLnBrk="1" latinLnBrk="0" hangingPunct="1">
              <a:defRPr sz="900" b="1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1E1CD7C-2161-7D43-862E-CE4C333CD873}" type="slidenum">
              <a:rPr lang="fr-FR" sz="1050" smtClean="0"/>
              <a:pPr/>
              <a:t>31</a:t>
            </a:fld>
            <a:endParaRPr lang="fr-FR" sz="105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8B6DACD-7371-8E48-80CB-5B506E9D305D}"/>
              </a:ext>
            </a:extLst>
          </p:cNvPr>
          <p:cNvSpPr/>
          <p:nvPr/>
        </p:nvSpPr>
        <p:spPr>
          <a:xfrm>
            <a:off x="-1" y="1245"/>
            <a:ext cx="2035629" cy="330692"/>
          </a:xfrm>
          <a:prstGeom prst="rect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DD2E7BE-E7DC-4948-BFB4-4D563FB31EFD}"/>
              </a:ext>
            </a:extLst>
          </p:cNvPr>
          <p:cNvSpPr/>
          <p:nvPr/>
        </p:nvSpPr>
        <p:spPr>
          <a:xfrm>
            <a:off x="2035628" y="1245"/>
            <a:ext cx="2035629" cy="330692"/>
          </a:xfrm>
          <a:prstGeom prst="rect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E937F04-E039-B148-8F49-4D886E9CE87D}"/>
              </a:ext>
            </a:extLst>
          </p:cNvPr>
          <p:cNvSpPr/>
          <p:nvPr/>
        </p:nvSpPr>
        <p:spPr>
          <a:xfrm>
            <a:off x="4071257" y="1245"/>
            <a:ext cx="2253343" cy="330692"/>
          </a:xfrm>
          <a:prstGeom prst="rect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8B62BF1-3BD3-8F4F-85E0-FB986ECFF0DC}"/>
              </a:ext>
            </a:extLst>
          </p:cNvPr>
          <p:cNvSpPr/>
          <p:nvPr/>
        </p:nvSpPr>
        <p:spPr>
          <a:xfrm>
            <a:off x="6324600" y="1245"/>
            <a:ext cx="3720498" cy="33069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8577859-A2DF-174F-81E5-015735DEC0BF}"/>
              </a:ext>
            </a:extLst>
          </p:cNvPr>
          <p:cNvSpPr/>
          <p:nvPr/>
        </p:nvSpPr>
        <p:spPr>
          <a:xfrm>
            <a:off x="10045099" y="1245"/>
            <a:ext cx="2146902" cy="330692"/>
          </a:xfrm>
          <a:prstGeom prst="rect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1" name="Google Shape;60;p13">
            <a:extLst>
              <a:ext uri="{FF2B5EF4-FFF2-40B4-BE49-F238E27FC236}">
                <a16:creationId xmlns:a16="http://schemas.microsoft.com/office/drawing/2014/main" id="{011AC5FC-AB36-E24B-9B82-6426027531B6}"/>
              </a:ext>
            </a:extLst>
          </p:cNvPr>
          <p:cNvSpPr txBox="1"/>
          <p:nvPr/>
        </p:nvSpPr>
        <p:spPr>
          <a:xfrm>
            <a:off x="178163" y="-30188"/>
            <a:ext cx="1604193" cy="439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 defTabSz="685800"/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Franklin Gothic Demi Cond"/>
                <a:ea typeface="Helvetica Neue"/>
                <a:cs typeface="Helvetica Neue"/>
                <a:sym typeface="Helvetica Neue"/>
              </a:rPr>
              <a:t>Problem statement</a:t>
            </a:r>
            <a:endParaRPr sz="1200" dirty="0">
              <a:solidFill>
                <a:schemeClr val="bg1">
                  <a:lumMod val="50000"/>
                </a:schemeClr>
              </a:solidFill>
              <a:latin typeface="Franklin Gothic Demi Cond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2" name="Google Shape;60;p13">
            <a:extLst>
              <a:ext uri="{FF2B5EF4-FFF2-40B4-BE49-F238E27FC236}">
                <a16:creationId xmlns:a16="http://schemas.microsoft.com/office/drawing/2014/main" id="{2B00F559-0076-4646-A03E-053651819FD6}"/>
              </a:ext>
            </a:extLst>
          </p:cNvPr>
          <p:cNvSpPr txBox="1"/>
          <p:nvPr/>
        </p:nvSpPr>
        <p:spPr>
          <a:xfrm>
            <a:off x="2317809" y="-28013"/>
            <a:ext cx="1502230" cy="439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 defTabSz="685800"/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Franklin Gothic Demi Cond"/>
                <a:ea typeface="Helvetica Neue"/>
                <a:cs typeface="Helvetica Neue"/>
                <a:sym typeface="Helvetica Neue"/>
              </a:rPr>
              <a:t>Literature Review</a:t>
            </a:r>
            <a:endParaRPr sz="1200" dirty="0">
              <a:solidFill>
                <a:schemeClr val="bg1">
                  <a:lumMod val="50000"/>
                </a:schemeClr>
              </a:solidFill>
              <a:latin typeface="Franklin Gothic Demi Cond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3" name="Google Shape;60;p13">
            <a:extLst>
              <a:ext uri="{FF2B5EF4-FFF2-40B4-BE49-F238E27FC236}">
                <a16:creationId xmlns:a16="http://schemas.microsoft.com/office/drawing/2014/main" id="{506F0BBF-5318-0F4B-B56C-26579DC752A1}"/>
              </a:ext>
            </a:extLst>
          </p:cNvPr>
          <p:cNvSpPr txBox="1"/>
          <p:nvPr/>
        </p:nvSpPr>
        <p:spPr>
          <a:xfrm>
            <a:off x="4426928" y="-28013"/>
            <a:ext cx="1502230" cy="439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 defTabSz="685800"/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Franklin Gothic Demi Cond"/>
                <a:ea typeface="Helvetica Neue"/>
                <a:cs typeface="Helvetica Neue"/>
                <a:sym typeface="Helvetica Neue"/>
              </a:rPr>
              <a:t>Methodology</a:t>
            </a:r>
            <a:endParaRPr sz="1200" dirty="0">
              <a:solidFill>
                <a:schemeClr val="bg1">
                  <a:lumMod val="50000"/>
                </a:schemeClr>
              </a:solidFill>
              <a:latin typeface="Franklin Gothic Demi Cond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4" name="Google Shape;60;p13">
            <a:extLst>
              <a:ext uri="{FF2B5EF4-FFF2-40B4-BE49-F238E27FC236}">
                <a16:creationId xmlns:a16="http://schemas.microsoft.com/office/drawing/2014/main" id="{452FEE39-7A11-2A40-A493-B9976D5E7270}"/>
              </a:ext>
            </a:extLst>
          </p:cNvPr>
          <p:cNvSpPr txBox="1"/>
          <p:nvPr/>
        </p:nvSpPr>
        <p:spPr>
          <a:xfrm>
            <a:off x="7266707" y="-28013"/>
            <a:ext cx="1852261" cy="439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 defTabSz="685800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Demi Cond"/>
                <a:ea typeface="Helvetica Neue"/>
                <a:cs typeface="Helvetica Neue"/>
                <a:sym typeface="Helvetica Neue"/>
              </a:rPr>
              <a:t>Experiments &amp; Results</a:t>
            </a:r>
            <a:endParaRPr sz="1200" dirty="0">
              <a:solidFill>
                <a:schemeClr val="tx1">
                  <a:lumMod val="85000"/>
                  <a:lumOff val="15000"/>
                </a:schemeClr>
              </a:solidFill>
              <a:latin typeface="Franklin Gothic Demi Cond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5" name="Google Shape;60;p13">
            <a:extLst>
              <a:ext uri="{FF2B5EF4-FFF2-40B4-BE49-F238E27FC236}">
                <a16:creationId xmlns:a16="http://schemas.microsoft.com/office/drawing/2014/main" id="{71C0AF45-8C03-6D44-AD89-C915F0D8C539}"/>
              </a:ext>
            </a:extLst>
          </p:cNvPr>
          <p:cNvSpPr txBox="1"/>
          <p:nvPr/>
        </p:nvSpPr>
        <p:spPr>
          <a:xfrm>
            <a:off x="10478212" y="-28013"/>
            <a:ext cx="1346764" cy="439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 defTabSz="685800"/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Franklin Gothic Demi Cond"/>
                <a:ea typeface="Helvetica Neue"/>
                <a:cs typeface="Helvetica Neue"/>
                <a:sym typeface="Helvetica Neue"/>
              </a:rPr>
              <a:t>Conclusions</a:t>
            </a:r>
            <a:endParaRPr sz="1200" dirty="0">
              <a:solidFill>
                <a:schemeClr val="bg1">
                  <a:lumMod val="50000"/>
                </a:schemeClr>
              </a:solidFill>
              <a:latin typeface="Franklin Gothic Demi Cond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B574E2E-446E-C44D-AD0B-CB51C10BFBED}"/>
              </a:ext>
            </a:extLst>
          </p:cNvPr>
          <p:cNvSpPr/>
          <p:nvPr/>
        </p:nvSpPr>
        <p:spPr>
          <a:xfrm>
            <a:off x="8135507" y="327514"/>
            <a:ext cx="1908434" cy="33069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27" name="Google Shape;60;p13">
            <a:extLst>
              <a:ext uri="{FF2B5EF4-FFF2-40B4-BE49-F238E27FC236}">
                <a16:creationId xmlns:a16="http://schemas.microsoft.com/office/drawing/2014/main" id="{CCF00E12-9843-D842-A3F1-5979A33781DB}"/>
              </a:ext>
            </a:extLst>
          </p:cNvPr>
          <p:cNvSpPr txBox="1"/>
          <p:nvPr/>
        </p:nvSpPr>
        <p:spPr>
          <a:xfrm>
            <a:off x="8162057" y="293897"/>
            <a:ext cx="1878149" cy="439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 defTabSz="685800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Demi Cond"/>
                <a:ea typeface="Helvetica Neue"/>
                <a:cs typeface="Helvetica Neue"/>
                <a:sym typeface="Helvetica Neue"/>
              </a:rPr>
              <a:t>D.  Demographics correlation</a:t>
            </a:r>
            <a:endParaRPr sz="1200" dirty="0">
              <a:solidFill>
                <a:schemeClr val="tx1">
                  <a:lumMod val="85000"/>
                  <a:lumOff val="15000"/>
                </a:schemeClr>
              </a:solidFill>
              <a:latin typeface="Franklin Gothic Demi Cond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56C18B9-FE84-7448-9A72-FE1FA9B9F523}"/>
              </a:ext>
            </a:extLst>
          </p:cNvPr>
          <p:cNvSpPr/>
          <p:nvPr/>
        </p:nvSpPr>
        <p:spPr>
          <a:xfrm>
            <a:off x="6325508" y="319043"/>
            <a:ext cx="600345" cy="33069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29" name="Google Shape;60;p13">
            <a:extLst>
              <a:ext uri="{FF2B5EF4-FFF2-40B4-BE49-F238E27FC236}">
                <a16:creationId xmlns:a16="http://schemas.microsoft.com/office/drawing/2014/main" id="{02FD04A2-F014-E849-9421-11586D7D29C8}"/>
              </a:ext>
            </a:extLst>
          </p:cNvPr>
          <p:cNvSpPr txBox="1"/>
          <p:nvPr/>
        </p:nvSpPr>
        <p:spPr>
          <a:xfrm>
            <a:off x="6454363" y="300617"/>
            <a:ext cx="373881" cy="3306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 defTabSz="685800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Demi Cond"/>
                <a:ea typeface="Helvetica Neue"/>
                <a:cs typeface="Helvetica Neue"/>
                <a:sym typeface="Helvetica Neue"/>
              </a:rPr>
              <a:t>A.</a:t>
            </a:r>
            <a:endParaRPr sz="1200" dirty="0">
              <a:solidFill>
                <a:schemeClr val="tx1">
                  <a:lumMod val="85000"/>
                  <a:lumOff val="15000"/>
                </a:schemeClr>
              </a:solidFill>
              <a:latin typeface="Franklin Gothic Demi Cond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7A5F5CC-15E2-0749-B1DE-32FE803A8E2C}"/>
              </a:ext>
            </a:extLst>
          </p:cNvPr>
          <p:cNvSpPr/>
          <p:nvPr/>
        </p:nvSpPr>
        <p:spPr>
          <a:xfrm>
            <a:off x="6925853" y="327721"/>
            <a:ext cx="600345" cy="33069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31" name="Google Shape;60;p13">
            <a:extLst>
              <a:ext uri="{FF2B5EF4-FFF2-40B4-BE49-F238E27FC236}">
                <a16:creationId xmlns:a16="http://schemas.microsoft.com/office/drawing/2014/main" id="{380D796A-66AE-5540-A589-59524419DC74}"/>
              </a:ext>
            </a:extLst>
          </p:cNvPr>
          <p:cNvSpPr txBox="1"/>
          <p:nvPr/>
        </p:nvSpPr>
        <p:spPr>
          <a:xfrm>
            <a:off x="7054708" y="295599"/>
            <a:ext cx="373881" cy="3306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 defTabSz="685800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Demi Cond"/>
                <a:ea typeface="Helvetica Neue"/>
                <a:cs typeface="Helvetica Neue"/>
                <a:sym typeface="Helvetica Neue"/>
              </a:rPr>
              <a:t>B.</a:t>
            </a:r>
            <a:endParaRPr sz="1200" dirty="0">
              <a:solidFill>
                <a:schemeClr val="tx1">
                  <a:lumMod val="85000"/>
                  <a:lumOff val="15000"/>
                </a:schemeClr>
              </a:solidFill>
              <a:latin typeface="Franklin Gothic Demi Cond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E9466DF1-4EAC-A547-A8FA-12AA57A9F312}"/>
              </a:ext>
            </a:extLst>
          </p:cNvPr>
          <p:cNvSpPr/>
          <p:nvPr/>
        </p:nvSpPr>
        <p:spPr>
          <a:xfrm>
            <a:off x="7535162" y="322059"/>
            <a:ext cx="600345" cy="33069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33" name="Google Shape;60;p13">
            <a:extLst>
              <a:ext uri="{FF2B5EF4-FFF2-40B4-BE49-F238E27FC236}">
                <a16:creationId xmlns:a16="http://schemas.microsoft.com/office/drawing/2014/main" id="{F437E92F-778E-F14E-856A-910F8492956B}"/>
              </a:ext>
            </a:extLst>
          </p:cNvPr>
          <p:cNvSpPr txBox="1"/>
          <p:nvPr/>
        </p:nvSpPr>
        <p:spPr>
          <a:xfrm>
            <a:off x="7664017" y="299173"/>
            <a:ext cx="373881" cy="3306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 defTabSz="685800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Demi Cond"/>
                <a:ea typeface="Helvetica Neue"/>
                <a:cs typeface="Helvetica Neue"/>
                <a:sym typeface="Helvetica Neue"/>
              </a:rPr>
              <a:t>C.</a:t>
            </a:r>
            <a:endParaRPr sz="1200" dirty="0">
              <a:solidFill>
                <a:schemeClr val="tx1">
                  <a:lumMod val="85000"/>
                  <a:lumOff val="15000"/>
                </a:schemeClr>
              </a:solidFill>
              <a:latin typeface="Franklin Gothic Demi Cond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9DDBFC72-617D-6847-A44F-9A8877A27579}"/>
              </a:ext>
            </a:extLst>
          </p:cNvPr>
          <p:cNvSpPr txBox="1">
            <a:spLocks/>
          </p:cNvSpPr>
          <p:nvPr/>
        </p:nvSpPr>
        <p:spPr>
          <a:xfrm>
            <a:off x="805089" y="761259"/>
            <a:ext cx="5661204" cy="789320"/>
          </a:xfrm>
          <a:prstGeom prst="rect">
            <a:avLst/>
          </a:prstGeom>
        </p:spPr>
        <p:txBody>
          <a:bodyPr vert="horz" lIns="180000" tIns="0" rIns="72000" bIns="46800" rtlCol="0" anchor="t">
            <a:normAutofit fontScale="92500" lnSpcReduction="100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000" spc="-70" baseline="0">
                <a:solidFill>
                  <a:schemeClr val="tx1"/>
                </a:solidFill>
                <a:latin typeface="Helvetica" pitchFamily="2" charset="0"/>
                <a:ea typeface="Roboto Black" panose="02000000000000000000" pitchFamily="2" charset="0"/>
                <a:cs typeface="Arial" panose="020B0604020202020204" pitchFamily="34" charset="0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US" sz="2800" dirty="0"/>
              <a:t>Experiments demographics correlation</a:t>
            </a:r>
          </a:p>
        </p:txBody>
      </p:sp>
      <p:sp>
        <p:nvSpPr>
          <p:cNvPr id="41" name="Google Shape;60;p13">
            <a:extLst>
              <a:ext uri="{FF2B5EF4-FFF2-40B4-BE49-F238E27FC236}">
                <a16:creationId xmlns:a16="http://schemas.microsoft.com/office/drawing/2014/main" id="{0E3AC1EB-2E6A-A741-9DE5-C7A1869FEE94}"/>
              </a:ext>
            </a:extLst>
          </p:cNvPr>
          <p:cNvSpPr txBox="1"/>
          <p:nvPr/>
        </p:nvSpPr>
        <p:spPr>
          <a:xfrm>
            <a:off x="2044620" y="2482430"/>
            <a:ext cx="8559960" cy="1602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indent="-171450" defTabSz="6858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accent5"/>
                </a:solidFill>
                <a:latin typeface="Franklin Gothic Demi Cond"/>
                <a:ea typeface="Helvetica Neue"/>
                <a:cs typeface="Helvetica Neue"/>
                <a:sym typeface="Helvetica Neue"/>
              </a:rPr>
              <a:t>H</a:t>
            </a:r>
            <a:r>
              <a:rPr lang="en-US" sz="2000" b="1" baseline="-25000" dirty="0">
                <a:solidFill>
                  <a:schemeClr val="accent5"/>
                </a:solidFill>
                <a:latin typeface="Franklin Gothic Demi Cond"/>
                <a:ea typeface="Helvetica Neue"/>
                <a:cs typeface="Helvetica Neue"/>
                <a:sym typeface="Helvetica Neue"/>
              </a:rPr>
              <a:t>0</a:t>
            </a:r>
            <a:r>
              <a:rPr lang="en-US" sz="2000" b="1" dirty="0">
                <a:solidFill>
                  <a:schemeClr val="accent5"/>
                </a:solidFill>
                <a:latin typeface="Franklin Gothic Demi Cond"/>
                <a:ea typeface="Helvetica Neue"/>
                <a:cs typeface="Helvetica Neue"/>
                <a:sym typeface="Helvetica Neue"/>
              </a:rPr>
              <a:t>:    </a:t>
            </a:r>
            <a:r>
              <a:rPr lang="en-US" sz="2000" b="1" dirty="0">
                <a:solidFill>
                  <a:srgbClr val="413C3A"/>
                </a:solidFill>
                <a:latin typeface="Franklin Gothic Demi Cond"/>
                <a:ea typeface="Helvetica Neue"/>
                <a:cs typeface="Helvetica Neue"/>
                <a:sym typeface="Helvetica Neue"/>
              </a:rPr>
              <a:t>The observed behavioral differences are more individual-level in nature </a:t>
            </a:r>
          </a:p>
          <a:p>
            <a:pPr defTabSz="685800"/>
            <a:endParaRPr lang="en-US" sz="2000" b="1" dirty="0">
              <a:solidFill>
                <a:srgbClr val="413C3A"/>
              </a:solidFill>
              <a:latin typeface="Franklin Gothic Demi Cond"/>
              <a:ea typeface="Helvetica Neue"/>
              <a:cs typeface="Helvetica Neue"/>
              <a:sym typeface="Helvetica Neue"/>
            </a:endParaRPr>
          </a:p>
          <a:p>
            <a:pPr marL="171450" indent="-171450" defTabSz="6858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accent5"/>
                </a:solidFill>
                <a:latin typeface="Franklin Gothic Demi Cond"/>
                <a:ea typeface="Helvetica Neue"/>
                <a:cs typeface="Helvetica Neue"/>
                <a:sym typeface="Helvetica Neue"/>
              </a:rPr>
              <a:t>H</a:t>
            </a:r>
            <a:r>
              <a:rPr lang="en-US" sz="2000" b="1" baseline="-25000" dirty="0">
                <a:solidFill>
                  <a:schemeClr val="accent5"/>
                </a:solidFill>
                <a:latin typeface="Franklin Gothic Demi Cond"/>
                <a:ea typeface="Helvetica Neue"/>
                <a:cs typeface="Helvetica Neue"/>
                <a:sym typeface="Helvetica Neue"/>
              </a:rPr>
              <a:t>1</a:t>
            </a:r>
            <a:r>
              <a:rPr lang="en-US" sz="2000" b="1" dirty="0">
                <a:solidFill>
                  <a:schemeClr val="accent5"/>
                </a:solidFill>
                <a:latin typeface="Franklin Gothic Demi Cond"/>
                <a:ea typeface="Helvetica Neue"/>
                <a:cs typeface="Helvetica Neue"/>
                <a:sym typeface="Helvetica Neue"/>
              </a:rPr>
              <a:t>:    </a:t>
            </a:r>
            <a:r>
              <a:rPr lang="en-US" sz="2000" b="1" dirty="0">
                <a:solidFill>
                  <a:srgbClr val="413C3A"/>
                </a:solidFill>
                <a:latin typeface="Franklin Gothic Demi Cond"/>
                <a:ea typeface="Helvetica Neue"/>
                <a:cs typeface="Helvetica Neue"/>
                <a:sym typeface="Helvetica Neue"/>
              </a:rPr>
              <a:t>The observed behavioral differences are related to demographic characteristics </a:t>
            </a:r>
          </a:p>
          <a:p>
            <a:pPr marL="171450" indent="-171450" defTabSz="685800">
              <a:buFont typeface="Arial" panose="020B0604020202020204" pitchFamily="34" charset="0"/>
              <a:buChar char="•"/>
            </a:pPr>
            <a:endParaRPr lang="en-US" sz="2000" b="1" dirty="0">
              <a:solidFill>
                <a:srgbClr val="413C3A"/>
              </a:solidFill>
              <a:latin typeface="Franklin Gothic Demi Cond"/>
              <a:ea typeface="Helvetica Neue"/>
              <a:cs typeface="Helvetica Neue"/>
              <a:sym typeface="Helvetica Neue"/>
            </a:endParaRPr>
          </a:p>
          <a:p>
            <a:pPr marL="171450" indent="-171450" defTabSz="685800">
              <a:buFont typeface="Arial" panose="020B0604020202020204" pitchFamily="34" charset="0"/>
              <a:buChar char="•"/>
            </a:pPr>
            <a:endParaRPr lang="en-US" sz="2000" b="1" dirty="0">
              <a:solidFill>
                <a:srgbClr val="413C3A"/>
              </a:solidFill>
              <a:latin typeface="Franklin Gothic Demi Cond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417512243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027207CA-4A1D-8E4F-BAF3-D39F1E06E927}"/>
              </a:ext>
            </a:extLst>
          </p:cNvPr>
          <p:cNvSpPr txBox="1">
            <a:spLocks/>
          </p:cNvSpPr>
          <p:nvPr/>
        </p:nvSpPr>
        <p:spPr>
          <a:xfrm>
            <a:off x="11624305" y="6515547"/>
            <a:ext cx="466659" cy="163552"/>
          </a:xfrm>
          <a:prstGeom prst="rect">
            <a:avLst/>
          </a:prstGeom>
        </p:spPr>
        <p:txBody>
          <a:bodyPr vert="horz" lIns="90000" tIns="0" rIns="90000" bIns="0" rtlCol="0" anchor="t"/>
          <a:lstStyle>
            <a:defPPr>
              <a:defRPr lang="fr-FR"/>
            </a:defPPr>
            <a:lvl1pPr marL="0" algn="ctr" defTabSz="685800" rtl="0" eaLnBrk="1" latinLnBrk="0" hangingPunct="1">
              <a:defRPr sz="900" b="1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1E1CD7C-2161-7D43-862E-CE4C333CD873}" type="slidenum">
              <a:rPr lang="fr-FR" sz="1050" smtClean="0"/>
              <a:pPr/>
              <a:t>32</a:t>
            </a:fld>
            <a:endParaRPr lang="fr-FR" sz="105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8B6DACD-7371-8E48-80CB-5B506E9D305D}"/>
              </a:ext>
            </a:extLst>
          </p:cNvPr>
          <p:cNvSpPr/>
          <p:nvPr/>
        </p:nvSpPr>
        <p:spPr>
          <a:xfrm>
            <a:off x="-1" y="1245"/>
            <a:ext cx="2035629" cy="330692"/>
          </a:xfrm>
          <a:prstGeom prst="rect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DD2E7BE-E7DC-4948-BFB4-4D563FB31EFD}"/>
              </a:ext>
            </a:extLst>
          </p:cNvPr>
          <p:cNvSpPr/>
          <p:nvPr/>
        </p:nvSpPr>
        <p:spPr>
          <a:xfrm>
            <a:off x="2035628" y="1245"/>
            <a:ext cx="2035629" cy="330692"/>
          </a:xfrm>
          <a:prstGeom prst="rect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E937F04-E039-B148-8F49-4D886E9CE87D}"/>
              </a:ext>
            </a:extLst>
          </p:cNvPr>
          <p:cNvSpPr/>
          <p:nvPr/>
        </p:nvSpPr>
        <p:spPr>
          <a:xfrm>
            <a:off x="4071257" y="1245"/>
            <a:ext cx="2253343" cy="330692"/>
          </a:xfrm>
          <a:prstGeom prst="rect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8B62BF1-3BD3-8F4F-85E0-FB986ECFF0DC}"/>
              </a:ext>
            </a:extLst>
          </p:cNvPr>
          <p:cNvSpPr/>
          <p:nvPr/>
        </p:nvSpPr>
        <p:spPr>
          <a:xfrm>
            <a:off x="6324600" y="1245"/>
            <a:ext cx="3720498" cy="33069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8577859-A2DF-174F-81E5-015735DEC0BF}"/>
              </a:ext>
            </a:extLst>
          </p:cNvPr>
          <p:cNvSpPr/>
          <p:nvPr/>
        </p:nvSpPr>
        <p:spPr>
          <a:xfrm>
            <a:off x="10045099" y="1245"/>
            <a:ext cx="2146902" cy="330692"/>
          </a:xfrm>
          <a:prstGeom prst="rect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1" name="Google Shape;60;p13">
            <a:extLst>
              <a:ext uri="{FF2B5EF4-FFF2-40B4-BE49-F238E27FC236}">
                <a16:creationId xmlns:a16="http://schemas.microsoft.com/office/drawing/2014/main" id="{011AC5FC-AB36-E24B-9B82-6426027531B6}"/>
              </a:ext>
            </a:extLst>
          </p:cNvPr>
          <p:cNvSpPr txBox="1"/>
          <p:nvPr/>
        </p:nvSpPr>
        <p:spPr>
          <a:xfrm>
            <a:off x="178163" y="-30188"/>
            <a:ext cx="1604193" cy="439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 defTabSz="685800"/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Franklin Gothic Demi Cond"/>
                <a:ea typeface="Helvetica Neue"/>
                <a:cs typeface="Helvetica Neue"/>
                <a:sym typeface="Helvetica Neue"/>
              </a:rPr>
              <a:t>Problem statement</a:t>
            </a:r>
            <a:endParaRPr sz="1200" dirty="0">
              <a:solidFill>
                <a:schemeClr val="bg1">
                  <a:lumMod val="50000"/>
                </a:schemeClr>
              </a:solidFill>
              <a:latin typeface="Franklin Gothic Demi Cond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2" name="Google Shape;60;p13">
            <a:extLst>
              <a:ext uri="{FF2B5EF4-FFF2-40B4-BE49-F238E27FC236}">
                <a16:creationId xmlns:a16="http://schemas.microsoft.com/office/drawing/2014/main" id="{2B00F559-0076-4646-A03E-053651819FD6}"/>
              </a:ext>
            </a:extLst>
          </p:cNvPr>
          <p:cNvSpPr txBox="1"/>
          <p:nvPr/>
        </p:nvSpPr>
        <p:spPr>
          <a:xfrm>
            <a:off x="2317809" y="-28013"/>
            <a:ext cx="1502230" cy="439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 defTabSz="685800"/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Franklin Gothic Demi Cond"/>
                <a:ea typeface="Helvetica Neue"/>
                <a:cs typeface="Helvetica Neue"/>
                <a:sym typeface="Helvetica Neue"/>
              </a:rPr>
              <a:t>Literature Review</a:t>
            </a:r>
            <a:endParaRPr sz="1200" dirty="0">
              <a:solidFill>
                <a:schemeClr val="bg1">
                  <a:lumMod val="50000"/>
                </a:schemeClr>
              </a:solidFill>
              <a:latin typeface="Franklin Gothic Demi Cond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3" name="Google Shape;60;p13">
            <a:extLst>
              <a:ext uri="{FF2B5EF4-FFF2-40B4-BE49-F238E27FC236}">
                <a16:creationId xmlns:a16="http://schemas.microsoft.com/office/drawing/2014/main" id="{506F0BBF-5318-0F4B-B56C-26579DC752A1}"/>
              </a:ext>
            </a:extLst>
          </p:cNvPr>
          <p:cNvSpPr txBox="1"/>
          <p:nvPr/>
        </p:nvSpPr>
        <p:spPr>
          <a:xfrm>
            <a:off x="4426928" y="-28013"/>
            <a:ext cx="1502230" cy="439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 defTabSz="685800"/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Franklin Gothic Demi Cond"/>
                <a:ea typeface="Helvetica Neue"/>
                <a:cs typeface="Helvetica Neue"/>
                <a:sym typeface="Helvetica Neue"/>
              </a:rPr>
              <a:t>Methodology</a:t>
            </a:r>
            <a:endParaRPr sz="1200" dirty="0">
              <a:solidFill>
                <a:schemeClr val="bg1">
                  <a:lumMod val="50000"/>
                </a:schemeClr>
              </a:solidFill>
              <a:latin typeface="Franklin Gothic Demi Cond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4" name="Google Shape;60;p13">
            <a:extLst>
              <a:ext uri="{FF2B5EF4-FFF2-40B4-BE49-F238E27FC236}">
                <a16:creationId xmlns:a16="http://schemas.microsoft.com/office/drawing/2014/main" id="{452FEE39-7A11-2A40-A493-B9976D5E7270}"/>
              </a:ext>
            </a:extLst>
          </p:cNvPr>
          <p:cNvSpPr txBox="1"/>
          <p:nvPr/>
        </p:nvSpPr>
        <p:spPr>
          <a:xfrm>
            <a:off x="7266707" y="-28013"/>
            <a:ext cx="1852261" cy="439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 defTabSz="685800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Demi Cond"/>
                <a:ea typeface="Helvetica Neue"/>
                <a:cs typeface="Helvetica Neue"/>
                <a:sym typeface="Helvetica Neue"/>
              </a:rPr>
              <a:t>Experiments &amp; Results</a:t>
            </a:r>
            <a:endParaRPr sz="1200" dirty="0">
              <a:solidFill>
                <a:schemeClr val="tx1">
                  <a:lumMod val="85000"/>
                  <a:lumOff val="15000"/>
                </a:schemeClr>
              </a:solidFill>
              <a:latin typeface="Franklin Gothic Demi Cond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5" name="Google Shape;60;p13">
            <a:extLst>
              <a:ext uri="{FF2B5EF4-FFF2-40B4-BE49-F238E27FC236}">
                <a16:creationId xmlns:a16="http://schemas.microsoft.com/office/drawing/2014/main" id="{71C0AF45-8C03-6D44-AD89-C915F0D8C539}"/>
              </a:ext>
            </a:extLst>
          </p:cNvPr>
          <p:cNvSpPr txBox="1"/>
          <p:nvPr/>
        </p:nvSpPr>
        <p:spPr>
          <a:xfrm>
            <a:off x="10478212" y="-28013"/>
            <a:ext cx="1346764" cy="439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 defTabSz="685800"/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Franklin Gothic Demi Cond"/>
                <a:ea typeface="Helvetica Neue"/>
                <a:cs typeface="Helvetica Neue"/>
                <a:sym typeface="Helvetica Neue"/>
              </a:rPr>
              <a:t>Conclusions</a:t>
            </a:r>
            <a:endParaRPr sz="1200" dirty="0">
              <a:solidFill>
                <a:schemeClr val="bg1">
                  <a:lumMod val="50000"/>
                </a:schemeClr>
              </a:solidFill>
              <a:latin typeface="Franklin Gothic Demi Cond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B574E2E-446E-C44D-AD0B-CB51C10BFBED}"/>
              </a:ext>
            </a:extLst>
          </p:cNvPr>
          <p:cNvSpPr/>
          <p:nvPr/>
        </p:nvSpPr>
        <p:spPr>
          <a:xfrm>
            <a:off x="8135507" y="327514"/>
            <a:ext cx="1908434" cy="33069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27" name="Google Shape;60;p13">
            <a:extLst>
              <a:ext uri="{FF2B5EF4-FFF2-40B4-BE49-F238E27FC236}">
                <a16:creationId xmlns:a16="http://schemas.microsoft.com/office/drawing/2014/main" id="{CCF00E12-9843-D842-A3F1-5979A33781DB}"/>
              </a:ext>
            </a:extLst>
          </p:cNvPr>
          <p:cNvSpPr txBox="1"/>
          <p:nvPr/>
        </p:nvSpPr>
        <p:spPr>
          <a:xfrm>
            <a:off x="8162057" y="293897"/>
            <a:ext cx="1878149" cy="439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 defTabSz="685800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Demi Cond"/>
                <a:ea typeface="Helvetica Neue"/>
                <a:cs typeface="Helvetica Neue"/>
                <a:sym typeface="Helvetica Neue"/>
              </a:rPr>
              <a:t>D.  Demographics correlation</a:t>
            </a:r>
            <a:endParaRPr sz="1200" dirty="0">
              <a:solidFill>
                <a:schemeClr val="tx1">
                  <a:lumMod val="85000"/>
                  <a:lumOff val="15000"/>
                </a:schemeClr>
              </a:solidFill>
              <a:latin typeface="Franklin Gothic Demi Cond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56C18B9-FE84-7448-9A72-FE1FA9B9F523}"/>
              </a:ext>
            </a:extLst>
          </p:cNvPr>
          <p:cNvSpPr/>
          <p:nvPr/>
        </p:nvSpPr>
        <p:spPr>
          <a:xfrm>
            <a:off x="6325508" y="319043"/>
            <a:ext cx="600345" cy="33069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29" name="Google Shape;60;p13">
            <a:extLst>
              <a:ext uri="{FF2B5EF4-FFF2-40B4-BE49-F238E27FC236}">
                <a16:creationId xmlns:a16="http://schemas.microsoft.com/office/drawing/2014/main" id="{02FD04A2-F014-E849-9421-11586D7D29C8}"/>
              </a:ext>
            </a:extLst>
          </p:cNvPr>
          <p:cNvSpPr txBox="1"/>
          <p:nvPr/>
        </p:nvSpPr>
        <p:spPr>
          <a:xfrm>
            <a:off x="6454363" y="300617"/>
            <a:ext cx="373881" cy="3306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 defTabSz="685800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Demi Cond"/>
                <a:ea typeface="Helvetica Neue"/>
                <a:cs typeface="Helvetica Neue"/>
                <a:sym typeface="Helvetica Neue"/>
              </a:rPr>
              <a:t>A.</a:t>
            </a:r>
            <a:endParaRPr sz="1200" dirty="0">
              <a:solidFill>
                <a:schemeClr val="tx1">
                  <a:lumMod val="85000"/>
                  <a:lumOff val="15000"/>
                </a:schemeClr>
              </a:solidFill>
              <a:latin typeface="Franklin Gothic Demi Cond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7A5F5CC-15E2-0749-B1DE-32FE803A8E2C}"/>
              </a:ext>
            </a:extLst>
          </p:cNvPr>
          <p:cNvSpPr/>
          <p:nvPr/>
        </p:nvSpPr>
        <p:spPr>
          <a:xfrm>
            <a:off x="6925853" y="327721"/>
            <a:ext cx="600345" cy="33069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31" name="Google Shape;60;p13">
            <a:extLst>
              <a:ext uri="{FF2B5EF4-FFF2-40B4-BE49-F238E27FC236}">
                <a16:creationId xmlns:a16="http://schemas.microsoft.com/office/drawing/2014/main" id="{380D796A-66AE-5540-A589-59524419DC74}"/>
              </a:ext>
            </a:extLst>
          </p:cNvPr>
          <p:cNvSpPr txBox="1"/>
          <p:nvPr/>
        </p:nvSpPr>
        <p:spPr>
          <a:xfrm>
            <a:off x="7054708" y="295599"/>
            <a:ext cx="373881" cy="3306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 defTabSz="685800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Demi Cond"/>
                <a:ea typeface="Helvetica Neue"/>
                <a:cs typeface="Helvetica Neue"/>
                <a:sym typeface="Helvetica Neue"/>
              </a:rPr>
              <a:t>B.</a:t>
            </a:r>
            <a:endParaRPr sz="1200" dirty="0">
              <a:solidFill>
                <a:schemeClr val="tx1">
                  <a:lumMod val="85000"/>
                  <a:lumOff val="15000"/>
                </a:schemeClr>
              </a:solidFill>
              <a:latin typeface="Franklin Gothic Demi Cond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E9466DF1-4EAC-A547-A8FA-12AA57A9F312}"/>
              </a:ext>
            </a:extLst>
          </p:cNvPr>
          <p:cNvSpPr/>
          <p:nvPr/>
        </p:nvSpPr>
        <p:spPr>
          <a:xfrm>
            <a:off x="7535162" y="322059"/>
            <a:ext cx="600345" cy="33069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33" name="Google Shape;60;p13">
            <a:extLst>
              <a:ext uri="{FF2B5EF4-FFF2-40B4-BE49-F238E27FC236}">
                <a16:creationId xmlns:a16="http://schemas.microsoft.com/office/drawing/2014/main" id="{F437E92F-778E-F14E-856A-910F8492956B}"/>
              </a:ext>
            </a:extLst>
          </p:cNvPr>
          <p:cNvSpPr txBox="1"/>
          <p:nvPr/>
        </p:nvSpPr>
        <p:spPr>
          <a:xfrm>
            <a:off x="7664017" y="299173"/>
            <a:ext cx="373881" cy="3306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 defTabSz="685800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Demi Cond"/>
                <a:ea typeface="Helvetica Neue"/>
                <a:cs typeface="Helvetica Neue"/>
                <a:sym typeface="Helvetica Neue"/>
              </a:rPr>
              <a:t>C.</a:t>
            </a:r>
            <a:endParaRPr sz="1200" dirty="0">
              <a:solidFill>
                <a:schemeClr val="tx1">
                  <a:lumMod val="85000"/>
                  <a:lumOff val="15000"/>
                </a:schemeClr>
              </a:solidFill>
              <a:latin typeface="Franklin Gothic Demi Cond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9DDBFC72-617D-6847-A44F-9A8877A27579}"/>
              </a:ext>
            </a:extLst>
          </p:cNvPr>
          <p:cNvSpPr txBox="1">
            <a:spLocks/>
          </p:cNvSpPr>
          <p:nvPr/>
        </p:nvSpPr>
        <p:spPr>
          <a:xfrm>
            <a:off x="805089" y="761259"/>
            <a:ext cx="5661204" cy="789320"/>
          </a:xfrm>
          <a:prstGeom prst="rect">
            <a:avLst/>
          </a:prstGeom>
        </p:spPr>
        <p:txBody>
          <a:bodyPr vert="horz" lIns="180000" tIns="0" rIns="72000" bIns="46800" rtlCol="0" anchor="t">
            <a:normAutofit fontScale="92500" lnSpcReduction="100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000" spc="-70" baseline="0">
                <a:solidFill>
                  <a:schemeClr val="tx1"/>
                </a:solidFill>
                <a:latin typeface="Helvetica" pitchFamily="2" charset="0"/>
                <a:ea typeface="Roboto Black" panose="02000000000000000000" pitchFamily="2" charset="0"/>
                <a:cs typeface="Arial" panose="020B0604020202020204" pitchFamily="34" charset="0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US" sz="2800" dirty="0"/>
              <a:t>Experiments demographics correlation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D92EB40-709F-E34B-946D-BFD91D53C0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4708" y="1458587"/>
            <a:ext cx="4572000" cy="204470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5C4899BE-B22C-8147-B70E-174CACAD50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5005" y="4253394"/>
            <a:ext cx="4559300" cy="2108200"/>
          </a:xfrm>
          <a:prstGeom prst="rect">
            <a:avLst/>
          </a:prstGeom>
        </p:spPr>
      </p:pic>
      <p:sp>
        <p:nvSpPr>
          <p:cNvPr id="37" name="Google Shape;60;p13">
            <a:extLst>
              <a:ext uri="{FF2B5EF4-FFF2-40B4-BE49-F238E27FC236}">
                <a16:creationId xmlns:a16="http://schemas.microsoft.com/office/drawing/2014/main" id="{0900FAC9-7CBF-EB4C-8F89-B96754FBF20E}"/>
              </a:ext>
            </a:extLst>
          </p:cNvPr>
          <p:cNvSpPr txBox="1"/>
          <p:nvPr/>
        </p:nvSpPr>
        <p:spPr>
          <a:xfrm>
            <a:off x="8541594" y="1025203"/>
            <a:ext cx="1427213" cy="4996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 defTabSz="685800"/>
            <a:r>
              <a:rPr lang="en-US" b="1" dirty="0">
                <a:solidFill>
                  <a:schemeClr val="accent6"/>
                </a:solidFill>
                <a:latin typeface="Franklin Gothic Demi Cond"/>
                <a:ea typeface="Helvetica Neue"/>
                <a:cs typeface="Helvetica Neue"/>
                <a:sym typeface="Helvetica Neue"/>
              </a:rPr>
              <a:t>2016</a:t>
            </a:r>
          </a:p>
        </p:txBody>
      </p:sp>
      <p:sp>
        <p:nvSpPr>
          <p:cNvPr id="38" name="Google Shape;60;p13">
            <a:extLst>
              <a:ext uri="{FF2B5EF4-FFF2-40B4-BE49-F238E27FC236}">
                <a16:creationId xmlns:a16="http://schemas.microsoft.com/office/drawing/2014/main" id="{99B928D8-7ECE-D346-A6EB-B7D0D5D32AA6}"/>
              </a:ext>
            </a:extLst>
          </p:cNvPr>
          <p:cNvSpPr txBox="1"/>
          <p:nvPr/>
        </p:nvSpPr>
        <p:spPr>
          <a:xfrm>
            <a:off x="8541593" y="3862389"/>
            <a:ext cx="1427213" cy="4996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 defTabSz="685800"/>
            <a:r>
              <a:rPr lang="en-US" b="1" dirty="0">
                <a:solidFill>
                  <a:schemeClr val="accent6"/>
                </a:solidFill>
                <a:latin typeface="Franklin Gothic Demi Cond"/>
                <a:ea typeface="Helvetica Neue"/>
                <a:cs typeface="Helvetica Neue"/>
                <a:sym typeface="Helvetica Neue"/>
              </a:rPr>
              <a:t>2017</a:t>
            </a:r>
          </a:p>
        </p:txBody>
      </p: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41672573-15DB-5C44-8DFF-24B552911B02}"/>
              </a:ext>
            </a:extLst>
          </p:cNvPr>
          <p:cNvSpPr/>
          <p:nvPr/>
        </p:nvSpPr>
        <p:spPr>
          <a:xfrm>
            <a:off x="6905975" y="1006612"/>
            <a:ext cx="4698452" cy="2496675"/>
          </a:xfrm>
          <a:prstGeom prst="roundRect">
            <a:avLst>
              <a:gd name="adj" fmla="val 2458"/>
            </a:avLst>
          </a:prstGeom>
          <a:noFill/>
          <a:ln>
            <a:solidFill>
              <a:schemeClr val="bg2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40" name="Rounded Rectangle 39">
            <a:extLst>
              <a:ext uri="{FF2B5EF4-FFF2-40B4-BE49-F238E27FC236}">
                <a16:creationId xmlns:a16="http://schemas.microsoft.com/office/drawing/2014/main" id="{715A40D4-4628-AC40-B922-0C17A026F3AF}"/>
              </a:ext>
            </a:extLst>
          </p:cNvPr>
          <p:cNvSpPr/>
          <p:nvPr/>
        </p:nvSpPr>
        <p:spPr>
          <a:xfrm>
            <a:off x="6925853" y="3853725"/>
            <a:ext cx="4698452" cy="2496675"/>
          </a:xfrm>
          <a:prstGeom prst="roundRect">
            <a:avLst>
              <a:gd name="adj" fmla="val 2458"/>
            </a:avLst>
          </a:prstGeom>
          <a:noFill/>
          <a:ln>
            <a:solidFill>
              <a:schemeClr val="bg2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35" name="Google Shape;60;p13">
            <a:extLst>
              <a:ext uri="{FF2B5EF4-FFF2-40B4-BE49-F238E27FC236}">
                <a16:creationId xmlns:a16="http://schemas.microsoft.com/office/drawing/2014/main" id="{E3F23BED-FFF5-2B45-8628-651D89763D6C}"/>
              </a:ext>
            </a:extLst>
          </p:cNvPr>
          <p:cNvSpPr txBox="1"/>
          <p:nvPr/>
        </p:nvSpPr>
        <p:spPr>
          <a:xfrm>
            <a:off x="657355" y="1979901"/>
            <a:ext cx="4823137" cy="16566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indent="-171450" defTabSz="6858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5"/>
                </a:solidFill>
                <a:latin typeface="Franklin Gothic Demi Cond"/>
                <a:ea typeface="Helvetica Neue"/>
                <a:cs typeface="Helvetica Neue"/>
                <a:sym typeface="Helvetica Neue"/>
              </a:rPr>
              <a:t>H</a:t>
            </a:r>
            <a:r>
              <a:rPr lang="en-US" b="1" baseline="-25000" dirty="0">
                <a:solidFill>
                  <a:schemeClr val="accent5"/>
                </a:solidFill>
                <a:latin typeface="Franklin Gothic Demi Cond"/>
                <a:ea typeface="Helvetica Neue"/>
                <a:cs typeface="Helvetica Neue"/>
                <a:sym typeface="Helvetica Neue"/>
              </a:rPr>
              <a:t>0</a:t>
            </a:r>
            <a:r>
              <a:rPr lang="en-US" b="1" dirty="0">
                <a:solidFill>
                  <a:schemeClr val="accent5"/>
                </a:solidFill>
                <a:latin typeface="Franklin Gothic Demi Cond"/>
                <a:ea typeface="Helvetica Neue"/>
                <a:cs typeface="Helvetica Neue"/>
                <a:sym typeface="Helvetica Neue"/>
              </a:rPr>
              <a:t>:    </a:t>
            </a:r>
            <a:r>
              <a:rPr lang="en-US" b="1" dirty="0">
                <a:solidFill>
                  <a:srgbClr val="413C3A"/>
                </a:solidFill>
                <a:latin typeface="Franklin Gothic Demi Cond"/>
                <a:ea typeface="Helvetica Neue"/>
                <a:cs typeface="Helvetica Neue"/>
                <a:sym typeface="Helvetica Neue"/>
              </a:rPr>
              <a:t>The observed behavioral differences are more individual-level in nature </a:t>
            </a:r>
          </a:p>
          <a:p>
            <a:pPr defTabSz="685800"/>
            <a:endParaRPr lang="en-US" b="1" dirty="0">
              <a:solidFill>
                <a:srgbClr val="413C3A"/>
              </a:solidFill>
              <a:latin typeface="Franklin Gothic Demi Cond"/>
              <a:ea typeface="Helvetica Neue"/>
              <a:cs typeface="Helvetica Neue"/>
              <a:sym typeface="Helvetica Neue"/>
            </a:endParaRPr>
          </a:p>
          <a:p>
            <a:pPr marL="171450" indent="-171450" defTabSz="6858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5"/>
                </a:solidFill>
                <a:latin typeface="Franklin Gothic Demi Cond"/>
                <a:ea typeface="Helvetica Neue"/>
                <a:cs typeface="Helvetica Neue"/>
                <a:sym typeface="Helvetica Neue"/>
              </a:rPr>
              <a:t>H</a:t>
            </a:r>
            <a:r>
              <a:rPr lang="en-US" b="1" baseline="-25000" dirty="0">
                <a:solidFill>
                  <a:schemeClr val="accent5"/>
                </a:solidFill>
                <a:latin typeface="Franklin Gothic Demi Cond"/>
                <a:ea typeface="Helvetica Neue"/>
                <a:cs typeface="Helvetica Neue"/>
                <a:sym typeface="Helvetica Neue"/>
              </a:rPr>
              <a:t>1</a:t>
            </a:r>
            <a:r>
              <a:rPr lang="en-US" b="1" dirty="0">
                <a:solidFill>
                  <a:schemeClr val="accent5"/>
                </a:solidFill>
                <a:latin typeface="Franklin Gothic Demi Cond"/>
                <a:ea typeface="Helvetica Neue"/>
                <a:cs typeface="Helvetica Neue"/>
                <a:sym typeface="Helvetica Neue"/>
              </a:rPr>
              <a:t>:    </a:t>
            </a:r>
            <a:r>
              <a:rPr lang="en-US" b="1" dirty="0">
                <a:solidFill>
                  <a:srgbClr val="413C3A"/>
                </a:solidFill>
                <a:latin typeface="Franklin Gothic Demi Cond"/>
                <a:ea typeface="Helvetica Neue"/>
                <a:cs typeface="Helvetica Neue"/>
                <a:sym typeface="Helvetica Neue"/>
              </a:rPr>
              <a:t>The observed behavioral differences are related to demographic characteristics </a:t>
            </a:r>
          </a:p>
          <a:p>
            <a:pPr marL="171450" indent="-171450" defTabSz="685800">
              <a:buFont typeface="Arial" panose="020B0604020202020204" pitchFamily="34" charset="0"/>
              <a:buChar char="•"/>
            </a:pPr>
            <a:endParaRPr lang="en-US" b="1" dirty="0">
              <a:solidFill>
                <a:srgbClr val="413C3A"/>
              </a:solidFill>
              <a:latin typeface="Franklin Gothic Demi Cond"/>
              <a:ea typeface="Helvetica Neue"/>
              <a:cs typeface="Helvetica Neue"/>
              <a:sym typeface="Helvetica Neue"/>
            </a:endParaRPr>
          </a:p>
          <a:p>
            <a:pPr marL="171450" indent="-171450" defTabSz="685800">
              <a:buFont typeface="Arial" panose="020B0604020202020204" pitchFamily="34" charset="0"/>
              <a:buChar char="•"/>
            </a:pPr>
            <a:endParaRPr lang="en-US" b="1" dirty="0">
              <a:solidFill>
                <a:srgbClr val="413C3A"/>
              </a:solidFill>
              <a:latin typeface="Franklin Gothic Demi Cond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6FA84CB-91FB-7A4D-ADBE-13B6538FC278}"/>
              </a:ext>
            </a:extLst>
          </p:cNvPr>
          <p:cNvGrpSpPr/>
          <p:nvPr/>
        </p:nvGrpSpPr>
        <p:grpSpPr>
          <a:xfrm>
            <a:off x="367024" y="2782957"/>
            <a:ext cx="5113468" cy="853547"/>
            <a:chOff x="367024" y="2782957"/>
            <a:chExt cx="5113468" cy="853547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B2B738E3-4993-2C40-94FB-EFBDBDF14E2D}"/>
                </a:ext>
              </a:extLst>
            </p:cNvPr>
            <p:cNvSpPr/>
            <p:nvPr/>
          </p:nvSpPr>
          <p:spPr>
            <a:xfrm>
              <a:off x="367024" y="2782957"/>
              <a:ext cx="5113468" cy="853547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dirty="0"/>
            </a:p>
          </p:txBody>
        </p: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29AF93E0-BD3D-E047-BBFA-B7EE7AA8AA58}"/>
                </a:ext>
              </a:extLst>
            </p:cNvPr>
            <p:cNvCxnSpPr/>
            <p:nvPr/>
          </p:nvCxnSpPr>
          <p:spPr>
            <a:xfrm>
              <a:off x="904461" y="3051313"/>
              <a:ext cx="3906078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FE84DBD7-61A2-1745-9AA5-E34DCACE97AA}"/>
                </a:ext>
              </a:extLst>
            </p:cNvPr>
            <p:cNvCxnSpPr>
              <a:cxnSpLocks/>
            </p:cNvCxnSpPr>
            <p:nvPr/>
          </p:nvCxnSpPr>
          <p:spPr>
            <a:xfrm>
              <a:off x="881972" y="3322983"/>
              <a:ext cx="3421671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1AE25F8E-1928-5644-B9D1-965B17AA4A4D}"/>
              </a:ext>
            </a:extLst>
          </p:cNvPr>
          <p:cNvGrpSpPr/>
          <p:nvPr/>
        </p:nvGrpSpPr>
        <p:grpSpPr>
          <a:xfrm>
            <a:off x="3190461" y="4482548"/>
            <a:ext cx="3031435" cy="1262269"/>
            <a:chOff x="3190461" y="4482548"/>
            <a:chExt cx="3031435" cy="1262269"/>
          </a:xfrm>
        </p:grpSpPr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8A3759E9-8C9B-0547-AFE8-F6FF4765BEC8}"/>
                </a:ext>
              </a:extLst>
            </p:cNvPr>
            <p:cNvSpPr/>
            <p:nvPr/>
          </p:nvSpPr>
          <p:spPr>
            <a:xfrm>
              <a:off x="3190461" y="4482548"/>
              <a:ext cx="3031435" cy="1262269"/>
            </a:xfrm>
            <a:prstGeom prst="roundRect">
              <a:avLst>
                <a:gd name="adj" fmla="val 5643"/>
              </a:avLst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42" name="Google Shape;60;p13">
              <a:extLst>
                <a:ext uri="{FF2B5EF4-FFF2-40B4-BE49-F238E27FC236}">
                  <a16:creationId xmlns:a16="http://schemas.microsoft.com/office/drawing/2014/main" id="{6595A777-9748-3B46-895F-CB6CA7C405B7}"/>
                </a:ext>
              </a:extLst>
            </p:cNvPr>
            <p:cNvSpPr txBox="1"/>
            <p:nvPr/>
          </p:nvSpPr>
          <p:spPr>
            <a:xfrm>
              <a:off x="3316657" y="4581305"/>
              <a:ext cx="2813175" cy="10415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algn="ctr" defTabSz="685800"/>
              <a:r>
                <a:rPr lang="en-US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Franklin Gothic Demi Cond"/>
                  <a:ea typeface="Helvetica Neue"/>
                  <a:cs typeface="Helvetica Neue"/>
                  <a:sym typeface="Helvetica Neue"/>
                </a:rPr>
                <a:t>Demographics have no significant relationship with procrastination &amp; regularity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22733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39" grpId="0" animBg="1"/>
      <p:bldP spid="40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027207CA-4A1D-8E4F-BAF3-D39F1E06E927}"/>
              </a:ext>
            </a:extLst>
          </p:cNvPr>
          <p:cNvSpPr txBox="1">
            <a:spLocks/>
          </p:cNvSpPr>
          <p:nvPr/>
        </p:nvSpPr>
        <p:spPr>
          <a:xfrm>
            <a:off x="11624305" y="6515547"/>
            <a:ext cx="466659" cy="163552"/>
          </a:xfrm>
          <a:prstGeom prst="rect">
            <a:avLst/>
          </a:prstGeom>
        </p:spPr>
        <p:txBody>
          <a:bodyPr vert="horz" lIns="90000" tIns="0" rIns="90000" bIns="0" rtlCol="0" anchor="t"/>
          <a:lstStyle>
            <a:defPPr>
              <a:defRPr lang="fr-FR"/>
            </a:defPPr>
            <a:lvl1pPr marL="0" algn="ctr" defTabSz="685800" rtl="0" eaLnBrk="1" latinLnBrk="0" hangingPunct="1">
              <a:defRPr sz="900" b="1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1E1CD7C-2161-7D43-862E-CE4C333CD873}" type="slidenum">
              <a:rPr lang="fr-FR" sz="1050" smtClean="0"/>
              <a:pPr/>
              <a:t>33</a:t>
            </a:fld>
            <a:endParaRPr lang="fr-FR" sz="105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0CF5A8D-DED7-FD4B-9033-1C6F1DF3BE98}"/>
              </a:ext>
            </a:extLst>
          </p:cNvPr>
          <p:cNvSpPr/>
          <p:nvPr/>
        </p:nvSpPr>
        <p:spPr>
          <a:xfrm>
            <a:off x="-1" y="1245"/>
            <a:ext cx="2035629" cy="330692"/>
          </a:xfrm>
          <a:prstGeom prst="rect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9144D30-8171-3E4A-A9BE-E9E6813E3BA9}"/>
              </a:ext>
            </a:extLst>
          </p:cNvPr>
          <p:cNvSpPr/>
          <p:nvPr/>
        </p:nvSpPr>
        <p:spPr>
          <a:xfrm>
            <a:off x="2035628" y="1245"/>
            <a:ext cx="2035629" cy="330692"/>
          </a:xfrm>
          <a:prstGeom prst="rect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F13F763-8EE0-1347-9476-47E2F2927C93}"/>
              </a:ext>
            </a:extLst>
          </p:cNvPr>
          <p:cNvSpPr/>
          <p:nvPr/>
        </p:nvSpPr>
        <p:spPr>
          <a:xfrm>
            <a:off x="4071257" y="1245"/>
            <a:ext cx="2253343" cy="330692"/>
          </a:xfrm>
          <a:prstGeom prst="rect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FF3DB31-D47A-7E41-B23A-61DCC8CC7E15}"/>
              </a:ext>
            </a:extLst>
          </p:cNvPr>
          <p:cNvSpPr/>
          <p:nvPr/>
        </p:nvSpPr>
        <p:spPr>
          <a:xfrm>
            <a:off x="6324600" y="1245"/>
            <a:ext cx="3720498" cy="330692"/>
          </a:xfrm>
          <a:prstGeom prst="rect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A986AE0-0C73-8E4D-A986-A76E28E05656}"/>
              </a:ext>
            </a:extLst>
          </p:cNvPr>
          <p:cNvSpPr/>
          <p:nvPr/>
        </p:nvSpPr>
        <p:spPr>
          <a:xfrm>
            <a:off x="10045099" y="1245"/>
            <a:ext cx="2146902" cy="33069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21" name="Google Shape;60;p13">
            <a:extLst>
              <a:ext uri="{FF2B5EF4-FFF2-40B4-BE49-F238E27FC236}">
                <a16:creationId xmlns:a16="http://schemas.microsoft.com/office/drawing/2014/main" id="{825CADF4-97A3-0942-ADD4-D0E9D038DDC1}"/>
              </a:ext>
            </a:extLst>
          </p:cNvPr>
          <p:cNvSpPr txBox="1"/>
          <p:nvPr/>
        </p:nvSpPr>
        <p:spPr>
          <a:xfrm>
            <a:off x="178163" y="-30188"/>
            <a:ext cx="1604193" cy="439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 defTabSz="685800"/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Franklin Gothic Demi Cond"/>
                <a:ea typeface="Helvetica Neue"/>
                <a:cs typeface="Helvetica Neue"/>
                <a:sym typeface="Helvetica Neue"/>
              </a:rPr>
              <a:t>Problem statement</a:t>
            </a:r>
            <a:endParaRPr sz="1200" dirty="0">
              <a:solidFill>
                <a:schemeClr val="bg1">
                  <a:lumMod val="50000"/>
                </a:schemeClr>
              </a:solidFill>
              <a:latin typeface="Franklin Gothic Demi Cond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2" name="Google Shape;60;p13">
            <a:extLst>
              <a:ext uri="{FF2B5EF4-FFF2-40B4-BE49-F238E27FC236}">
                <a16:creationId xmlns:a16="http://schemas.microsoft.com/office/drawing/2014/main" id="{0C847F5B-2AF5-6347-9A8C-3BC465CCBB8F}"/>
              </a:ext>
            </a:extLst>
          </p:cNvPr>
          <p:cNvSpPr txBox="1"/>
          <p:nvPr/>
        </p:nvSpPr>
        <p:spPr>
          <a:xfrm>
            <a:off x="2317809" y="-28013"/>
            <a:ext cx="1502230" cy="439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 defTabSz="685800"/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Franklin Gothic Demi Cond"/>
                <a:ea typeface="Helvetica Neue"/>
                <a:cs typeface="Helvetica Neue"/>
                <a:sym typeface="Helvetica Neue"/>
              </a:rPr>
              <a:t>Literature Review</a:t>
            </a:r>
            <a:endParaRPr sz="1200" dirty="0">
              <a:solidFill>
                <a:schemeClr val="bg1">
                  <a:lumMod val="50000"/>
                </a:schemeClr>
              </a:solidFill>
              <a:latin typeface="Franklin Gothic Demi Cond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3" name="Google Shape;60;p13">
            <a:extLst>
              <a:ext uri="{FF2B5EF4-FFF2-40B4-BE49-F238E27FC236}">
                <a16:creationId xmlns:a16="http://schemas.microsoft.com/office/drawing/2014/main" id="{65C8A29E-11B4-B740-A34D-6D67826A0B76}"/>
              </a:ext>
            </a:extLst>
          </p:cNvPr>
          <p:cNvSpPr txBox="1"/>
          <p:nvPr/>
        </p:nvSpPr>
        <p:spPr>
          <a:xfrm>
            <a:off x="4426928" y="-28013"/>
            <a:ext cx="1502230" cy="439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 defTabSz="685800"/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Franklin Gothic Demi Cond"/>
                <a:ea typeface="Helvetica Neue"/>
                <a:cs typeface="Helvetica Neue"/>
                <a:sym typeface="Helvetica Neue"/>
              </a:rPr>
              <a:t>Methodology</a:t>
            </a:r>
            <a:endParaRPr sz="1200" dirty="0">
              <a:solidFill>
                <a:schemeClr val="bg1">
                  <a:lumMod val="50000"/>
                </a:schemeClr>
              </a:solidFill>
              <a:latin typeface="Franklin Gothic Demi Cond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4" name="Google Shape;60;p13">
            <a:extLst>
              <a:ext uri="{FF2B5EF4-FFF2-40B4-BE49-F238E27FC236}">
                <a16:creationId xmlns:a16="http://schemas.microsoft.com/office/drawing/2014/main" id="{A3198C21-1223-A545-B348-E59C0DBFB697}"/>
              </a:ext>
            </a:extLst>
          </p:cNvPr>
          <p:cNvSpPr txBox="1"/>
          <p:nvPr/>
        </p:nvSpPr>
        <p:spPr>
          <a:xfrm>
            <a:off x="7266707" y="-28013"/>
            <a:ext cx="1852261" cy="439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 defTabSz="685800"/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Franklin Gothic Demi Cond"/>
                <a:ea typeface="Helvetica Neue"/>
                <a:cs typeface="Helvetica Neue"/>
                <a:sym typeface="Helvetica Neue"/>
              </a:rPr>
              <a:t>Experiments &amp; Results</a:t>
            </a:r>
            <a:endParaRPr sz="1200" dirty="0">
              <a:solidFill>
                <a:schemeClr val="bg1">
                  <a:lumMod val="50000"/>
                </a:schemeClr>
              </a:solidFill>
              <a:latin typeface="Franklin Gothic Demi Cond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5" name="Google Shape;60;p13">
            <a:extLst>
              <a:ext uri="{FF2B5EF4-FFF2-40B4-BE49-F238E27FC236}">
                <a16:creationId xmlns:a16="http://schemas.microsoft.com/office/drawing/2014/main" id="{156869C2-B2E5-BE42-B744-E981D119AF88}"/>
              </a:ext>
            </a:extLst>
          </p:cNvPr>
          <p:cNvSpPr txBox="1"/>
          <p:nvPr/>
        </p:nvSpPr>
        <p:spPr>
          <a:xfrm>
            <a:off x="10510870" y="-28013"/>
            <a:ext cx="1346764" cy="439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 defTabSz="685800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Demi Cond"/>
                <a:ea typeface="Helvetica Neue"/>
                <a:cs typeface="Helvetica Neue"/>
                <a:sym typeface="Helvetica Neue"/>
              </a:rPr>
              <a:t>Conclusions</a:t>
            </a:r>
            <a:endParaRPr sz="1200" dirty="0">
              <a:solidFill>
                <a:schemeClr val="tx1">
                  <a:lumMod val="85000"/>
                  <a:lumOff val="15000"/>
                </a:schemeClr>
              </a:solidFill>
              <a:latin typeface="Franklin Gothic Demi Cond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C5F3A32A-3328-D846-80A4-0FE734A1A95C}"/>
              </a:ext>
            </a:extLst>
          </p:cNvPr>
          <p:cNvSpPr txBox="1">
            <a:spLocks/>
          </p:cNvSpPr>
          <p:nvPr/>
        </p:nvSpPr>
        <p:spPr>
          <a:xfrm>
            <a:off x="805089" y="761259"/>
            <a:ext cx="5661204" cy="789320"/>
          </a:xfrm>
          <a:prstGeom prst="rect">
            <a:avLst/>
          </a:prstGeom>
        </p:spPr>
        <p:txBody>
          <a:bodyPr vert="horz" lIns="180000" tIns="0" rIns="72000" bIns="46800" rtlCol="0" anchor="t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000" spc="-70" baseline="0">
                <a:solidFill>
                  <a:schemeClr val="tx1"/>
                </a:solidFill>
                <a:latin typeface="Helvetica" pitchFamily="2" charset="0"/>
                <a:ea typeface="Roboto Black" panose="02000000000000000000" pitchFamily="2" charset="0"/>
                <a:cs typeface="Arial" panose="020B0604020202020204" pitchFamily="34" charset="0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US" sz="2800" dirty="0"/>
              <a:t>Overview of the analysis</a:t>
            </a:r>
          </a:p>
        </p:txBody>
      </p:sp>
      <p:sp>
        <p:nvSpPr>
          <p:cNvPr id="81" name="Chevron 80">
            <a:extLst>
              <a:ext uri="{FF2B5EF4-FFF2-40B4-BE49-F238E27FC236}">
                <a16:creationId xmlns:a16="http://schemas.microsoft.com/office/drawing/2014/main" id="{AB4F6F5C-D99C-4B46-B402-93C9F651C1B6}"/>
              </a:ext>
            </a:extLst>
          </p:cNvPr>
          <p:cNvSpPr/>
          <p:nvPr/>
        </p:nvSpPr>
        <p:spPr>
          <a:xfrm>
            <a:off x="3387642" y="3561633"/>
            <a:ext cx="55637" cy="111260"/>
          </a:xfrm>
          <a:prstGeom prst="chevron">
            <a:avLst>
              <a:gd name="adj" fmla="val 68036"/>
            </a:avLst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>
              <a:solidFill>
                <a:schemeClr val="tx1"/>
              </a:solidFill>
            </a:endParaRPr>
          </a:p>
        </p:txBody>
      </p:sp>
      <p:sp>
        <p:nvSpPr>
          <p:cNvPr id="83" name="Chevron 82">
            <a:extLst>
              <a:ext uri="{FF2B5EF4-FFF2-40B4-BE49-F238E27FC236}">
                <a16:creationId xmlns:a16="http://schemas.microsoft.com/office/drawing/2014/main" id="{3F6D770F-1F8C-D946-B874-7838386A425E}"/>
              </a:ext>
            </a:extLst>
          </p:cNvPr>
          <p:cNvSpPr/>
          <p:nvPr/>
        </p:nvSpPr>
        <p:spPr>
          <a:xfrm rot="19720335">
            <a:off x="5894891" y="2834038"/>
            <a:ext cx="55637" cy="111260"/>
          </a:xfrm>
          <a:prstGeom prst="chevron">
            <a:avLst>
              <a:gd name="adj" fmla="val 68036"/>
            </a:avLst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>
              <a:solidFill>
                <a:schemeClr val="tx1"/>
              </a:solidFill>
            </a:endParaRPr>
          </a:p>
        </p:txBody>
      </p:sp>
      <p:sp>
        <p:nvSpPr>
          <p:cNvPr id="84" name="Chevron 83">
            <a:extLst>
              <a:ext uri="{FF2B5EF4-FFF2-40B4-BE49-F238E27FC236}">
                <a16:creationId xmlns:a16="http://schemas.microsoft.com/office/drawing/2014/main" id="{814F3EC0-1C1D-EA4C-B1F2-782924480B43}"/>
              </a:ext>
            </a:extLst>
          </p:cNvPr>
          <p:cNvSpPr/>
          <p:nvPr/>
        </p:nvSpPr>
        <p:spPr>
          <a:xfrm rot="2032927">
            <a:off x="5894892" y="4457339"/>
            <a:ext cx="55637" cy="111260"/>
          </a:xfrm>
          <a:prstGeom prst="chevron">
            <a:avLst>
              <a:gd name="adj" fmla="val 68036"/>
            </a:avLst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>
              <a:solidFill>
                <a:schemeClr val="tx1"/>
              </a:solidFill>
            </a:endParaRPr>
          </a:p>
        </p:txBody>
      </p:sp>
      <p:sp>
        <p:nvSpPr>
          <p:cNvPr id="85" name="Chevron 84">
            <a:extLst>
              <a:ext uri="{FF2B5EF4-FFF2-40B4-BE49-F238E27FC236}">
                <a16:creationId xmlns:a16="http://schemas.microsoft.com/office/drawing/2014/main" id="{0B8DBF72-A7C5-A341-9F3F-BD51D3F09FAE}"/>
              </a:ext>
            </a:extLst>
          </p:cNvPr>
          <p:cNvSpPr/>
          <p:nvPr/>
        </p:nvSpPr>
        <p:spPr>
          <a:xfrm rot="1723375">
            <a:off x="8957365" y="2878898"/>
            <a:ext cx="55637" cy="111260"/>
          </a:xfrm>
          <a:prstGeom prst="chevron">
            <a:avLst>
              <a:gd name="adj" fmla="val 68036"/>
            </a:avLst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>
              <a:solidFill>
                <a:schemeClr val="tx1"/>
              </a:solidFill>
            </a:endParaRPr>
          </a:p>
        </p:txBody>
      </p: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799F988C-93F5-F146-B56E-9D612E05CF24}"/>
              </a:ext>
            </a:extLst>
          </p:cNvPr>
          <p:cNvGrpSpPr/>
          <p:nvPr/>
        </p:nvGrpSpPr>
        <p:grpSpPr>
          <a:xfrm>
            <a:off x="357160" y="2592013"/>
            <a:ext cx="2654409" cy="2060706"/>
            <a:chOff x="357160" y="2592013"/>
            <a:chExt cx="2654409" cy="2060706"/>
          </a:xfrm>
        </p:grpSpPr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AF11701D-7EBE-E94A-8B9F-AC5F986EF649}"/>
                </a:ext>
              </a:extLst>
            </p:cNvPr>
            <p:cNvGrpSpPr/>
            <p:nvPr/>
          </p:nvGrpSpPr>
          <p:grpSpPr>
            <a:xfrm>
              <a:off x="579453" y="3348399"/>
              <a:ext cx="938270" cy="473435"/>
              <a:chOff x="579453" y="3348399"/>
              <a:chExt cx="938270" cy="473435"/>
            </a:xfrm>
          </p:grpSpPr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id="{55C1B09E-0454-8142-9D3D-6F2A094B9C09}"/>
                  </a:ext>
                </a:extLst>
              </p:cNvPr>
              <p:cNvGrpSpPr/>
              <p:nvPr/>
            </p:nvGrpSpPr>
            <p:grpSpPr>
              <a:xfrm>
                <a:off x="579453" y="3348399"/>
                <a:ext cx="938270" cy="106678"/>
                <a:chOff x="378486" y="2293322"/>
                <a:chExt cx="938270" cy="106678"/>
              </a:xfrm>
            </p:grpSpPr>
            <p:cxnSp>
              <p:nvCxnSpPr>
                <p:cNvPr id="28" name="Straight Connector 27">
                  <a:extLst>
                    <a:ext uri="{FF2B5EF4-FFF2-40B4-BE49-F238E27FC236}">
                      <a16:creationId xmlns:a16="http://schemas.microsoft.com/office/drawing/2014/main" id="{9FCD2E64-3D5F-1146-8AB8-96F2108A2BF0}"/>
                    </a:ext>
                  </a:extLst>
                </p:cNvPr>
                <p:cNvCxnSpPr>
                  <a:cxnSpLocks/>
                  <a:endCxn id="34" idx="2"/>
                </p:cNvCxnSpPr>
                <p:nvPr/>
              </p:nvCxnSpPr>
              <p:spPr>
                <a:xfrm>
                  <a:off x="398207" y="2346661"/>
                  <a:ext cx="811871" cy="0"/>
                </a:xfrm>
                <a:prstGeom prst="line">
                  <a:avLst/>
                </a:prstGeom>
                <a:ln w="28575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9" name="Oval 28">
                  <a:extLst>
                    <a:ext uri="{FF2B5EF4-FFF2-40B4-BE49-F238E27FC236}">
                      <a16:creationId xmlns:a16="http://schemas.microsoft.com/office/drawing/2014/main" id="{C472E1AD-67BE-F44E-B80B-9FE5FDE6B638}"/>
                    </a:ext>
                  </a:extLst>
                </p:cNvPr>
                <p:cNvSpPr/>
                <p:nvPr/>
              </p:nvSpPr>
              <p:spPr>
                <a:xfrm>
                  <a:off x="1043758" y="2293322"/>
                  <a:ext cx="106678" cy="106678"/>
                </a:xfrm>
                <a:prstGeom prst="ellipse">
                  <a:avLst/>
                </a:prstGeom>
                <a:solidFill>
                  <a:schemeClr val="bg2">
                    <a:lumMod val="90000"/>
                  </a:schemeClr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H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Franklin Gothic Medium" panose="020B0603020102020204" pitchFamily="34" charset="0"/>
                  </a:endParaRPr>
                </a:p>
              </p:txBody>
            </p:sp>
            <p:sp>
              <p:nvSpPr>
                <p:cNvPr id="30" name="Oval 29">
                  <a:extLst>
                    <a:ext uri="{FF2B5EF4-FFF2-40B4-BE49-F238E27FC236}">
                      <a16:creationId xmlns:a16="http://schemas.microsoft.com/office/drawing/2014/main" id="{B56B2C53-BD1A-B54D-B64F-3B52465FCBB0}"/>
                    </a:ext>
                  </a:extLst>
                </p:cNvPr>
                <p:cNvSpPr/>
                <p:nvPr/>
              </p:nvSpPr>
              <p:spPr>
                <a:xfrm>
                  <a:off x="711122" y="2293322"/>
                  <a:ext cx="106678" cy="106678"/>
                </a:xfrm>
                <a:prstGeom prst="ellipse">
                  <a:avLst/>
                </a:prstGeom>
                <a:solidFill>
                  <a:schemeClr val="bg2">
                    <a:lumMod val="90000"/>
                  </a:schemeClr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H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Franklin Gothic Medium" panose="020B0603020102020204" pitchFamily="34" charset="0"/>
                  </a:endParaRPr>
                </a:p>
              </p:txBody>
            </p:sp>
            <p:sp>
              <p:nvSpPr>
                <p:cNvPr id="31" name="Oval 30">
                  <a:extLst>
                    <a:ext uri="{FF2B5EF4-FFF2-40B4-BE49-F238E27FC236}">
                      <a16:creationId xmlns:a16="http://schemas.microsoft.com/office/drawing/2014/main" id="{BB1F37E3-A5ED-1D4B-82B8-26EB9E56C7BF}"/>
                    </a:ext>
                  </a:extLst>
                </p:cNvPr>
                <p:cNvSpPr/>
                <p:nvPr/>
              </p:nvSpPr>
              <p:spPr>
                <a:xfrm>
                  <a:off x="544804" y="2293322"/>
                  <a:ext cx="106678" cy="106678"/>
                </a:xfrm>
                <a:prstGeom prst="ellipse">
                  <a:avLst/>
                </a:prstGeom>
                <a:solidFill>
                  <a:schemeClr val="bg2">
                    <a:lumMod val="90000"/>
                  </a:schemeClr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H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Franklin Gothic Medium" panose="020B0603020102020204" pitchFamily="34" charset="0"/>
                  </a:endParaRPr>
                </a:p>
              </p:txBody>
            </p:sp>
            <p:sp>
              <p:nvSpPr>
                <p:cNvPr id="32" name="Oval 31">
                  <a:extLst>
                    <a:ext uri="{FF2B5EF4-FFF2-40B4-BE49-F238E27FC236}">
                      <a16:creationId xmlns:a16="http://schemas.microsoft.com/office/drawing/2014/main" id="{618472EA-C8F7-F246-A02E-8BA3E2A38270}"/>
                    </a:ext>
                  </a:extLst>
                </p:cNvPr>
                <p:cNvSpPr/>
                <p:nvPr/>
              </p:nvSpPr>
              <p:spPr>
                <a:xfrm>
                  <a:off x="877440" y="2293322"/>
                  <a:ext cx="106678" cy="106678"/>
                </a:xfrm>
                <a:prstGeom prst="ellipse">
                  <a:avLst/>
                </a:prstGeom>
                <a:solidFill>
                  <a:schemeClr val="bg2">
                    <a:lumMod val="90000"/>
                  </a:schemeClr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H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Franklin Gothic Medium" panose="020B0603020102020204" pitchFamily="34" charset="0"/>
                  </a:endParaRPr>
                </a:p>
              </p:txBody>
            </p:sp>
            <p:sp>
              <p:nvSpPr>
                <p:cNvPr id="33" name="Oval 32">
                  <a:extLst>
                    <a:ext uri="{FF2B5EF4-FFF2-40B4-BE49-F238E27FC236}">
                      <a16:creationId xmlns:a16="http://schemas.microsoft.com/office/drawing/2014/main" id="{849B7DA5-D2FD-9942-BD6E-23178B02AB5B}"/>
                    </a:ext>
                  </a:extLst>
                </p:cNvPr>
                <p:cNvSpPr/>
                <p:nvPr/>
              </p:nvSpPr>
              <p:spPr>
                <a:xfrm>
                  <a:off x="378486" y="2293322"/>
                  <a:ext cx="106678" cy="106678"/>
                </a:xfrm>
                <a:prstGeom prst="ellipse">
                  <a:avLst/>
                </a:prstGeom>
                <a:solidFill>
                  <a:schemeClr val="bg2">
                    <a:lumMod val="90000"/>
                  </a:schemeClr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H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Franklin Gothic Medium" panose="020B0603020102020204" pitchFamily="34" charset="0"/>
                  </a:endParaRPr>
                </a:p>
              </p:txBody>
            </p:sp>
            <p:sp>
              <p:nvSpPr>
                <p:cNvPr id="34" name="Oval 33">
                  <a:extLst>
                    <a:ext uri="{FF2B5EF4-FFF2-40B4-BE49-F238E27FC236}">
                      <a16:creationId xmlns:a16="http://schemas.microsoft.com/office/drawing/2014/main" id="{1D9B3291-FB42-1246-86E3-D3C038A71ED4}"/>
                    </a:ext>
                  </a:extLst>
                </p:cNvPr>
                <p:cNvSpPr/>
                <p:nvPr/>
              </p:nvSpPr>
              <p:spPr>
                <a:xfrm>
                  <a:off x="1210078" y="2293322"/>
                  <a:ext cx="106678" cy="106678"/>
                </a:xfrm>
                <a:prstGeom prst="ellipse">
                  <a:avLst/>
                </a:prstGeom>
                <a:solidFill>
                  <a:schemeClr val="bg2">
                    <a:lumMod val="90000"/>
                  </a:schemeClr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H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Franklin Gothic Medium" panose="020B0603020102020204" pitchFamily="34" charset="0"/>
                  </a:endParaRPr>
                </a:p>
              </p:txBody>
            </p:sp>
          </p:grpSp>
          <p:grpSp>
            <p:nvGrpSpPr>
              <p:cNvPr id="35" name="Group 34">
                <a:extLst>
                  <a:ext uri="{FF2B5EF4-FFF2-40B4-BE49-F238E27FC236}">
                    <a16:creationId xmlns:a16="http://schemas.microsoft.com/office/drawing/2014/main" id="{18191268-F735-6E49-9241-CB1D0521F62A}"/>
                  </a:ext>
                </a:extLst>
              </p:cNvPr>
              <p:cNvGrpSpPr/>
              <p:nvPr/>
            </p:nvGrpSpPr>
            <p:grpSpPr>
              <a:xfrm>
                <a:off x="579453" y="3531778"/>
                <a:ext cx="938270" cy="106678"/>
                <a:chOff x="378486" y="2293322"/>
                <a:chExt cx="938270" cy="106678"/>
              </a:xfrm>
            </p:grpSpPr>
            <p:cxnSp>
              <p:nvCxnSpPr>
                <p:cNvPr id="36" name="Straight Connector 35">
                  <a:extLst>
                    <a:ext uri="{FF2B5EF4-FFF2-40B4-BE49-F238E27FC236}">
                      <a16:creationId xmlns:a16="http://schemas.microsoft.com/office/drawing/2014/main" id="{F2207B60-5B1C-5E4B-9247-454E69A0E022}"/>
                    </a:ext>
                  </a:extLst>
                </p:cNvPr>
                <p:cNvCxnSpPr>
                  <a:cxnSpLocks/>
                  <a:endCxn id="42" idx="2"/>
                </p:cNvCxnSpPr>
                <p:nvPr/>
              </p:nvCxnSpPr>
              <p:spPr>
                <a:xfrm>
                  <a:off x="398207" y="2346661"/>
                  <a:ext cx="811871" cy="0"/>
                </a:xfrm>
                <a:prstGeom prst="line">
                  <a:avLst/>
                </a:prstGeom>
                <a:ln w="28575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7" name="Oval 36">
                  <a:extLst>
                    <a:ext uri="{FF2B5EF4-FFF2-40B4-BE49-F238E27FC236}">
                      <a16:creationId xmlns:a16="http://schemas.microsoft.com/office/drawing/2014/main" id="{D8B01785-40D2-6645-ADB2-861D3FA55564}"/>
                    </a:ext>
                  </a:extLst>
                </p:cNvPr>
                <p:cNvSpPr/>
                <p:nvPr/>
              </p:nvSpPr>
              <p:spPr>
                <a:xfrm>
                  <a:off x="1043758" y="2293322"/>
                  <a:ext cx="106678" cy="106678"/>
                </a:xfrm>
                <a:prstGeom prst="ellipse">
                  <a:avLst/>
                </a:prstGeom>
                <a:solidFill>
                  <a:schemeClr val="bg2">
                    <a:lumMod val="90000"/>
                  </a:schemeClr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H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Franklin Gothic Medium" panose="020B0603020102020204" pitchFamily="34" charset="0"/>
                  </a:endParaRPr>
                </a:p>
              </p:txBody>
            </p:sp>
            <p:sp>
              <p:nvSpPr>
                <p:cNvPr id="38" name="Oval 37">
                  <a:extLst>
                    <a:ext uri="{FF2B5EF4-FFF2-40B4-BE49-F238E27FC236}">
                      <a16:creationId xmlns:a16="http://schemas.microsoft.com/office/drawing/2014/main" id="{A1207EAB-DB70-9F4D-99DF-6A0F4C5EDC97}"/>
                    </a:ext>
                  </a:extLst>
                </p:cNvPr>
                <p:cNvSpPr/>
                <p:nvPr/>
              </p:nvSpPr>
              <p:spPr>
                <a:xfrm>
                  <a:off x="711122" y="2293322"/>
                  <a:ext cx="106678" cy="106678"/>
                </a:xfrm>
                <a:prstGeom prst="ellipse">
                  <a:avLst/>
                </a:prstGeom>
                <a:solidFill>
                  <a:schemeClr val="bg2">
                    <a:lumMod val="90000"/>
                  </a:schemeClr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H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Franklin Gothic Medium" panose="020B0603020102020204" pitchFamily="34" charset="0"/>
                  </a:endParaRPr>
                </a:p>
              </p:txBody>
            </p:sp>
            <p:sp>
              <p:nvSpPr>
                <p:cNvPr id="39" name="Oval 38">
                  <a:extLst>
                    <a:ext uri="{FF2B5EF4-FFF2-40B4-BE49-F238E27FC236}">
                      <a16:creationId xmlns:a16="http://schemas.microsoft.com/office/drawing/2014/main" id="{EBF7C8BE-BB69-5341-9BAC-1B15C70ECDDF}"/>
                    </a:ext>
                  </a:extLst>
                </p:cNvPr>
                <p:cNvSpPr/>
                <p:nvPr/>
              </p:nvSpPr>
              <p:spPr>
                <a:xfrm>
                  <a:off x="544804" y="2293322"/>
                  <a:ext cx="106678" cy="106678"/>
                </a:xfrm>
                <a:prstGeom prst="ellipse">
                  <a:avLst/>
                </a:prstGeom>
                <a:solidFill>
                  <a:schemeClr val="bg2">
                    <a:lumMod val="90000"/>
                  </a:schemeClr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H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Franklin Gothic Medium" panose="020B0603020102020204" pitchFamily="34" charset="0"/>
                  </a:endParaRPr>
                </a:p>
              </p:txBody>
            </p:sp>
            <p:sp>
              <p:nvSpPr>
                <p:cNvPr id="40" name="Oval 39">
                  <a:extLst>
                    <a:ext uri="{FF2B5EF4-FFF2-40B4-BE49-F238E27FC236}">
                      <a16:creationId xmlns:a16="http://schemas.microsoft.com/office/drawing/2014/main" id="{51029172-C6AB-9E4C-8569-8FCE17562EA9}"/>
                    </a:ext>
                  </a:extLst>
                </p:cNvPr>
                <p:cNvSpPr/>
                <p:nvPr/>
              </p:nvSpPr>
              <p:spPr>
                <a:xfrm>
                  <a:off x="877440" y="2293322"/>
                  <a:ext cx="106678" cy="106678"/>
                </a:xfrm>
                <a:prstGeom prst="ellipse">
                  <a:avLst/>
                </a:prstGeom>
                <a:solidFill>
                  <a:schemeClr val="bg2">
                    <a:lumMod val="90000"/>
                  </a:schemeClr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H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Franklin Gothic Medium" panose="020B0603020102020204" pitchFamily="34" charset="0"/>
                  </a:endParaRPr>
                </a:p>
              </p:txBody>
            </p:sp>
            <p:sp>
              <p:nvSpPr>
                <p:cNvPr id="41" name="Oval 40">
                  <a:extLst>
                    <a:ext uri="{FF2B5EF4-FFF2-40B4-BE49-F238E27FC236}">
                      <a16:creationId xmlns:a16="http://schemas.microsoft.com/office/drawing/2014/main" id="{84FECADB-0E51-6845-B350-28A9324BD480}"/>
                    </a:ext>
                  </a:extLst>
                </p:cNvPr>
                <p:cNvSpPr/>
                <p:nvPr/>
              </p:nvSpPr>
              <p:spPr>
                <a:xfrm>
                  <a:off x="378486" y="2293322"/>
                  <a:ext cx="106678" cy="106678"/>
                </a:xfrm>
                <a:prstGeom prst="ellipse">
                  <a:avLst/>
                </a:prstGeom>
                <a:solidFill>
                  <a:schemeClr val="bg2">
                    <a:lumMod val="90000"/>
                  </a:schemeClr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H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Franklin Gothic Medium" panose="020B0603020102020204" pitchFamily="34" charset="0"/>
                  </a:endParaRPr>
                </a:p>
              </p:txBody>
            </p:sp>
            <p:sp>
              <p:nvSpPr>
                <p:cNvPr id="42" name="Oval 41">
                  <a:extLst>
                    <a:ext uri="{FF2B5EF4-FFF2-40B4-BE49-F238E27FC236}">
                      <a16:creationId xmlns:a16="http://schemas.microsoft.com/office/drawing/2014/main" id="{C0482D94-F49D-6448-B2C9-57C45C4D251B}"/>
                    </a:ext>
                  </a:extLst>
                </p:cNvPr>
                <p:cNvSpPr/>
                <p:nvPr/>
              </p:nvSpPr>
              <p:spPr>
                <a:xfrm>
                  <a:off x="1210078" y="2293322"/>
                  <a:ext cx="106678" cy="106678"/>
                </a:xfrm>
                <a:prstGeom prst="ellipse">
                  <a:avLst/>
                </a:prstGeom>
                <a:solidFill>
                  <a:schemeClr val="bg2">
                    <a:lumMod val="90000"/>
                  </a:schemeClr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H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Franklin Gothic Medium" panose="020B0603020102020204" pitchFamily="34" charset="0"/>
                  </a:endParaRPr>
                </a:p>
              </p:txBody>
            </p:sp>
          </p:grpSp>
          <p:grpSp>
            <p:nvGrpSpPr>
              <p:cNvPr id="43" name="Group 42">
                <a:extLst>
                  <a:ext uri="{FF2B5EF4-FFF2-40B4-BE49-F238E27FC236}">
                    <a16:creationId xmlns:a16="http://schemas.microsoft.com/office/drawing/2014/main" id="{EBB03347-06B3-8349-A08C-422E9326AB44}"/>
                  </a:ext>
                </a:extLst>
              </p:cNvPr>
              <p:cNvGrpSpPr/>
              <p:nvPr/>
            </p:nvGrpSpPr>
            <p:grpSpPr>
              <a:xfrm>
                <a:off x="579453" y="3715156"/>
                <a:ext cx="938270" cy="106678"/>
                <a:chOff x="378486" y="2293322"/>
                <a:chExt cx="938270" cy="106678"/>
              </a:xfrm>
            </p:grpSpPr>
            <p:cxnSp>
              <p:nvCxnSpPr>
                <p:cNvPr id="44" name="Straight Connector 43">
                  <a:extLst>
                    <a:ext uri="{FF2B5EF4-FFF2-40B4-BE49-F238E27FC236}">
                      <a16:creationId xmlns:a16="http://schemas.microsoft.com/office/drawing/2014/main" id="{B6E995DE-5702-AB40-B8C0-1AD6A0C61184}"/>
                    </a:ext>
                  </a:extLst>
                </p:cNvPr>
                <p:cNvCxnSpPr>
                  <a:cxnSpLocks/>
                  <a:endCxn id="50" idx="2"/>
                </p:cNvCxnSpPr>
                <p:nvPr/>
              </p:nvCxnSpPr>
              <p:spPr>
                <a:xfrm>
                  <a:off x="398207" y="2346661"/>
                  <a:ext cx="811871" cy="0"/>
                </a:xfrm>
                <a:prstGeom prst="line">
                  <a:avLst/>
                </a:prstGeom>
                <a:ln w="28575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5" name="Oval 44">
                  <a:extLst>
                    <a:ext uri="{FF2B5EF4-FFF2-40B4-BE49-F238E27FC236}">
                      <a16:creationId xmlns:a16="http://schemas.microsoft.com/office/drawing/2014/main" id="{4E82D2D1-38C5-C140-989A-E30444E0E89C}"/>
                    </a:ext>
                  </a:extLst>
                </p:cNvPr>
                <p:cNvSpPr/>
                <p:nvPr/>
              </p:nvSpPr>
              <p:spPr>
                <a:xfrm>
                  <a:off x="1043758" y="2293322"/>
                  <a:ext cx="106678" cy="106678"/>
                </a:xfrm>
                <a:prstGeom prst="ellipse">
                  <a:avLst/>
                </a:prstGeom>
                <a:solidFill>
                  <a:schemeClr val="bg2">
                    <a:lumMod val="90000"/>
                  </a:schemeClr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H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Franklin Gothic Medium" panose="020B0603020102020204" pitchFamily="34" charset="0"/>
                  </a:endParaRPr>
                </a:p>
              </p:txBody>
            </p:sp>
            <p:sp>
              <p:nvSpPr>
                <p:cNvPr id="46" name="Oval 45">
                  <a:extLst>
                    <a:ext uri="{FF2B5EF4-FFF2-40B4-BE49-F238E27FC236}">
                      <a16:creationId xmlns:a16="http://schemas.microsoft.com/office/drawing/2014/main" id="{B2F0A64F-F196-B447-8115-89648348BF5A}"/>
                    </a:ext>
                  </a:extLst>
                </p:cNvPr>
                <p:cNvSpPr/>
                <p:nvPr/>
              </p:nvSpPr>
              <p:spPr>
                <a:xfrm>
                  <a:off x="711122" y="2293322"/>
                  <a:ext cx="106678" cy="106678"/>
                </a:xfrm>
                <a:prstGeom prst="ellipse">
                  <a:avLst/>
                </a:prstGeom>
                <a:solidFill>
                  <a:schemeClr val="bg2">
                    <a:lumMod val="90000"/>
                  </a:schemeClr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H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Franklin Gothic Medium" panose="020B0603020102020204" pitchFamily="34" charset="0"/>
                  </a:endParaRPr>
                </a:p>
              </p:txBody>
            </p:sp>
            <p:sp>
              <p:nvSpPr>
                <p:cNvPr id="47" name="Oval 46">
                  <a:extLst>
                    <a:ext uri="{FF2B5EF4-FFF2-40B4-BE49-F238E27FC236}">
                      <a16:creationId xmlns:a16="http://schemas.microsoft.com/office/drawing/2014/main" id="{172505D1-B739-8547-AAEC-DFEEC62456CB}"/>
                    </a:ext>
                  </a:extLst>
                </p:cNvPr>
                <p:cNvSpPr/>
                <p:nvPr/>
              </p:nvSpPr>
              <p:spPr>
                <a:xfrm>
                  <a:off x="544804" y="2293322"/>
                  <a:ext cx="106678" cy="106678"/>
                </a:xfrm>
                <a:prstGeom prst="ellipse">
                  <a:avLst/>
                </a:prstGeom>
                <a:solidFill>
                  <a:schemeClr val="bg2">
                    <a:lumMod val="90000"/>
                  </a:schemeClr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H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Franklin Gothic Medium" panose="020B0603020102020204" pitchFamily="34" charset="0"/>
                  </a:endParaRPr>
                </a:p>
              </p:txBody>
            </p:sp>
            <p:sp>
              <p:nvSpPr>
                <p:cNvPr id="48" name="Oval 47">
                  <a:extLst>
                    <a:ext uri="{FF2B5EF4-FFF2-40B4-BE49-F238E27FC236}">
                      <a16:creationId xmlns:a16="http://schemas.microsoft.com/office/drawing/2014/main" id="{9097CC7E-80A0-0C4A-95AB-38582A5DC423}"/>
                    </a:ext>
                  </a:extLst>
                </p:cNvPr>
                <p:cNvSpPr/>
                <p:nvPr/>
              </p:nvSpPr>
              <p:spPr>
                <a:xfrm>
                  <a:off x="877440" y="2293322"/>
                  <a:ext cx="106678" cy="106678"/>
                </a:xfrm>
                <a:prstGeom prst="ellipse">
                  <a:avLst/>
                </a:prstGeom>
                <a:solidFill>
                  <a:schemeClr val="bg2">
                    <a:lumMod val="90000"/>
                  </a:schemeClr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H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Franklin Gothic Medium" panose="020B0603020102020204" pitchFamily="34" charset="0"/>
                  </a:endParaRPr>
                </a:p>
              </p:txBody>
            </p:sp>
            <p:sp>
              <p:nvSpPr>
                <p:cNvPr id="49" name="Oval 48">
                  <a:extLst>
                    <a:ext uri="{FF2B5EF4-FFF2-40B4-BE49-F238E27FC236}">
                      <a16:creationId xmlns:a16="http://schemas.microsoft.com/office/drawing/2014/main" id="{A11434A6-C78B-7549-BE91-1BAF037AFEE7}"/>
                    </a:ext>
                  </a:extLst>
                </p:cNvPr>
                <p:cNvSpPr/>
                <p:nvPr/>
              </p:nvSpPr>
              <p:spPr>
                <a:xfrm>
                  <a:off x="378486" y="2293322"/>
                  <a:ext cx="106678" cy="106678"/>
                </a:xfrm>
                <a:prstGeom prst="ellipse">
                  <a:avLst/>
                </a:prstGeom>
                <a:solidFill>
                  <a:schemeClr val="bg2">
                    <a:lumMod val="90000"/>
                  </a:schemeClr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H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Franklin Gothic Medium" panose="020B0603020102020204" pitchFamily="34" charset="0"/>
                  </a:endParaRPr>
                </a:p>
              </p:txBody>
            </p:sp>
            <p:sp>
              <p:nvSpPr>
                <p:cNvPr id="50" name="Oval 49">
                  <a:extLst>
                    <a:ext uri="{FF2B5EF4-FFF2-40B4-BE49-F238E27FC236}">
                      <a16:creationId xmlns:a16="http://schemas.microsoft.com/office/drawing/2014/main" id="{20424DF1-F695-6742-8280-870A8A6DEF10}"/>
                    </a:ext>
                  </a:extLst>
                </p:cNvPr>
                <p:cNvSpPr/>
                <p:nvPr/>
              </p:nvSpPr>
              <p:spPr>
                <a:xfrm>
                  <a:off x="1210078" y="2293322"/>
                  <a:ext cx="106678" cy="106678"/>
                </a:xfrm>
                <a:prstGeom prst="ellipse">
                  <a:avLst/>
                </a:prstGeom>
                <a:solidFill>
                  <a:schemeClr val="bg2">
                    <a:lumMod val="90000"/>
                  </a:schemeClr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H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Franklin Gothic Medium" panose="020B0603020102020204" pitchFamily="34" charset="0"/>
                  </a:endParaRPr>
                </a:p>
              </p:txBody>
            </p:sp>
          </p:grpSp>
        </p:grp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E44D7819-8A4B-9046-9C31-D72EA976A101}"/>
                </a:ext>
              </a:extLst>
            </p:cNvPr>
            <p:cNvGrpSpPr/>
            <p:nvPr/>
          </p:nvGrpSpPr>
          <p:grpSpPr>
            <a:xfrm>
              <a:off x="1975503" y="3446702"/>
              <a:ext cx="811871" cy="360969"/>
              <a:chOff x="2306491" y="3446908"/>
              <a:chExt cx="811871" cy="360969"/>
            </a:xfrm>
          </p:grpSpPr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3DCC12B3-E1EF-1248-9790-CCBED166700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06491" y="3807877"/>
                <a:ext cx="811871" cy="0"/>
              </a:xfrm>
              <a:prstGeom prst="line">
                <a:avLst/>
              </a:prstGeom>
              <a:ln w="285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7B9642F0-A932-0746-AE97-16DDB5D995B7}"/>
                  </a:ext>
                </a:extLst>
              </p:cNvPr>
              <p:cNvSpPr/>
              <p:nvPr/>
            </p:nvSpPr>
            <p:spPr>
              <a:xfrm>
                <a:off x="2357763" y="3673099"/>
                <a:ext cx="55637" cy="134778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/>
              </a:p>
            </p:txBody>
          </p: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E4D6D036-18B1-184C-85D0-5DF0212DB28C}"/>
                  </a:ext>
                </a:extLst>
              </p:cNvPr>
              <p:cNvSpPr/>
              <p:nvPr/>
            </p:nvSpPr>
            <p:spPr>
              <a:xfrm>
                <a:off x="2489252" y="3446908"/>
                <a:ext cx="55637" cy="360969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/>
              </a:p>
            </p:txBody>
          </p:sp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6D3EA772-2A31-2B47-A895-64C00190DCB4}"/>
                  </a:ext>
                </a:extLst>
              </p:cNvPr>
              <p:cNvSpPr/>
              <p:nvPr/>
            </p:nvSpPr>
            <p:spPr>
              <a:xfrm>
                <a:off x="2752230" y="3673099"/>
                <a:ext cx="55637" cy="134778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/>
              </a:p>
            </p:txBody>
          </p:sp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B6DE6403-3AE9-3048-A7DB-B290BE8C7EEF}"/>
                  </a:ext>
                </a:extLst>
              </p:cNvPr>
              <p:cNvSpPr/>
              <p:nvPr/>
            </p:nvSpPr>
            <p:spPr>
              <a:xfrm>
                <a:off x="2883719" y="3576948"/>
                <a:ext cx="55637" cy="230929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/>
              </a:p>
            </p:txBody>
          </p:sp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4CB2CCDC-B7AB-C648-A759-3BC990FD716A}"/>
                  </a:ext>
                </a:extLst>
              </p:cNvPr>
              <p:cNvSpPr/>
              <p:nvPr/>
            </p:nvSpPr>
            <p:spPr>
              <a:xfrm>
                <a:off x="3015206" y="3473857"/>
                <a:ext cx="55637" cy="334020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/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AE826963-C22F-DA44-A555-2A11DCE0E250}"/>
                  </a:ext>
                </a:extLst>
              </p:cNvPr>
              <p:cNvSpPr/>
              <p:nvPr/>
            </p:nvSpPr>
            <p:spPr>
              <a:xfrm>
                <a:off x="2620741" y="3673099"/>
                <a:ext cx="55637" cy="134778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/>
              </a:p>
            </p:txBody>
          </p:sp>
        </p:grpSp>
        <p:sp>
          <p:nvSpPr>
            <p:cNvPr id="80" name="Chevron 79">
              <a:extLst>
                <a:ext uri="{FF2B5EF4-FFF2-40B4-BE49-F238E27FC236}">
                  <a16:creationId xmlns:a16="http://schemas.microsoft.com/office/drawing/2014/main" id="{6719C3B2-0F23-144F-9EC2-A25745D4FA56}"/>
                </a:ext>
              </a:extLst>
            </p:cNvPr>
            <p:cNvSpPr/>
            <p:nvPr/>
          </p:nvSpPr>
          <p:spPr>
            <a:xfrm>
              <a:off x="1736397" y="3602864"/>
              <a:ext cx="55637" cy="111260"/>
            </a:xfrm>
            <a:prstGeom prst="chevron">
              <a:avLst>
                <a:gd name="adj" fmla="val 68036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>
                <a:solidFill>
                  <a:schemeClr val="tx1"/>
                </a:solidFill>
              </a:endParaRPr>
            </a:p>
          </p:txBody>
        </p:sp>
        <p:sp>
          <p:nvSpPr>
            <p:cNvPr id="113" name="Rounded Rectangle 112">
              <a:extLst>
                <a:ext uri="{FF2B5EF4-FFF2-40B4-BE49-F238E27FC236}">
                  <a16:creationId xmlns:a16="http://schemas.microsoft.com/office/drawing/2014/main" id="{8553D37A-9B41-3C49-91C1-4936ACC38CD5}"/>
                </a:ext>
              </a:extLst>
            </p:cNvPr>
            <p:cNvSpPr/>
            <p:nvPr/>
          </p:nvSpPr>
          <p:spPr>
            <a:xfrm>
              <a:off x="357160" y="2592013"/>
              <a:ext cx="2654409" cy="2060706"/>
            </a:xfrm>
            <a:prstGeom prst="roundRect">
              <a:avLst>
                <a:gd name="adj" fmla="val 2458"/>
              </a:avLst>
            </a:prstGeom>
            <a:noFill/>
            <a:ln>
              <a:solidFill>
                <a:schemeClr val="bg2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</p:grp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DAA8B95B-3115-7142-8AB9-927D7A0392F7}"/>
              </a:ext>
            </a:extLst>
          </p:cNvPr>
          <p:cNvGrpSpPr/>
          <p:nvPr/>
        </p:nvGrpSpPr>
        <p:grpSpPr>
          <a:xfrm>
            <a:off x="3815028" y="1856101"/>
            <a:ext cx="1669329" cy="3482444"/>
            <a:chOff x="3461725" y="1856101"/>
            <a:chExt cx="1669329" cy="3482444"/>
          </a:xfrm>
        </p:grpSpPr>
        <p:grpSp>
          <p:nvGrpSpPr>
            <p:cNvPr id="111" name="Group 110">
              <a:extLst>
                <a:ext uri="{FF2B5EF4-FFF2-40B4-BE49-F238E27FC236}">
                  <a16:creationId xmlns:a16="http://schemas.microsoft.com/office/drawing/2014/main" id="{BDB9234E-C03E-9942-BC53-EA67E82F27E7}"/>
                </a:ext>
              </a:extLst>
            </p:cNvPr>
            <p:cNvGrpSpPr/>
            <p:nvPr/>
          </p:nvGrpSpPr>
          <p:grpSpPr>
            <a:xfrm>
              <a:off x="3588931" y="2827684"/>
              <a:ext cx="1391804" cy="743353"/>
              <a:chOff x="3878978" y="2605030"/>
              <a:chExt cx="1155270" cy="617022"/>
            </a:xfrm>
          </p:grpSpPr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id="{410795F2-0F78-E14A-913F-619F11EDD5A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878978" y="3222052"/>
                <a:ext cx="1155270" cy="0"/>
              </a:xfrm>
              <a:prstGeom prst="line">
                <a:avLst/>
              </a:prstGeom>
              <a:ln w="285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E300DCEB-EDC0-5941-AE7E-9F8D6C523C3F}"/>
                  </a:ext>
                </a:extLst>
              </p:cNvPr>
              <p:cNvSpPr/>
              <p:nvPr/>
            </p:nvSpPr>
            <p:spPr>
              <a:xfrm>
                <a:off x="3951937" y="3156994"/>
                <a:ext cx="88236" cy="65058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/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EFCB19A8-84FF-2947-AD50-706CF16202EB}"/>
                  </a:ext>
                </a:extLst>
              </p:cNvPr>
              <p:cNvSpPr/>
              <p:nvPr/>
            </p:nvSpPr>
            <p:spPr>
              <a:xfrm>
                <a:off x="4139042" y="3156994"/>
                <a:ext cx="88237" cy="65058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/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7AE3A7A6-82BF-6C41-8B1C-5A4F37BB18A2}"/>
                  </a:ext>
                </a:extLst>
              </p:cNvPr>
              <p:cNvSpPr/>
              <p:nvPr/>
            </p:nvSpPr>
            <p:spPr>
              <a:xfrm>
                <a:off x="4513252" y="3156994"/>
                <a:ext cx="88237" cy="65057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/>
              </a:p>
            </p:txBody>
          </p: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0C758205-9800-CC4B-8A60-2FCD52FCF77B}"/>
                  </a:ext>
                </a:extLst>
              </p:cNvPr>
              <p:cNvSpPr/>
              <p:nvPr/>
            </p:nvSpPr>
            <p:spPr>
              <a:xfrm>
                <a:off x="4700359" y="3105485"/>
                <a:ext cx="72199" cy="116567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/>
              </a:p>
            </p:txBody>
          </p:sp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F6F4F812-0908-E344-891A-44089DBD6070}"/>
                  </a:ext>
                </a:extLst>
              </p:cNvPr>
              <p:cNvSpPr/>
              <p:nvPr/>
            </p:nvSpPr>
            <p:spPr>
              <a:xfrm>
                <a:off x="4887461" y="2605030"/>
                <a:ext cx="72199" cy="617022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/>
              </a:p>
            </p:txBody>
          </p:sp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411D7669-EF68-CB4D-98AD-907FC936D99F}"/>
                  </a:ext>
                </a:extLst>
              </p:cNvPr>
              <p:cNvSpPr/>
              <p:nvPr/>
            </p:nvSpPr>
            <p:spPr>
              <a:xfrm>
                <a:off x="4326149" y="3095322"/>
                <a:ext cx="72199" cy="126729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/>
              </a:p>
            </p:txBody>
          </p:sp>
        </p:grpSp>
        <p:grpSp>
          <p:nvGrpSpPr>
            <p:cNvPr id="112" name="Group 111">
              <a:extLst>
                <a:ext uri="{FF2B5EF4-FFF2-40B4-BE49-F238E27FC236}">
                  <a16:creationId xmlns:a16="http://schemas.microsoft.com/office/drawing/2014/main" id="{AABBDFF9-C8B6-4E45-8833-1C0B006BB877}"/>
                </a:ext>
              </a:extLst>
            </p:cNvPr>
            <p:cNvGrpSpPr/>
            <p:nvPr/>
          </p:nvGrpSpPr>
          <p:grpSpPr>
            <a:xfrm>
              <a:off x="3588931" y="4375012"/>
              <a:ext cx="1391804" cy="298920"/>
              <a:chOff x="3872007" y="4463838"/>
              <a:chExt cx="1155270" cy="248119"/>
            </a:xfrm>
          </p:grpSpPr>
          <p:cxnSp>
            <p:nvCxnSpPr>
              <p:cNvPr id="64" name="Straight Connector 63">
                <a:extLst>
                  <a:ext uri="{FF2B5EF4-FFF2-40B4-BE49-F238E27FC236}">
                    <a16:creationId xmlns:a16="http://schemas.microsoft.com/office/drawing/2014/main" id="{4B7375E7-70EE-EF49-87AF-919D65D4F1C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872007" y="4711957"/>
                <a:ext cx="1155270" cy="0"/>
              </a:xfrm>
              <a:prstGeom prst="line">
                <a:avLst/>
              </a:prstGeom>
              <a:ln w="285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BB51C2A2-2121-1B4F-BE76-B2D618CBA061}"/>
                  </a:ext>
                </a:extLst>
              </p:cNvPr>
              <p:cNvSpPr/>
              <p:nvPr/>
            </p:nvSpPr>
            <p:spPr>
              <a:xfrm>
                <a:off x="3944966" y="4520172"/>
                <a:ext cx="79170" cy="19178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/>
              </a:p>
            </p:txBody>
          </p:sp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CB5C530F-502C-5B4C-9D7B-99E5024143B3}"/>
                  </a:ext>
                </a:extLst>
              </p:cNvPr>
              <p:cNvSpPr/>
              <p:nvPr/>
            </p:nvSpPr>
            <p:spPr>
              <a:xfrm>
                <a:off x="4132071" y="4463838"/>
                <a:ext cx="79170" cy="248119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/>
              </a:p>
            </p:txBody>
          </p:sp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5E5F8184-B511-AF48-981D-BD57FC37BB6D}"/>
                  </a:ext>
                </a:extLst>
              </p:cNvPr>
              <p:cNvSpPr/>
              <p:nvPr/>
            </p:nvSpPr>
            <p:spPr>
              <a:xfrm>
                <a:off x="4506281" y="4520172"/>
                <a:ext cx="79170" cy="19178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/>
              </a:p>
            </p:txBody>
          </p:sp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B0700EFE-0194-F24B-BB07-E274E30C7719}"/>
                  </a:ext>
                </a:extLst>
              </p:cNvPr>
              <p:cNvSpPr/>
              <p:nvPr/>
            </p:nvSpPr>
            <p:spPr>
              <a:xfrm>
                <a:off x="4693386" y="4463838"/>
                <a:ext cx="79170" cy="248119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/>
              </a:p>
            </p:txBody>
          </p:sp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EE032F81-E53D-8841-A1AF-339B9B299659}"/>
                  </a:ext>
                </a:extLst>
              </p:cNvPr>
              <p:cNvSpPr/>
              <p:nvPr/>
            </p:nvSpPr>
            <p:spPr>
              <a:xfrm>
                <a:off x="4880489" y="4520172"/>
                <a:ext cx="79170" cy="19178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/>
              </a:p>
            </p:txBody>
          </p:sp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B9428AFE-7CA7-F54D-87BA-8816BDA6117F}"/>
                  </a:ext>
                </a:extLst>
              </p:cNvPr>
              <p:cNvSpPr/>
              <p:nvPr/>
            </p:nvSpPr>
            <p:spPr>
              <a:xfrm>
                <a:off x="4319176" y="4520172"/>
                <a:ext cx="79170" cy="19178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/>
              </a:p>
            </p:txBody>
          </p:sp>
        </p:grpSp>
        <p:sp>
          <p:nvSpPr>
            <p:cNvPr id="88" name="Google Shape;60;p13">
              <a:extLst>
                <a:ext uri="{FF2B5EF4-FFF2-40B4-BE49-F238E27FC236}">
                  <a16:creationId xmlns:a16="http://schemas.microsoft.com/office/drawing/2014/main" id="{0CCAF756-9C99-0A44-9241-C8693A375FC3}"/>
                </a:ext>
              </a:extLst>
            </p:cNvPr>
            <p:cNvSpPr txBox="1"/>
            <p:nvPr/>
          </p:nvSpPr>
          <p:spPr>
            <a:xfrm>
              <a:off x="3540237" y="1968495"/>
              <a:ext cx="1547291" cy="70567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algn="ctr" defTabSz="685800"/>
              <a:r>
                <a:rPr lang="en-US" sz="1400" b="1" dirty="0">
                  <a:solidFill>
                    <a:srgbClr val="413C3A"/>
                  </a:solidFill>
                  <a:latin typeface="Franklin Gothic Demi Cond"/>
                  <a:ea typeface="Helvetica Neue"/>
                  <a:cs typeface="Helvetica Neue"/>
                  <a:sym typeface="Helvetica Neue"/>
                </a:rPr>
                <a:t>Procrastination</a:t>
              </a:r>
            </a:p>
            <a:p>
              <a:pPr algn="ctr" defTabSz="685800"/>
              <a:r>
                <a:rPr lang="en-US" sz="1400" b="1" dirty="0">
                  <a:solidFill>
                    <a:srgbClr val="413C3A"/>
                  </a:solidFill>
                  <a:latin typeface="Franklin Gothic Demi Cond"/>
                  <a:ea typeface="Helvetica Neue"/>
                  <a:cs typeface="Helvetica Neue"/>
                  <a:sym typeface="Helvetica Neue"/>
                </a:rPr>
                <a:t>identification</a:t>
              </a:r>
            </a:p>
          </p:txBody>
        </p:sp>
        <p:sp>
          <p:nvSpPr>
            <p:cNvPr id="114" name="Rounded Rectangle 113">
              <a:extLst>
                <a:ext uri="{FF2B5EF4-FFF2-40B4-BE49-F238E27FC236}">
                  <a16:creationId xmlns:a16="http://schemas.microsoft.com/office/drawing/2014/main" id="{6B080615-4F3B-8E49-B421-47FBBDA78A76}"/>
                </a:ext>
              </a:extLst>
            </p:cNvPr>
            <p:cNvSpPr/>
            <p:nvPr/>
          </p:nvSpPr>
          <p:spPr>
            <a:xfrm>
              <a:off x="3461725" y="1856101"/>
              <a:ext cx="1669329" cy="3482444"/>
            </a:xfrm>
            <a:prstGeom prst="roundRect">
              <a:avLst>
                <a:gd name="adj" fmla="val 2458"/>
              </a:avLst>
            </a:prstGeom>
            <a:noFill/>
            <a:ln>
              <a:solidFill>
                <a:schemeClr val="bg2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</p:grpSp>
      <p:sp>
        <p:nvSpPr>
          <p:cNvPr id="117" name="Chevron 116">
            <a:extLst>
              <a:ext uri="{FF2B5EF4-FFF2-40B4-BE49-F238E27FC236}">
                <a16:creationId xmlns:a16="http://schemas.microsoft.com/office/drawing/2014/main" id="{9B250C7F-69DD-374E-95E6-51C0AD803625}"/>
              </a:ext>
            </a:extLst>
          </p:cNvPr>
          <p:cNvSpPr/>
          <p:nvPr/>
        </p:nvSpPr>
        <p:spPr>
          <a:xfrm rot="19634998">
            <a:off x="8896731" y="4449086"/>
            <a:ext cx="55637" cy="111260"/>
          </a:xfrm>
          <a:prstGeom prst="chevron">
            <a:avLst>
              <a:gd name="adj" fmla="val 68036"/>
            </a:avLst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>
              <a:solidFill>
                <a:schemeClr val="tx1"/>
              </a:solidFill>
            </a:endParaRPr>
          </a:p>
        </p:txBody>
      </p: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CEBB9FF8-67F3-C64A-969B-CA6954A47590}"/>
              </a:ext>
            </a:extLst>
          </p:cNvPr>
          <p:cNvGrpSpPr/>
          <p:nvPr/>
        </p:nvGrpSpPr>
        <p:grpSpPr>
          <a:xfrm>
            <a:off x="9408419" y="2274787"/>
            <a:ext cx="1775833" cy="3225301"/>
            <a:chOff x="8135453" y="2307608"/>
            <a:chExt cx="1775833" cy="3225301"/>
          </a:xfrm>
        </p:grpSpPr>
        <p:sp>
          <p:nvSpPr>
            <p:cNvPr id="75" name="Rounded Rectangle 74">
              <a:extLst>
                <a:ext uri="{FF2B5EF4-FFF2-40B4-BE49-F238E27FC236}">
                  <a16:creationId xmlns:a16="http://schemas.microsoft.com/office/drawing/2014/main" id="{632CBD96-A609-D449-A29F-27D0CB93148C}"/>
                </a:ext>
              </a:extLst>
            </p:cNvPr>
            <p:cNvSpPr/>
            <p:nvPr/>
          </p:nvSpPr>
          <p:spPr>
            <a:xfrm>
              <a:off x="8399678" y="3291215"/>
              <a:ext cx="1226058" cy="571465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FA2CCBDE-2020-2D4A-88B4-EB3C7F45892C}"/>
                </a:ext>
              </a:extLst>
            </p:cNvPr>
            <p:cNvSpPr/>
            <p:nvPr/>
          </p:nvSpPr>
          <p:spPr>
            <a:xfrm>
              <a:off x="8608236" y="4465331"/>
              <a:ext cx="808942" cy="808942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86" name="Chevron 85">
              <a:extLst>
                <a:ext uri="{FF2B5EF4-FFF2-40B4-BE49-F238E27FC236}">
                  <a16:creationId xmlns:a16="http://schemas.microsoft.com/office/drawing/2014/main" id="{A76FBB1E-4C29-3649-89C2-FE67001BEB58}"/>
                </a:ext>
              </a:extLst>
            </p:cNvPr>
            <p:cNvSpPr/>
            <p:nvPr/>
          </p:nvSpPr>
          <p:spPr>
            <a:xfrm rot="16200000">
              <a:off x="8984889" y="4240026"/>
              <a:ext cx="55637" cy="111260"/>
            </a:xfrm>
            <a:prstGeom prst="chevron">
              <a:avLst>
                <a:gd name="adj" fmla="val 68036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>
                <a:solidFill>
                  <a:schemeClr val="tx1"/>
                </a:solidFill>
              </a:endParaRPr>
            </a:p>
          </p:txBody>
        </p:sp>
        <p:sp>
          <p:nvSpPr>
            <p:cNvPr id="91" name="Google Shape;60;p13">
              <a:extLst>
                <a:ext uri="{FF2B5EF4-FFF2-40B4-BE49-F238E27FC236}">
                  <a16:creationId xmlns:a16="http://schemas.microsoft.com/office/drawing/2014/main" id="{E7118AD4-1A8A-A44B-B877-988E68A34F42}"/>
                </a:ext>
              </a:extLst>
            </p:cNvPr>
            <p:cNvSpPr txBox="1"/>
            <p:nvPr/>
          </p:nvSpPr>
          <p:spPr>
            <a:xfrm>
              <a:off x="8146368" y="2513955"/>
              <a:ext cx="1732678" cy="70567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algn="ctr" defTabSz="685800"/>
              <a:r>
                <a:rPr lang="en-US" sz="1400" b="1" dirty="0">
                  <a:solidFill>
                    <a:srgbClr val="413C3A"/>
                  </a:solidFill>
                  <a:latin typeface="Franklin Gothic Demi Cond"/>
                  <a:ea typeface="Helvetica Neue"/>
                  <a:cs typeface="Helvetica Neue"/>
                  <a:sym typeface="Helvetica Neue"/>
                </a:rPr>
                <a:t>Time management score</a:t>
              </a:r>
            </a:p>
          </p:txBody>
        </p:sp>
        <p:sp>
          <p:nvSpPr>
            <p:cNvPr id="92" name="Google Shape;60;p13">
              <a:extLst>
                <a:ext uri="{FF2B5EF4-FFF2-40B4-BE49-F238E27FC236}">
                  <a16:creationId xmlns:a16="http://schemas.microsoft.com/office/drawing/2014/main" id="{FBD9CC67-A874-8546-8426-3CD536EBC486}"/>
                </a:ext>
              </a:extLst>
            </p:cNvPr>
            <p:cNvSpPr txBox="1"/>
            <p:nvPr/>
          </p:nvSpPr>
          <p:spPr>
            <a:xfrm>
              <a:off x="8374598" y="4731270"/>
              <a:ext cx="1276219" cy="23661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 defTabSz="685800"/>
              <a:r>
                <a:rPr lang="en-US" sz="800" b="1" dirty="0">
                  <a:solidFill>
                    <a:srgbClr val="413C3A"/>
                  </a:solidFill>
                  <a:latin typeface="Arial" panose="020B0604020202020204" pitchFamily="34" charset="0"/>
                  <a:ea typeface="Helvetica Neue"/>
                  <a:cs typeface="Arial" panose="020B0604020202020204" pitchFamily="34" charset="0"/>
                  <a:sym typeface="Helvetica Neue"/>
                </a:rPr>
                <a:t>Demographics</a:t>
              </a:r>
            </a:p>
          </p:txBody>
        </p:sp>
        <p:sp>
          <p:nvSpPr>
            <p:cNvPr id="93" name="Google Shape;60;p13">
              <a:extLst>
                <a:ext uri="{FF2B5EF4-FFF2-40B4-BE49-F238E27FC236}">
                  <a16:creationId xmlns:a16="http://schemas.microsoft.com/office/drawing/2014/main" id="{30DDBBC0-E87E-0948-B67C-0913E3DB3BF8}"/>
                </a:ext>
              </a:extLst>
            </p:cNvPr>
            <p:cNvSpPr txBox="1"/>
            <p:nvPr/>
          </p:nvSpPr>
          <p:spPr>
            <a:xfrm>
              <a:off x="8374598" y="3458639"/>
              <a:ext cx="1276219" cy="23661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 defTabSz="685800"/>
              <a:r>
                <a:rPr lang="en-US" sz="800" b="1" dirty="0">
                  <a:solidFill>
                    <a:srgbClr val="413C3A"/>
                  </a:solidFill>
                  <a:latin typeface="Arial" panose="020B0604020202020204" pitchFamily="34" charset="0"/>
                  <a:ea typeface="Helvetica Neue"/>
                  <a:cs typeface="Arial" panose="020B0604020202020204" pitchFamily="34" charset="0"/>
                  <a:sym typeface="Helvetica Neue"/>
                </a:rPr>
                <a:t>TM = Procrastination + Regularity</a:t>
              </a:r>
            </a:p>
          </p:txBody>
        </p:sp>
        <p:sp>
          <p:nvSpPr>
            <p:cNvPr id="118" name="Rounded Rectangle 117">
              <a:extLst>
                <a:ext uri="{FF2B5EF4-FFF2-40B4-BE49-F238E27FC236}">
                  <a16:creationId xmlns:a16="http://schemas.microsoft.com/office/drawing/2014/main" id="{878F10FE-ECFE-C549-A0BD-60F6DF82492A}"/>
                </a:ext>
              </a:extLst>
            </p:cNvPr>
            <p:cNvSpPr/>
            <p:nvPr/>
          </p:nvSpPr>
          <p:spPr>
            <a:xfrm>
              <a:off x="8135453" y="2307608"/>
              <a:ext cx="1775833" cy="3225301"/>
            </a:xfrm>
            <a:prstGeom prst="roundRect">
              <a:avLst>
                <a:gd name="adj" fmla="val 2458"/>
              </a:avLst>
            </a:prstGeom>
            <a:noFill/>
            <a:ln>
              <a:solidFill>
                <a:schemeClr val="bg2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</p:grp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6BECBC50-B20D-CF42-90AD-7A3509896F75}"/>
              </a:ext>
            </a:extLst>
          </p:cNvPr>
          <p:cNvGrpSpPr/>
          <p:nvPr/>
        </p:nvGrpSpPr>
        <p:grpSpPr>
          <a:xfrm>
            <a:off x="6257558" y="1402770"/>
            <a:ext cx="2317143" cy="5007157"/>
            <a:chOff x="5385223" y="1422338"/>
            <a:chExt cx="2317143" cy="5007157"/>
          </a:xfrm>
        </p:grpSpPr>
        <p:sp>
          <p:nvSpPr>
            <p:cNvPr id="89" name="Google Shape;60;p13">
              <a:extLst>
                <a:ext uri="{FF2B5EF4-FFF2-40B4-BE49-F238E27FC236}">
                  <a16:creationId xmlns:a16="http://schemas.microsoft.com/office/drawing/2014/main" id="{1B638E92-4C23-6444-B4F4-7B5898E58B98}"/>
                </a:ext>
              </a:extLst>
            </p:cNvPr>
            <p:cNvSpPr txBox="1"/>
            <p:nvPr/>
          </p:nvSpPr>
          <p:spPr>
            <a:xfrm>
              <a:off x="5853528" y="1503775"/>
              <a:ext cx="1547291" cy="70567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algn="ctr" defTabSz="685800"/>
              <a:r>
                <a:rPr lang="en-US" sz="1400" b="1" dirty="0">
                  <a:solidFill>
                    <a:srgbClr val="413C3A"/>
                  </a:solidFill>
                  <a:latin typeface="Franklin Gothic Demi Cond"/>
                  <a:ea typeface="Helvetica Neue"/>
                  <a:cs typeface="Helvetica Neue"/>
                  <a:sym typeface="Helvetica Neue"/>
                </a:rPr>
                <a:t>Procrastination</a:t>
              </a:r>
            </a:p>
            <a:p>
              <a:pPr algn="ctr" defTabSz="685800"/>
              <a:r>
                <a:rPr lang="en-US" sz="1400" b="1" dirty="0">
                  <a:solidFill>
                    <a:srgbClr val="413C3A"/>
                  </a:solidFill>
                  <a:latin typeface="Franklin Gothic Demi Cond"/>
                  <a:ea typeface="Helvetica Neue"/>
                  <a:cs typeface="Helvetica Neue"/>
                  <a:sym typeface="Helvetica Neue"/>
                </a:rPr>
                <a:t>and grading</a:t>
              </a:r>
            </a:p>
          </p:txBody>
        </p:sp>
        <p:sp>
          <p:nvSpPr>
            <p:cNvPr id="90" name="Google Shape;60;p13">
              <a:extLst>
                <a:ext uri="{FF2B5EF4-FFF2-40B4-BE49-F238E27FC236}">
                  <a16:creationId xmlns:a16="http://schemas.microsoft.com/office/drawing/2014/main" id="{768914FE-E53D-EC40-826A-CC8AAA59984A}"/>
                </a:ext>
              </a:extLst>
            </p:cNvPr>
            <p:cNvSpPr txBox="1"/>
            <p:nvPr/>
          </p:nvSpPr>
          <p:spPr>
            <a:xfrm>
              <a:off x="5798546" y="3831630"/>
              <a:ext cx="1547291" cy="70567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algn="ctr" defTabSz="685800"/>
              <a:r>
                <a:rPr lang="en-US" sz="1400" b="1" dirty="0">
                  <a:solidFill>
                    <a:srgbClr val="413C3A"/>
                  </a:solidFill>
                  <a:latin typeface="Franklin Gothic Demi Cond"/>
                  <a:ea typeface="Helvetica Neue"/>
                  <a:cs typeface="Helvetica Neue"/>
                  <a:sym typeface="Helvetica Neue"/>
                </a:rPr>
                <a:t>Procrastination</a:t>
              </a:r>
            </a:p>
            <a:p>
              <a:pPr algn="ctr" defTabSz="685800"/>
              <a:r>
                <a:rPr lang="en-US" sz="1400" b="1" dirty="0">
                  <a:solidFill>
                    <a:srgbClr val="413C3A"/>
                  </a:solidFill>
                  <a:latin typeface="Franklin Gothic Demi Cond"/>
                  <a:ea typeface="Helvetica Neue"/>
                  <a:cs typeface="Helvetica Neue"/>
                  <a:sym typeface="Helvetica Neue"/>
                </a:rPr>
                <a:t>regularity</a:t>
              </a:r>
            </a:p>
          </p:txBody>
        </p:sp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id="{5E25D26B-25E5-3344-86CB-5C3EDF669099}"/>
                </a:ext>
              </a:extLst>
            </p:cNvPr>
            <p:cNvGrpSpPr/>
            <p:nvPr/>
          </p:nvGrpSpPr>
          <p:grpSpPr>
            <a:xfrm>
              <a:off x="5907268" y="5462803"/>
              <a:ext cx="1276219" cy="815902"/>
              <a:chOff x="5559063" y="2290495"/>
              <a:chExt cx="1276219" cy="815902"/>
            </a:xfrm>
          </p:grpSpPr>
          <p:sp>
            <p:nvSpPr>
              <p:cNvPr id="101" name="Oval 100">
                <a:extLst>
                  <a:ext uri="{FF2B5EF4-FFF2-40B4-BE49-F238E27FC236}">
                    <a16:creationId xmlns:a16="http://schemas.microsoft.com/office/drawing/2014/main" id="{B581D099-46A6-4B45-982D-33F605A41EEA}"/>
                  </a:ext>
                </a:extLst>
              </p:cNvPr>
              <p:cNvSpPr/>
              <p:nvPr/>
            </p:nvSpPr>
            <p:spPr>
              <a:xfrm>
                <a:off x="5787121" y="2290495"/>
                <a:ext cx="815902" cy="815902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/>
              </a:p>
            </p:txBody>
          </p:sp>
          <p:sp>
            <p:nvSpPr>
              <p:cNvPr id="102" name="Google Shape;60;p13">
                <a:extLst>
                  <a:ext uri="{FF2B5EF4-FFF2-40B4-BE49-F238E27FC236}">
                    <a16:creationId xmlns:a16="http://schemas.microsoft.com/office/drawing/2014/main" id="{B14A6F78-5C0E-DB4A-B4D5-4FB320B6143D}"/>
                  </a:ext>
                </a:extLst>
              </p:cNvPr>
              <p:cNvSpPr txBox="1"/>
              <p:nvPr/>
            </p:nvSpPr>
            <p:spPr>
              <a:xfrm>
                <a:off x="5559063" y="2549904"/>
                <a:ext cx="1276219" cy="23661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 defTabSz="685800"/>
                <a:r>
                  <a:rPr lang="en-US" sz="800" b="1" dirty="0">
                    <a:solidFill>
                      <a:srgbClr val="413C3A"/>
                    </a:solidFill>
                    <a:latin typeface="Arial" panose="020B0604020202020204" pitchFamily="34" charset="0"/>
                    <a:ea typeface="Helvetica Neue"/>
                    <a:cs typeface="Arial" panose="020B0604020202020204" pitchFamily="34" charset="0"/>
                    <a:sym typeface="Helvetica Neue"/>
                  </a:rPr>
                  <a:t>Regularity</a:t>
                </a:r>
              </a:p>
            </p:txBody>
          </p:sp>
        </p:grpSp>
        <p:sp>
          <p:nvSpPr>
            <p:cNvPr id="115" name="Rounded Rectangle 114">
              <a:extLst>
                <a:ext uri="{FF2B5EF4-FFF2-40B4-BE49-F238E27FC236}">
                  <a16:creationId xmlns:a16="http://schemas.microsoft.com/office/drawing/2014/main" id="{A89919FB-387C-8F4F-8B16-184EC9A70048}"/>
                </a:ext>
              </a:extLst>
            </p:cNvPr>
            <p:cNvSpPr/>
            <p:nvPr/>
          </p:nvSpPr>
          <p:spPr>
            <a:xfrm>
              <a:off x="5452102" y="1422338"/>
              <a:ext cx="2236515" cy="1927124"/>
            </a:xfrm>
            <a:prstGeom prst="roundRect">
              <a:avLst>
                <a:gd name="adj" fmla="val 2458"/>
              </a:avLst>
            </a:prstGeom>
            <a:noFill/>
            <a:ln>
              <a:solidFill>
                <a:schemeClr val="bg2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116" name="Rounded Rectangle 115">
              <a:extLst>
                <a:ext uri="{FF2B5EF4-FFF2-40B4-BE49-F238E27FC236}">
                  <a16:creationId xmlns:a16="http://schemas.microsoft.com/office/drawing/2014/main" id="{1827C6AB-CC24-DA42-A648-458765D2ED4D}"/>
                </a:ext>
              </a:extLst>
            </p:cNvPr>
            <p:cNvSpPr/>
            <p:nvPr/>
          </p:nvSpPr>
          <p:spPr>
            <a:xfrm>
              <a:off x="5453957" y="3764865"/>
              <a:ext cx="2236515" cy="2664630"/>
            </a:xfrm>
            <a:prstGeom prst="roundRect">
              <a:avLst>
                <a:gd name="adj" fmla="val 2458"/>
              </a:avLst>
            </a:prstGeom>
            <a:noFill/>
            <a:ln>
              <a:solidFill>
                <a:schemeClr val="bg2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7CC6C046-3970-0B40-8AF7-5E2C906D60D2}"/>
                </a:ext>
              </a:extLst>
            </p:cNvPr>
            <p:cNvCxnSpPr/>
            <p:nvPr/>
          </p:nvCxnSpPr>
          <p:spPr>
            <a:xfrm>
              <a:off x="6324600" y="2627605"/>
              <a:ext cx="529167" cy="0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33C39779-21C0-B34A-872F-FAD68113BF6D}"/>
                </a:ext>
              </a:extLst>
            </p:cNvPr>
            <p:cNvCxnSpPr/>
            <p:nvPr/>
          </p:nvCxnSpPr>
          <p:spPr>
            <a:xfrm>
              <a:off x="6324600" y="2729963"/>
              <a:ext cx="529167" cy="0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id="{906D7204-0F71-B74D-8422-28A505E83AEE}"/>
                </a:ext>
              </a:extLst>
            </p:cNvPr>
            <p:cNvGrpSpPr/>
            <p:nvPr/>
          </p:nvGrpSpPr>
          <p:grpSpPr>
            <a:xfrm>
              <a:off x="5577631" y="2290495"/>
              <a:ext cx="957378" cy="815902"/>
              <a:chOff x="5711443" y="2290495"/>
              <a:chExt cx="957378" cy="815902"/>
            </a:xfrm>
          </p:grpSpPr>
          <p:sp>
            <p:nvSpPr>
              <p:cNvPr id="3" name="Oval 2">
                <a:extLst>
                  <a:ext uri="{FF2B5EF4-FFF2-40B4-BE49-F238E27FC236}">
                    <a16:creationId xmlns:a16="http://schemas.microsoft.com/office/drawing/2014/main" id="{0177A0B4-BB9A-5A45-93C3-8CA0338763E2}"/>
                  </a:ext>
                </a:extLst>
              </p:cNvPr>
              <p:cNvSpPr/>
              <p:nvPr/>
            </p:nvSpPr>
            <p:spPr>
              <a:xfrm>
                <a:off x="5787121" y="2290495"/>
                <a:ext cx="815902" cy="815902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/>
              </a:p>
            </p:txBody>
          </p:sp>
          <p:sp>
            <p:nvSpPr>
              <p:cNvPr id="95" name="Google Shape;60;p13">
                <a:extLst>
                  <a:ext uri="{FF2B5EF4-FFF2-40B4-BE49-F238E27FC236}">
                    <a16:creationId xmlns:a16="http://schemas.microsoft.com/office/drawing/2014/main" id="{D0BB791D-CEC7-644B-81E7-11B0DF8099A7}"/>
                  </a:ext>
                </a:extLst>
              </p:cNvPr>
              <p:cNvSpPr txBox="1"/>
              <p:nvPr/>
            </p:nvSpPr>
            <p:spPr>
              <a:xfrm>
                <a:off x="5711443" y="2560476"/>
                <a:ext cx="957378" cy="23661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 defTabSz="685800"/>
                <a:r>
                  <a:rPr lang="en-US" sz="800" b="1" dirty="0">
                    <a:solidFill>
                      <a:srgbClr val="413C3A"/>
                    </a:solidFill>
                    <a:latin typeface="Arial" panose="020B0604020202020204" pitchFamily="34" charset="0"/>
                    <a:ea typeface="Helvetica Neue"/>
                    <a:cs typeface="Arial" panose="020B0604020202020204" pitchFamily="34" charset="0"/>
                    <a:sym typeface="Helvetica Neue"/>
                  </a:rPr>
                  <a:t>Procrastination</a:t>
                </a:r>
              </a:p>
            </p:txBody>
          </p:sp>
        </p:grpSp>
        <p:grpSp>
          <p:nvGrpSpPr>
            <p:cNvPr id="103" name="Group 102">
              <a:extLst>
                <a:ext uri="{FF2B5EF4-FFF2-40B4-BE49-F238E27FC236}">
                  <a16:creationId xmlns:a16="http://schemas.microsoft.com/office/drawing/2014/main" id="{F6D590A7-0AE0-3042-A4CB-CBF0870B2300}"/>
                </a:ext>
              </a:extLst>
            </p:cNvPr>
            <p:cNvGrpSpPr/>
            <p:nvPr/>
          </p:nvGrpSpPr>
          <p:grpSpPr>
            <a:xfrm>
              <a:off x="6717831" y="2307608"/>
              <a:ext cx="826393" cy="815902"/>
              <a:chOff x="5787121" y="2290495"/>
              <a:chExt cx="826393" cy="815902"/>
            </a:xfrm>
          </p:grpSpPr>
          <p:sp>
            <p:nvSpPr>
              <p:cNvPr id="104" name="Oval 103">
                <a:extLst>
                  <a:ext uri="{FF2B5EF4-FFF2-40B4-BE49-F238E27FC236}">
                    <a16:creationId xmlns:a16="http://schemas.microsoft.com/office/drawing/2014/main" id="{19E0F323-4759-D348-B657-B8DB2159066A}"/>
                  </a:ext>
                </a:extLst>
              </p:cNvPr>
              <p:cNvSpPr/>
              <p:nvPr/>
            </p:nvSpPr>
            <p:spPr>
              <a:xfrm>
                <a:off x="5787121" y="2290495"/>
                <a:ext cx="815902" cy="815902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/>
              </a:p>
            </p:txBody>
          </p:sp>
          <p:sp>
            <p:nvSpPr>
              <p:cNvPr id="105" name="Google Shape;60;p13">
                <a:extLst>
                  <a:ext uri="{FF2B5EF4-FFF2-40B4-BE49-F238E27FC236}">
                    <a16:creationId xmlns:a16="http://schemas.microsoft.com/office/drawing/2014/main" id="{46493FED-E017-CC47-BE1F-1056FA6FD3E7}"/>
                  </a:ext>
                </a:extLst>
              </p:cNvPr>
              <p:cNvSpPr txBox="1"/>
              <p:nvPr/>
            </p:nvSpPr>
            <p:spPr>
              <a:xfrm>
                <a:off x="5797611" y="2549904"/>
                <a:ext cx="815903" cy="23661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 defTabSz="685800"/>
                <a:r>
                  <a:rPr lang="en-US" sz="800" b="1" dirty="0">
                    <a:solidFill>
                      <a:srgbClr val="413C3A"/>
                    </a:solidFill>
                    <a:latin typeface="Arial" panose="020B0604020202020204" pitchFamily="34" charset="0"/>
                    <a:ea typeface="Helvetica Neue"/>
                    <a:cs typeface="Arial" panose="020B0604020202020204" pitchFamily="34" charset="0"/>
                    <a:sym typeface="Helvetica Neue"/>
                  </a:rPr>
                  <a:t>Grading</a:t>
                </a:r>
              </a:p>
            </p:txBody>
          </p:sp>
        </p:grp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4A51A6EF-1F83-1242-A5C9-A24F92DC8407}"/>
                </a:ext>
              </a:extLst>
            </p:cNvPr>
            <p:cNvCxnSpPr/>
            <p:nvPr/>
          </p:nvCxnSpPr>
          <p:spPr>
            <a:xfrm>
              <a:off x="6270425" y="4884157"/>
              <a:ext cx="529167" cy="0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8241A824-FDA5-564E-900A-7AB01A554AD9}"/>
                </a:ext>
              </a:extLst>
            </p:cNvPr>
            <p:cNvCxnSpPr/>
            <p:nvPr/>
          </p:nvCxnSpPr>
          <p:spPr>
            <a:xfrm>
              <a:off x="6270425" y="4986515"/>
              <a:ext cx="529167" cy="0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D63037F6-832B-8E4B-ABE5-B901DB907018}"/>
                </a:ext>
              </a:extLst>
            </p:cNvPr>
            <p:cNvGrpSpPr/>
            <p:nvPr/>
          </p:nvGrpSpPr>
          <p:grpSpPr>
            <a:xfrm>
              <a:off x="5385223" y="4551376"/>
              <a:ext cx="1276219" cy="815902"/>
              <a:chOff x="5559063" y="2290495"/>
              <a:chExt cx="1276219" cy="815902"/>
            </a:xfrm>
          </p:grpSpPr>
          <p:sp>
            <p:nvSpPr>
              <p:cNvPr id="98" name="Oval 97">
                <a:extLst>
                  <a:ext uri="{FF2B5EF4-FFF2-40B4-BE49-F238E27FC236}">
                    <a16:creationId xmlns:a16="http://schemas.microsoft.com/office/drawing/2014/main" id="{BA321D57-150D-0642-8267-543CAF138630}"/>
                  </a:ext>
                </a:extLst>
              </p:cNvPr>
              <p:cNvSpPr/>
              <p:nvPr/>
            </p:nvSpPr>
            <p:spPr>
              <a:xfrm>
                <a:off x="5787121" y="2290495"/>
                <a:ext cx="815902" cy="815902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/>
              </a:p>
            </p:txBody>
          </p:sp>
          <p:sp>
            <p:nvSpPr>
              <p:cNvPr id="99" name="Google Shape;60;p13">
                <a:extLst>
                  <a:ext uri="{FF2B5EF4-FFF2-40B4-BE49-F238E27FC236}">
                    <a16:creationId xmlns:a16="http://schemas.microsoft.com/office/drawing/2014/main" id="{4C28EA9D-E5EF-3B4D-BC6D-B6213192BF32}"/>
                  </a:ext>
                </a:extLst>
              </p:cNvPr>
              <p:cNvSpPr txBox="1"/>
              <p:nvPr/>
            </p:nvSpPr>
            <p:spPr>
              <a:xfrm>
                <a:off x="5559063" y="2549904"/>
                <a:ext cx="1276219" cy="23661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 defTabSz="685800"/>
                <a:r>
                  <a:rPr lang="en-US" sz="800" b="1" dirty="0">
                    <a:solidFill>
                      <a:srgbClr val="413C3A"/>
                    </a:solidFill>
                    <a:latin typeface="Arial" panose="020B0604020202020204" pitchFamily="34" charset="0"/>
                    <a:ea typeface="Helvetica Neue"/>
                    <a:cs typeface="Arial" panose="020B0604020202020204" pitchFamily="34" charset="0"/>
                    <a:sym typeface="Helvetica Neue"/>
                  </a:rPr>
                  <a:t>Procrastination</a:t>
                </a:r>
              </a:p>
            </p:txBody>
          </p:sp>
        </p:grpSp>
        <p:grpSp>
          <p:nvGrpSpPr>
            <p:cNvPr id="106" name="Group 105">
              <a:extLst>
                <a:ext uri="{FF2B5EF4-FFF2-40B4-BE49-F238E27FC236}">
                  <a16:creationId xmlns:a16="http://schemas.microsoft.com/office/drawing/2014/main" id="{4C64F51F-70AF-8A4D-A197-DC468C1EE2F5}"/>
                </a:ext>
              </a:extLst>
            </p:cNvPr>
            <p:cNvGrpSpPr/>
            <p:nvPr/>
          </p:nvGrpSpPr>
          <p:grpSpPr>
            <a:xfrm>
              <a:off x="6426147" y="4557961"/>
              <a:ext cx="1276219" cy="815902"/>
              <a:chOff x="5559063" y="2290495"/>
              <a:chExt cx="1276219" cy="815902"/>
            </a:xfrm>
          </p:grpSpPr>
          <p:sp>
            <p:nvSpPr>
              <p:cNvPr id="107" name="Oval 106">
                <a:extLst>
                  <a:ext uri="{FF2B5EF4-FFF2-40B4-BE49-F238E27FC236}">
                    <a16:creationId xmlns:a16="http://schemas.microsoft.com/office/drawing/2014/main" id="{00EDE8B4-643D-A842-AAC3-3428FF137D75}"/>
                  </a:ext>
                </a:extLst>
              </p:cNvPr>
              <p:cNvSpPr/>
              <p:nvPr/>
            </p:nvSpPr>
            <p:spPr>
              <a:xfrm>
                <a:off x="5787121" y="2290495"/>
                <a:ext cx="815902" cy="815902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/>
              </a:p>
            </p:txBody>
          </p:sp>
          <p:sp>
            <p:nvSpPr>
              <p:cNvPr id="108" name="Google Shape;60;p13">
                <a:extLst>
                  <a:ext uri="{FF2B5EF4-FFF2-40B4-BE49-F238E27FC236}">
                    <a16:creationId xmlns:a16="http://schemas.microsoft.com/office/drawing/2014/main" id="{A5B47D4B-633F-DA4B-AE0B-EE5A1161B595}"/>
                  </a:ext>
                </a:extLst>
              </p:cNvPr>
              <p:cNvSpPr txBox="1"/>
              <p:nvPr/>
            </p:nvSpPr>
            <p:spPr>
              <a:xfrm>
                <a:off x="5559063" y="2549904"/>
                <a:ext cx="1276219" cy="23661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 defTabSz="685800"/>
                <a:r>
                  <a:rPr lang="en-US" sz="800" b="1" dirty="0">
                    <a:solidFill>
                      <a:srgbClr val="413C3A"/>
                    </a:solidFill>
                    <a:latin typeface="Arial" panose="020B0604020202020204" pitchFamily="34" charset="0"/>
                    <a:ea typeface="Helvetica Neue"/>
                    <a:cs typeface="Arial" panose="020B0604020202020204" pitchFamily="34" charset="0"/>
                    <a:sym typeface="Helvetica Neue"/>
                  </a:rPr>
                  <a:t>Grading</a:t>
                </a:r>
              </a:p>
            </p:txBody>
          </p:sp>
        </p:grp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13CB5CCE-2B6B-0F44-A863-57C7C2B3749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545577" y="5053985"/>
              <a:ext cx="0" cy="319878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67969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  <p:bldP spid="83" grpId="0" animBg="1"/>
      <p:bldP spid="84" grpId="0" animBg="1"/>
      <p:bldP spid="85" grpId="0" animBg="1"/>
      <p:bldP spid="11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027207CA-4A1D-8E4F-BAF3-D39F1E06E927}"/>
              </a:ext>
            </a:extLst>
          </p:cNvPr>
          <p:cNvSpPr txBox="1">
            <a:spLocks/>
          </p:cNvSpPr>
          <p:nvPr/>
        </p:nvSpPr>
        <p:spPr>
          <a:xfrm>
            <a:off x="11624305" y="6515547"/>
            <a:ext cx="466659" cy="163552"/>
          </a:xfrm>
          <a:prstGeom prst="rect">
            <a:avLst/>
          </a:prstGeom>
        </p:spPr>
        <p:txBody>
          <a:bodyPr vert="horz" lIns="90000" tIns="0" rIns="90000" bIns="0" rtlCol="0" anchor="t"/>
          <a:lstStyle>
            <a:defPPr>
              <a:defRPr lang="fr-FR"/>
            </a:defPPr>
            <a:lvl1pPr marL="0" algn="ctr" defTabSz="685800" rtl="0" eaLnBrk="1" latinLnBrk="0" hangingPunct="1">
              <a:defRPr sz="900" b="1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1E1CD7C-2161-7D43-862E-CE4C333CD873}" type="slidenum">
              <a:rPr lang="fr-FR" sz="1050" smtClean="0"/>
              <a:pPr/>
              <a:t>34</a:t>
            </a:fld>
            <a:endParaRPr lang="fr-FR" sz="105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0CF5A8D-DED7-FD4B-9033-1C6F1DF3BE98}"/>
              </a:ext>
            </a:extLst>
          </p:cNvPr>
          <p:cNvSpPr/>
          <p:nvPr/>
        </p:nvSpPr>
        <p:spPr>
          <a:xfrm>
            <a:off x="-1" y="1245"/>
            <a:ext cx="2035629" cy="330692"/>
          </a:xfrm>
          <a:prstGeom prst="rect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9144D30-8171-3E4A-A9BE-E9E6813E3BA9}"/>
              </a:ext>
            </a:extLst>
          </p:cNvPr>
          <p:cNvSpPr/>
          <p:nvPr/>
        </p:nvSpPr>
        <p:spPr>
          <a:xfrm>
            <a:off x="2035628" y="1245"/>
            <a:ext cx="2035629" cy="330692"/>
          </a:xfrm>
          <a:prstGeom prst="rect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F13F763-8EE0-1347-9476-47E2F2927C93}"/>
              </a:ext>
            </a:extLst>
          </p:cNvPr>
          <p:cNvSpPr/>
          <p:nvPr/>
        </p:nvSpPr>
        <p:spPr>
          <a:xfrm>
            <a:off x="4071257" y="1245"/>
            <a:ext cx="2253343" cy="330692"/>
          </a:xfrm>
          <a:prstGeom prst="rect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FF3DB31-D47A-7E41-B23A-61DCC8CC7E15}"/>
              </a:ext>
            </a:extLst>
          </p:cNvPr>
          <p:cNvSpPr/>
          <p:nvPr/>
        </p:nvSpPr>
        <p:spPr>
          <a:xfrm>
            <a:off x="6324600" y="1245"/>
            <a:ext cx="3720498" cy="330692"/>
          </a:xfrm>
          <a:prstGeom prst="rect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A986AE0-0C73-8E4D-A986-A76E28E05656}"/>
              </a:ext>
            </a:extLst>
          </p:cNvPr>
          <p:cNvSpPr/>
          <p:nvPr/>
        </p:nvSpPr>
        <p:spPr>
          <a:xfrm>
            <a:off x="10045099" y="1245"/>
            <a:ext cx="2146902" cy="33069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21" name="Google Shape;60;p13">
            <a:extLst>
              <a:ext uri="{FF2B5EF4-FFF2-40B4-BE49-F238E27FC236}">
                <a16:creationId xmlns:a16="http://schemas.microsoft.com/office/drawing/2014/main" id="{825CADF4-97A3-0942-ADD4-D0E9D038DDC1}"/>
              </a:ext>
            </a:extLst>
          </p:cNvPr>
          <p:cNvSpPr txBox="1"/>
          <p:nvPr/>
        </p:nvSpPr>
        <p:spPr>
          <a:xfrm>
            <a:off x="178163" y="-30188"/>
            <a:ext cx="1604193" cy="439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 defTabSz="685800"/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Franklin Gothic Demi Cond"/>
                <a:ea typeface="Helvetica Neue"/>
                <a:cs typeface="Helvetica Neue"/>
                <a:sym typeface="Helvetica Neue"/>
              </a:rPr>
              <a:t>Problem statement</a:t>
            </a:r>
            <a:endParaRPr sz="1200" dirty="0">
              <a:solidFill>
                <a:schemeClr val="bg1">
                  <a:lumMod val="50000"/>
                </a:schemeClr>
              </a:solidFill>
              <a:latin typeface="Franklin Gothic Demi Cond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2" name="Google Shape;60;p13">
            <a:extLst>
              <a:ext uri="{FF2B5EF4-FFF2-40B4-BE49-F238E27FC236}">
                <a16:creationId xmlns:a16="http://schemas.microsoft.com/office/drawing/2014/main" id="{0C847F5B-2AF5-6347-9A8C-3BC465CCBB8F}"/>
              </a:ext>
            </a:extLst>
          </p:cNvPr>
          <p:cNvSpPr txBox="1"/>
          <p:nvPr/>
        </p:nvSpPr>
        <p:spPr>
          <a:xfrm>
            <a:off x="2317809" y="-28013"/>
            <a:ext cx="1502230" cy="439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 defTabSz="685800"/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Franklin Gothic Demi Cond"/>
                <a:ea typeface="Helvetica Neue"/>
                <a:cs typeface="Helvetica Neue"/>
                <a:sym typeface="Helvetica Neue"/>
              </a:rPr>
              <a:t>Literature Review</a:t>
            </a:r>
            <a:endParaRPr sz="1200" dirty="0">
              <a:solidFill>
                <a:schemeClr val="bg1">
                  <a:lumMod val="50000"/>
                </a:schemeClr>
              </a:solidFill>
              <a:latin typeface="Franklin Gothic Demi Cond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3" name="Google Shape;60;p13">
            <a:extLst>
              <a:ext uri="{FF2B5EF4-FFF2-40B4-BE49-F238E27FC236}">
                <a16:creationId xmlns:a16="http://schemas.microsoft.com/office/drawing/2014/main" id="{65C8A29E-11B4-B740-A34D-6D67826A0B76}"/>
              </a:ext>
            </a:extLst>
          </p:cNvPr>
          <p:cNvSpPr txBox="1"/>
          <p:nvPr/>
        </p:nvSpPr>
        <p:spPr>
          <a:xfrm>
            <a:off x="4426928" y="-28013"/>
            <a:ext cx="1502230" cy="439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 defTabSz="685800"/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Franklin Gothic Demi Cond"/>
                <a:ea typeface="Helvetica Neue"/>
                <a:cs typeface="Helvetica Neue"/>
                <a:sym typeface="Helvetica Neue"/>
              </a:rPr>
              <a:t>Methodology</a:t>
            </a:r>
            <a:endParaRPr sz="1200" dirty="0">
              <a:solidFill>
                <a:schemeClr val="bg1">
                  <a:lumMod val="50000"/>
                </a:schemeClr>
              </a:solidFill>
              <a:latin typeface="Franklin Gothic Demi Cond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4" name="Google Shape;60;p13">
            <a:extLst>
              <a:ext uri="{FF2B5EF4-FFF2-40B4-BE49-F238E27FC236}">
                <a16:creationId xmlns:a16="http://schemas.microsoft.com/office/drawing/2014/main" id="{A3198C21-1223-A545-B348-E59C0DBFB697}"/>
              </a:ext>
            </a:extLst>
          </p:cNvPr>
          <p:cNvSpPr txBox="1"/>
          <p:nvPr/>
        </p:nvSpPr>
        <p:spPr>
          <a:xfrm>
            <a:off x="7266707" y="-28013"/>
            <a:ext cx="1852261" cy="439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 defTabSz="685800"/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Franklin Gothic Demi Cond"/>
                <a:ea typeface="Helvetica Neue"/>
                <a:cs typeface="Helvetica Neue"/>
                <a:sym typeface="Helvetica Neue"/>
              </a:rPr>
              <a:t>Experiments &amp; Results</a:t>
            </a:r>
            <a:endParaRPr sz="1200" dirty="0">
              <a:solidFill>
                <a:schemeClr val="bg1">
                  <a:lumMod val="50000"/>
                </a:schemeClr>
              </a:solidFill>
              <a:latin typeface="Franklin Gothic Demi Cond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5" name="Google Shape;60;p13">
            <a:extLst>
              <a:ext uri="{FF2B5EF4-FFF2-40B4-BE49-F238E27FC236}">
                <a16:creationId xmlns:a16="http://schemas.microsoft.com/office/drawing/2014/main" id="{156869C2-B2E5-BE42-B744-E981D119AF88}"/>
              </a:ext>
            </a:extLst>
          </p:cNvPr>
          <p:cNvSpPr txBox="1"/>
          <p:nvPr/>
        </p:nvSpPr>
        <p:spPr>
          <a:xfrm>
            <a:off x="10510870" y="-28013"/>
            <a:ext cx="1346764" cy="439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 defTabSz="685800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Demi Cond"/>
                <a:ea typeface="Helvetica Neue"/>
                <a:cs typeface="Helvetica Neue"/>
                <a:sym typeface="Helvetica Neue"/>
              </a:rPr>
              <a:t>Conclusions</a:t>
            </a:r>
            <a:endParaRPr sz="1200" dirty="0">
              <a:solidFill>
                <a:schemeClr val="tx1">
                  <a:lumMod val="85000"/>
                  <a:lumOff val="15000"/>
                </a:schemeClr>
              </a:solidFill>
              <a:latin typeface="Franklin Gothic Demi Cond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C5F3A32A-3328-D846-80A4-0FE734A1A95C}"/>
              </a:ext>
            </a:extLst>
          </p:cNvPr>
          <p:cNvSpPr txBox="1">
            <a:spLocks/>
          </p:cNvSpPr>
          <p:nvPr/>
        </p:nvSpPr>
        <p:spPr>
          <a:xfrm>
            <a:off x="805089" y="761259"/>
            <a:ext cx="5661204" cy="789320"/>
          </a:xfrm>
          <a:prstGeom prst="rect">
            <a:avLst/>
          </a:prstGeom>
        </p:spPr>
        <p:txBody>
          <a:bodyPr vert="horz" lIns="180000" tIns="0" rIns="72000" bIns="46800" rtlCol="0" anchor="t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000" spc="-70" baseline="0">
                <a:solidFill>
                  <a:schemeClr val="tx1"/>
                </a:solidFill>
                <a:latin typeface="Helvetica" pitchFamily="2" charset="0"/>
                <a:ea typeface="Roboto Black" panose="02000000000000000000" pitchFamily="2" charset="0"/>
                <a:cs typeface="Arial" panose="020B0604020202020204" pitchFamily="34" charset="0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US" sz="2800" dirty="0"/>
              <a:t>Applications</a:t>
            </a:r>
          </a:p>
        </p:txBody>
      </p:sp>
      <p:sp>
        <p:nvSpPr>
          <p:cNvPr id="88" name="Google Shape;60;p13">
            <a:extLst>
              <a:ext uri="{FF2B5EF4-FFF2-40B4-BE49-F238E27FC236}">
                <a16:creationId xmlns:a16="http://schemas.microsoft.com/office/drawing/2014/main" id="{99145A3B-4AED-424B-A41C-50C7E4E22585}"/>
              </a:ext>
            </a:extLst>
          </p:cNvPr>
          <p:cNvSpPr txBox="1"/>
          <p:nvPr/>
        </p:nvSpPr>
        <p:spPr>
          <a:xfrm>
            <a:off x="1355894" y="4548142"/>
            <a:ext cx="2308317" cy="642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 defTabSz="685800"/>
            <a:r>
              <a:rPr lang="en-US" b="1" dirty="0">
                <a:solidFill>
                  <a:srgbClr val="413C3A"/>
                </a:solidFill>
                <a:latin typeface="Franklin Gothic Demi Cond"/>
                <a:ea typeface="Helvetica Neue"/>
                <a:cs typeface="Helvetica Neue"/>
                <a:sym typeface="Helvetica Neue"/>
              </a:rPr>
              <a:t>Better support on students</a:t>
            </a:r>
          </a:p>
        </p:txBody>
      </p:sp>
      <p:sp>
        <p:nvSpPr>
          <p:cNvPr id="89" name="Google Shape;60;p13">
            <a:extLst>
              <a:ext uri="{FF2B5EF4-FFF2-40B4-BE49-F238E27FC236}">
                <a16:creationId xmlns:a16="http://schemas.microsoft.com/office/drawing/2014/main" id="{0260A567-5503-3E47-9BC5-52703BD0B3F9}"/>
              </a:ext>
            </a:extLst>
          </p:cNvPr>
          <p:cNvSpPr txBox="1"/>
          <p:nvPr/>
        </p:nvSpPr>
        <p:spPr>
          <a:xfrm>
            <a:off x="4953471" y="4514351"/>
            <a:ext cx="2283280" cy="642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 defTabSz="685800"/>
            <a:r>
              <a:rPr lang="en-US" b="1" dirty="0">
                <a:solidFill>
                  <a:srgbClr val="413C3A"/>
                </a:solidFill>
                <a:latin typeface="Franklin Gothic Demi Cond"/>
                <a:ea typeface="Helvetica Neue"/>
                <a:cs typeface="Helvetica Neue"/>
                <a:sym typeface="Helvetica Neue"/>
              </a:rPr>
              <a:t>Automated interventions</a:t>
            </a:r>
          </a:p>
        </p:txBody>
      </p:sp>
      <p:sp>
        <p:nvSpPr>
          <p:cNvPr id="90" name="Google Shape;60;p13">
            <a:extLst>
              <a:ext uri="{FF2B5EF4-FFF2-40B4-BE49-F238E27FC236}">
                <a16:creationId xmlns:a16="http://schemas.microsoft.com/office/drawing/2014/main" id="{430823C8-5196-8F4C-B161-E2CA963EE49B}"/>
              </a:ext>
            </a:extLst>
          </p:cNvPr>
          <p:cNvSpPr txBox="1"/>
          <p:nvPr/>
        </p:nvSpPr>
        <p:spPr>
          <a:xfrm>
            <a:off x="8527789" y="4514351"/>
            <a:ext cx="2308317" cy="11913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 defTabSz="685800"/>
            <a:r>
              <a:rPr lang="en-US" b="1" dirty="0">
                <a:solidFill>
                  <a:srgbClr val="413C3A"/>
                </a:solidFill>
                <a:latin typeface="Franklin Gothic Demi Cond"/>
                <a:ea typeface="Helvetica Neue"/>
                <a:cs typeface="Helvetica Neue"/>
                <a:sym typeface="Helvetica Neue"/>
              </a:rPr>
              <a:t>Personalized methodological approach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FED74FC-431C-304C-9874-E19BCD9BCE75}"/>
              </a:ext>
            </a:extLst>
          </p:cNvPr>
          <p:cNvGrpSpPr/>
          <p:nvPr/>
        </p:nvGrpSpPr>
        <p:grpSpPr>
          <a:xfrm>
            <a:off x="8511629" y="1958853"/>
            <a:ext cx="2340639" cy="2340639"/>
            <a:chOff x="8335185" y="1979901"/>
            <a:chExt cx="2728683" cy="2728683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7AF11709-C02D-C348-9A03-3514DFD6EE1F}"/>
                </a:ext>
              </a:extLst>
            </p:cNvPr>
            <p:cNvSpPr/>
            <p:nvPr/>
          </p:nvSpPr>
          <p:spPr>
            <a:xfrm>
              <a:off x="8335185" y="1979901"/>
              <a:ext cx="2728683" cy="272868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79FCE307-5570-9C47-9D01-77DE5FBEEE4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714140" y="2727279"/>
              <a:ext cx="1970770" cy="1233924"/>
            </a:xfrm>
            <a:prstGeom prst="rect">
              <a:avLst/>
            </a:prstGeom>
          </p:spPr>
        </p:pic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6D181878-1BF0-644B-806B-2217C1146979}"/>
              </a:ext>
            </a:extLst>
          </p:cNvPr>
          <p:cNvGrpSpPr/>
          <p:nvPr/>
        </p:nvGrpSpPr>
        <p:grpSpPr>
          <a:xfrm>
            <a:off x="4925681" y="1991331"/>
            <a:ext cx="2340639" cy="2340639"/>
            <a:chOff x="5295973" y="1993780"/>
            <a:chExt cx="2340639" cy="2340639"/>
          </a:xfrm>
        </p:grpSpPr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2AB033EF-8280-EA43-B099-8DEB04D1D456}"/>
                </a:ext>
              </a:extLst>
            </p:cNvPr>
            <p:cNvSpPr/>
            <p:nvPr/>
          </p:nvSpPr>
          <p:spPr>
            <a:xfrm>
              <a:off x="5295973" y="1993780"/>
              <a:ext cx="2340639" cy="234063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dirty="0"/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8FB36163-17E5-7B46-A3D2-C7C5A3027B7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64099" y="2432165"/>
              <a:ext cx="1602608" cy="1514793"/>
            </a:xfrm>
            <a:prstGeom prst="rect">
              <a:avLst/>
            </a:prstGeom>
          </p:spPr>
        </p:pic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D89003BC-17D4-7345-862F-F24BBAD5CF0A}"/>
              </a:ext>
            </a:extLst>
          </p:cNvPr>
          <p:cNvGrpSpPr/>
          <p:nvPr/>
        </p:nvGrpSpPr>
        <p:grpSpPr>
          <a:xfrm>
            <a:off x="1345393" y="2029490"/>
            <a:ext cx="2340639" cy="2340639"/>
            <a:chOff x="1898604" y="1917212"/>
            <a:chExt cx="2340639" cy="2340639"/>
          </a:xfrm>
        </p:grpSpPr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36BC62DE-9DB9-D040-914F-DF768E22975E}"/>
                </a:ext>
              </a:extLst>
            </p:cNvPr>
            <p:cNvSpPr/>
            <p:nvPr/>
          </p:nvSpPr>
          <p:spPr>
            <a:xfrm>
              <a:off x="1898604" y="1917212"/>
              <a:ext cx="2340639" cy="234063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dirty="0"/>
            </a:p>
          </p:txBody>
        </p:sp>
        <p:pic>
          <p:nvPicPr>
            <p:cNvPr id="97" name="Picture 96">
              <a:extLst>
                <a:ext uri="{FF2B5EF4-FFF2-40B4-BE49-F238E27FC236}">
                  <a16:creationId xmlns:a16="http://schemas.microsoft.com/office/drawing/2014/main" id="{7AAC5431-AE51-4543-BC93-F33F9FCEDD1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17809" y="2399295"/>
              <a:ext cx="1544440" cy="1376474"/>
            </a:xfrm>
            <a:prstGeom prst="rect">
              <a:avLst/>
            </a:prstGeom>
          </p:spPr>
        </p:pic>
      </p:grpSp>
      <p:sp>
        <p:nvSpPr>
          <p:cNvPr id="101" name="Google Shape;60;p13">
            <a:extLst>
              <a:ext uri="{FF2B5EF4-FFF2-40B4-BE49-F238E27FC236}">
                <a16:creationId xmlns:a16="http://schemas.microsoft.com/office/drawing/2014/main" id="{A06773BC-0240-7948-846E-957D53D7F846}"/>
              </a:ext>
            </a:extLst>
          </p:cNvPr>
          <p:cNvSpPr txBox="1"/>
          <p:nvPr/>
        </p:nvSpPr>
        <p:spPr>
          <a:xfrm>
            <a:off x="5929157" y="6422372"/>
            <a:ext cx="5695747" cy="3306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r" defTabSz="685800"/>
            <a:r>
              <a:rPr lang="en-US" sz="8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Images: </a:t>
            </a:r>
            <a:r>
              <a:rPr lang="en-US" sz="8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freepik.com</a:t>
            </a:r>
            <a:endParaRPr lang="en-US" sz="800" i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 algn="r" defTabSz="685800"/>
            <a:r>
              <a:rPr lang="en-US" sz="8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53824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/>
      <p:bldP spid="89" grpId="0"/>
      <p:bldP spid="90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0A6ED85-5ADF-0B48-9473-96DDC307E4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2696" y="742950"/>
            <a:ext cx="3217608" cy="4366260"/>
          </a:xfrm>
          <a:prstGeom prst="rect">
            <a:avLst/>
          </a:prstGeom>
        </p:spPr>
      </p:pic>
      <p:sp>
        <p:nvSpPr>
          <p:cNvPr id="6" name="Google Shape;60;p13">
            <a:extLst>
              <a:ext uri="{FF2B5EF4-FFF2-40B4-BE49-F238E27FC236}">
                <a16:creationId xmlns:a16="http://schemas.microsoft.com/office/drawing/2014/main" id="{723C694A-477E-4D48-9297-4C7FEE25C86A}"/>
              </a:ext>
            </a:extLst>
          </p:cNvPr>
          <p:cNvSpPr txBox="1"/>
          <p:nvPr/>
        </p:nvSpPr>
        <p:spPr>
          <a:xfrm>
            <a:off x="1595924" y="1930672"/>
            <a:ext cx="2308317" cy="642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 defTabSz="685800"/>
            <a:r>
              <a:rPr lang="en-US" b="1" dirty="0">
                <a:solidFill>
                  <a:srgbClr val="413C3A"/>
                </a:solidFill>
                <a:latin typeface="Franklin Gothic Demi Cond"/>
                <a:ea typeface="Helvetica Neue"/>
                <a:cs typeface="Helvetica Neue"/>
                <a:sym typeface="Helvetica Neue"/>
              </a:rPr>
              <a:t>Harness your procrastination</a:t>
            </a:r>
          </a:p>
        </p:txBody>
      </p:sp>
      <p:sp>
        <p:nvSpPr>
          <p:cNvPr id="7" name="Arc 6">
            <a:extLst>
              <a:ext uri="{FF2B5EF4-FFF2-40B4-BE49-F238E27FC236}">
                <a16:creationId xmlns:a16="http://schemas.microsoft.com/office/drawing/2014/main" id="{9B76A985-BDA5-C143-917F-0F456F9A3BAA}"/>
              </a:ext>
            </a:extLst>
          </p:cNvPr>
          <p:cNvSpPr/>
          <p:nvPr/>
        </p:nvSpPr>
        <p:spPr>
          <a:xfrm>
            <a:off x="3125088" y="1727024"/>
            <a:ext cx="3217608" cy="1907716"/>
          </a:xfrm>
          <a:prstGeom prst="arc">
            <a:avLst>
              <a:gd name="adj1" fmla="val 2762501"/>
              <a:gd name="adj2" fmla="val 10019810"/>
            </a:avLst>
          </a:prstGeom>
          <a:ln w="28575">
            <a:solidFill>
              <a:schemeClr val="bg2">
                <a:lumMod val="50000"/>
              </a:schemeClr>
            </a:solidFill>
            <a:prstDash val="dash"/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8" name="Google Shape;60;p13">
            <a:extLst>
              <a:ext uri="{FF2B5EF4-FFF2-40B4-BE49-F238E27FC236}">
                <a16:creationId xmlns:a16="http://schemas.microsoft.com/office/drawing/2014/main" id="{B8F10062-FFE1-0144-BA7D-4CC288B7971F}"/>
              </a:ext>
            </a:extLst>
          </p:cNvPr>
          <p:cNvSpPr txBox="1"/>
          <p:nvPr/>
        </p:nvSpPr>
        <p:spPr>
          <a:xfrm>
            <a:off x="936251" y="4777740"/>
            <a:ext cx="2967990" cy="1033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defTabSz="685800"/>
            <a:r>
              <a:rPr lang="en-US" sz="4000" b="1" dirty="0">
                <a:solidFill>
                  <a:srgbClr val="413C3A"/>
                </a:solidFill>
                <a:latin typeface="Franklin Gothic Demi Cond"/>
                <a:ea typeface="Helvetica Neue"/>
                <a:cs typeface="Helvetica Neue"/>
                <a:sym typeface="Helvetica Neue"/>
              </a:rPr>
              <a:t>Thank you </a:t>
            </a:r>
            <a:r>
              <a:rPr lang="en-US" sz="4000" b="1" dirty="0">
                <a:solidFill>
                  <a:srgbClr val="413C3A"/>
                </a:solidFill>
                <a:latin typeface="Franklin Gothic Demi Cond"/>
                <a:ea typeface="Helvetica Neue"/>
                <a:cs typeface="Helvetica Neue"/>
                <a:sym typeface="Wingdings" pitchFamily="2" charset="2"/>
              </a:rPr>
              <a:t> </a:t>
            </a:r>
            <a:endParaRPr lang="en-US" sz="4000" b="1" dirty="0">
              <a:solidFill>
                <a:srgbClr val="413C3A"/>
              </a:solidFill>
              <a:latin typeface="Franklin Gothic Demi Cond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848372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027207CA-4A1D-8E4F-BAF3-D39F1E06E927}"/>
              </a:ext>
            </a:extLst>
          </p:cNvPr>
          <p:cNvSpPr txBox="1">
            <a:spLocks/>
          </p:cNvSpPr>
          <p:nvPr/>
        </p:nvSpPr>
        <p:spPr>
          <a:xfrm>
            <a:off x="11624305" y="6515547"/>
            <a:ext cx="466659" cy="163552"/>
          </a:xfrm>
          <a:prstGeom prst="rect">
            <a:avLst/>
          </a:prstGeom>
        </p:spPr>
        <p:txBody>
          <a:bodyPr vert="horz" lIns="90000" tIns="0" rIns="90000" bIns="0" rtlCol="0" anchor="t"/>
          <a:lstStyle>
            <a:defPPr>
              <a:defRPr lang="fr-FR"/>
            </a:defPPr>
            <a:lvl1pPr marL="0" algn="ctr" defTabSz="685800" rtl="0" eaLnBrk="1" latinLnBrk="0" hangingPunct="1">
              <a:defRPr sz="900" b="1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1E1CD7C-2161-7D43-862E-CE4C333CD873}" type="slidenum">
              <a:rPr lang="fr-FR" sz="1050" smtClean="0"/>
              <a:pPr/>
              <a:t>4</a:t>
            </a:fld>
            <a:endParaRPr lang="fr-FR" sz="105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184EB56-1DEB-3B44-829E-484C5D037D13}"/>
              </a:ext>
            </a:extLst>
          </p:cNvPr>
          <p:cNvSpPr/>
          <p:nvPr/>
        </p:nvSpPr>
        <p:spPr>
          <a:xfrm>
            <a:off x="-1" y="1245"/>
            <a:ext cx="2035629" cy="33069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DDF01E9-7BC2-2441-9FB3-0A2D84669EF9}"/>
              </a:ext>
            </a:extLst>
          </p:cNvPr>
          <p:cNvSpPr/>
          <p:nvPr/>
        </p:nvSpPr>
        <p:spPr>
          <a:xfrm>
            <a:off x="2035628" y="1245"/>
            <a:ext cx="2035629" cy="330692"/>
          </a:xfrm>
          <a:prstGeom prst="rect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48C1D87-A774-EB47-9E37-E42ACABA20D4}"/>
              </a:ext>
            </a:extLst>
          </p:cNvPr>
          <p:cNvSpPr/>
          <p:nvPr/>
        </p:nvSpPr>
        <p:spPr>
          <a:xfrm>
            <a:off x="4071257" y="1245"/>
            <a:ext cx="2253343" cy="330692"/>
          </a:xfrm>
          <a:prstGeom prst="rect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514516A-579A-EE40-ACD1-ED694633C72F}"/>
              </a:ext>
            </a:extLst>
          </p:cNvPr>
          <p:cNvSpPr/>
          <p:nvPr/>
        </p:nvSpPr>
        <p:spPr>
          <a:xfrm>
            <a:off x="6324600" y="1245"/>
            <a:ext cx="3720498" cy="330692"/>
          </a:xfrm>
          <a:prstGeom prst="rect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B4949BC-54AF-3043-BCCE-2D0EC803D0CA}"/>
              </a:ext>
            </a:extLst>
          </p:cNvPr>
          <p:cNvSpPr/>
          <p:nvPr/>
        </p:nvSpPr>
        <p:spPr>
          <a:xfrm>
            <a:off x="10045099" y="1245"/>
            <a:ext cx="2146902" cy="330692"/>
          </a:xfrm>
          <a:prstGeom prst="rect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20" name="Google Shape;60;p13">
            <a:extLst>
              <a:ext uri="{FF2B5EF4-FFF2-40B4-BE49-F238E27FC236}">
                <a16:creationId xmlns:a16="http://schemas.microsoft.com/office/drawing/2014/main" id="{A9CA7938-7A6D-4349-8B98-0F3F5AD51BD5}"/>
              </a:ext>
            </a:extLst>
          </p:cNvPr>
          <p:cNvSpPr txBox="1"/>
          <p:nvPr/>
        </p:nvSpPr>
        <p:spPr>
          <a:xfrm>
            <a:off x="178163" y="-30188"/>
            <a:ext cx="1604193" cy="439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 defTabSz="685800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Demi Cond"/>
                <a:ea typeface="Helvetica Neue"/>
                <a:cs typeface="Helvetica Neue"/>
                <a:sym typeface="Helvetica Neue"/>
              </a:rPr>
              <a:t>Problem statement</a:t>
            </a:r>
            <a:endParaRPr sz="1200" dirty="0">
              <a:solidFill>
                <a:schemeClr val="tx1">
                  <a:lumMod val="85000"/>
                  <a:lumOff val="15000"/>
                </a:schemeClr>
              </a:solidFill>
              <a:latin typeface="Franklin Gothic Demi Cond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1" name="Google Shape;60;p13">
            <a:extLst>
              <a:ext uri="{FF2B5EF4-FFF2-40B4-BE49-F238E27FC236}">
                <a16:creationId xmlns:a16="http://schemas.microsoft.com/office/drawing/2014/main" id="{B59670ED-038C-1A4B-A95D-E41545401ED6}"/>
              </a:ext>
            </a:extLst>
          </p:cNvPr>
          <p:cNvSpPr txBox="1"/>
          <p:nvPr/>
        </p:nvSpPr>
        <p:spPr>
          <a:xfrm>
            <a:off x="2317809" y="-28013"/>
            <a:ext cx="1502230" cy="439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 defTabSz="685800"/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Franklin Gothic Demi Cond"/>
                <a:ea typeface="Helvetica Neue"/>
                <a:cs typeface="Helvetica Neue"/>
                <a:sym typeface="Helvetica Neue"/>
              </a:rPr>
              <a:t>Literature Review</a:t>
            </a:r>
            <a:endParaRPr sz="1200" dirty="0">
              <a:solidFill>
                <a:schemeClr val="bg1">
                  <a:lumMod val="50000"/>
                </a:schemeClr>
              </a:solidFill>
              <a:latin typeface="Franklin Gothic Demi Cond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2" name="Google Shape;60;p13">
            <a:extLst>
              <a:ext uri="{FF2B5EF4-FFF2-40B4-BE49-F238E27FC236}">
                <a16:creationId xmlns:a16="http://schemas.microsoft.com/office/drawing/2014/main" id="{6E0DE9C9-2DF9-B44E-8648-D20F2FA29A64}"/>
              </a:ext>
            </a:extLst>
          </p:cNvPr>
          <p:cNvSpPr txBox="1"/>
          <p:nvPr/>
        </p:nvSpPr>
        <p:spPr>
          <a:xfrm>
            <a:off x="4426928" y="-28013"/>
            <a:ext cx="1502230" cy="439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 defTabSz="685800"/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Franklin Gothic Demi Cond"/>
                <a:ea typeface="Helvetica Neue"/>
                <a:cs typeface="Helvetica Neue"/>
                <a:sym typeface="Helvetica Neue"/>
              </a:rPr>
              <a:t>Methodology</a:t>
            </a:r>
            <a:endParaRPr sz="1200" dirty="0">
              <a:solidFill>
                <a:schemeClr val="bg1">
                  <a:lumMod val="50000"/>
                </a:schemeClr>
              </a:solidFill>
              <a:latin typeface="Franklin Gothic Demi Cond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3" name="Google Shape;60;p13">
            <a:extLst>
              <a:ext uri="{FF2B5EF4-FFF2-40B4-BE49-F238E27FC236}">
                <a16:creationId xmlns:a16="http://schemas.microsoft.com/office/drawing/2014/main" id="{2ED38ED6-5393-5B45-9AEA-B8A6BF546355}"/>
              </a:ext>
            </a:extLst>
          </p:cNvPr>
          <p:cNvSpPr txBox="1"/>
          <p:nvPr/>
        </p:nvSpPr>
        <p:spPr>
          <a:xfrm>
            <a:off x="7266707" y="-28013"/>
            <a:ext cx="1852261" cy="439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 defTabSz="685800"/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Franklin Gothic Demi Cond"/>
                <a:ea typeface="Helvetica Neue"/>
                <a:cs typeface="Helvetica Neue"/>
                <a:sym typeface="Helvetica Neue"/>
              </a:rPr>
              <a:t>Experiments &amp; Results</a:t>
            </a:r>
            <a:endParaRPr sz="1200" dirty="0">
              <a:solidFill>
                <a:schemeClr val="bg1">
                  <a:lumMod val="50000"/>
                </a:schemeClr>
              </a:solidFill>
              <a:latin typeface="Franklin Gothic Demi Cond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4" name="Google Shape;60;p13">
            <a:extLst>
              <a:ext uri="{FF2B5EF4-FFF2-40B4-BE49-F238E27FC236}">
                <a16:creationId xmlns:a16="http://schemas.microsoft.com/office/drawing/2014/main" id="{F15FE0DC-DCA5-644F-ACFF-6B9534186918}"/>
              </a:ext>
            </a:extLst>
          </p:cNvPr>
          <p:cNvSpPr txBox="1"/>
          <p:nvPr/>
        </p:nvSpPr>
        <p:spPr>
          <a:xfrm>
            <a:off x="10510870" y="-28013"/>
            <a:ext cx="1346764" cy="439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 defTabSz="685800"/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Franklin Gothic Demi Cond"/>
                <a:ea typeface="Helvetica Neue"/>
                <a:cs typeface="Helvetica Neue"/>
                <a:sym typeface="Helvetica Neue"/>
              </a:rPr>
              <a:t>Conclusions</a:t>
            </a:r>
            <a:endParaRPr sz="1200" dirty="0">
              <a:solidFill>
                <a:schemeClr val="bg1">
                  <a:lumMod val="50000"/>
                </a:schemeClr>
              </a:solidFill>
              <a:latin typeface="Franklin Gothic Demi Cond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1E5E438C-B951-224E-8C24-B4C1682F7B1F}"/>
              </a:ext>
            </a:extLst>
          </p:cNvPr>
          <p:cNvSpPr txBox="1">
            <a:spLocks/>
          </p:cNvSpPr>
          <p:nvPr/>
        </p:nvSpPr>
        <p:spPr>
          <a:xfrm>
            <a:off x="829503" y="664148"/>
            <a:ext cx="7489825" cy="655400"/>
          </a:xfrm>
          <a:prstGeom prst="rect">
            <a:avLst/>
          </a:prstGeom>
        </p:spPr>
        <p:txBody>
          <a:bodyPr vert="horz" lIns="180000" tIns="0" rIns="72000" bIns="46800" rtlCol="0" anchor="ctr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000" spc="-70" baseline="0">
                <a:solidFill>
                  <a:schemeClr val="tx1"/>
                </a:solidFill>
                <a:latin typeface="Helvetica" pitchFamily="2" charset="0"/>
                <a:ea typeface="Roboto Black" panose="02000000000000000000" pitchFamily="2" charset="0"/>
                <a:cs typeface="Arial" panose="020B0604020202020204" pitchFamily="34" charset="0"/>
              </a:defRPr>
            </a:lvl1pPr>
          </a:lstStyle>
          <a:p>
            <a:pPr algn="l"/>
            <a:r>
              <a:rPr lang="en-US" sz="2800" dirty="0"/>
              <a:t>Procrastination in MOOCs</a:t>
            </a:r>
          </a:p>
        </p:txBody>
      </p:sp>
      <p:sp>
        <p:nvSpPr>
          <p:cNvPr id="26" name="Google Shape;60;p13">
            <a:extLst>
              <a:ext uri="{FF2B5EF4-FFF2-40B4-BE49-F238E27FC236}">
                <a16:creationId xmlns:a16="http://schemas.microsoft.com/office/drawing/2014/main" id="{B424E353-5613-3147-AA8B-85AEBC4752EA}"/>
              </a:ext>
            </a:extLst>
          </p:cNvPr>
          <p:cNvSpPr txBox="1"/>
          <p:nvPr/>
        </p:nvSpPr>
        <p:spPr>
          <a:xfrm>
            <a:off x="3485777" y="3430923"/>
            <a:ext cx="2457736" cy="1638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indent="-342900" defTabSz="685800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000" b="1" dirty="0">
                <a:solidFill>
                  <a:srgbClr val="413C3A"/>
                </a:solidFill>
                <a:latin typeface="Franklin Gothic Demi Cond"/>
                <a:ea typeface="Helvetica Neue"/>
                <a:cs typeface="Helvetica Neue"/>
                <a:sym typeface="Helvetica Neue"/>
              </a:rPr>
              <a:t>Lectures</a:t>
            </a:r>
          </a:p>
          <a:p>
            <a:pPr marL="342900" indent="-342900" defTabSz="685800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000" b="1" dirty="0">
                <a:solidFill>
                  <a:srgbClr val="413C3A"/>
                </a:solidFill>
                <a:latin typeface="Franklin Gothic Demi Cond"/>
                <a:ea typeface="Helvetica Neue"/>
                <a:cs typeface="Helvetica Neue"/>
                <a:sym typeface="Helvetica Neue"/>
              </a:rPr>
              <a:t>Assignments</a:t>
            </a:r>
          </a:p>
          <a:p>
            <a:pPr marL="342900" indent="-342900" defTabSz="685800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000" b="1" dirty="0">
                <a:solidFill>
                  <a:srgbClr val="413C3A"/>
                </a:solidFill>
                <a:latin typeface="Franklin Gothic Demi Cond"/>
                <a:ea typeface="Helvetica Neue"/>
                <a:cs typeface="Helvetica Neue"/>
                <a:sym typeface="Helvetica Neue"/>
              </a:rPr>
              <a:t>Quizzes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DE33DC6-7BB7-5247-97FC-C3D27C6C41B4}"/>
              </a:ext>
            </a:extLst>
          </p:cNvPr>
          <p:cNvGrpSpPr/>
          <p:nvPr/>
        </p:nvGrpSpPr>
        <p:grpSpPr>
          <a:xfrm>
            <a:off x="3037027" y="2935905"/>
            <a:ext cx="3053444" cy="2236683"/>
            <a:chOff x="1017814" y="1953748"/>
            <a:chExt cx="3053444" cy="2236683"/>
          </a:xfrm>
        </p:grpSpPr>
        <p:sp>
          <p:nvSpPr>
            <p:cNvPr id="29" name="Rounded Rectangle 28">
              <a:extLst>
                <a:ext uri="{FF2B5EF4-FFF2-40B4-BE49-F238E27FC236}">
                  <a16:creationId xmlns:a16="http://schemas.microsoft.com/office/drawing/2014/main" id="{0B82963A-174C-5A49-A3EF-4D3C4ED9A7C2}"/>
                </a:ext>
              </a:extLst>
            </p:cNvPr>
            <p:cNvSpPr/>
            <p:nvPr/>
          </p:nvSpPr>
          <p:spPr>
            <a:xfrm>
              <a:off x="1017814" y="1953748"/>
              <a:ext cx="3053444" cy="2236683"/>
            </a:xfrm>
            <a:prstGeom prst="roundRect">
              <a:avLst>
                <a:gd name="adj" fmla="val 2458"/>
              </a:avLst>
            </a:prstGeom>
            <a:noFill/>
            <a:ln>
              <a:solidFill>
                <a:schemeClr val="bg2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30" name="Google Shape;60;p13">
              <a:extLst>
                <a:ext uri="{FF2B5EF4-FFF2-40B4-BE49-F238E27FC236}">
                  <a16:creationId xmlns:a16="http://schemas.microsoft.com/office/drawing/2014/main" id="{DE1406CB-BC26-C240-95DE-ECD3AFDBE629}"/>
                </a:ext>
              </a:extLst>
            </p:cNvPr>
            <p:cNvSpPr txBox="1"/>
            <p:nvPr/>
          </p:nvSpPr>
          <p:spPr>
            <a:xfrm>
              <a:off x="1175242" y="1953748"/>
              <a:ext cx="950738" cy="65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defTabSz="685800">
                <a:lnSpc>
                  <a:spcPct val="150000"/>
                </a:lnSpc>
              </a:pPr>
              <a:r>
                <a:rPr lang="en-US" sz="20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Franklin Gothic Demi Cond"/>
                  <a:ea typeface="Helvetica Neue"/>
                  <a:cs typeface="Helvetica Neue"/>
                  <a:sym typeface="Helvetica Neue"/>
                </a:rPr>
                <a:t>MOOC:</a:t>
              </a:r>
            </a:p>
          </p:txBody>
        </p:sp>
      </p:grpSp>
      <p:sp>
        <p:nvSpPr>
          <p:cNvPr id="31" name="Chevron 30">
            <a:extLst>
              <a:ext uri="{FF2B5EF4-FFF2-40B4-BE49-F238E27FC236}">
                <a16:creationId xmlns:a16="http://schemas.microsoft.com/office/drawing/2014/main" id="{3E3DFE15-D43F-584D-8B31-2A15040E3BB9}"/>
              </a:ext>
            </a:extLst>
          </p:cNvPr>
          <p:cNvSpPr/>
          <p:nvPr/>
        </p:nvSpPr>
        <p:spPr>
          <a:xfrm>
            <a:off x="2335595" y="3864309"/>
            <a:ext cx="144228" cy="288420"/>
          </a:xfrm>
          <a:prstGeom prst="chevron">
            <a:avLst>
              <a:gd name="adj" fmla="val 68036"/>
            </a:avLst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>
              <a:solidFill>
                <a:schemeClr val="tx1"/>
              </a:solidFill>
            </a:endParaRPr>
          </a:p>
        </p:txBody>
      </p:sp>
      <p:sp>
        <p:nvSpPr>
          <p:cNvPr id="34" name="Chevron 33">
            <a:extLst>
              <a:ext uri="{FF2B5EF4-FFF2-40B4-BE49-F238E27FC236}">
                <a16:creationId xmlns:a16="http://schemas.microsoft.com/office/drawing/2014/main" id="{2B9C57A9-AFBB-A84B-B615-EA969E3930F8}"/>
              </a:ext>
            </a:extLst>
          </p:cNvPr>
          <p:cNvSpPr/>
          <p:nvPr/>
        </p:nvSpPr>
        <p:spPr>
          <a:xfrm>
            <a:off x="6539221" y="3864309"/>
            <a:ext cx="144228" cy="288420"/>
          </a:xfrm>
          <a:prstGeom prst="chevron">
            <a:avLst>
              <a:gd name="adj" fmla="val 68036"/>
            </a:avLst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>
              <a:solidFill>
                <a:schemeClr val="tx1"/>
              </a:solidFill>
            </a:endParaRPr>
          </a:p>
        </p:txBody>
      </p:sp>
      <p:sp>
        <p:nvSpPr>
          <p:cNvPr id="27" name="Google Shape;60;p13">
            <a:extLst>
              <a:ext uri="{FF2B5EF4-FFF2-40B4-BE49-F238E27FC236}">
                <a16:creationId xmlns:a16="http://schemas.microsoft.com/office/drawing/2014/main" id="{7B09D2A0-7ACB-C74D-81E2-9F3EEC755381}"/>
              </a:ext>
            </a:extLst>
          </p:cNvPr>
          <p:cNvSpPr txBox="1"/>
          <p:nvPr/>
        </p:nvSpPr>
        <p:spPr>
          <a:xfrm>
            <a:off x="3401274" y="5588770"/>
            <a:ext cx="2457736" cy="7489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defTabSz="685800">
              <a:lnSpc>
                <a:spcPct val="150000"/>
              </a:lnSpc>
            </a:pPr>
            <a:r>
              <a:rPr lang="en-US" sz="2000" b="1" dirty="0">
                <a:solidFill>
                  <a:schemeClr val="accent6"/>
                </a:solidFill>
                <a:latin typeface="Franklin Gothic Demi Cond"/>
                <a:ea typeface="Helvetica Neue"/>
                <a:cs typeface="Helvetica Neue"/>
                <a:sym typeface="Helvetica Neue"/>
              </a:rPr>
              <a:t>Self-regulation</a:t>
            </a:r>
          </a:p>
        </p:txBody>
      </p:sp>
      <p:sp>
        <p:nvSpPr>
          <p:cNvPr id="36" name="Google Shape;60;p13">
            <a:extLst>
              <a:ext uri="{FF2B5EF4-FFF2-40B4-BE49-F238E27FC236}">
                <a16:creationId xmlns:a16="http://schemas.microsoft.com/office/drawing/2014/main" id="{C37AED84-B935-F248-9C37-BFEAD68C8135}"/>
              </a:ext>
            </a:extLst>
          </p:cNvPr>
          <p:cNvSpPr txBox="1"/>
          <p:nvPr/>
        </p:nvSpPr>
        <p:spPr>
          <a:xfrm>
            <a:off x="3463592" y="1572214"/>
            <a:ext cx="2202471" cy="77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342900" indent="-342900" defTabSz="6858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accent1"/>
                </a:solidFill>
                <a:latin typeface="Franklin Gothic Demi Cond"/>
                <a:ea typeface="Helvetica Neue"/>
                <a:cs typeface="Helvetica Neue"/>
                <a:sym typeface="Helvetica Neue"/>
              </a:rPr>
              <a:t>Lack of structure</a:t>
            </a:r>
          </a:p>
          <a:p>
            <a:pPr marL="342900" indent="-342900" defTabSz="6858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accent1"/>
                </a:solidFill>
                <a:latin typeface="Franklin Gothic Demi Cond"/>
                <a:ea typeface="Helvetica Neue"/>
                <a:cs typeface="Helvetica Neue"/>
                <a:sym typeface="Helvetica Neue"/>
              </a:rPr>
              <a:t>Anonymity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90873F40-797C-DF4B-A874-FF1D01FD6268}"/>
              </a:ext>
            </a:extLst>
          </p:cNvPr>
          <p:cNvCxnSpPr/>
          <p:nvPr/>
        </p:nvCxnSpPr>
        <p:spPr>
          <a:xfrm>
            <a:off x="4540769" y="2342294"/>
            <a:ext cx="0" cy="489857"/>
          </a:xfrm>
          <a:prstGeom prst="straightConnector1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8CC61F53-482E-FF48-8920-0BE9F0BD3DFD}"/>
              </a:ext>
            </a:extLst>
          </p:cNvPr>
          <p:cNvCxnSpPr/>
          <p:nvPr/>
        </p:nvCxnSpPr>
        <p:spPr>
          <a:xfrm>
            <a:off x="4536703" y="5300297"/>
            <a:ext cx="0" cy="489857"/>
          </a:xfrm>
          <a:prstGeom prst="straightConnector1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icture 37">
            <a:extLst>
              <a:ext uri="{FF2B5EF4-FFF2-40B4-BE49-F238E27FC236}">
                <a16:creationId xmlns:a16="http://schemas.microsoft.com/office/drawing/2014/main" id="{C4E71B6F-4EE0-4D43-A081-D18BC70C45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8461" y="3652835"/>
            <a:ext cx="709930" cy="709930"/>
          </a:xfrm>
          <a:prstGeom prst="rect">
            <a:avLst/>
          </a:prstGeom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id="{1F3D126A-062A-C043-89F6-AD780E7762B5}"/>
              </a:ext>
            </a:extLst>
          </p:cNvPr>
          <p:cNvGrpSpPr/>
          <p:nvPr/>
        </p:nvGrpSpPr>
        <p:grpSpPr>
          <a:xfrm>
            <a:off x="7102952" y="3663124"/>
            <a:ext cx="1735905" cy="689351"/>
            <a:chOff x="10013013" y="3650912"/>
            <a:chExt cx="1735905" cy="689351"/>
          </a:xfrm>
        </p:grpSpPr>
        <p:sp>
          <p:nvSpPr>
            <p:cNvPr id="39" name="Rounded Rectangle 38">
              <a:extLst>
                <a:ext uri="{FF2B5EF4-FFF2-40B4-BE49-F238E27FC236}">
                  <a16:creationId xmlns:a16="http://schemas.microsoft.com/office/drawing/2014/main" id="{594018F3-E619-EC47-871D-4F644CC1BB8C}"/>
                </a:ext>
              </a:extLst>
            </p:cNvPr>
            <p:cNvSpPr/>
            <p:nvPr/>
          </p:nvSpPr>
          <p:spPr>
            <a:xfrm>
              <a:off x="10013013" y="3725918"/>
              <a:ext cx="1735905" cy="587885"/>
            </a:xfrm>
            <a:prstGeom prst="roundRect">
              <a:avLst>
                <a:gd name="adj" fmla="val 7409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40" name="Google Shape;60;p13">
              <a:extLst>
                <a:ext uri="{FF2B5EF4-FFF2-40B4-BE49-F238E27FC236}">
                  <a16:creationId xmlns:a16="http://schemas.microsoft.com/office/drawing/2014/main" id="{37131E2E-CCB7-3B4B-8447-52A637364C7E}"/>
                </a:ext>
              </a:extLst>
            </p:cNvPr>
            <p:cNvSpPr txBox="1"/>
            <p:nvPr/>
          </p:nvSpPr>
          <p:spPr>
            <a:xfrm>
              <a:off x="10129850" y="3650912"/>
              <a:ext cx="1502229" cy="68935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 defTabSz="685800">
                <a:lnSpc>
                  <a:spcPct val="150000"/>
                </a:lnSpc>
              </a:pPr>
              <a:r>
                <a:rPr 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Franklin Gothic Demi Cond"/>
                  <a:ea typeface="Helvetica Neue"/>
                  <a:cs typeface="Helvetica Neue"/>
                  <a:sym typeface="Helvetica Neue"/>
                </a:rPr>
                <a:t>DEADLINE</a:t>
              </a:r>
            </a:p>
          </p:txBody>
        </p:sp>
      </p:grpSp>
      <p:sp>
        <p:nvSpPr>
          <p:cNvPr id="41" name="Google Shape;60;p13">
            <a:extLst>
              <a:ext uri="{FF2B5EF4-FFF2-40B4-BE49-F238E27FC236}">
                <a16:creationId xmlns:a16="http://schemas.microsoft.com/office/drawing/2014/main" id="{156F257A-680B-354E-B71C-30DC38569ED9}"/>
              </a:ext>
            </a:extLst>
          </p:cNvPr>
          <p:cNvSpPr txBox="1"/>
          <p:nvPr/>
        </p:nvSpPr>
        <p:spPr>
          <a:xfrm>
            <a:off x="6806996" y="3430923"/>
            <a:ext cx="2284191" cy="1071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defTabSz="685800">
              <a:lnSpc>
                <a:spcPct val="150000"/>
              </a:lnSpc>
            </a:pPr>
            <a:r>
              <a:rPr lang="en-US" sz="2400" b="1" dirty="0">
                <a:solidFill>
                  <a:schemeClr val="accent2"/>
                </a:solidFill>
                <a:latin typeface="Franklin Gothic Demi Cond"/>
                <a:ea typeface="Helvetica Neue"/>
                <a:cs typeface="Helvetica Neue"/>
                <a:sym typeface="Helvetica Neue"/>
              </a:rPr>
              <a:t>Procrastination</a:t>
            </a:r>
          </a:p>
        </p:txBody>
      </p:sp>
      <p:sp>
        <p:nvSpPr>
          <p:cNvPr id="42" name="Chevron 41">
            <a:extLst>
              <a:ext uri="{FF2B5EF4-FFF2-40B4-BE49-F238E27FC236}">
                <a16:creationId xmlns:a16="http://schemas.microsoft.com/office/drawing/2014/main" id="{549BADA2-CB95-AC40-A6F3-585E49EB2261}"/>
              </a:ext>
            </a:extLst>
          </p:cNvPr>
          <p:cNvSpPr/>
          <p:nvPr/>
        </p:nvSpPr>
        <p:spPr>
          <a:xfrm>
            <a:off x="9208024" y="3877573"/>
            <a:ext cx="144228" cy="288420"/>
          </a:xfrm>
          <a:prstGeom prst="chevron">
            <a:avLst>
              <a:gd name="adj" fmla="val 68036"/>
            </a:avLst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3569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18 -0.00116 L 0.20742 -0.00116 " pathEditMode="relative" rAng="0" ptsTypes="AA">
                                      <p:cBhvr>
                                        <p:cTn id="1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3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41" grpId="0"/>
      <p:bldP spid="4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027207CA-4A1D-8E4F-BAF3-D39F1E06E927}"/>
              </a:ext>
            </a:extLst>
          </p:cNvPr>
          <p:cNvSpPr txBox="1">
            <a:spLocks/>
          </p:cNvSpPr>
          <p:nvPr/>
        </p:nvSpPr>
        <p:spPr>
          <a:xfrm>
            <a:off x="11624305" y="6515547"/>
            <a:ext cx="466659" cy="163552"/>
          </a:xfrm>
          <a:prstGeom prst="rect">
            <a:avLst/>
          </a:prstGeom>
        </p:spPr>
        <p:txBody>
          <a:bodyPr vert="horz" lIns="90000" tIns="0" rIns="90000" bIns="0" rtlCol="0" anchor="t"/>
          <a:lstStyle>
            <a:defPPr>
              <a:defRPr lang="fr-FR"/>
            </a:defPPr>
            <a:lvl1pPr marL="0" algn="ctr" defTabSz="685800" rtl="0" eaLnBrk="1" latinLnBrk="0" hangingPunct="1">
              <a:defRPr sz="900" b="1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1E1CD7C-2161-7D43-862E-CE4C333CD873}" type="slidenum">
              <a:rPr lang="fr-FR" sz="1050" smtClean="0"/>
              <a:pPr/>
              <a:t>5</a:t>
            </a:fld>
            <a:endParaRPr lang="fr-FR" sz="105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A86A558-7854-6F4A-AB8C-70CB13A5DD1D}"/>
              </a:ext>
            </a:extLst>
          </p:cNvPr>
          <p:cNvSpPr/>
          <p:nvPr/>
        </p:nvSpPr>
        <p:spPr>
          <a:xfrm>
            <a:off x="-1" y="1245"/>
            <a:ext cx="2035629" cy="330692"/>
          </a:xfrm>
          <a:prstGeom prst="rect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7F5F06F-EA93-444C-8438-CA8D710BAF79}"/>
              </a:ext>
            </a:extLst>
          </p:cNvPr>
          <p:cNvSpPr/>
          <p:nvPr/>
        </p:nvSpPr>
        <p:spPr>
          <a:xfrm>
            <a:off x="2035628" y="1245"/>
            <a:ext cx="2035629" cy="33069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2FF2847-EBC5-6243-B9D6-4F82F6000E5C}"/>
              </a:ext>
            </a:extLst>
          </p:cNvPr>
          <p:cNvSpPr/>
          <p:nvPr/>
        </p:nvSpPr>
        <p:spPr>
          <a:xfrm>
            <a:off x="4071257" y="1245"/>
            <a:ext cx="2253343" cy="330692"/>
          </a:xfrm>
          <a:prstGeom prst="rect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1143C3F-3206-754C-8922-5D31DAF6B982}"/>
              </a:ext>
            </a:extLst>
          </p:cNvPr>
          <p:cNvSpPr/>
          <p:nvPr/>
        </p:nvSpPr>
        <p:spPr>
          <a:xfrm>
            <a:off x="6324600" y="1245"/>
            <a:ext cx="3720498" cy="330692"/>
          </a:xfrm>
          <a:prstGeom prst="rect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ACFC722-113B-FB48-9CB8-FA0077D446BC}"/>
              </a:ext>
            </a:extLst>
          </p:cNvPr>
          <p:cNvSpPr/>
          <p:nvPr/>
        </p:nvSpPr>
        <p:spPr>
          <a:xfrm>
            <a:off x="10045099" y="1245"/>
            <a:ext cx="2146902" cy="330692"/>
          </a:xfrm>
          <a:prstGeom prst="rect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22" name="Google Shape;60;p13">
            <a:extLst>
              <a:ext uri="{FF2B5EF4-FFF2-40B4-BE49-F238E27FC236}">
                <a16:creationId xmlns:a16="http://schemas.microsoft.com/office/drawing/2014/main" id="{940048D0-474C-5F4E-A8D2-7716D9E961B8}"/>
              </a:ext>
            </a:extLst>
          </p:cNvPr>
          <p:cNvSpPr txBox="1"/>
          <p:nvPr/>
        </p:nvSpPr>
        <p:spPr>
          <a:xfrm>
            <a:off x="178163" y="-30188"/>
            <a:ext cx="1604193" cy="439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 defTabSz="685800"/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Franklin Gothic Demi Cond"/>
                <a:ea typeface="Helvetica Neue"/>
                <a:cs typeface="Helvetica Neue"/>
                <a:sym typeface="Helvetica Neue"/>
              </a:rPr>
              <a:t>Problem statement</a:t>
            </a:r>
            <a:endParaRPr sz="1200" dirty="0">
              <a:solidFill>
                <a:schemeClr val="bg1">
                  <a:lumMod val="50000"/>
                </a:schemeClr>
              </a:solidFill>
              <a:latin typeface="Franklin Gothic Demi Cond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3" name="Google Shape;60;p13">
            <a:extLst>
              <a:ext uri="{FF2B5EF4-FFF2-40B4-BE49-F238E27FC236}">
                <a16:creationId xmlns:a16="http://schemas.microsoft.com/office/drawing/2014/main" id="{0DA46D1B-78C8-5746-8EC9-0CE54340F01B}"/>
              </a:ext>
            </a:extLst>
          </p:cNvPr>
          <p:cNvSpPr txBox="1"/>
          <p:nvPr/>
        </p:nvSpPr>
        <p:spPr>
          <a:xfrm>
            <a:off x="2317809" y="-28013"/>
            <a:ext cx="1502230" cy="439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 defTabSz="685800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Demi Cond"/>
                <a:ea typeface="Helvetica Neue"/>
                <a:cs typeface="Helvetica Neue"/>
                <a:sym typeface="Helvetica Neue"/>
              </a:rPr>
              <a:t>Literature Review</a:t>
            </a:r>
            <a:endParaRPr sz="1200" dirty="0">
              <a:solidFill>
                <a:schemeClr val="tx1">
                  <a:lumMod val="85000"/>
                  <a:lumOff val="15000"/>
                </a:schemeClr>
              </a:solidFill>
              <a:latin typeface="Franklin Gothic Demi Cond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4" name="Google Shape;60;p13">
            <a:extLst>
              <a:ext uri="{FF2B5EF4-FFF2-40B4-BE49-F238E27FC236}">
                <a16:creationId xmlns:a16="http://schemas.microsoft.com/office/drawing/2014/main" id="{FB807AD9-D878-074F-93B4-25C054AEEDB4}"/>
              </a:ext>
            </a:extLst>
          </p:cNvPr>
          <p:cNvSpPr txBox="1"/>
          <p:nvPr/>
        </p:nvSpPr>
        <p:spPr>
          <a:xfrm>
            <a:off x="4426928" y="-28013"/>
            <a:ext cx="1502230" cy="439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 defTabSz="685800"/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Franklin Gothic Demi Cond"/>
                <a:ea typeface="Helvetica Neue"/>
                <a:cs typeface="Helvetica Neue"/>
                <a:sym typeface="Helvetica Neue"/>
              </a:rPr>
              <a:t>Methodology</a:t>
            </a:r>
            <a:endParaRPr sz="1200" dirty="0">
              <a:solidFill>
                <a:schemeClr val="bg1">
                  <a:lumMod val="50000"/>
                </a:schemeClr>
              </a:solidFill>
              <a:latin typeface="Franklin Gothic Demi Cond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5" name="Google Shape;60;p13">
            <a:extLst>
              <a:ext uri="{FF2B5EF4-FFF2-40B4-BE49-F238E27FC236}">
                <a16:creationId xmlns:a16="http://schemas.microsoft.com/office/drawing/2014/main" id="{35B2EE25-33D8-E24A-88A0-09B50C271D7B}"/>
              </a:ext>
            </a:extLst>
          </p:cNvPr>
          <p:cNvSpPr txBox="1"/>
          <p:nvPr/>
        </p:nvSpPr>
        <p:spPr>
          <a:xfrm>
            <a:off x="7266707" y="-28013"/>
            <a:ext cx="1852261" cy="439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 defTabSz="685800"/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Franklin Gothic Demi Cond"/>
                <a:ea typeface="Helvetica Neue"/>
                <a:cs typeface="Helvetica Neue"/>
                <a:sym typeface="Helvetica Neue"/>
              </a:rPr>
              <a:t>Experiments &amp; Results</a:t>
            </a:r>
            <a:endParaRPr sz="1200" dirty="0">
              <a:solidFill>
                <a:schemeClr val="bg1">
                  <a:lumMod val="50000"/>
                </a:schemeClr>
              </a:solidFill>
              <a:latin typeface="Franklin Gothic Demi Cond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6" name="Google Shape;60;p13">
            <a:extLst>
              <a:ext uri="{FF2B5EF4-FFF2-40B4-BE49-F238E27FC236}">
                <a16:creationId xmlns:a16="http://schemas.microsoft.com/office/drawing/2014/main" id="{3DE50E6C-4C97-9B42-A521-2D7C9C7EFDA8}"/>
              </a:ext>
            </a:extLst>
          </p:cNvPr>
          <p:cNvSpPr txBox="1"/>
          <p:nvPr/>
        </p:nvSpPr>
        <p:spPr>
          <a:xfrm>
            <a:off x="10510870" y="-28013"/>
            <a:ext cx="1346764" cy="439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 defTabSz="685800"/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Franklin Gothic Demi Cond"/>
                <a:ea typeface="Helvetica Neue"/>
                <a:cs typeface="Helvetica Neue"/>
                <a:sym typeface="Helvetica Neue"/>
              </a:rPr>
              <a:t>Conclusions</a:t>
            </a:r>
            <a:endParaRPr sz="1200" dirty="0">
              <a:solidFill>
                <a:schemeClr val="bg1">
                  <a:lumMod val="50000"/>
                </a:schemeClr>
              </a:solidFill>
              <a:latin typeface="Franklin Gothic Demi Cond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E28696CE-3D51-854D-A8F6-88483DA3C6C6}"/>
              </a:ext>
            </a:extLst>
          </p:cNvPr>
          <p:cNvGrpSpPr/>
          <p:nvPr/>
        </p:nvGrpSpPr>
        <p:grpSpPr>
          <a:xfrm>
            <a:off x="2365811" y="1880702"/>
            <a:ext cx="2047356" cy="2047356"/>
            <a:chOff x="897792" y="3276121"/>
            <a:chExt cx="2275672" cy="2275672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D9275D87-F738-BF4E-B2F3-85245C3A0140}"/>
                </a:ext>
              </a:extLst>
            </p:cNvPr>
            <p:cNvSpPr/>
            <p:nvPr/>
          </p:nvSpPr>
          <p:spPr>
            <a:xfrm>
              <a:off x="897792" y="3276121"/>
              <a:ext cx="2275672" cy="2275672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1600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27DA39D3-62F9-D24D-82D2-991F170A7592}"/>
                </a:ext>
              </a:extLst>
            </p:cNvPr>
            <p:cNvSpPr/>
            <p:nvPr/>
          </p:nvSpPr>
          <p:spPr>
            <a:xfrm>
              <a:off x="1157929" y="3989879"/>
              <a:ext cx="1755395" cy="78682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685800"/>
              <a:r>
                <a:rPr lang="en-US" sz="2000" dirty="0">
                  <a:solidFill>
                    <a:srgbClr val="413C3A"/>
                  </a:solidFill>
                  <a:latin typeface="Franklin Gothic Demi Cond"/>
                  <a:ea typeface="Helvetica Neue"/>
                  <a:cs typeface="Helvetica Neue"/>
                  <a:sym typeface="Helvetica Neue"/>
                </a:rPr>
                <a:t>Self-regulated</a:t>
              </a:r>
            </a:p>
            <a:p>
              <a:pPr algn="ctr" defTabSz="685800"/>
              <a:r>
                <a:rPr lang="en-US" sz="2000" dirty="0">
                  <a:solidFill>
                    <a:srgbClr val="413C3A"/>
                  </a:solidFill>
                  <a:latin typeface="Franklin Gothic Demi Cond"/>
                  <a:ea typeface="Helvetica Neue"/>
                  <a:cs typeface="Helvetica Neue"/>
                  <a:sym typeface="Helvetica Neue"/>
                </a:rPr>
                <a:t>behaviors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1B2A249D-3693-9C4C-910A-3182DD28E92C}"/>
              </a:ext>
            </a:extLst>
          </p:cNvPr>
          <p:cNvGrpSpPr/>
          <p:nvPr/>
        </p:nvGrpSpPr>
        <p:grpSpPr>
          <a:xfrm>
            <a:off x="3665807" y="4083798"/>
            <a:ext cx="2047356" cy="2047356"/>
            <a:chOff x="3666560" y="3803932"/>
            <a:chExt cx="2275672" cy="2275672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974CA656-63C8-EA48-ACDA-625B83A46864}"/>
                </a:ext>
              </a:extLst>
            </p:cNvPr>
            <p:cNvSpPr/>
            <p:nvPr/>
          </p:nvSpPr>
          <p:spPr>
            <a:xfrm>
              <a:off x="3666560" y="3803932"/>
              <a:ext cx="2275672" cy="2275672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160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74A57BC4-A2B6-4A4E-BA8E-096054C2C3D1}"/>
                </a:ext>
              </a:extLst>
            </p:cNvPr>
            <p:cNvSpPr/>
            <p:nvPr/>
          </p:nvSpPr>
          <p:spPr>
            <a:xfrm>
              <a:off x="3859881" y="4526269"/>
              <a:ext cx="1889028" cy="78682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685800"/>
              <a:r>
                <a:rPr lang="en-US" sz="2000" dirty="0">
                  <a:solidFill>
                    <a:srgbClr val="413C3A"/>
                  </a:solidFill>
                  <a:latin typeface="Franklin Gothic Demi Cond"/>
                  <a:ea typeface="Helvetica Neue"/>
                  <a:cs typeface="Helvetica Neue"/>
                  <a:sym typeface="Helvetica Neue"/>
                </a:rPr>
                <a:t>Procrastination</a:t>
              </a:r>
            </a:p>
            <a:p>
              <a:pPr algn="ctr" defTabSz="685800"/>
              <a:r>
                <a:rPr lang="en-US" sz="2000" dirty="0">
                  <a:solidFill>
                    <a:srgbClr val="413C3A"/>
                  </a:solidFill>
                  <a:latin typeface="Franklin Gothic Demi Cond"/>
                  <a:ea typeface="Helvetica Neue"/>
                  <a:cs typeface="Helvetica Neue"/>
                  <a:sym typeface="Helvetica Neue"/>
                </a:rPr>
                <a:t>barrier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3556CA1B-853F-F444-ACE0-13F71553E415}"/>
              </a:ext>
            </a:extLst>
          </p:cNvPr>
          <p:cNvGrpSpPr/>
          <p:nvPr/>
        </p:nvGrpSpPr>
        <p:grpSpPr>
          <a:xfrm>
            <a:off x="1065815" y="4083798"/>
            <a:ext cx="2047356" cy="2047356"/>
            <a:chOff x="6482898" y="3913865"/>
            <a:chExt cx="2275672" cy="2275672"/>
          </a:xfrm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A306DBB5-986D-A440-A2CC-16D8AAB7CD46}"/>
                </a:ext>
              </a:extLst>
            </p:cNvPr>
            <p:cNvSpPr/>
            <p:nvPr/>
          </p:nvSpPr>
          <p:spPr>
            <a:xfrm>
              <a:off x="6482898" y="3913865"/>
              <a:ext cx="2275672" cy="2275672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1600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F9304C98-E3CA-DE41-B5C9-5F0D05CB0889}"/>
                </a:ext>
              </a:extLst>
            </p:cNvPr>
            <p:cNvSpPr/>
            <p:nvPr/>
          </p:nvSpPr>
          <p:spPr>
            <a:xfrm>
              <a:off x="6699882" y="4636204"/>
              <a:ext cx="1841704" cy="78682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685800"/>
              <a:r>
                <a:rPr lang="en-US" sz="2000" dirty="0">
                  <a:solidFill>
                    <a:srgbClr val="413C3A"/>
                  </a:solidFill>
                  <a:latin typeface="Franklin Gothic Demi Cond"/>
                  <a:ea typeface="Helvetica Neue"/>
                  <a:cs typeface="Helvetica Neue"/>
                  <a:sym typeface="Helvetica Neue"/>
                </a:rPr>
                <a:t>Demographic</a:t>
              </a:r>
            </a:p>
            <a:p>
              <a:pPr algn="ctr" defTabSz="685800"/>
              <a:r>
                <a:rPr lang="en-US" sz="2000" dirty="0">
                  <a:solidFill>
                    <a:srgbClr val="413C3A"/>
                  </a:solidFill>
                  <a:latin typeface="Franklin Gothic Demi Cond"/>
                  <a:ea typeface="Helvetica Neue"/>
                  <a:cs typeface="Helvetica Neue"/>
                  <a:sym typeface="Helvetica Neue"/>
                </a:rPr>
                <a:t>characteristics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5D24DD23-A187-1B42-B86B-D5FAA88662AE}"/>
              </a:ext>
            </a:extLst>
          </p:cNvPr>
          <p:cNvGrpSpPr/>
          <p:nvPr/>
        </p:nvGrpSpPr>
        <p:grpSpPr>
          <a:xfrm>
            <a:off x="5798091" y="2285906"/>
            <a:ext cx="4803065" cy="2275672"/>
            <a:chOff x="5798091" y="2285906"/>
            <a:chExt cx="4803065" cy="2275672"/>
          </a:xfrm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E3C86A98-F372-694B-B3ED-F302AC4CF2AD}"/>
                </a:ext>
              </a:extLst>
            </p:cNvPr>
            <p:cNvGrpSpPr/>
            <p:nvPr/>
          </p:nvGrpSpPr>
          <p:grpSpPr>
            <a:xfrm>
              <a:off x="8325484" y="2285906"/>
              <a:ext cx="2275672" cy="2275672"/>
              <a:chOff x="3666560" y="3803932"/>
              <a:chExt cx="2275672" cy="2275672"/>
            </a:xfrm>
          </p:grpSpPr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E6BDCB08-84B4-DB4C-AACD-047936D14D98}"/>
                  </a:ext>
                </a:extLst>
              </p:cNvPr>
              <p:cNvSpPr/>
              <p:nvPr/>
            </p:nvSpPr>
            <p:spPr>
              <a:xfrm>
                <a:off x="3666560" y="3803932"/>
                <a:ext cx="2275672" cy="2275672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/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CAA4CFFB-2FB2-D244-AE83-54B8F1BC6447}"/>
                  </a:ext>
                </a:extLst>
              </p:cNvPr>
              <p:cNvSpPr/>
              <p:nvPr/>
            </p:nvSpPr>
            <p:spPr>
              <a:xfrm>
                <a:off x="3781492" y="4178488"/>
                <a:ext cx="2045808" cy="13234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685800"/>
                <a:r>
                  <a:rPr lang="en-US" sz="2000" dirty="0">
                    <a:solidFill>
                      <a:srgbClr val="413C3A"/>
                    </a:solidFill>
                    <a:latin typeface="Franklin Gothic Demi Cond"/>
                    <a:ea typeface="Helvetica Neue"/>
                    <a:cs typeface="Helvetica Neue"/>
                    <a:sym typeface="Helvetica Neue"/>
                  </a:rPr>
                  <a:t>MOOC procrastination</a:t>
                </a:r>
              </a:p>
              <a:p>
                <a:pPr algn="ctr" defTabSz="685800"/>
                <a:r>
                  <a:rPr lang="en-US" sz="2000" dirty="0">
                    <a:solidFill>
                      <a:srgbClr val="413C3A"/>
                    </a:solidFill>
                    <a:latin typeface="Franklin Gothic Demi Cond"/>
                    <a:ea typeface="Helvetica Neue"/>
                    <a:cs typeface="Helvetica Neue"/>
                    <a:sym typeface="Helvetica Neue"/>
                  </a:rPr>
                  <a:t>&amp; background characteristics</a:t>
                </a:r>
              </a:p>
            </p:txBody>
          </p:sp>
        </p:grpSp>
        <p:sp>
          <p:nvSpPr>
            <p:cNvPr id="40" name="Arc 39">
              <a:extLst>
                <a:ext uri="{FF2B5EF4-FFF2-40B4-BE49-F238E27FC236}">
                  <a16:creationId xmlns:a16="http://schemas.microsoft.com/office/drawing/2014/main" id="{936A34A5-5B24-4347-A93C-B729C7F1B1E6}"/>
                </a:ext>
              </a:extLst>
            </p:cNvPr>
            <p:cNvSpPr/>
            <p:nvPr/>
          </p:nvSpPr>
          <p:spPr>
            <a:xfrm>
              <a:off x="5798091" y="2820143"/>
              <a:ext cx="2318657" cy="1428604"/>
            </a:xfrm>
            <a:prstGeom prst="arc">
              <a:avLst>
                <a:gd name="adj1" fmla="val 11940360"/>
                <a:gd name="adj2" fmla="val 19673498"/>
              </a:avLst>
            </a:prstGeom>
            <a:ln w="28575">
              <a:solidFill>
                <a:schemeClr val="bg2">
                  <a:lumMod val="50000"/>
                </a:schemeClr>
              </a:solidFill>
              <a:prstDash val="dash"/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0FEABDC0-5A42-5742-AFCC-C8FFC7B72302}"/>
                </a:ext>
              </a:extLst>
            </p:cNvPr>
            <p:cNvSpPr/>
            <p:nvPr/>
          </p:nvSpPr>
          <p:spPr>
            <a:xfrm>
              <a:off x="5929158" y="2304366"/>
              <a:ext cx="204580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685800"/>
              <a:r>
                <a:rPr lang="en-US" sz="1400" dirty="0">
                  <a:solidFill>
                    <a:srgbClr val="413C3A"/>
                  </a:solidFill>
                  <a:latin typeface="Arial" panose="020B0604020202020204" pitchFamily="34" charset="0"/>
                  <a:ea typeface="Helvetica Neue"/>
                  <a:cs typeface="Arial" panose="020B0604020202020204" pitchFamily="34" charset="0"/>
                  <a:sym typeface="Helvetica Neue"/>
                </a:rPr>
                <a:t>Contribution</a:t>
              </a:r>
            </a:p>
          </p:txBody>
        </p:sp>
      </p:grpSp>
      <p:sp>
        <p:nvSpPr>
          <p:cNvPr id="43" name="Title 1">
            <a:extLst>
              <a:ext uri="{FF2B5EF4-FFF2-40B4-BE49-F238E27FC236}">
                <a16:creationId xmlns:a16="http://schemas.microsoft.com/office/drawing/2014/main" id="{BC177566-13DE-064B-ADD9-35B449BD6B3E}"/>
              </a:ext>
            </a:extLst>
          </p:cNvPr>
          <p:cNvSpPr txBox="1">
            <a:spLocks/>
          </p:cNvSpPr>
          <p:nvPr/>
        </p:nvSpPr>
        <p:spPr>
          <a:xfrm>
            <a:off x="805088" y="761259"/>
            <a:ext cx="6746085" cy="789320"/>
          </a:xfrm>
          <a:prstGeom prst="rect">
            <a:avLst/>
          </a:prstGeom>
        </p:spPr>
        <p:txBody>
          <a:bodyPr vert="horz" lIns="180000" tIns="0" rIns="72000" bIns="46800" rtlCol="0" anchor="t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000" spc="-70" baseline="0">
                <a:solidFill>
                  <a:schemeClr val="tx1"/>
                </a:solidFill>
                <a:latin typeface="Helvetica" pitchFamily="2" charset="0"/>
                <a:ea typeface="Roboto Black" panose="02000000000000000000" pitchFamily="2" charset="0"/>
                <a:cs typeface="Arial" panose="020B0604020202020204" pitchFamily="34" charset="0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US" sz="2800" dirty="0"/>
              <a:t>Procrastination in education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solidFill>
                  <a:schemeClr val="accent2"/>
                </a:solidFill>
                <a:latin typeface="Arial" panose="020B0604020202020204" pitchFamily="34" charset="0"/>
              </a:rPr>
              <a:t>PREVIOUS WORK</a:t>
            </a:r>
          </a:p>
        </p:txBody>
      </p:sp>
    </p:spTree>
    <p:extLst>
      <p:ext uri="{BB962C8B-B14F-4D97-AF65-F5344CB8AC3E}">
        <p14:creationId xmlns:p14="http://schemas.microsoft.com/office/powerpoint/2010/main" val="513900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027207CA-4A1D-8E4F-BAF3-D39F1E06E927}"/>
              </a:ext>
            </a:extLst>
          </p:cNvPr>
          <p:cNvSpPr txBox="1">
            <a:spLocks/>
          </p:cNvSpPr>
          <p:nvPr/>
        </p:nvSpPr>
        <p:spPr>
          <a:xfrm>
            <a:off x="11624305" y="6515547"/>
            <a:ext cx="466659" cy="163552"/>
          </a:xfrm>
          <a:prstGeom prst="rect">
            <a:avLst/>
          </a:prstGeom>
        </p:spPr>
        <p:txBody>
          <a:bodyPr vert="horz" lIns="90000" tIns="0" rIns="90000" bIns="0" rtlCol="0" anchor="t"/>
          <a:lstStyle>
            <a:defPPr>
              <a:defRPr lang="fr-FR"/>
            </a:defPPr>
            <a:lvl1pPr marL="0" algn="ctr" defTabSz="685800" rtl="0" eaLnBrk="1" latinLnBrk="0" hangingPunct="1">
              <a:defRPr sz="900" b="1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1E1CD7C-2161-7D43-862E-CE4C333CD873}" type="slidenum">
              <a:rPr lang="fr-FR" sz="1050" smtClean="0"/>
              <a:pPr/>
              <a:t>6</a:t>
            </a:fld>
            <a:endParaRPr lang="fr-FR" sz="105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A86A558-7854-6F4A-AB8C-70CB13A5DD1D}"/>
              </a:ext>
            </a:extLst>
          </p:cNvPr>
          <p:cNvSpPr/>
          <p:nvPr/>
        </p:nvSpPr>
        <p:spPr>
          <a:xfrm>
            <a:off x="-1" y="1245"/>
            <a:ext cx="2035629" cy="330692"/>
          </a:xfrm>
          <a:prstGeom prst="rect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7F5F06F-EA93-444C-8438-CA8D710BAF79}"/>
              </a:ext>
            </a:extLst>
          </p:cNvPr>
          <p:cNvSpPr/>
          <p:nvPr/>
        </p:nvSpPr>
        <p:spPr>
          <a:xfrm>
            <a:off x="2035628" y="1245"/>
            <a:ext cx="2035629" cy="33069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2FF2847-EBC5-6243-B9D6-4F82F6000E5C}"/>
              </a:ext>
            </a:extLst>
          </p:cNvPr>
          <p:cNvSpPr/>
          <p:nvPr/>
        </p:nvSpPr>
        <p:spPr>
          <a:xfrm>
            <a:off x="4071257" y="1245"/>
            <a:ext cx="2253343" cy="330692"/>
          </a:xfrm>
          <a:prstGeom prst="rect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1143C3F-3206-754C-8922-5D31DAF6B982}"/>
              </a:ext>
            </a:extLst>
          </p:cNvPr>
          <p:cNvSpPr/>
          <p:nvPr/>
        </p:nvSpPr>
        <p:spPr>
          <a:xfrm>
            <a:off x="6324600" y="1245"/>
            <a:ext cx="3720498" cy="330692"/>
          </a:xfrm>
          <a:prstGeom prst="rect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ACFC722-113B-FB48-9CB8-FA0077D446BC}"/>
              </a:ext>
            </a:extLst>
          </p:cNvPr>
          <p:cNvSpPr/>
          <p:nvPr/>
        </p:nvSpPr>
        <p:spPr>
          <a:xfrm>
            <a:off x="10045099" y="1245"/>
            <a:ext cx="2146902" cy="330692"/>
          </a:xfrm>
          <a:prstGeom prst="rect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22" name="Google Shape;60;p13">
            <a:extLst>
              <a:ext uri="{FF2B5EF4-FFF2-40B4-BE49-F238E27FC236}">
                <a16:creationId xmlns:a16="http://schemas.microsoft.com/office/drawing/2014/main" id="{940048D0-474C-5F4E-A8D2-7716D9E961B8}"/>
              </a:ext>
            </a:extLst>
          </p:cNvPr>
          <p:cNvSpPr txBox="1"/>
          <p:nvPr/>
        </p:nvSpPr>
        <p:spPr>
          <a:xfrm>
            <a:off x="178163" y="-30188"/>
            <a:ext cx="1604193" cy="439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 defTabSz="685800"/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Franklin Gothic Demi Cond"/>
                <a:ea typeface="Helvetica Neue"/>
                <a:cs typeface="Helvetica Neue"/>
                <a:sym typeface="Helvetica Neue"/>
              </a:rPr>
              <a:t>Problem statement</a:t>
            </a:r>
            <a:endParaRPr sz="1200" dirty="0">
              <a:solidFill>
                <a:schemeClr val="bg1">
                  <a:lumMod val="50000"/>
                </a:schemeClr>
              </a:solidFill>
              <a:latin typeface="Franklin Gothic Demi Cond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3" name="Google Shape;60;p13">
            <a:extLst>
              <a:ext uri="{FF2B5EF4-FFF2-40B4-BE49-F238E27FC236}">
                <a16:creationId xmlns:a16="http://schemas.microsoft.com/office/drawing/2014/main" id="{0DA46D1B-78C8-5746-8EC9-0CE54340F01B}"/>
              </a:ext>
            </a:extLst>
          </p:cNvPr>
          <p:cNvSpPr txBox="1"/>
          <p:nvPr/>
        </p:nvSpPr>
        <p:spPr>
          <a:xfrm>
            <a:off x="2317809" y="-28013"/>
            <a:ext cx="1502230" cy="439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 defTabSz="685800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Demi Cond"/>
                <a:ea typeface="Helvetica Neue"/>
                <a:cs typeface="Helvetica Neue"/>
                <a:sym typeface="Helvetica Neue"/>
              </a:rPr>
              <a:t>Literature Review</a:t>
            </a:r>
            <a:endParaRPr sz="1200" dirty="0">
              <a:solidFill>
                <a:schemeClr val="tx1">
                  <a:lumMod val="85000"/>
                  <a:lumOff val="15000"/>
                </a:schemeClr>
              </a:solidFill>
              <a:latin typeface="Franklin Gothic Demi Cond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4" name="Google Shape;60;p13">
            <a:extLst>
              <a:ext uri="{FF2B5EF4-FFF2-40B4-BE49-F238E27FC236}">
                <a16:creationId xmlns:a16="http://schemas.microsoft.com/office/drawing/2014/main" id="{FB807AD9-D878-074F-93B4-25C054AEEDB4}"/>
              </a:ext>
            </a:extLst>
          </p:cNvPr>
          <p:cNvSpPr txBox="1"/>
          <p:nvPr/>
        </p:nvSpPr>
        <p:spPr>
          <a:xfrm>
            <a:off x="4426928" y="-28013"/>
            <a:ext cx="1502230" cy="439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 defTabSz="685800"/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Franklin Gothic Demi Cond"/>
                <a:ea typeface="Helvetica Neue"/>
                <a:cs typeface="Helvetica Neue"/>
                <a:sym typeface="Helvetica Neue"/>
              </a:rPr>
              <a:t>Methodology</a:t>
            </a:r>
            <a:endParaRPr sz="1200" dirty="0">
              <a:solidFill>
                <a:schemeClr val="bg1">
                  <a:lumMod val="50000"/>
                </a:schemeClr>
              </a:solidFill>
              <a:latin typeface="Franklin Gothic Demi Cond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5" name="Google Shape;60;p13">
            <a:extLst>
              <a:ext uri="{FF2B5EF4-FFF2-40B4-BE49-F238E27FC236}">
                <a16:creationId xmlns:a16="http://schemas.microsoft.com/office/drawing/2014/main" id="{35B2EE25-33D8-E24A-88A0-09B50C271D7B}"/>
              </a:ext>
            </a:extLst>
          </p:cNvPr>
          <p:cNvSpPr txBox="1"/>
          <p:nvPr/>
        </p:nvSpPr>
        <p:spPr>
          <a:xfrm>
            <a:off x="7266707" y="-28013"/>
            <a:ext cx="1852261" cy="439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 defTabSz="685800"/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Franklin Gothic Demi Cond"/>
                <a:ea typeface="Helvetica Neue"/>
                <a:cs typeface="Helvetica Neue"/>
                <a:sym typeface="Helvetica Neue"/>
              </a:rPr>
              <a:t>Experiments &amp; Results</a:t>
            </a:r>
            <a:endParaRPr sz="1200" dirty="0">
              <a:solidFill>
                <a:schemeClr val="bg1">
                  <a:lumMod val="50000"/>
                </a:schemeClr>
              </a:solidFill>
              <a:latin typeface="Franklin Gothic Demi Cond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6" name="Google Shape;60;p13">
            <a:extLst>
              <a:ext uri="{FF2B5EF4-FFF2-40B4-BE49-F238E27FC236}">
                <a16:creationId xmlns:a16="http://schemas.microsoft.com/office/drawing/2014/main" id="{3DE50E6C-4C97-9B42-A521-2D7C9C7EFDA8}"/>
              </a:ext>
            </a:extLst>
          </p:cNvPr>
          <p:cNvSpPr txBox="1"/>
          <p:nvPr/>
        </p:nvSpPr>
        <p:spPr>
          <a:xfrm>
            <a:off x="10510870" y="-28013"/>
            <a:ext cx="1346764" cy="439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 defTabSz="685800"/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Franklin Gothic Demi Cond"/>
                <a:ea typeface="Helvetica Neue"/>
                <a:cs typeface="Helvetica Neue"/>
                <a:sym typeface="Helvetica Neue"/>
              </a:rPr>
              <a:t>Conclusions</a:t>
            </a:r>
            <a:endParaRPr sz="1200" dirty="0">
              <a:solidFill>
                <a:schemeClr val="bg1">
                  <a:lumMod val="50000"/>
                </a:schemeClr>
              </a:solidFill>
              <a:latin typeface="Franklin Gothic Demi Cond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E28696CE-3D51-854D-A8F6-88483DA3C6C6}"/>
              </a:ext>
            </a:extLst>
          </p:cNvPr>
          <p:cNvGrpSpPr/>
          <p:nvPr/>
        </p:nvGrpSpPr>
        <p:grpSpPr>
          <a:xfrm>
            <a:off x="2512569" y="1979901"/>
            <a:ext cx="1993289" cy="1993289"/>
            <a:chOff x="897792" y="3276121"/>
            <a:chExt cx="2275672" cy="2275672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D9275D87-F738-BF4E-B2F3-85245C3A0140}"/>
                </a:ext>
              </a:extLst>
            </p:cNvPr>
            <p:cNvSpPr/>
            <p:nvPr/>
          </p:nvSpPr>
          <p:spPr>
            <a:xfrm>
              <a:off x="897792" y="3276121"/>
              <a:ext cx="2275672" cy="2275672"/>
            </a:xfrm>
            <a:prstGeom prst="ellipse">
              <a:avLst/>
            </a:prstGeom>
            <a:grpFill/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1600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27DA39D3-62F9-D24D-82D2-991F170A7592}"/>
                </a:ext>
              </a:extLst>
            </p:cNvPr>
            <p:cNvSpPr/>
            <p:nvPr/>
          </p:nvSpPr>
          <p:spPr>
            <a:xfrm>
              <a:off x="1311005" y="3989879"/>
              <a:ext cx="1360694" cy="707886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 algn="ctr" defTabSz="685800"/>
              <a:r>
                <a:rPr lang="en-US" sz="2000" dirty="0">
                  <a:solidFill>
                    <a:srgbClr val="413C3A"/>
                  </a:solidFill>
                  <a:latin typeface="Franklin Gothic Demi Cond"/>
                  <a:ea typeface="Helvetica Neue"/>
                  <a:cs typeface="Helvetica Neue"/>
                  <a:sym typeface="Helvetica Neue"/>
                </a:rPr>
                <a:t>Clickstream</a:t>
              </a:r>
            </a:p>
            <a:p>
              <a:pPr algn="ctr" defTabSz="685800"/>
              <a:r>
                <a:rPr lang="en-US" sz="2000" dirty="0">
                  <a:solidFill>
                    <a:srgbClr val="413C3A"/>
                  </a:solidFill>
                  <a:latin typeface="Franklin Gothic Demi Cond"/>
                  <a:ea typeface="Helvetica Neue"/>
                  <a:cs typeface="Helvetica Neue"/>
                  <a:sym typeface="Helvetica Neue"/>
                </a:rPr>
                <a:t>data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1B2A249D-3693-9C4C-910A-3182DD28E92C}"/>
              </a:ext>
            </a:extLst>
          </p:cNvPr>
          <p:cNvGrpSpPr/>
          <p:nvPr/>
        </p:nvGrpSpPr>
        <p:grpSpPr>
          <a:xfrm>
            <a:off x="3820328" y="4103452"/>
            <a:ext cx="1993289" cy="1993289"/>
            <a:chOff x="3666560" y="3803932"/>
            <a:chExt cx="2275672" cy="2275672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974CA656-63C8-EA48-ACDA-625B83A46864}"/>
                </a:ext>
              </a:extLst>
            </p:cNvPr>
            <p:cNvSpPr/>
            <p:nvPr/>
          </p:nvSpPr>
          <p:spPr>
            <a:xfrm>
              <a:off x="3666560" y="3803932"/>
              <a:ext cx="2275672" cy="2275672"/>
            </a:xfrm>
            <a:prstGeom prst="ellipse">
              <a:avLst/>
            </a:prstGeom>
            <a:grpFill/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160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74A57BC4-A2B6-4A4E-BA8E-096054C2C3D1}"/>
                </a:ext>
              </a:extLst>
            </p:cNvPr>
            <p:cNvSpPr/>
            <p:nvPr/>
          </p:nvSpPr>
          <p:spPr>
            <a:xfrm>
              <a:off x="4217600" y="4710934"/>
              <a:ext cx="1173591" cy="400110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 algn="ctr" defTabSz="685800"/>
              <a:r>
                <a:rPr lang="en-US" sz="2000" dirty="0">
                  <a:solidFill>
                    <a:srgbClr val="413C3A"/>
                  </a:solidFill>
                  <a:latin typeface="Franklin Gothic Demi Cond"/>
                  <a:ea typeface="Helvetica Neue"/>
                  <a:cs typeface="Helvetica Neue"/>
                  <a:sym typeface="Helvetica Neue"/>
                </a:rPr>
                <a:t>Regularity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3556CA1B-853F-F444-ACE0-13F71553E415}"/>
              </a:ext>
            </a:extLst>
          </p:cNvPr>
          <p:cNvGrpSpPr/>
          <p:nvPr/>
        </p:nvGrpSpPr>
        <p:grpSpPr>
          <a:xfrm>
            <a:off x="1308461" y="4103452"/>
            <a:ext cx="1993289" cy="1993289"/>
            <a:chOff x="6482898" y="3913865"/>
            <a:chExt cx="2275672" cy="2275672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A306DBB5-986D-A440-A2CC-16D8AAB7CD46}"/>
                </a:ext>
              </a:extLst>
            </p:cNvPr>
            <p:cNvSpPr/>
            <p:nvPr/>
          </p:nvSpPr>
          <p:spPr>
            <a:xfrm>
              <a:off x="6482898" y="3913865"/>
              <a:ext cx="2275672" cy="2275672"/>
            </a:xfrm>
            <a:prstGeom prst="ellipse">
              <a:avLst/>
            </a:prstGeom>
            <a:grpFill/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1600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F9304C98-E3CA-DE41-B5C9-5F0D05CB0889}"/>
                </a:ext>
              </a:extLst>
            </p:cNvPr>
            <p:cNvSpPr/>
            <p:nvPr/>
          </p:nvSpPr>
          <p:spPr>
            <a:xfrm>
              <a:off x="6553198" y="4867034"/>
              <a:ext cx="2135073" cy="369332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 algn="ctr" defTabSz="685800"/>
              <a:r>
                <a:rPr lang="en-US" dirty="0">
                  <a:solidFill>
                    <a:srgbClr val="413C3A"/>
                  </a:solidFill>
                  <a:latin typeface="Franklin Gothic Demi Cond"/>
                  <a:ea typeface="Helvetica Neue"/>
                  <a:cs typeface="Helvetica Neue"/>
                  <a:sym typeface="Helvetica Neue"/>
                </a:rPr>
                <a:t>Deadline  - Interaction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88CC5211-3BC8-CB4C-95E0-40D520BCD8F1}"/>
              </a:ext>
            </a:extLst>
          </p:cNvPr>
          <p:cNvGrpSpPr/>
          <p:nvPr/>
        </p:nvGrpSpPr>
        <p:grpSpPr>
          <a:xfrm>
            <a:off x="5798091" y="2285906"/>
            <a:ext cx="4803065" cy="2275672"/>
            <a:chOff x="5798091" y="2285906"/>
            <a:chExt cx="4803065" cy="2275672"/>
          </a:xfrm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E3C86A98-F372-694B-B3ED-F302AC4CF2AD}"/>
                </a:ext>
              </a:extLst>
            </p:cNvPr>
            <p:cNvGrpSpPr/>
            <p:nvPr/>
          </p:nvGrpSpPr>
          <p:grpSpPr>
            <a:xfrm>
              <a:off x="8325484" y="2285906"/>
              <a:ext cx="2275672" cy="2275672"/>
              <a:chOff x="3666560" y="3803932"/>
              <a:chExt cx="2275672" cy="2275672"/>
            </a:xfrm>
          </p:grpSpPr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E6BDCB08-84B4-DB4C-AACD-047936D14D98}"/>
                  </a:ext>
                </a:extLst>
              </p:cNvPr>
              <p:cNvSpPr/>
              <p:nvPr/>
            </p:nvSpPr>
            <p:spPr>
              <a:xfrm>
                <a:off x="3666560" y="3803932"/>
                <a:ext cx="2275672" cy="2275672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/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CAA4CFFB-2FB2-D244-AE83-54B8F1BC6447}"/>
                  </a:ext>
                </a:extLst>
              </p:cNvPr>
              <p:cNvSpPr/>
              <p:nvPr/>
            </p:nvSpPr>
            <p:spPr>
              <a:xfrm>
                <a:off x="3781492" y="4433936"/>
                <a:ext cx="2045808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685800"/>
                <a:r>
                  <a:rPr lang="en-US" sz="2000" dirty="0">
                    <a:solidFill>
                      <a:srgbClr val="413C3A"/>
                    </a:solidFill>
                    <a:latin typeface="Franklin Gothic Demi Cond"/>
                    <a:ea typeface="Helvetica Neue"/>
                    <a:cs typeface="Helvetica Neue"/>
                    <a:sym typeface="Helvetica Neue"/>
                  </a:rPr>
                  <a:t>how regularity and procrastination are interrelated</a:t>
                </a:r>
              </a:p>
            </p:txBody>
          </p:sp>
        </p:grpSp>
        <p:sp>
          <p:nvSpPr>
            <p:cNvPr id="40" name="Arc 39">
              <a:extLst>
                <a:ext uri="{FF2B5EF4-FFF2-40B4-BE49-F238E27FC236}">
                  <a16:creationId xmlns:a16="http://schemas.microsoft.com/office/drawing/2014/main" id="{936A34A5-5B24-4347-A93C-B729C7F1B1E6}"/>
                </a:ext>
              </a:extLst>
            </p:cNvPr>
            <p:cNvSpPr/>
            <p:nvPr/>
          </p:nvSpPr>
          <p:spPr>
            <a:xfrm>
              <a:off x="5798091" y="2820143"/>
              <a:ext cx="2318657" cy="1428604"/>
            </a:xfrm>
            <a:prstGeom prst="arc">
              <a:avLst>
                <a:gd name="adj1" fmla="val 11940360"/>
                <a:gd name="adj2" fmla="val 19673498"/>
              </a:avLst>
            </a:prstGeom>
            <a:ln w="28575">
              <a:solidFill>
                <a:schemeClr val="bg2">
                  <a:lumMod val="50000"/>
                </a:schemeClr>
              </a:solidFill>
              <a:prstDash val="dash"/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0FEABDC0-5A42-5742-AFCC-C8FFC7B72302}"/>
                </a:ext>
              </a:extLst>
            </p:cNvPr>
            <p:cNvSpPr/>
            <p:nvPr/>
          </p:nvSpPr>
          <p:spPr>
            <a:xfrm>
              <a:off x="5929158" y="2304366"/>
              <a:ext cx="204580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685800"/>
              <a:r>
                <a:rPr lang="en-US" sz="1400" dirty="0">
                  <a:solidFill>
                    <a:srgbClr val="413C3A"/>
                  </a:solidFill>
                  <a:latin typeface="Arial" panose="020B0604020202020204" pitchFamily="34" charset="0"/>
                  <a:ea typeface="Helvetica Neue"/>
                  <a:cs typeface="Arial" panose="020B0604020202020204" pitchFamily="34" charset="0"/>
                  <a:sym typeface="Helvetica Neue"/>
                </a:rPr>
                <a:t>Contribution</a:t>
              </a:r>
            </a:p>
          </p:txBody>
        </p:sp>
      </p:grpSp>
      <p:sp>
        <p:nvSpPr>
          <p:cNvPr id="42" name="Title 1">
            <a:extLst>
              <a:ext uri="{FF2B5EF4-FFF2-40B4-BE49-F238E27FC236}">
                <a16:creationId xmlns:a16="http://schemas.microsoft.com/office/drawing/2014/main" id="{F524AA91-1B2C-0541-B230-3FA987578BDC}"/>
              </a:ext>
            </a:extLst>
          </p:cNvPr>
          <p:cNvSpPr txBox="1">
            <a:spLocks/>
          </p:cNvSpPr>
          <p:nvPr/>
        </p:nvSpPr>
        <p:spPr>
          <a:xfrm>
            <a:off x="805088" y="761259"/>
            <a:ext cx="5519511" cy="789320"/>
          </a:xfrm>
          <a:prstGeom prst="rect">
            <a:avLst/>
          </a:prstGeom>
        </p:spPr>
        <p:txBody>
          <a:bodyPr vert="horz" lIns="180000" tIns="0" rIns="72000" bIns="46800" rtlCol="0" anchor="t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000" spc="-70" baseline="0">
                <a:solidFill>
                  <a:schemeClr val="tx1"/>
                </a:solidFill>
                <a:latin typeface="Helvetica" pitchFamily="2" charset="0"/>
                <a:ea typeface="Roboto Black" panose="02000000000000000000" pitchFamily="2" charset="0"/>
                <a:cs typeface="Arial" panose="020B0604020202020204" pitchFamily="34" charset="0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US" sz="2800" dirty="0"/>
              <a:t>Measuring procrastination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solidFill>
                  <a:schemeClr val="accent2"/>
                </a:solidFill>
                <a:latin typeface="Arial" panose="020B0604020202020204" pitchFamily="34" charset="0"/>
              </a:rPr>
              <a:t>PREVIOUS WORK</a:t>
            </a:r>
          </a:p>
        </p:txBody>
      </p:sp>
    </p:spTree>
    <p:extLst>
      <p:ext uri="{BB962C8B-B14F-4D97-AF65-F5344CB8AC3E}">
        <p14:creationId xmlns:p14="http://schemas.microsoft.com/office/powerpoint/2010/main" val="4079840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027207CA-4A1D-8E4F-BAF3-D39F1E06E927}"/>
              </a:ext>
            </a:extLst>
          </p:cNvPr>
          <p:cNvSpPr txBox="1">
            <a:spLocks/>
          </p:cNvSpPr>
          <p:nvPr/>
        </p:nvSpPr>
        <p:spPr>
          <a:xfrm>
            <a:off x="11624305" y="6515547"/>
            <a:ext cx="466659" cy="163552"/>
          </a:xfrm>
          <a:prstGeom prst="rect">
            <a:avLst/>
          </a:prstGeom>
        </p:spPr>
        <p:txBody>
          <a:bodyPr vert="horz" lIns="90000" tIns="0" rIns="90000" bIns="0" rtlCol="0" anchor="t"/>
          <a:lstStyle>
            <a:defPPr>
              <a:defRPr lang="fr-FR"/>
            </a:defPPr>
            <a:lvl1pPr marL="0" algn="ctr" defTabSz="685800" rtl="0" eaLnBrk="1" latinLnBrk="0" hangingPunct="1">
              <a:defRPr sz="900" b="1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1E1CD7C-2161-7D43-862E-CE4C333CD873}" type="slidenum">
              <a:rPr lang="fr-FR" sz="1050" smtClean="0"/>
              <a:pPr/>
              <a:t>7</a:t>
            </a:fld>
            <a:endParaRPr lang="fr-FR" sz="105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A86A558-7854-6F4A-AB8C-70CB13A5DD1D}"/>
              </a:ext>
            </a:extLst>
          </p:cNvPr>
          <p:cNvSpPr/>
          <p:nvPr/>
        </p:nvSpPr>
        <p:spPr>
          <a:xfrm>
            <a:off x="-1" y="1245"/>
            <a:ext cx="2035629" cy="330692"/>
          </a:xfrm>
          <a:prstGeom prst="rect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7F5F06F-EA93-444C-8438-CA8D710BAF79}"/>
              </a:ext>
            </a:extLst>
          </p:cNvPr>
          <p:cNvSpPr/>
          <p:nvPr/>
        </p:nvSpPr>
        <p:spPr>
          <a:xfrm>
            <a:off x="2035628" y="1245"/>
            <a:ext cx="2035629" cy="33069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2FF2847-EBC5-6243-B9D6-4F82F6000E5C}"/>
              </a:ext>
            </a:extLst>
          </p:cNvPr>
          <p:cNvSpPr/>
          <p:nvPr/>
        </p:nvSpPr>
        <p:spPr>
          <a:xfrm>
            <a:off x="4071257" y="1245"/>
            <a:ext cx="2253343" cy="330692"/>
          </a:xfrm>
          <a:prstGeom prst="rect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1143C3F-3206-754C-8922-5D31DAF6B982}"/>
              </a:ext>
            </a:extLst>
          </p:cNvPr>
          <p:cNvSpPr/>
          <p:nvPr/>
        </p:nvSpPr>
        <p:spPr>
          <a:xfrm>
            <a:off x="6324600" y="1245"/>
            <a:ext cx="3720498" cy="330692"/>
          </a:xfrm>
          <a:prstGeom prst="rect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ACFC722-113B-FB48-9CB8-FA0077D446BC}"/>
              </a:ext>
            </a:extLst>
          </p:cNvPr>
          <p:cNvSpPr/>
          <p:nvPr/>
        </p:nvSpPr>
        <p:spPr>
          <a:xfrm>
            <a:off x="10045099" y="1245"/>
            <a:ext cx="2146902" cy="330692"/>
          </a:xfrm>
          <a:prstGeom prst="rect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22" name="Google Shape;60;p13">
            <a:extLst>
              <a:ext uri="{FF2B5EF4-FFF2-40B4-BE49-F238E27FC236}">
                <a16:creationId xmlns:a16="http://schemas.microsoft.com/office/drawing/2014/main" id="{940048D0-474C-5F4E-A8D2-7716D9E961B8}"/>
              </a:ext>
            </a:extLst>
          </p:cNvPr>
          <p:cNvSpPr txBox="1"/>
          <p:nvPr/>
        </p:nvSpPr>
        <p:spPr>
          <a:xfrm>
            <a:off x="178163" y="-30188"/>
            <a:ext cx="1604193" cy="439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 defTabSz="685800"/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Franklin Gothic Demi Cond"/>
                <a:ea typeface="Helvetica Neue"/>
                <a:cs typeface="Helvetica Neue"/>
                <a:sym typeface="Helvetica Neue"/>
              </a:rPr>
              <a:t>Problem statement</a:t>
            </a:r>
            <a:endParaRPr sz="1200" dirty="0">
              <a:solidFill>
                <a:schemeClr val="bg1">
                  <a:lumMod val="50000"/>
                </a:schemeClr>
              </a:solidFill>
              <a:latin typeface="Franklin Gothic Demi Cond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3" name="Google Shape;60;p13">
            <a:extLst>
              <a:ext uri="{FF2B5EF4-FFF2-40B4-BE49-F238E27FC236}">
                <a16:creationId xmlns:a16="http://schemas.microsoft.com/office/drawing/2014/main" id="{0DA46D1B-78C8-5746-8EC9-0CE54340F01B}"/>
              </a:ext>
            </a:extLst>
          </p:cNvPr>
          <p:cNvSpPr txBox="1"/>
          <p:nvPr/>
        </p:nvSpPr>
        <p:spPr>
          <a:xfrm>
            <a:off x="2317809" y="-28013"/>
            <a:ext cx="1502230" cy="439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 defTabSz="685800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Demi Cond"/>
                <a:ea typeface="Helvetica Neue"/>
                <a:cs typeface="Helvetica Neue"/>
                <a:sym typeface="Helvetica Neue"/>
              </a:rPr>
              <a:t>Literature Review</a:t>
            </a:r>
            <a:endParaRPr sz="1200" dirty="0">
              <a:solidFill>
                <a:schemeClr val="tx1">
                  <a:lumMod val="85000"/>
                  <a:lumOff val="15000"/>
                </a:schemeClr>
              </a:solidFill>
              <a:latin typeface="Franklin Gothic Demi Cond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4" name="Google Shape;60;p13">
            <a:extLst>
              <a:ext uri="{FF2B5EF4-FFF2-40B4-BE49-F238E27FC236}">
                <a16:creationId xmlns:a16="http://schemas.microsoft.com/office/drawing/2014/main" id="{FB807AD9-D878-074F-93B4-25C054AEEDB4}"/>
              </a:ext>
            </a:extLst>
          </p:cNvPr>
          <p:cNvSpPr txBox="1"/>
          <p:nvPr/>
        </p:nvSpPr>
        <p:spPr>
          <a:xfrm>
            <a:off x="4426928" y="-28013"/>
            <a:ext cx="1502230" cy="439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 defTabSz="685800"/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Franklin Gothic Demi Cond"/>
                <a:ea typeface="Helvetica Neue"/>
                <a:cs typeface="Helvetica Neue"/>
                <a:sym typeface="Helvetica Neue"/>
              </a:rPr>
              <a:t>Methodology</a:t>
            </a:r>
            <a:endParaRPr sz="1200" dirty="0">
              <a:solidFill>
                <a:schemeClr val="bg1">
                  <a:lumMod val="50000"/>
                </a:schemeClr>
              </a:solidFill>
              <a:latin typeface="Franklin Gothic Demi Cond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5" name="Google Shape;60;p13">
            <a:extLst>
              <a:ext uri="{FF2B5EF4-FFF2-40B4-BE49-F238E27FC236}">
                <a16:creationId xmlns:a16="http://schemas.microsoft.com/office/drawing/2014/main" id="{35B2EE25-33D8-E24A-88A0-09B50C271D7B}"/>
              </a:ext>
            </a:extLst>
          </p:cNvPr>
          <p:cNvSpPr txBox="1"/>
          <p:nvPr/>
        </p:nvSpPr>
        <p:spPr>
          <a:xfrm>
            <a:off x="7266707" y="-28013"/>
            <a:ext cx="1852261" cy="439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 defTabSz="685800"/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Franklin Gothic Demi Cond"/>
                <a:ea typeface="Helvetica Neue"/>
                <a:cs typeface="Helvetica Neue"/>
                <a:sym typeface="Helvetica Neue"/>
              </a:rPr>
              <a:t>Experiments &amp; Results</a:t>
            </a:r>
            <a:endParaRPr sz="1200" dirty="0">
              <a:solidFill>
                <a:schemeClr val="bg1">
                  <a:lumMod val="50000"/>
                </a:schemeClr>
              </a:solidFill>
              <a:latin typeface="Franklin Gothic Demi Cond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6" name="Google Shape;60;p13">
            <a:extLst>
              <a:ext uri="{FF2B5EF4-FFF2-40B4-BE49-F238E27FC236}">
                <a16:creationId xmlns:a16="http://schemas.microsoft.com/office/drawing/2014/main" id="{3DE50E6C-4C97-9B42-A521-2D7C9C7EFDA8}"/>
              </a:ext>
            </a:extLst>
          </p:cNvPr>
          <p:cNvSpPr txBox="1"/>
          <p:nvPr/>
        </p:nvSpPr>
        <p:spPr>
          <a:xfrm>
            <a:off x="10510870" y="-28013"/>
            <a:ext cx="1346764" cy="439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 defTabSz="685800"/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Franklin Gothic Demi Cond"/>
                <a:ea typeface="Helvetica Neue"/>
                <a:cs typeface="Helvetica Neue"/>
                <a:sym typeface="Helvetica Neue"/>
              </a:rPr>
              <a:t>Conclusions</a:t>
            </a:r>
            <a:endParaRPr sz="1200" dirty="0">
              <a:solidFill>
                <a:schemeClr val="bg1">
                  <a:lumMod val="50000"/>
                </a:schemeClr>
              </a:solidFill>
              <a:latin typeface="Franklin Gothic Demi Cond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E28696CE-3D51-854D-A8F6-88483DA3C6C6}"/>
              </a:ext>
            </a:extLst>
          </p:cNvPr>
          <p:cNvGrpSpPr/>
          <p:nvPr/>
        </p:nvGrpSpPr>
        <p:grpSpPr>
          <a:xfrm>
            <a:off x="1113291" y="2112690"/>
            <a:ext cx="1693716" cy="1693716"/>
            <a:chOff x="897792" y="3276121"/>
            <a:chExt cx="2275672" cy="2275672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D9275D87-F738-BF4E-B2F3-85245C3A0140}"/>
                </a:ext>
              </a:extLst>
            </p:cNvPr>
            <p:cNvSpPr/>
            <p:nvPr/>
          </p:nvSpPr>
          <p:spPr>
            <a:xfrm>
              <a:off x="897792" y="3276121"/>
              <a:ext cx="2275672" cy="2275672"/>
            </a:xfrm>
            <a:prstGeom prst="ellipse">
              <a:avLst/>
            </a:prstGeom>
            <a:grp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27DA39D3-62F9-D24D-82D2-991F170A7592}"/>
                </a:ext>
              </a:extLst>
            </p:cNvPr>
            <p:cNvSpPr/>
            <p:nvPr/>
          </p:nvSpPr>
          <p:spPr>
            <a:xfrm>
              <a:off x="1199700" y="3989878"/>
              <a:ext cx="1583312" cy="806742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 algn="ctr" defTabSz="685800"/>
              <a:r>
                <a:rPr lang="en-US" dirty="0">
                  <a:solidFill>
                    <a:srgbClr val="413C3A"/>
                  </a:solidFill>
                  <a:latin typeface="Franklin Gothic Demi Cond"/>
                  <a:ea typeface="Helvetica Neue"/>
                  <a:cs typeface="Helvetica Neue"/>
                  <a:sym typeface="Helvetica Neue"/>
                </a:rPr>
                <a:t>Hierarchical</a:t>
              </a:r>
            </a:p>
            <a:p>
              <a:pPr algn="ctr" defTabSz="685800"/>
              <a:r>
                <a:rPr lang="en-US" dirty="0">
                  <a:solidFill>
                    <a:srgbClr val="413C3A"/>
                  </a:solidFill>
                  <a:latin typeface="Franklin Gothic Demi Cond"/>
                  <a:ea typeface="Helvetica Neue"/>
                  <a:cs typeface="Helvetica Neue"/>
                  <a:sym typeface="Helvetica Neue"/>
                </a:rPr>
                <a:t>clustering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1B2A249D-3693-9C4C-910A-3182DD28E92C}"/>
              </a:ext>
            </a:extLst>
          </p:cNvPr>
          <p:cNvGrpSpPr/>
          <p:nvPr/>
        </p:nvGrpSpPr>
        <p:grpSpPr>
          <a:xfrm>
            <a:off x="3224399" y="2659332"/>
            <a:ext cx="1693716" cy="1693716"/>
            <a:chOff x="3666560" y="3803932"/>
            <a:chExt cx="2275672" cy="2275672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974CA656-63C8-EA48-ACDA-625B83A46864}"/>
                </a:ext>
              </a:extLst>
            </p:cNvPr>
            <p:cNvSpPr/>
            <p:nvPr/>
          </p:nvSpPr>
          <p:spPr>
            <a:xfrm>
              <a:off x="3666560" y="3803932"/>
              <a:ext cx="2275672" cy="2275672"/>
            </a:xfrm>
            <a:prstGeom prst="ellipse">
              <a:avLst/>
            </a:prstGeom>
            <a:grp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74A57BC4-A2B6-4A4E-BA8E-096054C2C3D1}"/>
                </a:ext>
              </a:extLst>
            </p:cNvPr>
            <p:cNvSpPr/>
            <p:nvPr/>
          </p:nvSpPr>
          <p:spPr>
            <a:xfrm>
              <a:off x="3865022" y="4538396"/>
              <a:ext cx="1868199" cy="806742"/>
            </a:xfrm>
            <a:prstGeom prst="rect">
              <a:avLst/>
            </a:prstGeom>
            <a:grpFill/>
          </p:spPr>
          <p:txBody>
            <a:bodyPr wrap="square" anchor="ctr">
              <a:spAutoFit/>
            </a:bodyPr>
            <a:lstStyle/>
            <a:p>
              <a:pPr algn="ctr" defTabSz="685800"/>
              <a:r>
                <a:rPr lang="en-US" dirty="0">
                  <a:solidFill>
                    <a:srgbClr val="413C3A"/>
                  </a:solidFill>
                  <a:latin typeface="Franklin Gothic Demi Cond"/>
                  <a:ea typeface="Helvetica Neue"/>
                  <a:cs typeface="Helvetica Neue"/>
                  <a:sym typeface="Helvetica Neue"/>
                </a:rPr>
                <a:t>Deterministic clustering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3556CA1B-853F-F444-ACE0-13F71553E415}"/>
              </a:ext>
            </a:extLst>
          </p:cNvPr>
          <p:cNvGrpSpPr/>
          <p:nvPr/>
        </p:nvGrpSpPr>
        <p:grpSpPr>
          <a:xfrm>
            <a:off x="1113292" y="3973979"/>
            <a:ext cx="1693716" cy="1693716"/>
            <a:chOff x="6482898" y="3913865"/>
            <a:chExt cx="2275672" cy="2275672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A306DBB5-986D-A440-A2CC-16D8AAB7CD46}"/>
                </a:ext>
              </a:extLst>
            </p:cNvPr>
            <p:cNvSpPr/>
            <p:nvPr/>
          </p:nvSpPr>
          <p:spPr>
            <a:xfrm>
              <a:off x="6482898" y="3913865"/>
              <a:ext cx="2275672" cy="2275672"/>
            </a:xfrm>
            <a:prstGeom prst="ellipse">
              <a:avLst/>
            </a:prstGeom>
            <a:grp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F9304C98-E3CA-DE41-B5C9-5F0D05CB0889}"/>
                </a:ext>
              </a:extLst>
            </p:cNvPr>
            <p:cNvSpPr/>
            <p:nvPr/>
          </p:nvSpPr>
          <p:spPr>
            <a:xfrm>
              <a:off x="6743462" y="4648329"/>
              <a:ext cx="1770850" cy="868408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 defTabSz="685800"/>
              <a:r>
                <a:rPr lang="en-US" dirty="0">
                  <a:solidFill>
                    <a:srgbClr val="413C3A"/>
                  </a:solidFill>
                  <a:latin typeface="Franklin Gothic Demi Cond"/>
                  <a:ea typeface="Helvetica Neue"/>
                  <a:cs typeface="Helvetica Neue"/>
                  <a:sym typeface="Helvetica Neue"/>
                </a:rPr>
                <a:t>Probabilistic clustering 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88CC5211-3BC8-CB4C-95E0-40D520BCD8F1}"/>
              </a:ext>
            </a:extLst>
          </p:cNvPr>
          <p:cNvGrpSpPr/>
          <p:nvPr/>
        </p:nvGrpSpPr>
        <p:grpSpPr>
          <a:xfrm>
            <a:off x="5798091" y="2285906"/>
            <a:ext cx="4803065" cy="2275672"/>
            <a:chOff x="5798091" y="2285906"/>
            <a:chExt cx="4803065" cy="2275672"/>
          </a:xfrm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E3C86A98-F372-694B-B3ED-F302AC4CF2AD}"/>
                </a:ext>
              </a:extLst>
            </p:cNvPr>
            <p:cNvGrpSpPr/>
            <p:nvPr/>
          </p:nvGrpSpPr>
          <p:grpSpPr>
            <a:xfrm>
              <a:off x="8325484" y="2285906"/>
              <a:ext cx="2275672" cy="2275672"/>
              <a:chOff x="3666560" y="3803932"/>
              <a:chExt cx="2275672" cy="2275672"/>
            </a:xfrm>
          </p:grpSpPr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E6BDCB08-84B4-DB4C-AACD-047936D14D98}"/>
                  </a:ext>
                </a:extLst>
              </p:cNvPr>
              <p:cNvSpPr/>
              <p:nvPr/>
            </p:nvSpPr>
            <p:spPr>
              <a:xfrm>
                <a:off x="3666560" y="3803932"/>
                <a:ext cx="2275672" cy="2275672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/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CAA4CFFB-2FB2-D244-AE83-54B8F1BC6447}"/>
                  </a:ext>
                </a:extLst>
              </p:cNvPr>
              <p:cNvSpPr/>
              <p:nvPr/>
            </p:nvSpPr>
            <p:spPr>
              <a:xfrm>
                <a:off x="3797456" y="4177358"/>
                <a:ext cx="2045808" cy="16312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685800"/>
                <a:r>
                  <a:rPr lang="en-US" sz="2000" dirty="0">
                    <a:solidFill>
                      <a:srgbClr val="413C3A"/>
                    </a:solidFill>
                    <a:latin typeface="Franklin Gothic Demi Cond"/>
                    <a:ea typeface="Helvetica Neue"/>
                    <a:cs typeface="Helvetica Neue"/>
                    <a:sym typeface="Helvetica Neue"/>
                  </a:rPr>
                  <a:t>Probabilistic student behavioral clustering with Poisson distributions</a:t>
                </a:r>
              </a:p>
            </p:txBody>
          </p:sp>
        </p:grpSp>
        <p:sp>
          <p:nvSpPr>
            <p:cNvPr id="40" name="Arc 39">
              <a:extLst>
                <a:ext uri="{FF2B5EF4-FFF2-40B4-BE49-F238E27FC236}">
                  <a16:creationId xmlns:a16="http://schemas.microsoft.com/office/drawing/2014/main" id="{936A34A5-5B24-4347-A93C-B729C7F1B1E6}"/>
                </a:ext>
              </a:extLst>
            </p:cNvPr>
            <p:cNvSpPr/>
            <p:nvPr/>
          </p:nvSpPr>
          <p:spPr>
            <a:xfrm>
              <a:off x="5798091" y="2820143"/>
              <a:ext cx="2318657" cy="1428604"/>
            </a:xfrm>
            <a:prstGeom prst="arc">
              <a:avLst>
                <a:gd name="adj1" fmla="val 11940360"/>
                <a:gd name="adj2" fmla="val 19673498"/>
              </a:avLst>
            </a:prstGeom>
            <a:ln w="28575">
              <a:solidFill>
                <a:schemeClr val="bg2">
                  <a:lumMod val="50000"/>
                </a:schemeClr>
              </a:solidFill>
              <a:prstDash val="dash"/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0FEABDC0-5A42-5742-AFCC-C8FFC7B72302}"/>
                </a:ext>
              </a:extLst>
            </p:cNvPr>
            <p:cNvSpPr/>
            <p:nvPr/>
          </p:nvSpPr>
          <p:spPr>
            <a:xfrm>
              <a:off x="5929158" y="2304366"/>
              <a:ext cx="204580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685800"/>
              <a:r>
                <a:rPr lang="en-US" sz="1400" dirty="0">
                  <a:solidFill>
                    <a:srgbClr val="413C3A"/>
                  </a:solidFill>
                  <a:latin typeface="Arial" panose="020B0604020202020204" pitchFamily="34" charset="0"/>
                  <a:ea typeface="Helvetica Neue"/>
                  <a:cs typeface="Arial" panose="020B0604020202020204" pitchFamily="34" charset="0"/>
                  <a:sym typeface="Helvetica Neue"/>
                </a:rPr>
                <a:t>Contribution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EFC75057-4198-314D-94FD-4144229E8AD8}"/>
              </a:ext>
            </a:extLst>
          </p:cNvPr>
          <p:cNvGrpSpPr/>
          <p:nvPr/>
        </p:nvGrpSpPr>
        <p:grpSpPr>
          <a:xfrm>
            <a:off x="3246995" y="4501558"/>
            <a:ext cx="1693715" cy="1693716"/>
            <a:chOff x="3666560" y="3803932"/>
            <a:chExt cx="2275672" cy="2275672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F5277CFA-4724-D948-A0D8-BD51C3C8EB84}"/>
                </a:ext>
              </a:extLst>
            </p:cNvPr>
            <p:cNvSpPr/>
            <p:nvPr/>
          </p:nvSpPr>
          <p:spPr>
            <a:xfrm>
              <a:off x="3666560" y="3803932"/>
              <a:ext cx="2275672" cy="2275672"/>
            </a:xfrm>
            <a:prstGeom prst="ellipse">
              <a:avLst/>
            </a:prstGeom>
            <a:grp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D59EE77C-0434-D249-BEC9-CBB4B55512FC}"/>
                </a:ext>
              </a:extLst>
            </p:cNvPr>
            <p:cNvSpPr/>
            <p:nvPr/>
          </p:nvSpPr>
          <p:spPr>
            <a:xfrm>
              <a:off x="3763754" y="4711270"/>
              <a:ext cx="2081284" cy="460996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 defTabSz="685800"/>
              <a:r>
                <a:rPr lang="en-US" dirty="0">
                  <a:solidFill>
                    <a:srgbClr val="413C3A"/>
                  </a:solidFill>
                  <a:latin typeface="Franklin Gothic Demi Cond"/>
                  <a:ea typeface="Helvetica Neue"/>
                  <a:cs typeface="Helvetica Neue"/>
                  <a:sym typeface="Helvetica Neue"/>
                </a:rPr>
                <a:t>Poisson mixtures</a:t>
              </a:r>
            </a:p>
          </p:txBody>
        </p:sp>
      </p:grpSp>
      <p:sp>
        <p:nvSpPr>
          <p:cNvPr id="45" name="Title 1">
            <a:extLst>
              <a:ext uri="{FF2B5EF4-FFF2-40B4-BE49-F238E27FC236}">
                <a16:creationId xmlns:a16="http://schemas.microsoft.com/office/drawing/2014/main" id="{57EDFA82-F9DD-5441-B72A-6CF8034D7BE7}"/>
              </a:ext>
            </a:extLst>
          </p:cNvPr>
          <p:cNvSpPr txBox="1">
            <a:spLocks/>
          </p:cNvSpPr>
          <p:nvPr/>
        </p:nvSpPr>
        <p:spPr>
          <a:xfrm>
            <a:off x="805089" y="761259"/>
            <a:ext cx="4291240" cy="789320"/>
          </a:xfrm>
          <a:prstGeom prst="rect">
            <a:avLst/>
          </a:prstGeom>
        </p:spPr>
        <p:txBody>
          <a:bodyPr vert="horz" lIns="180000" tIns="0" rIns="72000" bIns="46800" rtlCol="0" anchor="t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000" spc="-70" baseline="0">
                <a:solidFill>
                  <a:schemeClr val="tx1"/>
                </a:solidFill>
                <a:latin typeface="Helvetica" pitchFamily="2" charset="0"/>
                <a:ea typeface="Roboto Black" panose="02000000000000000000" pitchFamily="2" charset="0"/>
                <a:cs typeface="Arial" panose="020B0604020202020204" pitchFamily="34" charset="0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US" sz="2800" dirty="0"/>
              <a:t>Behavioral clustering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solidFill>
                  <a:schemeClr val="accent2"/>
                </a:solidFill>
                <a:latin typeface="Arial" panose="020B0604020202020204" pitchFamily="34" charset="0"/>
              </a:rPr>
              <a:t>PREVIOUS WORK</a:t>
            </a:r>
          </a:p>
        </p:txBody>
      </p:sp>
    </p:spTree>
    <p:extLst>
      <p:ext uri="{BB962C8B-B14F-4D97-AF65-F5344CB8AC3E}">
        <p14:creationId xmlns:p14="http://schemas.microsoft.com/office/powerpoint/2010/main" val="4258867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027207CA-4A1D-8E4F-BAF3-D39F1E06E927}"/>
              </a:ext>
            </a:extLst>
          </p:cNvPr>
          <p:cNvSpPr txBox="1">
            <a:spLocks/>
          </p:cNvSpPr>
          <p:nvPr/>
        </p:nvSpPr>
        <p:spPr>
          <a:xfrm>
            <a:off x="11624305" y="6515547"/>
            <a:ext cx="466659" cy="163552"/>
          </a:xfrm>
          <a:prstGeom prst="rect">
            <a:avLst/>
          </a:prstGeom>
        </p:spPr>
        <p:txBody>
          <a:bodyPr vert="horz" lIns="90000" tIns="0" rIns="90000" bIns="0" rtlCol="0" anchor="t"/>
          <a:lstStyle>
            <a:defPPr>
              <a:defRPr lang="fr-FR"/>
            </a:defPPr>
            <a:lvl1pPr marL="0" algn="ctr" defTabSz="685800" rtl="0" eaLnBrk="1" latinLnBrk="0" hangingPunct="1">
              <a:defRPr sz="900" b="1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1E1CD7C-2161-7D43-862E-CE4C333CD873}" type="slidenum">
              <a:rPr lang="fr-FR" sz="1050" smtClean="0"/>
              <a:pPr/>
              <a:t>8</a:t>
            </a:fld>
            <a:endParaRPr lang="fr-FR" sz="105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12154F6-2506-AE44-86F9-DB6BF84B370B}"/>
              </a:ext>
            </a:extLst>
          </p:cNvPr>
          <p:cNvSpPr/>
          <p:nvPr/>
        </p:nvSpPr>
        <p:spPr>
          <a:xfrm>
            <a:off x="-1" y="1245"/>
            <a:ext cx="2035629" cy="330692"/>
          </a:xfrm>
          <a:prstGeom prst="rect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41F6BE4-B678-1A4F-A2FB-1F00FD98355D}"/>
              </a:ext>
            </a:extLst>
          </p:cNvPr>
          <p:cNvSpPr/>
          <p:nvPr/>
        </p:nvSpPr>
        <p:spPr>
          <a:xfrm>
            <a:off x="2035628" y="1245"/>
            <a:ext cx="2035629" cy="330692"/>
          </a:xfrm>
          <a:prstGeom prst="rect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8EF7114-A8BA-F343-A573-4FC23FE48512}"/>
              </a:ext>
            </a:extLst>
          </p:cNvPr>
          <p:cNvSpPr/>
          <p:nvPr/>
        </p:nvSpPr>
        <p:spPr>
          <a:xfrm>
            <a:off x="4071257" y="1245"/>
            <a:ext cx="2253343" cy="33069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1678B0F-27E0-2047-B899-A1D01C7B3E2F}"/>
              </a:ext>
            </a:extLst>
          </p:cNvPr>
          <p:cNvSpPr/>
          <p:nvPr/>
        </p:nvSpPr>
        <p:spPr>
          <a:xfrm>
            <a:off x="6324600" y="1245"/>
            <a:ext cx="3720498" cy="330692"/>
          </a:xfrm>
          <a:prstGeom prst="rect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59424D5-CE1F-9A46-8306-742C45483DED}"/>
              </a:ext>
            </a:extLst>
          </p:cNvPr>
          <p:cNvSpPr/>
          <p:nvPr/>
        </p:nvSpPr>
        <p:spPr>
          <a:xfrm>
            <a:off x="10045099" y="1245"/>
            <a:ext cx="2146902" cy="330692"/>
          </a:xfrm>
          <a:prstGeom prst="rect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0" name="Google Shape;60;p13">
            <a:extLst>
              <a:ext uri="{FF2B5EF4-FFF2-40B4-BE49-F238E27FC236}">
                <a16:creationId xmlns:a16="http://schemas.microsoft.com/office/drawing/2014/main" id="{65732095-1E2D-D34D-8953-B5E51A43DA18}"/>
              </a:ext>
            </a:extLst>
          </p:cNvPr>
          <p:cNvSpPr txBox="1"/>
          <p:nvPr/>
        </p:nvSpPr>
        <p:spPr>
          <a:xfrm>
            <a:off x="178163" y="-30188"/>
            <a:ext cx="1604193" cy="439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 defTabSz="685800"/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Franklin Gothic Demi Cond"/>
                <a:ea typeface="Helvetica Neue"/>
                <a:cs typeface="Helvetica Neue"/>
                <a:sym typeface="Helvetica Neue"/>
              </a:rPr>
              <a:t>Problem statement</a:t>
            </a:r>
            <a:endParaRPr sz="1200" dirty="0">
              <a:solidFill>
                <a:schemeClr val="bg1">
                  <a:lumMod val="50000"/>
                </a:schemeClr>
              </a:solidFill>
              <a:latin typeface="Franklin Gothic Demi Cond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1" name="Google Shape;60;p13">
            <a:extLst>
              <a:ext uri="{FF2B5EF4-FFF2-40B4-BE49-F238E27FC236}">
                <a16:creationId xmlns:a16="http://schemas.microsoft.com/office/drawing/2014/main" id="{E31C4886-DF4B-C440-8188-B33DBC0931A8}"/>
              </a:ext>
            </a:extLst>
          </p:cNvPr>
          <p:cNvSpPr txBox="1"/>
          <p:nvPr/>
        </p:nvSpPr>
        <p:spPr>
          <a:xfrm>
            <a:off x="2317809" y="-28013"/>
            <a:ext cx="1502230" cy="439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 defTabSz="685800"/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Franklin Gothic Demi Cond"/>
                <a:ea typeface="Helvetica Neue"/>
                <a:cs typeface="Helvetica Neue"/>
                <a:sym typeface="Helvetica Neue"/>
              </a:rPr>
              <a:t>Literature Review</a:t>
            </a:r>
            <a:endParaRPr sz="1200" dirty="0">
              <a:solidFill>
                <a:schemeClr val="bg1">
                  <a:lumMod val="50000"/>
                </a:schemeClr>
              </a:solidFill>
              <a:latin typeface="Franklin Gothic Demi Cond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2" name="Google Shape;60;p13">
            <a:extLst>
              <a:ext uri="{FF2B5EF4-FFF2-40B4-BE49-F238E27FC236}">
                <a16:creationId xmlns:a16="http://schemas.microsoft.com/office/drawing/2014/main" id="{E5699DE2-2B34-E44A-8FDE-B5F4193E6C0C}"/>
              </a:ext>
            </a:extLst>
          </p:cNvPr>
          <p:cNvSpPr txBox="1"/>
          <p:nvPr/>
        </p:nvSpPr>
        <p:spPr>
          <a:xfrm>
            <a:off x="4426928" y="-28013"/>
            <a:ext cx="1502230" cy="439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 defTabSz="685800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Demi Cond"/>
                <a:ea typeface="Helvetica Neue"/>
                <a:cs typeface="Helvetica Neue"/>
                <a:sym typeface="Helvetica Neue"/>
              </a:rPr>
              <a:t>Methodology</a:t>
            </a:r>
            <a:endParaRPr sz="1200" dirty="0">
              <a:solidFill>
                <a:schemeClr val="tx1">
                  <a:lumMod val="85000"/>
                  <a:lumOff val="15000"/>
                </a:schemeClr>
              </a:solidFill>
              <a:latin typeface="Franklin Gothic Demi Cond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3" name="Google Shape;60;p13">
            <a:extLst>
              <a:ext uri="{FF2B5EF4-FFF2-40B4-BE49-F238E27FC236}">
                <a16:creationId xmlns:a16="http://schemas.microsoft.com/office/drawing/2014/main" id="{56F2D16E-5DEA-DC45-8AB9-3D7B9D3D4C62}"/>
              </a:ext>
            </a:extLst>
          </p:cNvPr>
          <p:cNvSpPr txBox="1"/>
          <p:nvPr/>
        </p:nvSpPr>
        <p:spPr>
          <a:xfrm>
            <a:off x="7266707" y="-28013"/>
            <a:ext cx="1852261" cy="439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 defTabSz="685800"/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Franklin Gothic Demi Cond"/>
                <a:ea typeface="Helvetica Neue"/>
                <a:cs typeface="Helvetica Neue"/>
                <a:sym typeface="Helvetica Neue"/>
              </a:rPr>
              <a:t>Experiments &amp; Results</a:t>
            </a:r>
            <a:endParaRPr sz="1200" dirty="0">
              <a:solidFill>
                <a:schemeClr val="bg1">
                  <a:lumMod val="50000"/>
                </a:schemeClr>
              </a:solidFill>
              <a:latin typeface="Franklin Gothic Demi Cond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4" name="Google Shape;60;p13">
            <a:extLst>
              <a:ext uri="{FF2B5EF4-FFF2-40B4-BE49-F238E27FC236}">
                <a16:creationId xmlns:a16="http://schemas.microsoft.com/office/drawing/2014/main" id="{04D7249B-5578-8D48-9F49-61B07123C8F2}"/>
              </a:ext>
            </a:extLst>
          </p:cNvPr>
          <p:cNvSpPr txBox="1"/>
          <p:nvPr/>
        </p:nvSpPr>
        <p:spPr>
          <a:xfrm>
            <a:off x="10467326" y="-28013"/>
            <a:ext cx="1346764" cy="439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 defTabSz="685800"/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Franklin Gothic Demi Cond"/>
                <a:ea typeface="Helvetica Neue"/>
                <a:cs typeface="Helvetica Neue"/>
                <a:sym typeface="Helvetica Neue"/>
              </a:rPr>
              <a:t>Conclusions</a:t>
            </a:r>
            <a:endParaRPr sz="1200" dirty="0">
              <a:solidFill>
                <a:schemeClr val="bg1">
                  <a:lumMod val="50000"/>
                </a:schemeClr>
              </a:solidFill>
              <a:latin typeface="Franklin Gothic Demi Cond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CDC7831D-8C9D-4942-BF96-230B9FE3F4F3}"/>
              </a:ext>
            </a:extLst>
          </p:cNvPr>
          <p:cNvSpPr txBox="1">
            <a:spLocks/>
          </p:cNvSpPr>
          <p:nvPr/>
        </p:nvSpPr>
        <p:spPr>
          <a:xfrm>
            <a:off x="829503" y="664148"/>
            <a:ext cx="7489825" cy="655400"/>
          </a:xfrm>
          <a:prstGeom prst="rect">
            <a:avLst/>
          </a:prstGeom>
        </p:spPr>
        <p:txBody>
          <a:bodyPr vert="horz" lIns="180000" tIns="0" rIns="72000" bIns="46800" rtlCol="0" anchor="ctr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000" spc="-70" baseline="0">
                <a:solidFill>
                  <a:schemeClr val="tx1"/>
                </a:solidFill>
                <a:latin typeface="Helvetica" pitchFamily="2" charset="0"/>
                <a:ea typeface="Roboto Black" panose="02000000000000000000" pitchFamily="2" charset="0"/>
                <a:cs typeface="Arial" panose="020B0604020202020204" pitchFamily="34" charset="0"/>
              </a:defRPr>
            </a:lvl1pPr>
          </a:lstStyle>
          <a:p>
            <a:pPr algn="l"/>
            <a:r>
              <a:rPr lang="en-US" sz="2800" dirty="0"/>
              <a:t>Measuring student activity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0ED4DB78-4B74-614A-ABB9-98AA6F4BCB4A}"/>
              </a:ext>
            </a:extLst>
          </p:cNvPr>
          <p:cNvCxnSpPr/>
          <p:nvPr/>
        </p:nvCxnSpPr>
        <p:spPr>
          <a:xfrm>
            <a:off x="2732440" y="3428999"/>
            <a:ext cx="6098662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val 1">
            <a:extLst>
              <a:ext uri="{FF2B5EF4-FFF2-40B4-BE49-F238E27FC236}">
                <a16:creationId xmlns:a16="http://schemas.microsoft.com/office/drawing/2014/main" id="{399EBE23-EDBE-A542-8448-E82964EF4149}"/>
              </a:ext>
            </a:extLst>
          </p:cNvPr>
          <p:cNvSpPr/>
          <p:nvPr/>
        </p:nvSpPr>
        <p:spPr>
          <a:xfrm>
            <a:off x="2601207" y="3297768"/>
            <a:ext cx="262467" cy="262467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1C34306E-4F5C-264A-AB33-231F59D0711E}"/>
              </a:ext>
            </a:extLst>
          </p:cNvPr>
          <p:cNvSpPr/>
          <p:nvPr/>
        </p:nvSpPr>
        <p:spPr>
          <a:xfrm>
            <a:off x="4847042" y="3297766"/>
            <a:ext cx="262467" cy="262467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17F57898-AE41-E048-8772-4C9DB22B324B}"/>
              </a:ext>
            </a:extLst>
          </p:cNvPr>
          <p:cNvSpPr/>
          <p:nvPr/>
        </p:nvSpPr>
        <p:spPr>
          <a:xfrm>
            <a:off x="8699869" y="3297766"/>
            <a:ext cx="262467" cy="262467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32" name="Google Shape;60;p13">
            <a:extLst>
              <a:ext uri="{FF2B5EF4-FFF2-40B4-BE49-F238E27FC236}">
                <a16:creationId xmlns:a16="http://schemas.microsoft.com/office/drawing/2014/main" id="{16227024-2133-C44F-B104-04B930A3B19B}"/>
              </a:ext>
            </a:extLst>
          </p:cNvPr>
          <p:cNvSpPr txBox="1"/>
          <p:nvPr/>
        </p:nvSpPr>
        <p:spPr>
          <a:xfrm>
            <a:off x="3544545" y="3704161"/>
            <a:ext cx="1150436" cy="64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 defTabSz="685800"/>
            <a:r>
              <a:rPr lang="en-US" sz="1200" dirty="0">
                <a:solidFill>
                  <a:srgbClr val="413C3A"/>
                </a:solidFill>
                <a:latin typeface="Franklin Gothic Demi Cond"/>
                <a:ea typeface="Helvetica Neue"/>
                <a:cs typeface="Helvetica Neue"/>
                <a:sym typeface="Helvetica Neue"/>
              </a:rPr>
              <a:t>13/07/2016</a:t>
            </a:r>
          </a:p>
          <a:p>
            <a:pPr algn="ctr" defTabSz="685800"/>
            <a:r>
              <a:rPr lang="en-US" sz="1200" dirty="0">
                <a:solidFill>
                  <a:srgbClr val="413C3A"/>
                </a:solidFill>
                <a:latin typeface="Franklin Gothic Demi Cond"/>
                <a:ea typeface="Helvetica Neue"/>
                <a:cs typeface="Helvetica Neue"/>
                <a:sym typeface="Helvetica Neue"/>
              </a:rPr>
              <a:t>13:24</a:t>
            </a:r>
          </a:p>
        </p:txBody>
      </p:sp>
      <p:sp>
        <p:nvSpPr>
          <p:cNvPr id="33" name="Google Shape;60;p13">
            <a:extLst>
              <a:ext uri="{FF2B5EF4-FFF2-40B4-BE49-F238E27FC236}">
                <a16:creationId xmlns:a16="http://schemas.microsoft.com/office/drawing/2014/main" id="{74A17301-FC9A-C04E-94FA-702227B3D242}"/>
              </a:ext>
            </a:extLst>
          </p:cNvPr>
          <p:cNvSpPr txBox="1"/>
          <p:nvPr/>
        </p:nvSpPr>
        <p:spPr>
          <a:xfrm>
            <a:off x="6958069" y="2529408"/>
            <a:ext cx="1150436" cy="493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 defTabSz="685800"/>
            <a:r>
              <a:rPr lang="en-US" sz="1200" dirty="0">
                <a:solidFill>
                  <a:srgbClr val="413C3A"/>
                </a:solidFill>
                <a:latin typeface="Franklin Gothic Demi Cond"/>
                <a:ea typeface="Helvetica Neue"/>
                <a:cs typeface="Helvetica Neue"/>
                <a:sym typeface="Helvetica Neue"/>
              </a:rPr>
              <a:t>14/07/2016</a:t>
            </a:r>
          </a:p>
          <a:p>
            <a:pPr algn="ctr" defTabSz="685800"/>
            <a:r>
              <a:rPr lang="en-US" sz="1200" dirty="0">
                <a:solidFill>
                  <a:srgbClr val="413C3A"/>
                </a:solidFill>
                <a:latin typeface="Franklin Gothic Demi Cond"/>
                <a:ea typeface="Helvetica Neue"/>
                <a:cs typeface="Helvetica Neue"/>
                <a:sym typeface="Helvetica Neue"/>
              </a:rPr>
              <a:t>17:03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C20CF364-D749-7C40-AF16-3D55F6A79DFA}"/>
              </a:ext>
            </a:extLst>
          </p:cNvPr>
          <p:cNvGrpSpPr/>
          <p:nvPr/>
        </p:nvGrpSpPr>
        <p:grpSpPr>
          <a:xfrm>
            <a:off x="4104030" y="1770888"/>
            <a:ext cx="1330305" cy="1655444"/>
            <a:chOff x="4104030" y="1770888"/>
            <a:chExt cx="1330305" cy="1655444"/>
          </a:xfrm>
        </p:grpSpPr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60482D9-82AB-9347-A942-D4FC674AF53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112127" y="1999916"/>
              <a:ext cx="0" cy="1426416"/>
            </a:xfrm>
            <a:prstGeom prst="line">
              <a:avLst/>
            </a:prstGeom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AAE7FF3C-C62B-7047-8485-213B56C00264}"/>
                </a:ext>
              </a:extLst>
            </p:cNvPr>
            <p:cNvCxnSpPr>
              <a:cxnSpLocks/>
            </p:cNvCxnSpPr>
            <p:nvPr/>
          </p:nvCxnSpPr>
          <p:spPr>
            <a:xfrm>
              <a:off x="4104030" y="1999916"/>
              <a:ext cx="553527" cy="0"/>
            </a:xfrm>
            <a:prstGeom prst="line">
              <a:avLst/>
            </a:prstGeom>
            <a:ln w="28575"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747393EA-EEB4-C44B-877B-F17E27F9EC2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84682" y="1770888"/>
              <a:ext cx="649653" cy="458056"/>
            </a:xfrm>
            <a:prstGeom prst="rect">
              <a:avLst/>
            </a:prstGeom>
          </p:spPr>
        </p:pic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31F6A77B-6B66-F243-B987-FA1DF1303CE9}"/>
              </a:ext>
            </a:extLst>
          </p:cNvPr>
          <p:cNvGrpSpPr/>
          <p:nvPr/>
        </p:nvGrpSpPr>
        <p:grpSpPr>
          <a:xfrm>
            <a:off x="7523305" y="3426332"/>
            <a:ext cx="1218114" cy="1669247"/>
            <a:chOff x="7523305" y="3426332"/>
            <a:chExt cx="1218114" cy="1669247"/>
          </a:xfrm>
        </p:grpSpPr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736F3C7D-5E6A-3848-95A6-82CE52DACA8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531402" y="3426332"/>
              <a:ext cx="0" cy="1426416"/>
            </a:xfrm>
            <a:prstGeom prst="line">
              <a:avLst/>
            </a:prstGeom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EAE8C8DF-01CD-6C46-AA44-A566E1C1226A}"/>
                </a:ext>
              </a:extLst>
            </p:cNvPr>
            <p:cNvCxnSpPr>
              <a:cxnSpLocks/>
            </p:cNvCxnSpPr>
            <p:nvPr/>
          </p:nvCxnSpPr>
          <p:spPr>
            <a:xfrm>
              <a:off x="7523305" y="4848735"/>
              <a:ext cx="553527" cy="0"/>
            </a:xfrm>
            <a:prstGeom prst="line">
              <a:avLst/>
            </a:prstGeom>
            <a:ln w="28575"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49ACD817-C4A6-1E45-84C5-E2E687AA3DB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247731" y="4601891"/>
              <a:ext cx="493688" cy="493688"/>
            </a:xfrm>
            <a:prstGeom prst="rect">
              <a:avLst/>
            </a:prstGeom>
          </p:spPr>
        </p:pic>
      </p:grpSp>
      <p:sp>
        <p:nvSpPr>
          <p:cNvPr id="26" name="Oval 25">
            <a:extLst>
              <a:ext uri="{FF2B5EF4-FFF2-40B4-BE49-F238E27FC236}">
                <a16:creationId xmlns:a16="http://schemas.microsoft.com/office/drawing/2014/main" id="{003FB442-8926-5541-8EBA-BEBC48657029}"/>
              </a:ext>
            </a:extLst>
          </p:cNvPr>
          <p:cNvSpPr/>
          <p:nvPr/>
        </p:nvSpPr>
        <p:spPr>
          <a:xfrm>
            <a:off x="3988530" y="3297766"/>
            <a:ext cx="262467" cy="262467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8D3A8923-CEBA-0C4D-9E0A-48DC19D59511}"/>
              </a:ext>
            </a:extLst>
          </p:cNvPr>
          <p:cNvSpPr/>
          <p:nvPr/>
        </p:nvSpPr>
        <p:spPr>
          <a:xfrm>
            <a:off x="7402054" y="3297767"/>
            <a:ext cx="262467" cy="262467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282218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>
            <a:extLst>
              <a:ext uri="{FF2B5EF4-FFF2-40B4-BE49-F238E27FC236}">
                <a16:creationId xmlns:a16="http://schemas.microsoft.com/office/drawing/2014/main" id="{FB96E150-29EA-974D-A01A-97EA2E3E3F8F}"/>
              </a:ext>
            </a:extLst>
          </p:cNvPr>
          <p:cNvGrpSpPr/>
          <p:nvPr/>
        </p:nvGrpSpPr>
        <p:grpSpPr>
          <a:xfrm>
            <a:off x="4104030" y="1770888"/>
            <a:ext cx="1330305" cy="1655444"/>
            <a:chOff x="4104030" y="1770888"/>
            <a:chExt cx="1330305" cy="1655444"/>
          </a:xfrm>
        </p:grpSpPr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E9127648-F295-9243-8EC8-651DA886E37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112127" y="1999916"/>
              <a:ext cx="0" cy="1426416"/>
            </a:xfrm>
            <a:prstGeom prst="line">
              <a:avLst/>
            </a:prstGeom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9356DD82-4FBC-F24A-B98C-44A59D9A8C1B}"/>
                </a:ext>
              </a:extLst>
            </p:cNvPr>
            <p:cNvCxnSpPr>
              <a:cxnSpLocks/>
            </p:cNvCxnSpPr>
            <p:nvPr/>
          </p:nvCxnSpPr>
          <p:spPr>
            <a:xfrm>
              <a:off x="4104030" y="1999916"/>
              <a:ext cx="553527" cy="0"/>
            </a:xfrm>
            <a:prstGeom prst="line">
              <a:avLst/>
            </a:prstGeom>
            <a:ln w="28575"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D62B8242-5A61-2A49-B871-A03CBDF469C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84682" y="1770888"/>
              <a:ext cx="649653" cy="458056"/>
            </a:xfrm>
            <a:prstGeom prst="rect">
              <a:avLst/>
            </a:prstGeom>
          </p:spPr>
        </p:pic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2C843469-3274-E24D-BC85-E64D0B4F09E6}"/>
              </a:ext>
            </a:extLst>
          </p:cNvPr>
          <p:cNvGrpSpPr/>
          <p:nvPr/>
        </p:nvGrpSpPr>
        <p:grpSpPr>
          <a:xfrm>
            <a:off x="7523305" y="3426332"/>
            <a:ext cx="1218114" cy="1669247"/>
            <a:chOff x="7523305" y="3426332"/>
            <a:chExt cx="1218114" cy="1669247"/>
          </a:xfrm>
        </p:grpSpPr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BFF5B782-7A20-2946-A6DB-9FABEF055D3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531402" y="3426332"/>
              <a:ext cx="0" cy="1426416"/>
            </a:xfrm>
            <a:prstGeom prst="line">
              <a:avLst/>
            </a:prstGeom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FBFF2CCB-B651-7B4E-90B6-E4636B409A87}"/>
                </a:ext>
              </a:extLst>
            </p:cNvPr>
            <p:cNvCxnSpPr>
              <a:cxnSpLocks/>
            </p:cNvCxnSpPr>
            <p:nvPr/>
          </p:nvCxnSpPr>
          <p:spPr>
            <a:xfrm>
              <a:off x="7523305" y="4848735"/>
              <a:ext cx="553527" cy="0"/>
            </a:xfrm>
            <a:prstGeom prst="line">
              <a:avLst/>
            </a:prstGeom>
            <a:ln w="28575"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ACB3362D-47C7-D546-AE72-0D43C6AA7B0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247731" y="4601891"/>
              <a:ext cx="493688" cy="493688"/>
            </a:xfrm>
            <a:prstGeom prst="rect">
              <a:avLst/>
            </a:prstGeom>
          </p:spPr>
        </p:pic>
      </p:grp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027207CA-4A1D-8E4F-BAF3-D39F1E06E927}"/>
              </a:ext>
            </a:extLst>
          </p:cNvPr>
          <p:cNvSpPr txBox="1">
            <a:spLocks/>
          </p:cNvSpPr>
          <p:nvPr/>
        </p:nvSpPr>
        <p:spPr>
          <a:xfrm>
            <a:off x="11624305" y="6515547"/>
            <a:ext cx="466659" cy="163552"/>
          </a:xfrm>
          <a:prstGeom prst="rect">
            <a:avLst/>
          </a:prstGeom>
        </p:spPr>
        <p:txBody>
          <a:bodyPr vert="horz" lIns="90000" tIns="0" rIns="90000" bIns="0" rtlCol="0" anchor="t"/>
          <a:lstStyle>
            <a:defPPr>
              <a:defRPr lang="fr-FR"/>
            </a:defPPr>
            <a:lvl1pPr marL="0" algn="ctr" defTabSz="685800" rtl="0" eaLnBrk="1" latinLnBrk="0" hangingPunct="1">
              <a:defRPr sz="900" b="1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1E1CD7C-2161-7D43-862E-CE4C333CD873}" type="slidenum">
              <a:rPr lang="fr-FR" sz="1050" smtClean="0"/>
              <a:pPr/>
              <a:t>9</a:t>
            </a:fld>
            <a:endParaRPr lang="fr-FR" sz="105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12154F6-2506-AE44-86F9-DB6BF84B370B}"/>
              </a:ext>
            </a:extLst>
          </p:cNvPr>
          <p:cNvSpPr/>
          <p:nvPr/>
        </p:nvSpPr>
        <p:spPr>
          <a:xfrm>
            <a:off x="-1" y="1245"/>
            <a:ext cx="2035629" cy="330692"/>
          </a:xfrm>
          <a:prstGeom prst="rect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41F6BE4-B678-1A4F-A2FB-1F00FD98355D}"/>
              </a:ext>
            </a:extLst>
          </p:cNvPr>
          <p:cNvSpPr/>
          <p:nvPr/>
        </p:nvSpPr>
        <p:spPr>
          <a:xfrm>
            <a:off x="2035628" y="1245"/>
            <a:ext cx="2035629" cy="330692"/>
          </a:xfrm>
          <a:prstGeom prst="rect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8EF7114-A8BA-F343-A573-4FC23FE48512}"/>
              </a:ext>
            </a:extLst>
          </p:cNvPr>
          <p:cNvSpPr/>
          <p:nvPr/>
        </p:nvSpPr>
        <p:spPr>
          <a:xfrm>
            <a:off x="4071257" y="1245"/>
            <a:ext cx="2253343" cy="33069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1678B0F-27E0-2047-B899-A1D01C7B3E2F}"/>
              </a:ext>
            </a:extLst>
          </p:cNvPr>
          <p:cNvSpPr/>
          <p:nvPr/>
        </p:nvSpPr>
        <p:spPr>
          <a:xfrm>
            <a:off x="6324600" y="1245"/>
            <a:ext cx="3720498" cy="330692"/>
          </a:xfrm>
          <a:prstGeom prst="rect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59424D5-CE1F-9A46-8306-742C45483DED}"/>
              </a:ext>
            </a:extLst>
          </p:cNvPr>
          <p:cNvSpPr/>
          <p:nvPr/>
        </p:nvSpPr>
        <p:spPr>
          <a:xfrm>
            <a:off x="10045099" y="1245"/>
            <a:ext cx="2146902" cy="330692"/>
          </a:xfrm>
          <a:prstGeom prst="rect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0" name="Google Shape;60;p13">
            <a:extLst>
              <a:ext uri="{FF2B5EF4-FFF2-40B4-BE49-F238E27FC236}">
                <a16:creationId xmlns:a16="http://schemas.microsoft.com/office/drawing/2014/main" id="{65732095-1E2D-D34D-8953-B5E51A43DA18}"/>
              </a:ext>
            </a:extLst>
          </p:cNvPr>
          <p:cNvSpPr txBox="1"/>
          <p:nvPr/>
        </p:nvSpPr>
        <p:spPr>
          <a:xfrm>
            <a:off x="178163" y="-30188"/>
            <a:ext cx="1604193" cy="439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 defTabSz="685800"/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Franklin Gothic Demi Cond"/>
                <a:ea typeface="Helvetica Neue"/>
                <a:cs typeface="Helvetica Neue"/>
                <a:sym typeface="Helvetica Neue"/>
              </a:rPr>
              <a:t>Problem statement</a:t>
            </a:r>
            <a:endParaRPr sz="1200" dirty="0">
              <a:solidFill>
                <a:schemeClr val="bg1">
                  <a:lumMod val="50000"/>
                </a:schemeClr>
              </a:solidFill>
              <a:latin typeface="Franklin Gothic Demi Cond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1" name="Google Shape;60;p13">
            <a:extLst>
              <a:ext uri="{FF2B5EF4-FFF2-40B4-BE49-F238E27FC236}">
                <a16:creationId xmlns:a16="http://schemas.microsoft.com/office/drawing/2014/main" id="{E31C4886-DF4B-C440-8188-B33DBC0931A8}"/>
              </a:ext>
            </a:extLst>
          </p:cNvPr>
          <p:cNvSpPr txBox="1"/>
          <p:nvPr/>
        </p:nvSpPr>
        <p:spPr>
          <a:xfrm>
            <a:off x="2317809" y="-28013"/>
            <a:ext cx="1502230" cy="439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 defTabSz="685800"/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Franklin Gothic Demi Cond"/>
                <a:ea typeface="Helvetica Neue"/>
                <a:cs typeface="Helvetica Neue"/>
                <a:sym typeface="Helvetica Neue"/>
              </a:rPr>
              <a:t>Literature Review</a:t>
            </a:r>
            <a:endParaRPr sz="1200" dirty="0">
              <a:solidFill>
                <a:schemeClr val="bg1">
                  <a:lumMod val="50000"/>
                </a:schemeClr>
              </a:solidFill>
              <a:latin typeface="Franklin Gothic Demi Cond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2" name="Google Shape;60;p13">
            <a:extLst>
              <a:ext uri="{FF2B5EF4-FFF2-40B4-BE49-F238E27FC236}">
                <a16:creationId xmlns:a16="http://schemas.microsoft.com/office/drawing/2014/main" id="{E5699DE2-2B34-E44A-8FDE-B5F4193E6C0C}"/>
              </a:ext>
            </a:extLst>
          </p:cNvPr>
          <p:cNvSpPr txBox="1"/>
          <p:nvPr/>
        </p:nvSpPr>
        <p:spPr>
          <a:xfrm>
            <a:off x="4426928" y="-28013"/>
            <a:ext cx="1502230" cy="439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 defTabSz="685800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Demi Cond"/>
                <a:ea typeface="Helvetica Neue"/>
                <a:cs typeface="Helvetica Neue"/>
                <a:sym typeface="Helvetica Neue"/>
              </a:rPr>
              <a:t>Methodology</a:t>
            </a:r>
            <a:endParaRPr sz="1200" dirty="0">
              <a:solidFill>
                <a:schemeClr val="tx1">
                  <a:lumMod val="85000"/>
                  <a:lumOff val="15000"/>
                </a:schemeClr>
              </a:solidFill>
              <a:latin typeface="Franklin Gothic Demi Cond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3" name="Google Shape;60;p13">
            <a:extLst>
              <a:ext uri="{FF2B5EF4-FFF2-40B4-BE49-F238E27FC236}">
                <a16:creationId xmlns:a16="http://schemas.microsoft.com/office/drawing/2014/main" id="{56F2D16E-5DEA-DC45-8AB9-3D7B9D3D4C62}"/>
              </a:ext>
            </a:extLst>
          </p:cNvPr>
          <p:cNvSpPr txBox="1"/>
          <p:nvPr/>
        </p:nvSpPr>
        <p:spPr>
          <a:xfrm>
            <a:off x="7266707" y="-28013"/>
            <a:ext cx="1852261" cy="439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 defTabSz="685800"/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Franklin Gothic Demi Cond"/>
                <a:ea typeface="Helvetica Neue"/>
                <a:cs typeface="Helvetica Neue"/>
                <a:sym typeface="Helvetica Neue"/>
              </a:rPr>
              <a:t>Experiments &amp; Results</a:t>
            </a:r>
            <a:endParaRPr sz="1200" dirty="0">
              <a:solidFill>
                <a:schemeClr val="bg1">
                  <a:lumMod val="50000"/>
                </a:schemeClr>
              </a:solidFill>
              <a:latin typeface="Franklin Gothic Demi Cond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4" name="Google Shape;60;p13">
            <a:extLst>
              <a:ext uri="{FF2B5EF4-FFF2-40B4-BE49-F238E27FC236}">
                <a16:creationId xmlns:a16="http://schemas.microsoft.com/office/drawing/2014/main" id="{04D7249B-5578-8D48-9F49-61B07123C8F2}"/>
              </a:ext>
            </a:extLst>
          </p:cNvPr>
          <p:cNvSpPr txBox="1"/>
          <p:nvPr/>
        </p:nvSpPr>
        <p:spPr>
          <a:xfrm>
            <a:off x="10467326" y="-28013"/>
            <a:ext cx="1346764" cy="439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 defTabSz="685800"/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Franklin Gothic Demi Cond"/>
                <a:ea typeface="Helvetica Neue"/>
                <a:cs typeface="Helvetica Neue"/>
                <a:sym typeface="Helvetica Neue"/>
              </a:rPr>
              <a:t>Conclusions</a:t>
            </a:r>
            <a:endParaRPr sz="1200" dirty="0">
              <a:solidFill>
                <a:schemeClr val="bg1">
                  <a:lumMod val="50000"/>
                </a:schemeClr>
              </a:solidFill>
              <a:latin typeface="Franklin Gothic Demi Cond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CDC7831D-8C9D-4942-BF96-230B9FE3F4F3}"/>
              </a:ext>
            </a:extLst>
          </p:cNvPr>
          <p:cNvSpPr txBox="1">
            <a:spLocks/>
          </p:cNvSpPr>
          <p:nvPr/>
        </p:nvSpPr>
        <p:spPr>
          <a:xfrm>
            <a:off x="829503" y="664148"/>
            <a:ext cx="7489825" cy="655400"/>
          </a:xfrm>
          <a:prstGeom prst="rect">
            <a:avLst/>
          </a:prstGeom>
        </p:spPr>
        <p:txBody>
          <a:bodyPr vert="horz" lIns="180000" tIns="0" rIns="72000" bIns="46800" rtlCol="0" anchor="ctr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000" spc="-70" baseline="0">
                <a:solidFill>
                  <a:schemeClr val="tx1"/>
                </a:solidFill>
                <a:latin typeface="Helvetica" pitchFamily="2" charset="0"/>
                <a:ea typeface="Roboto Black" panose="02000000000000000000" pitchFamily="2" charset="0"/>
                <a:cs typeface="Arial" panose="020B0604020202020204" pitchFamily="34" charset="0"/>
              </a:defRPr>
            </a:lvl1pPr>
          </a:lstStyle>
          <a:p>
            <a:pPr algn="l"/>
            <a:r>
              <a:rPr lang="en-US" sz="2800" dirty="0"/>
              <a:t>Measuring student activity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0ED4DB78-4B74-614A-ABB9-98AA6F4BCB4A}"/>
              </a:ext>
            </a:extLst>
          </p:cNvPr>
          <p:cNvCxnSpPr/>
          <p:nvPr/>
        </p:nvCxnSpPr>
        <p:spPr>
          <a:xfrm>
            <a:off x="2732440" y="3428999"/>
            <a:ext cx="6098662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val 1">
            <a:extLst>
              <a:ext uri="{FF2B5EF4-FFF2-40B4-BE49-F238E27FC236}">
                <a16:creationId xmlns:a16="http://schemas.microsoft.com/office/drawing/2014/main" id="{399EBE23-EDBE-A542-8448-E82964EF4149}"/>
              </a:ext>
            </a:extLst>
          </p:cNvPr>
          <p:cNvSpPr/>
          <p:nvPr/>
        </p:nvSpPr>
        <p:spPr>
          <a:xfrm>
            <a:off x="2601207" y="3297768"/>
            <a:ext cx="262467" cy="262467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1C34306E-4F5C-264A-AB33-231F59D0711E}"/>
              </a:ext>
            </a:extLst>
          </p:cNvPr>
          <p:cNvSpPr/>
          <p:nvPr/>
        </p:nvSpPr>
        <p:spPr>
          <a:xfrm>
            <a:off x="4847042" y="3297766"/>
            <a:ext cx="262467" cy="262467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17F57898-AE41-E048-8772-4C9DB22B324B}"/>
              </a:ext>
            </a:extLst>
          </p:cNvPr>
          <p:cNvSpPr/>
          <p:nvPr/>
        </p:nvSpPr>
        <p:spPr>
          <a:xfrm>
            <a:off x="8699869" y="3297766"/>
            <a:ext cx="262467" cy="262467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003FB442-8926-5541-8EBA-BEBC48657029}"/>
              </a:ext>
            </a:extLst>
          </p:cNvPr>
          <p:cNvSpPr/>
          <p:nvPr/>
        </p:nvSpPr>
        <p:spPr>
          <a:xfrm>
            <a:off x="3988530" y="3297766"/>
            <a:ext cx="262467" cy="262467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8D3A8923-CEBA-0C4D-9E0A-48DC19D59511}"/>
              </a:ext>
            </a:extLst>
          </p:cNvPr>
          <p:cNvSpPr/>
          <p:nvPr/>
        </p:nvSpPr>
        <p:spPr>
          <a:xfrm>
            <a:off x="7402054" y="3297767"/>
            <a:ext cx="262467" cy="262467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E08C3C1E-022C-2E4D-8FA6-F32DE2058FAA}"/>
              </a:ext>
            </a:extLst>
          </p:cNvPr>
          <p:cNvSpPr/>
          <p:nvPr/>
        </p:nvSpPr>
        <p:spPr>
          <a:xfrm>
            <a:off x="4997933" y="3185368"/>
            <a:ext cx="493686" cy="493686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dirty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Medium" panose="020B0603020102020204" pitchFamily="34" charset="0"/>
              </a:rPr>
              <a:t>3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3B67C9DB-EDF1-CB48-8B6F-04D29675E010}"/>
              </a:ext>
            </a:extLst>
          </p:cNvPr>
          <p:cNvSpPr/>
          <p:nvPr/>
        </p:nvSpPr>
        <p:spPr>
          <a:xfrm>
            <a:off x="6257832" y="3185368"/>
            <a:ext cx="493686" cy="493686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dirty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Medium" panose="020B0603020102020204" pitchFamily="34" charset="0"/>
              </a:rPr>
              <a:t>2</a:t>
            </a:r>
          </a:p>
        </p:txBody>
      </p:sp>
      <p:sp>
        <p:nvSpPr>
          <p:cNvPr id="37" name="Google Shape;60;p13">
            <a:extLst>
              <a:ext uri="{FF2B5EF4-FFF2-40B4-BE49-F238E27FC236}">
                <a16:creationId xmlns:a16="http://schemas.microsoft.com/office/drawing/2014/main" id="{9BA3ED81-EA02-6D45-B144-761C7FC359FB}"/>
              </a:ext>
            </a:extLst>
          </p:cNvPr>
          <p:cNvSpPr txBox="1"/>
          <p:nvPr/>
        </p:nvSpPr>
        <p:spPr>
          <a:xfrm>
            <a:off x="3544545" y="3704161"/>
            <a:ext cx="1150436" cy="64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 defTabSz="685800"/>
            <a:r>
              <a:rPr lang="en-US" sz="1200" dirty="0">
                <a:solidFill>
                  <a:srgbClr val="413C3A"/>
                </a:solidFill>
                <a:latin typeface="Franklin Gothic Demi Cond"/>
                <a:ea typeface="Helvetica Neue"/>
                <a:cs typeface="Helvetica Neue"/>
                <a:sym typeface="Helvetica Neue"/>
              </a:rPr>
              <a:t>13/07/2016</a:t>
            </a:r>
          </a:p>
          <a:p>
            <a:pPr algn="ctr" defTabSz="685800"/>
            <a:r>
              <a:rPr lang="en-US" sz="1200" dirty="0">
                <a:solidFill>
                  <a:srgbClr val="413C3A"/>
                </a:solidFill>
                <a:latin typeface="Franklin Gothic Demi Cond"/>
                <a:ea typeface="Helvetica Neue"/>
                <a:cs typeface="Helvetica Neue"/>
                <a:sym typeface="Helvetica Neue"/>
              </a:rPr>
              <a:t>13:24</a:t>
            </a:r>
          </a:p>
        </p:txBody>
      </p:sp>
      <p:sp>
        <p:nvSpPr>
          <p:cNvPr id="38" name="Google Shape;60;p13">
            <a:extLst>
              <a:ext uri="{FF2B5EF4-FFF2-40B4-BE49-F238E27FC236}">
                <a16:creationId xmlns:a16="http://schemas.microsoft.com/office/drawing/2014/main" id="{DC67252B-CC25-9246-8432-2D80FA9FE225}"/>
              </a:ext>
            </a:extLst>
          </p:cNvPr>
          <p:cNvSpPr txBox="1"/>
          <p:nvPr/>
        </p:nvSpPr>
        <p:spPr>
          <a:xfrm>
            <a:off x="6958069" y="2529408"/>
            <a:ext cx="1150436" cy="493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 defTabSz="685800"/>
            <a:r>
              <a:rPr lang="en-US" sz="1200" dirty="0">
                <a:solidFill>
                  <a:srgbClr val="413C3A"/>
                </a:solidFill>
                <a:latin typeface="Franklin Gothic Demi Cond"/>
                <a:ea typeface="Helvetica Neue"/>
                <a:cs typeface="Helvetica Neue"/>
                <a:sym typeface="Helvetica Neue"/>
              </a:rPr>
              <a:t>14/07/2016</a:t>
            </a:r>
          </a:p>
          <a:p>
            <a:pPr algn="ctr" defTabSz="685800"/>
            <a:r>
              <a:rPr lang="en-US" sz="1200" dirty="0">
                <a:solidFill>
                  <a:srgbClr val="413C3A"/>
                </a:solidFill>
                <a:latin typeface="Franklin Gothic Demi Cond"/>
                <a:ea typeface="Helvetica Neue"/>
                <a:cs typeface="Helvetica Neue"/>
                <a:sym typeface="Helvetica Neue"/>
              </a:rPr>
              <a:t>17:03</a:t>
            </a:r>
          </a:p>
        </p:txBody>
      </p:sp>
    </p:spTree>
    <p:extLst>
      <p:ext uri="{BB962C8B-B14F-4D97-AF65-F5344CB8AC3E}">
        <p14:creationId xmlns:p14="http://schemas.microsoft.com/office/powerpoint/2010/main" val="671902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8256 0 " pathEditMode="relative" ptsTypes="AA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8815 0 " pathEditMode="relative" ptsTypes="AA">
                                      <p:cBhvr>
                                        <p:cTn id="1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0638 0 " pathEditMode="relative" ptsTypes="AA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9571 0 " pathEditMode="relative" ptsTypes="AA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1979 0 " pathEditMode="relative" ptsTypes="AA">
                                      <p:cBhvr>
                                        <p:cTn id="1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7" grpId="0" animBg="1"/>
      <p:bldP spid="29" grpId="0" animBg="1"/>
      <p:bldP spid="26" grpId="0" animBg="1"/>
      <p:bldP spid="28" grpId="0" animBg="1"/>
      <p:bldP spid="35" grpId="0" animBg="1"/>
      <p:bldP spid="36" grpId="0" animBg="1"/>
      <p:bldP spid="37" grpId="0"/>
      <p:bldP spid="3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5074</TotalTime>
  <Words>1471</Words>
  <Application>Microsoft Macintosh PowerPoint</Application>
  <PresentationFormat>Widescreen</PresentationFormat>
  <Paragraphs>532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3" baseType="lpstr">
      <vt:lpstr>Arial</vt:lpstr>
      <vt:lpstr>Calibri</vt:lpstr>
      <vt:lpstr>Calibri Light</vt:lpstr>
      <vt:lpstr>Franklin Gothic Demi Cond</vt:lpstr>
      <vt:lpstr>Franklin Gothic Medium</vt:lpstr>
      <vt:lpstr>Helvetica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377</cp:revision>
  <dcterms:created xsi:type="dcterms:W3CDTF">2020-11-26T16:49:43Z</dcterms:created>
  <dcterms:modified xsi:type="dcterms:W3CDTF">2020-12-15T13:28:37Z</dcterms:modified>
</cp:coreProperties>
</file>