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88" r:id="rId4"/>
    <p:sldId id="289" r:id="rId5"/>
    <p:sldId id="283" r:id="rId6"/>
    <p:sldId id="290" r:id="rId7"/>
    <p:sldId id="282" r:id="rId8"/>
    <p:sldId id="281" r:id="rId9"/>
    <p:sldId id="287" r:id="rId10"/>
    <p:sldId id="286" r:id="rId11"/>
    <p:sldId id="277" r:id="rId12"/>
    <p:sldId id="271" r:id="rId13"/>
    <p:sldId id="291" r:id="rId14"/>
    <p:sldId id="274" r:id="rId15"/>
    <p:sldId id="292" r:id="rId16"/>
    <p:sldId id="293" r:id="rId17"/>
    <p:sldId id="294" r:id="rId18"/>
    <p:sldId id="284" r:id="rId1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52" autoAdjust="0"/>
    <p:restoredTop sz="94660"/>
  </p:normalViewPr>
  <p:slideViewPr>
    <p:cSldViewPr snapToGrid="0">
      <p:cViewPr>
        <p:scale>
          <a:sx n="79" d="100"/>
          <a:sy n="79" d="100"/>
        </p:scale>
        <p:origin x="144" y="7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23391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32959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57876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73737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019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043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1017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52755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37271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36437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41986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11/28/21</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376891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11A57"/>
        </a:solidFill>
        <a:effectLst/>
      </p:bgPr>
    </p:bg>
    <p:spTree>
      <p:nvGrpSpPr>
        <p:cNvPr id="1" name=""/>
        <p:cNvGrpSpPr/>
        <p:nvPr/>
      </p:nvGrpSpPr>
      <p:grpSpPr>
        <a:xfrm>
          <a:off x="0" y="0"/>
          <a:ext cx="0" cy="0"/>
          <a:chOff x="0" y="0"/>
          <a:chExt cx="0" cy="0"/>
        </a:xfrm>
      </p:grpSpPr>
      <p:grpSp>
        <p:nvGrpSpPr>
          <p:cNvPr id="2" name="Group 2"/>
          <p:cNvGrpSpPr/>
          <p:nvPr/>
        </p:nvGrpSpPr>
        <p:grpSpPr>
          <a:xfrm>
            <a:off x="677995" y="1556362"/>
            <a:ext cx="11013159" cy="2035696"/>
            <a:chOff x="0" y="57150"/>
            <a:chExt cx="22026318" cy="4071390"/>
          </a:xfrm>
        </p:grpSpPr>
        <p:sp>
          <p:nvSpPr>
            <p:cNvPr id="3" name="TextBox 3"/>
            <p:cNvSpPr txBox="1"/>
            <p:nvPr/>
          </p:nvSpPr>
          <p:spPr>
            <a:xfrm>
              <a:off x="15610" y="2783813"/>
              <a:ext cx="16429290" cy="1344727"/>
            </a:xfrm>
            <a:prstGeom prst="rect">
              <a:avLst/>
            </a:prstGeom>
          </p:spPr>
          <p:txBody>
            <a:bodyPr lIns="0" tIns="0" rIns="0" bIns="0" rtlCol="0" anchor="t">
              <a:spAutoFit/>
            </a:bodyPr>
            <a:lstStyle/>
            <a:p>
              <a:pPr defTabSz="609630">
                <a:lnSpc>
                  <a:spcPts val="2749"/>
                </a:lnSpc>
              </a:pPr>
              <a:r>
                <a:rPr lang="en-US" sz="1963" dirty="0">
                  <a:solidFill>
                    <a:srgbClr val="F4F4F4"/>
                  </a:solidFill>
                  <a:latin typeface="HK Grotesk Light"/>
                </a:rPr>
                <a:t>Xi Yang, </a:t>
              </a:r>
              <a:r>
                <a:rPr lang="en-US" sz="1963" dirty="0" err="1">
                  <a:solidFill>
                    <a:srgbClr val="F4F4F4"/>
                  </a:solidFill>
                  <a:latin typeface="HK Grotesk Light"/>
                </a:rPr>
                <a:t>Guojing</a:t>
              </a:r>
              <a:r>
                <a:rPr lang="en-US" sz="1963" dirty="0">
                  <a:solidFill>
                    <a:srgbClr val="F4F4F4"/>
                  </a:solidFill>
                  <a:latin typeface="HK Grotesk Light"/>
                </a:rPr>
                <a:t> Zhou, Michelle Taub, Roger Azevedo , Min Chi</a:t>
              </a:r>
            </a:p>
            <a:p>
              <a:pPr defTabSz="609630">
                <a:lnSpc>
                  <a:spcPts val="2749"/>
                </a:lnSpc>
                <a:spcBef>
                  <a:spcPct val="0"/>
                </a:spcBef>
              </a:pPr>
              <a:endParaRPr lang="en-US" sz="1963" dirty="0">
                <a:solidFill>
                  <a:srgbClr val="F4F4F4"/>
                </a:solidFill>
                <a:latin typeface="HK Grotesk Light"/>
              </a:endParaRPr>
            </a:p>
          </p:txBody>
        </p:sp>
        <p:sp>
          <p:nvSpPr>
            <p:cNvPr id="4" name="TextBox 4"/>
            <p:cNvSpPr txBox="1"/>
            <p:nvPr/>
          </p:nvSpPr>
          <p:spPr>
            <a:xfrm>
              <a:off x="0" y="57150"/>
              <a:ext cx="22026318" cy="2462211"/>
            </a:xfrm>
            <a:prstGeom prst="rect">
              <a:avLst/>
            </a:prstGeom>
          </p:spPr>
          <p:txBody>
            <a:bodyPr lIns="0" tIns="0" rIns="0" bIns="0" rtlCol="0" anchor="t">
              <a:spAutoFit/>
            </a:bodyPr>
            <a:lstStyle/>
            <a:p>
              <a:pPr defTabSz="609630">
                <a:lnSpc>
                  <a:spcPts val="4767"/>
                </a:lnSpc>
              </a:pPr>
              <a:r>
                <a:rPr lang="en-US" sz="4400" dirty="0">
                  <a:solidFill>
                    <a:srgbClr val="F4F4F4"/>
                  </a:solidFill>
                  <a:latin typeface="HK Grotesk Bold Bold"/>
                </a:rPr>
                <a:t>Student Subtyping via EM-Inverse Reinforcement Learning</a:t>
              </a:r>
              <a:endParaRPr lang="en-US" sz="4334" dirty="0">
                <a:solidFill>
                  <a:srgbClr val="F4F4F4"/>
                </a:solidFill>
                <a:latin typeface="HK Grotesk Bold Bold"/>
              </a:endParaRPr>
            </a:p>
          </p:txBody>
        </p:sp>
      </p:grpSp>
      <p:sp>
        <p:nvSpPr>
          <p:cNvPr id="5" name="TextBox 5"/>
          <p:cNvSpPr txBox="1"/>
          <p:nvPr/>
        </p:nvSpPr>
        <p:spPr>
          <a:xfrm>
            <a:off x="677996" y="683241"/>
            <a:ext cx="4808249" cy="420500"/>
          </a:xfrm>
          <a:prstGeom prst="rect">
            <a:avLst/>
          </a:prstGeom>
        </p:spPr>
        <p:txBody>
          <a:bodyPr lIns="0" tIns="0" rIns="0" bIns="0" rtlCol="0" anchor="t">
            <a:spAutoFit/>
          </a:bodyPr>
          <a:lstStyle/>
          <a:p>
            <a:pPr defTabSz="609630">
              <a:lnSpc>
                <a:spcPts val="3469"/>
              </a:lnSpc>
              <a:spcBef>
                <a:spcPct val="0"/>
              </a:spcBef>
            </a:pPr>
            <a:r>
              <a:rPr lang="en-US" sz="2478" dirty="0">
                <a:solidFill>
                  <a:srgbClr val="F4F4F4"/>
                </a:solidFill>
                <a:latin typeface="Open Sans Light Bold"/>
              </a:rPr>
              <a:t>EDM 2020</a:t>
            </a:r>
          </a:p>
        </p:txBody>
      </p:sp>
      <p:sp>
        <p:nvSpPr>
          <p:cNvPr id="6" name="TextBox 6"/>
          <p:cNvSpPr txBox="1"/>
          <p:nvPr/>
        </p:nvSpPr>
        <p:spPr>
          <a:xfrm>
            <a:off x="685800" y="6055148"/>
            <a:ext cx="4469463" cy="210892"/>
          </a:xfrm>
          <a:prstGeom prst="rect">
            <a:avLst/>
          </a:prstGeom>
        </p:spPr>
        <p:txBody>
          <a:bodyPr lIns="0" tIns="0" rIns="0" bIns="0" rtlCol="0" anchor="t">
            <a:spAutoFit/>
          </a:bodyPr>
          <a:lstStyle/>
          <a:p>
            <a:pPr defTabSz="609630">
              <a:lnSpc>
                <a:spcPts val="1680"/>
              </a:lnSpc>
              <a:spcBef>
                <a:spcPct val="0"/>
              </a:spcBef>
            </a:pPr>
            <a:r>
              <a:rPr lang="en-US" sz="1400" spc="24" dirty="0">
                <a:solidFill>
                  <a:srgbClr val="FFFFFF"/>
                </a:solidFill>
                <a:latin typeface="HK Grotesk Light"/>
              </a:rPr>
              <a:t>Presented By </a:t>
            </a:r>
            <a:r>
              <a:rPr lang="en-US" sz="1400" spc="24" dirty="0" err="1">
                <a:solidFill>
                  <a:srgbClr val="FFFFFF"/>
                </a:solidFill>
                <a:latin typeface="HK Grotesk Light"/>
              </a:rPr>
              <a:t>Vinitra</a:t>
            </a:r>
            <a:r>
              <a:rPr lang="en-US" sz="1400" spc="24" dirty="0">
                <a:solidFill>
                  <a:srgbClr val="FFFFFF"/>
                </a:solidFill>
                <a:latin typeface="HK Grotesk Light"/>
              </a:rPr>
              <a:t> Swamy | DVET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a:extLst>
              <a:ext uri="{FF2B5EF4-FFF2-40B4-BE49-F238E27FC236}">
                <a16:creationId xmlns:a16="http://schemas.microsoft.com/office/drawing/2014/main" id="{D6F65085-7C5E-2648-B6CE-DA8FBBF6AFCA}"/>
              </a:ext>
            </a:extLst>
          </p:cNvPr>
          <p:cNvGrpSpPr/>
          <p:nvPr/>
        </p:nvGrpSpPr>
        <p:grpSpPr>
          <a:xfrm>
            <a:off x="685800" y="685800"/>
            <a:ext cx="3419667" cy="938741"/>
            <a:chOff x="0" y="0"/>
            <a:chExt cx="6839334" cy="1877482"/>
          </a:xfrm>
        </p:grpSpPr>
        <p:sp>
          <p:nvSpPr>
            <p:cNvPr id="3" name="AutoShape 4">
              <a:extLst>
                <a:ext uri="{FF2B5EF4-FFF2-40B4-BE49-F238E27FC236}">
                  <a16:creationId xmlns:a16="http://schemas.microsoft.com/office/drawing/2014/main" id="{925A9F3B-236F-F745-B2CD-EC059F54FA4A}"/>
                </a:ext>
              </a:extLst>
            </p:cNvPr>
            <p:cNvSpPr/>
            <p:nvPr/>
          </p:nvSpPr>
          <p:spPr>
            <a:xfrm>
              <a:off x="0" y="0"/>
              <a:ext cx="5448155"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AEBF9B91-6071-3849-B80D-A431909F3AB8}"/>
                </a:ext>
              </a:extLst>
            </p:cNvPr>
            <p:cNvSpPr txBox="1"/>
            <p:nvPr/>
          </p:nvSpPr>
          <p:spPr>
            <a:xfrm>
              <a:off x="0" y="483568"/>
              <a:ext cx="6839334" cy="1172886"/>
            </a:xfrm>
            <a:prstGeom prst="rect">
              <a:avLst/>
            </a:prstGeom>
          </p:spPr>
          <p:txBody>
            <a:bodyPr lIns="0" tIns="0" rIns="0" bIns="0" rtlCol="0" anchor="t">
              <a:spAutoFit/>
            </a:bodyPr>
            <a:lstStyle/>
            <a:p>
              <a:pPr defTabSz="609630">
                <a:lnSpc>
                  <a:spcPts val="4538"/>
                </a:lnSpc>
              </a:pPr>
              <a:r>
                <a:rPr lang="en-US" sz="4538" dirty="0">
                  <a:solidFill>
                    <a:srgbClr val="311A57"/>
                  </a:solidFill>
                  <a:latin typeface="HK Grotesk Bold Bold"/>
                </a:rPr>
                <a:t>Methodology</a:t>
              </a:r>
            </a:p>
          </p:txBody>
        </p:sp>
        <p:sp>
          <p:nvSpPr>
            <p:cNvPr id="5" name="AutoShape 6">
              <a:extLst>
                <a:ext uri="{FF2B5EF4-FFF2-40B4-BE49-F238E27FC236}">
                  <a16:creationId xmlns:a16="http://schemas.microsoft.com/office/drawing/2014/main" id="{9FAA61DE-58CF-C948-BFF0-F17FE11C0112}"/>
                </a:ext>
              </a:extLst>
            </p:cNvPr>
            <p:cNvSpPr/>
            <p:nvPr/>
          </p:nvSpPr>
          <p:spPr>
            <a:xfrm>
              <a:off x="0" y="1877482"/>
              <a:ext cx="5448155" cy="0"/>
            </a:xfrm>
            <a:prstGeom prst="line">
              <a:avLst/>
            </a:prstGeom>
            <a:ln w="38100" cap="flat">
              <a:solidFill>
                <a:srgbClr val="311A57"/>
              </a:solidFill>
              <a:prstDash val="solid"/>
              <a:headEnd type="none" w="sm" len="sm"/>
              <a:tailEnd type="none" w="sm" len="sm"/>
            </a:ln>
          </p:spPr>
        </p:sp>
      </p:grpSp>
      <p:sp>
        <p:nvSpPr>
          <p:cNvPr id="11" name="TextBox 10">
            <a:extLst>
              <a:ext uri="{FF2B5EF4-FFF2-40B4-BE49-F238E27FC236}">
                <a16:creationId xmlns:a16="http://schemas.microsoft.com/office/drawing/2014/main" id="{626A8193-435C-EF44-A2CA-4E681CC407E0}"/>
              </a:ext>
            </a:extLst>
          </p:cNvPr>
          <p:cNvSpPr txBox="1"/>
          <p:nvPr/>
        </p:nvSpPr>
        <p:spPr>
          <a:xfrm>
            <a:off x="4770120" y="289560"/>
            <a:ext cx="184731" cy="369332"/>
          </a:xfrm>
          <a:prstGeom prst="rect">
            <a:avLst/>
          </a:prstGeom>
          <a:noFill/>
        </p:spPr>
        <p:txBody>
          <a:bodyPr wrap="none" rtlCol="0">
            <a:spAutoFit/>
          </a:bodyPr>
          <a:lstStyle/>
          <a:p>
            <a:endParaRPr lang="en-CH" dirty="0"/>
          </a:p>
        </p:txBody>
      </p:sp>
      <p:pic>
        <p:nvPicPr>
          <p:cNvPr id="6" name="Picture 5">
            <a:extLst>
              <a:ext uri="{FF2B5EF4-FFF2-40B4-BE49-F238E27FC236}">
                <a16:creationId xmlns:a16="http://schemas.microsoft.com/office/drawing/2014/main" id="{2741FFF7-BC11-CA48-9BD6-93522CA8E6FC}"/>
              </a:ext>
            </a:extLst>
          </p:cNvPr>
          <p:cNvPicPr>
            <a:picLocks noChangeAspect="1"/>
          </p:cNvPicPr>
          <p:nvPr/>
        </p:nvPicPr>
        <p:blipFill>
          <a:blip r:embed="rId2"/>
          <a:stretch>
            <a:fillRect/>
          </a:stretch>
        </p:blipFill>
        <p:spPr>
          <a:xfrm>
            <a:off x="643810" y="2133626"/>
            <a:ext cx="4917684" cy="3930491"/>
          </a:xfrm>
          <a:prstGeom prst="rect">
            <a:avLst/>
          </a:prstGeom>
        </p:spPr>
      </p:pic>
      <p:sp>
        <p:nvSpPr>
          <p:cNvPr id="7" name="Rectangle 6">
            <a:extLst>
              <a:ext uri="{FF2B5EF4-FFF2-40B4-BE49-F238E27FC236}">
                <a16:creationId xmlns:a16="http://schemas.microsoft.com/office/drawing/2014/main" id="{3C330BB9-BBCF-4E44-BC8A-A76B57F8C8D5}"/>
              </a:ext>
            </a:extLst>
          </p:cNvPr>
          <p:cNvSpPr/>
          <p:nvPr/>
        </p:nvSpPr>
        <p:spPr>
          <a:xfrm>
            <a:off x="4954851" y="3249386"/>
            <a:ext cx="6096000" cy="2000548"/>
          </a:xfrm>
          <a:prstGeom prst="rect">
            <a:avLst/>
          </a:prstGeom>
        </p:spPr>
        <p:txBody>
          <a:bodyPr>
            <a:spAutoFit/>
          </a:bodyPr>
          <a:lstStyle/>
          <a:p>
            <a:r>
              <a:rPr lang="en-GB" sz="2400" b="1" dirty="0"/>
              <a:t>Mountain Car</a:t>
            </a:r>
          </a:p>
          <a:p>
            <a:r>
              <a:rPr lang="en-GB" sz="2000" b="1" dirty="0"/>
              <a:t>States</a:t>
            </a:r>
            <a:r>
              <a:rPr lang="en-GB" sz="2000" dirty="0"/>
              <a:t> (80) 10 horizontal positions with 8 levels of speed.</a:t>
            </a:r>
            <a:endParaRPr lang="en-GB" sz="2000" b="1" dirty="0"/>
          </a:p>
          <a:p>
            <a:r>
              <a:rPr lang="en-GB" sz="2000" b="1" dirty="0"/>
              <a:t>Actions</a:t>
            </a:r>
            <a:r>
              <a:rPr lang="en-GB" sz="2000" dirty="0"/>
              <a:t> (3) Pushing left, no pushing, or pushing right. • </a:t>
            </a:r>
            <a:r>
              <a:rPr lang="en-GB" sz="2000" b="1" dirty="0"/>
              <a:t>Strategies</a:t>
            </a:r>
            <a:r>
              <a:rPr lang="en-GB" sz="2000" dirty="0"/>
              <a:t> (2) 1) Reaching to the right mountain top (the car needs to drive back and forth to build up enough momentum to push up); 2) Parking at the valley bottom.</a:t>
            </a:r>
            <a:endParaRPr lang="en-CH" sz="2000" dirty="0"/>
          </a:p>
        </p:txBody>
      </p:sp>
    </p:spTree>
    <p:extLst>
      <p:ext uri="{BB962C8B-B14F-4D97-AF65-F5344CB8AC3E}">
        <p14:creationId xmlns:p14="http://schemas.microsoft.com/office/powerpoint/2010/main" val="3377237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a:extLst>
              <a:ext uri="{FF2B5EF4-FFF2-40B4-BE49-F238E27FC236}">
                <a16:creationId xmlns:a16="http://schemas.microsoft.com/office/drawing/2014/main" id="{D6F65085-7C5E-2648-B6CE-DA8FBBF6AFCA}"/>
              </a:ext>
            </a:extLst>
          </p:cNvPr>
          <p:cNvGrpSpPr/>
          <p:nvPr/>
        </p:nvGrpSpPr>
        <p:grpSpPr>
          <a:xfrm>
            <a:off x="685799" y="685800"/>
            <a:ext cx="5061858" cy="938741"/>
            <a:chOff x="-2" y="0"/>
            <a:chExt cx="10123716" cy="1877482"/>
          </a:xfrm>
        </p:grpSpPr>
        <p:sp>
          <p:nvSpPr>
            <p:cNvPr id="3" name="AutoShape 4">
              <a:extLst>
                <a:ext uri="{FF2B5EF4-FFF2-40B4-BE49-F238E27FC236}">
                  <a16:creationId xmlns:a16="http://schemas.microsoft.com/office/drawing/2014/main" id="{925A9F3B-236F-F745-B2CD-EC059F54FA4A}"/>
                </a:ext>
              </a:extLst>
            </p:cNvPr>
            <p:cNvSpPr/>
            <p:nvPr/>
          </p:nvSpPr>
          <p:spPr>
            <a:xfrm>
              <a:off x="-2" y="0"/>
              <a:ext cx="10123714"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AEBF9B91-6071-3849-B80D-A431909F3AB8}"/>
                </a:ext>
              </a:extLst>
            </p:cNvPr>
            <p:cNvSpPr txBox="1"/>
            <p:nvPr/>
          </p:nvSpPr>
          <p:spPr>
            <a:xfrm>
              <a:off x="0" y="483568"/>
              <a:ext cx="10123714" cy="1172886"/>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Results (Simulation)</a:t>
              </a:r>
            </a:p>
          </p:txBody>
        </p:sp>
        <p:sp>
          <p:nvSpPr>
            <p:cNvPr id="5" name="AutoShape 6">
              <a:extLst>
                <a:ext uri="{FF2B5EF4-FFF2-40B4-BE49-F238E27FC236}">
                  <a16:creationId xmlns:a16="http://schemas.microsoft.com/office/drawing/2014/main" id="{9FAA61DE-58CF-C948-BFF0-F17FE11C0112}"/>
                </a:ext>
              </a:extLst>
            </p:cNvPr>
            <p:cNvSpPr/>
            <p:nvPr/>
          </p:nvSpPr>
          <p:spPr>
            <a:xfrm>
              <a:off x="0" y="1877482"/>
              <a:ext cx="10123712" cy="0"/>
            </a:xfrm>
            <a:prstGeom prst="line">
              <a:avLst/>
            </a:prstGeom>
            <a:ln w="38100" cap="flat">
              <a:solidFill>
                <a:srgbClr val="311A57"/>
              </a:solidFill>
              <a:prstDash val="solid"/>
              <a:headEnd type="none" w="sm" len="sm"/>
              <a:tailEnd type="none" w="sm" len="sm"/>
            </a:ln>
          </p:spPr>
        </p:sp>
      </p:grpSp>
      <p:pic>
        <p:nvPicPr>
          <p:cNvPr id="6" name="Picture 5">
            <a:extLst>
              <a:ext uri="{FF2B5EF4-FFF2-40B4-BE49-F238E27FC236}">
                <a16:creationId xmlns:a16="http://schemas.microsoft.com/office/drawing/2014/main" id="{E317AF29-B0A9-E248-944D-2B8FC65ACDA7}"/>
              </a:ext>
            </a:extLst>
          </p:cNvPr>
          <p:cNvPicPr>
            <a:picLocks noChangeAspect="1"/>
          </p:cNvPicPr>
          <p:nvPr/>
        </p:nvPicPr>
        <p:blipFill>
          <a:blip r:embed="rId2"/>
          <a:stretch>
            <a:fillRect/>
          </a:stretch>
        </p:blipFill>
        <p:spPr>
          <a:xfrm>
            <a:off x="685800" y="2133600"/>
            <a:ext cx="6121400" cy="4038600"/>
          </a:xfrm>
          <a:prstGeom prst="rect">
            <a:avLst/>
          </a:prstGeom>
        </p:spPr>
      </p:pic>
      <p:pic>
        <p:nvPicPr>
          <p:cNvPr id="10" name="Picture 9">
            <a:extLst>
              <a:ext uri="{FF2B5EF4-FFF2-40B4-BE49-F238E27FC236}">
                <a16:creationId xmlns:a16="http://schemas.microsoft.com/office/drawing/2014/main" id="{56C9409F-6910-F242-9783-1CC21E5C90E2}"/>
              </a:ext>
            </a:extLst>
          </p:cNvPr>
          <p:cNvPicPr>
            <a:picLocks noChangeAspect="1"/>
          </p:cNvPicPr>
          <p:nvPr/>
        </p:nvPicPr>
        <p:blipFill>
          <a:blip r:embed="rId3"/>
          <a:stretch>
            <a:fillRect/>
          </a:stretch>
        </p:blipFill>
        <p:spPr>
          <a:xfrm>
            <a:off x="7134678" y="1767114"/>
            <a:ext cx="4738134" cy="732971"/>
          </a:xfrm>
          <a:prstGeom prst="rect">
            <a:avLst/>
          </a:prstGeom>
        </p:spPr>
      </p:pic>
      <p:pic>
        <p:nvPicPr>
          <p:cNvPr id="12" name="Picture 11">
            <a:extLst>
              <a:ext uri="{FF2B5EF4-FFF2-40B4-BE49-F238E27FC236}">
                <a16:creationId xmlns:a16="http://schemas.microsoft.com/office/drawing/2014/main" id="{8BE0307C-DEC7-014C-9783-D5A76BA56B7E}"/>
              </a:ext>
            </a:extLst>
          </p:cNvPr>
          <p:cNvPicPr>
            <a:picLocks noChangeAspect="1"/>
          </p:cNvPicPr>
          <p:nvPr/>
        </p:nvPicPr>
        <p:blipFill>
          <a:blip r:embed="rId4"/>
          <a:stretch>
            <a:fillRect/>
          </a:stretch>
        </p:blipFill>
        <p:spPr>
          <a:xfrm>
            <a:off x="7086389" y="3739490"/>
            <a:ext cx="4699006" cy="698827"/>
          </a:xfrm>
          <a:prstGeom prst="rect">
            <a:avLst/>
          </a:prstGeom>
        </p:spPr>
      </p:pic>
      <p:sp>
        <p:nvSpPr>
          <p:cNvPr id="13" name="Rectangle 12">
            <a:extLst>
              <a:ext uri="{FF2B5EF4-FFF2-40B4-BE49-F238E27FC236}">
                <a16:creationId xmlns:a16="http://schemas.microsoft.com/office/drawing/2014/main" id="{17C09CE0-F25A-7148-AEAB-3BD989FBCA8D}"/>
              </a:ext>
            </a:extLst>
          </p:cNvPr>
          <p:cNvSpPr/>
          <p:nvPr/>
        </p:nvSpPr>
        <p:spPr>
          <a:xfrm>
            <a:off x="7086389" y="1397782"/>
            <a:ext cx="2040687" cy="369332"/>
          </a:xfrm>
          <a:prstGeom prst="rect">
            <a:avLst/>
          </a:prstGeom>
        </p:spPr>
        <p:txBody>
          <a:bodyPr wrap="none">
            <a:spAutoFit/>
          </a:bodyPr>
          <a:lstStyle/>
          <a:p>
            <a:r>
              <a:rPr lang="en-GB" b="1" dirty="0"/>
              <a:t>Cluster-wise purity:</a:t>
            </a:r>
          </a:p>
        </p:txBody>
      </p:sp>
      <p:sp>
        <p:nvSpPr>
          <p:cNvPr id="14" name="Rectangle 13">
            <a:extLst>
              <a:ext uri="{FF2B5EF4-FFF2-40B4-BE49-F238E27FC236}">
                <a16:creationId xmlns:a16="http://schemas.microsoft.com/office/drawing/2014/main" id="{CBA0D314-3490-FE4C-87DB-76B108962644}"/>
              </a:ext>
            </a:extLst>
          </p:cNvPr>
          <p:cNvSpPr/>
          <p:nvPr/>
        </p:nvSpPr>
        <p:spPr>
          <a:xfrm>
            <a:off x="7086389" y="3378837"/>
            <a:ext cx="1556067" cy="369332"/>
          </a:xfrm>
          <a:prstGeom prst="rect">
            <a:avLst/>
          </a:prstGeom>
        </p:spPr>
        <p:txBody>
          <a:bodyPr wrap="none">
            <a:spAutoFit/>
          </a:bodyPr>
          <a:lstStyle/>
          <a:p>
            <a:r>
              <a:rPr lang="en-GB" b="1" dirty="0"/>
              <a:t>Overall purity:</a:t>
            </a:r>
          </a:p>
        </p:txBody>
      </p:sp>
      <p:sp>
        <p:nvSpPr>
          <p:cNvPr id="15" name="Rectangle 14">
            <a:extLst>
              <a:ext uri="{FF2B5EF4-FFF2-40B4-BE49-F238E27FC236}">
                <a16:creationId xmlns:a16="http://schemas.microsoft.com/office/drawing/2014/main" id="{BB56FC45-3665-D04F-8A43-CF942DADB648}"/>
              </a:ext>
            </a:extLst>
          </p:cNvPr>
          <p:cNvSpPr/>
          <p:nvPr/>
        </p:nvSpPr>
        <p:spPr>
          <a:xfrm>
            <a:off x="7086389" y="2660647"/>
            <a:ext cx="2801729" cy="369332"/>
          </a:xfrm>
          <a:prstGeom prst="rect">
            <a:avLst/>
          </a:prstGeom>
        </p:spPr>
        <p:txBody>
          <a:bodyPr wrap="none">
            <a:spAutoFit/>
          </a:bodyPr>
          <a:lstStyle/>
          <a:p>
            <a:r>
              <a:rPr lang="en-GB" dirty="0"/>
              <a:t>Majority labels / cluster size</a:t>
            </a:r>
          </a:p>
        </p:txBody>
      </p:sp>
      <p:sp>
        <p:nvSpPr>
          <p:cNvPr id="16" name="Rectangle 15">
            <a:extLst>
              <a:ext uri="{FF2B5EF4-FFF2-40B4-BE49-F238E27FC236}">
                <a16:creationId xmlns:a16="http://schemas.microsoft.com/office/drawing/2014/main" id="{3E563A56-2F6C-554B-A755-E02F4ADCE540}"/>
              </a:ext>
            </a:extLst>
          </p:cNvPr>
          <p:cNvSpPr/>
          <p:nvPr/>
        </p:nvSpPr>
        <p:spPr>
          <a:xfrm>
            <a:off x="7204914" y="4452282"/>
            <a:ext cx="2268313" cy="369332"/>
          </a:xfrm>
          <a:prstGeom prst="rect">
            <a:avLst/>
          </a:prstGeom>
        </p:spPr>
        <p:txBody>
          <a:bodyPr wrap="none">
            <a:spAutoFit/>
          </a:bodyPr>
          <a:lstStyle/>
          <a:p>
            <a:r>
              <a:rPr lang="en-GB" dirty="0"/>
              <a:t>Mean of cluster purity</a:t>
            </a:r>
          </a:p>
        </p:txBody>
      </p:sp>
      <p:sp>
        <p:nvSpPr>
          <p:cNvPr id="17" name="Rectangle 16">
            <a:extLst>
              <a:ext uri="{FF2B5EF4-FFF2-40B4-BE49-F238E27FC236}">
                <a16:creationId xmlns:a16="http://schemas.microsoft.com/office/drawing/2014/main" id="{B110D9B3-17F4-064C-9D87-AF9C773BD1F1}"/>
              </a:ext>
            </a:extLst>
          </p:cNvPr>
          <p:cNvSpPr/>
          <p:nvPr/>
        </p:nvSpPr>
        <p:spPr>
          <a:xfrm>
            <a:off x="7134678" y="5147828"/>
            <a:ext cx="4699006" cy="1477328"/>
          </a:xfrm>
          <a:prstGeom prst="rect">
            <a:avLst/>
          </a:prstGeom>
        </p:spPr>
        <p:txBody>
          <a:bodyPr wrap="square">
            <a:spAutoFit/>
          </a:bodyPr>
          <a:lstStyle/>
          <a:p>
            <a:r>
              <a:rPr lang="en-GB" dirty="0"/>
              <a:t>→ driving to right mountaintop (Strategy 0) mis-clustered to the parking at valley (Strategy 1). </a:t>
            </a:r>
          </a:p>
          <a:p>
            <a:endParaRPr lang="en-GB" dirty="0"/>
          </a:p>
          <a:p>
            <a:r>
              <a:rPr lang="en-GB" dirty="0"/>
              <a:t>→ misclustered trajectories tried to move to left to collect enough momentum</a:t>
            </a:r>
            <a:endParaRPr lang="en-CH" dirty="0"/>
          </a:p>
        </p:txBody>
      </p:sp>
    </p:spTree>
    <p:extLst>
      <p:ext uri="{BB962C8B-B14F-4D97-AF65-F5344CB8AC3E}">
        <p14:creationId xmlns:p14="http://schemas.microsoft.com/office/powerpoint/2010/main" val="1518168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F8A54B8-D22E-D542-85D8-8AFD81B15CCF}"/>
              </a:ext>
            </a:extLst>
          </p:cNvPr>
          <p:cNvSpPr/>
          <p:nvPr/>
        </p:nvSpPr>
        <p:spPr>
          <a:xfrm>
            <a:off x="850720" y="1755810"/>
            <a:ext cx="9109708" cy="4893647"/>
          </a:xfrm>
          <a:prstGeom prst="rect">
            <a:avLst/>
          </a:prstGeom>
        </p:spPr>
        <p:txBody>
          <a:bodyPr wrap="square">
            <a:spAutoFit/>
          </a:bodyPr>
          <a:lstStyle/>
          <a:p>
            <a:r>
              <a:rPr lang="en-GB" sz="2400" dirty="0"/>
              <a:t>Web-based ITS, teaching college students probability</a:t>
            </a:r>
          </a:p>
          <a:p>
            <a:r>
              <a:rPr lang="en-GB" sz="2400" dirty="0"/>
              <a:t>(addition theorem, </a:t>
            </a:r>
            <a:r>
              <a:rPr lang="en-GB" sz="2400" dirty="0" err="1"/>
              <a:t>bayes’</a:t>
            </a:r>
            <a:r>
              <a:rPr lang="en-GB" sz="2400" dirty="0"/>
              <a:t> theorem)</a:t>
            </a:r>
          </a:p>
          <a:p>
            <a:endParaRPr lang="en-GB" sz="2400" dirty="0"/>
          </a:p>
          <a:p>
            <a:r>
              <a:rPr lang="en-GB" sz="2400" dirty="0"/>
              <a:t>Tutor provides</a:t>
            </a:r>
          </a:p>
          <a:p>
            <a:pPr marL="285750" indent="-285750">
              <a:buFontTx/>
              <a:buChar char="-"/>
            </a:pPr>
            <a:r>
              <a:rPr lang="en-GB" sz="2400" dirty="0"/>
              <a:t>step-by-step instruction</a:t>
            </a:r>
          </a:p>
          <a:p>
            <a:pPr marL="285750" indent="-285750">
              <a:buFontTx/>
              <a:buChar char="-"/>
            </a:pPr>
            <a:r>
              <a:rPr lang="en-GB" sz="2400" dirty="0"/>
              <a:t>immediate feedback</a:t>
            </a:r>
          </a:p>
          <a:p>
            <a:pPr marL="285750" indent="-285750">
              <a:buFontTx/>
              <a:buChar char="-"/>
            </a:pPr>
            <a:r>
              <a:rPr lang="en-GB" sz="2400" dirty="0"/>
              <a:t>on-demand help (increasingly specific hints)</a:t>
            </a:r>
          </a:p>
          <a:p>
            <a:pPr marL="285750" indent="-285750">
              <a:buFontTx/>
              <a:buChar char="-"/>
            </a:pPr>
            <a:endParaRPr lang="en-GB" sz="2400" dirty="0"/>
          </a:p>
          <a:p>
            <a:r>
              <a:rPr lang="en-GB" sz="2400" dirty="0"/>
              <a:t>(observe tutor)</a:t>
            </a:r>
          </a:p>
          <a:p>
            <a:r>
              <a:rPr lang="en-GB" sz="2400" dirty="0"/>
              <a:t>(solve by themselves) → { (elicit), (tell) }</a:t>
            </a:r>
          </a:p>
          <a:p>
            <a:endParaRPr lang="en-GB" sz="2400" dirty="0"/>
          </a:p>
          <a:p>
            <a:r>
              <a:rPr lang="en-GB" sz="2400" dirty="0"/>
              <a:t>4 phases: textbook, pre-test (14), training (12), and post-test (20, with 14 isomorphic to pre-test, 6 harder multi-principle problems)</a:t>
            </a:r>
          </a:p>
        </p:txBody>
      </p:sp>
      <p:grpSp>
        <p:nvGrpSpPr>
          <p:cNvPr id="4" name="Group 3">
            <a:extLst>
              <a:ext uri="{FF2B5EF4-FFF2-40B4-BE49-F238E27FC236}">
                <a16:creationId xmlns:a16="http://schemas.microsoft.com/office/drawing/2014/main" id="{797EB3B8-F3B3-D74D-B7EA-C6E09568A3F5}"/>
              </a:ext>
            </a:extLst>
          </p:cNvPr>
          <p:cNvGrpSpPr/>
          <p:nvPr/>
        </p:nvGrpSpPr>
        <p:grpSpPr>
          <a:xfrm>
            <a:off x="685799" y="685800"/>
            <a:ext cx="5061858" cy="938741"/>
            <a:chOff x="-2" y="0"/>
            <a:chExt cx="10123716" cy="1877482"/>
          </a:xfrm>
        </p:grpSpPr>
        <p:sp>
          <p:nvSpPr>
            <p:cNvPr id="5" name="AutoShape 4">
              <a:extLst>
                <a:ext uri="{FF2B5EF4-FFF2-40B4-BE49-F238E27FC236}">
                  <a16:creationId xmlns:a16="http://schemas.microsoft.com/office/drawing/2014/main" id="{4F491FF6-95D8-0D48-ADEF-6B8C76147FC5}"/>
                </a:ext>
              </a:extLst>
            </p:cNvPr>
            <p:cNvSpPr/>
            <p:nvPr/>
          </p:nvSpPr>
          <p:spPr>
            <a:xfrm>
              <a:off x="-2" y="0"/>
              <a:ext cx="10123714" cy="0"/>
            </a:xfrm>
            <a:prstGeom prst="line">
              <a:avLst/>
            </a:prstGeom>
            <a:ln w="203200" cap="flat">
              <a:solidFill>
                <a:srgbClr val="311A57"/>
              </a:solidFill>
              <a:prstDash val="solid"/>
              <a:headEnd type="none" w="sm" len="sm"/>
              <a:tailEnd type="none" w="sm" len="sm"/>
            </a:ln>
          </p:spPr>
        </p:sp>
        <p:sp>
          <p:nvSpPr>
            <p:cNvPr id="6" name="TextBox 5">
              <a:extLst>
                <a:ext uri="{FF2B5EF4-FFF2-40B4-BE49-F238E27FC236}">
                  <a16:creationId xmlns:a16="http://schemas.microsoft.com/office/drawing/2014/main" id="{CC42797E-49D1-BE44-B8FF-F1F7C5318BEA}"/>
                </a:ext>
              </a:extLst>
            </p:cNvPr>
            <p:cNvSpPr txBox="1"/>
            <p:nvPr/>
          </p:nvSpPr>
          <p:spPr>
            <a:xfrm>
              <a:off x="0" y="483568"/>
              <a:ext cx="10123714" cy="1172886"/>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Dataset</a:t>
              </a:r>
            </a:p>
          </p:txBody>
        </p:sp>
        <p:sp>
          <p:nvSpPr>
            <p:cNvPr id="7" name="AutoShape 6">
              <a:extLst>
                <a:ext uri="{FF2B5EF4-FFF2-40B4-BE49-F238E27FC236}">
                  <a16:creationId xmlns:a16="http://schemas.microsoft.com/office/drawing/2014/main" id="{6DC0D14D-40C3-3443-942E-42C99AB6AB04}"/>
                </a:ext>
              </a:extLst>
            </p:cNvPr>
            <p:cNvSpPr/>
            <p:nvPr/>
          </p:nvSpPr>
          <p:spPr>
            <a:xfrm>
              <a:off x="0" y="1877482"/>
              <a:ext cx="10123712" cy="0"/>
            </a:xfrm>
            <a:prstGeom prst="line">
              <a:avLst/>
            </a:prstGeom>
            <a:ln w="38100" cap="flat">
              <a:solidFill>
                <a:srgbClr val="311A57"/>
              </a:solidFill>
              <a:prstDash val="solid"/>
              <a:headEnd type="none" w="sm" len="sm"/>
              <a:tailEnd type="none" w="sm" len="sm"/>
            </a:ln>
          </p:spPr>
        </p:sp>
      </p:grpSp>
    </p:spTree>
    <p:extLst>
      <p:ext uri="{BB962C8B-B14F-4D97-AF65-F5344CB8AC3E}">
        <p14:creationId xmlns:p14="http://schemas.microsoft.com/office/powerpoint/2010/main" val="3954767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F8A54B8-D22E-D542-85D8-8AFD81B15CCF}"/>
              </a:ext>
            </a:extLst>
          </p:cNvPr>
          <p:cNvSpPr/>
          <p:nvPr/>
        </p:nvSpPr>
        <p:spPr>
          <a:xfrm>
            <a:off x="850720" y="1755810"/>
            <a:ext cx="9109708" cy="5262979"/>
          </a:xfrm>
          <a:prstGeom prst="rect">
            <a:avLst/>
          </a:prstGeom>
        </p:spPr>
        <p:txBody>
          <a:bodyPr wrap="square">
            <a:spAutoFit/>
          </a:bodyPr>
          <a:lstStyle/>
          <a:p>
            <a:r>
              <a:rPr lang="en-GB" sz="2400" dirty="0"/>
              <a:t>4 phases: </a:t>
            </a:r>
          </a:p>
          <a:p>
            <a:r>
              <a:rPr lang="en-GB" sz="2400" dirty="0"/>
              <a:t>Textbook (general description, reviewed examples, single + multi-principle problems)</a:t>
            </a:r>
          </a:p>
          <a:p>
            <a:r>
              <a:rPr lang="en-GB" sz="2400" dirty="0"/>
              <a:t>pre-test (14 problems)</a:t>
            </a:r>
          </a:p>
          <a:p>
            <a:r>
              <a:rPr lang="en-GB" sz="2400" dirty="0"/>
              <a:t>training (12 problems in the same order, each principle applied at least twice) </a:t>
            </a:r>
          </a:p>
          <a:p>
            <a:r>
              <a:rPr lang="en-GB" sz="2400" dirty="0"/>
              <a:t>post-test (20, with 14 isomorphic to pre-test, 6 harder multi-principle problems)</a:t>
            </a:r>
          </a:p>
          <a:p>
            <a:endParaRPr lang="en-GB" sz="2400" dirty="0"/>
          </a:p>
          <a:p>
            <a:r>
              <a:rPr lang="en-GB" sz="2400" dirty="0"/>
              <a:t>The minimal number of steps to solve each training problem: 20 to 50</a:t>
            </a:r>
          </a:p>
          <a:p>
            <a:r>
              <a:rPr lang="en-GB" sz="2400" dirty="0"/>
              <a:t>- Rubric: binary, partial credit, one-point per principle</a:t>
            </a:r>
          </a:p>
          <a:p>
            <a:r>
              <a:rPr lang="en-GB" sz="2400" dirty="0"/>
              <a:t>- Measure students’ performance through normalized learning gain (NLG): gain irrespective of their incoming competence</a:t>
            </a:r>
          </a:p>
          <a:p>
            <a:endParaRPr lang="en-GB" sz="2400" dirty="0"/>
          </a:p>
        </p:txBody>
      </p:sp>
      <p:grpSp>
        <p:nvGrpSpPr>
          <p:cNvPr id="4" name="Group 3">
            <a:extLst>
              <a:ext uri="{FF2B5EF4-FFF2-40B4-BE49-F238E27FC236}">
                <a16:creationId xmlns:a16="http://schemas.microsoft.com/office/drawing/2014/main" id="{797EB3B8-F3B3-D74D-B7EA-C6E09568A3F5}"/>
              </a:ext>
            </a:extLst>
          </p:cNvPr>
          <p:cNvGrpSpPr/>
          <p:nvPr/>
        </p:nvGrpSpPr>
        <p:grpSpPr>
          <a:xfrm>
            <a:off x="685799" y="685800"/>
            <a:ext cx="5061858" cy="938741"/>
            <a:chOff x="-2" y="0"/>
            <a:chExt cx="10123716" cy="1877482"/>
          </a:xfrm>
        </p:grpSpPr>
        <p:sp>
          <p:nvSpPr>
            <p:cNvPr id="5" name="AutoShape 4">
              <a:extLst>
                <a:ext uri="{FF2B5EF4-FFF2-40B4-BE49-F238E27FC236}">
                  <a16:creationId xmlns:a16="http://schemas.microsoft.com/office/drawing/2014/main" id="{4F491FF6-95D8-0D48-ADEF-6B8C76147FC5}"/>
                </a:ext>
              </a:extLst>
            </p:cNvPr>
            <p:cNvSpPr/>
            <p:nvPr/>
          </p:nvSpPr>
          <p:spPr>
            <a:xfrm>
              <a:off x="-2" y="0"/>
              <a:ext cx="10123714" cy="0"/>
            </a:xfrm>
            <a:prstGeom prst="line">
              <a:avLst/>
            </a:prstGeom>
            <a:ln w="203200" cap="flat">
              <a:solidFill>
                <a:srgbClr val="311A57"/>
              </a:solidFill>
              <a:prstDash val="solid"/>
              <a:headEnd type="none" w="sm" len="sm"/>
              <a:tailEnd type="none" w="sm" len="sm"/>
            </a:ln>
          </p:spPr>
        </p:sp>
        <p:sp>
          <p:nvSpPr>
            <p:cNvPr id="6" name="TextBox 5">
              <a:extLst>
                <a:ext uri="{FF2B5EF4-FFF2-40B4-BE49-F238E27FC236}">
                  <a16:creationId xmlns:a16="http://schemas.microsoft.com/office/drawing/2014/main" id="{CC42797E-49D1-BE44-B8FF-F1F7C5318BEA}"/>
                </a:ext>
              </a:extLst>
            </p:cNvPr>
            <p:cNvSpPr txBox="1"/>
            <p:nvPr/>
          </p:nvSpPr>
          <p:spPr>
            <a:xfrm>
              <a:off x="0" y="483568"/>
              <a:ext cx="10123714" cy="1172886"/>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Dataset</a:t>
              </a:r>
            </a:p>
          </p:txBody>
        </p:sp>
        <p:sp>
          <p:nvSpPr>
            <p:cNvPr id="7" name="AutoShape 6">
              <a:extLst>
                <a:ext uri="{FF2B5EF4-FFF2-40B4-BE49-F238E27FC236}">
                  <a16:creationId xmlns:a16="http://schemas.microsoft.com/office/drawing/2014/main" id="{6DC0D14D-40C3-3443-942E-42C99AB6AB04}"/>
                </a:ext>
              </a:extLst>
            </p:cNvPr>
            <p:cNvSpPr/>
            <p:nvPr/>
          </p:nvSpPr>
          <p:spPr>
            <a:xfrm>
              <a:off x="0" y="1877482"/>
              <a:ext cx="10123712" cy="0"/>
            </a:xfrm>
            <a:prstGeom prst="line">
              <a:avLst/>
            </a:prstGeom>
            <a:ln w="38100" cap="flat">
              <a:solidFill>
                <a:srgbClr val="311A57"/>
              </a:solidFill>
              <a:prstDash val="solid"/>
              <a:headEnd type="none" w="sm" len="sm"/>
              <a:tailEnd type="none" w="sm" len="sm"/>
            </a:ln>
          </p:spPr>
        </p:sp>
      </p:grpSp>
    </p:spTree>
    <p:extLst>
      <p:ext uri="{BB962C8B-B14F-4D97-AF65-F5344CB8AC3E}">
        <p14:creationId xmlns:p14="http://schemas.microsoft.com/office/powerpoint/2010/main" val="3089618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19F2-29BC-7D40-907A-23F96967DAA1}"/>
              </a:ext>
            </a:extLst>
          </p:cNvPr>
          <p:cNvPicPr>
            <a:picLocks noChangeAspect="1"/>
          </p:cNvPicPr>
          <p:nvPr/>
        </p:nvPicPr>
        <p:blipFill>
          <a:blip r:embed="rId2"/>
          <a:stretch>
            <a:fillRect/>
          </a:stretch>
        </p:blipFill>
        <p:spPr>
          <a:xfrm>
            <a:off x="696685" y="1012371"/>
            <a:ext cx="6096000" cy="4114800"/>
          </a:xfrm>
          <a:prstGeom prst="rect">
            <a:avLst/>
          </a:prstGeom>
        </p:spPr>
      </p:pic>
    </p:spTree>
    <p:extLst>
      <p:ext uri="{BB962C8B-B14F-4D97-AF65-F5344CB8AC3E}">
        <p14:creationId xmlns:p14="http://schemas.microsoft.com/office/powerpoint/2010/main" val="1170070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4D4AF76-9566-AC42-A5DC-19153FFF5B24}"/>
              </a:ext>
            </a:extLst>
          </p:cNvPr>
          <p:cNvPicPr>
            <a:picLocks noChangeAspect="1"/>
          </p:cNvPicPr>
          <p:nvPr/>
        </p:nvPicPr>
        <p:blipFill>
          <a:blip r:embed="rId2"/>
          <a:stretch>
            <a:fillRect/>
          </a:stretch>
        </p:blipFill>
        <p:spPr>
          <a:xfrm>
            <a:off x="0" y="889644"/>
            <a:ext cx="12192000" cy="2359742"/>
          </a:xfrm>
          <a:prstGeom prst="rect">
            <a:avLst/>
          </a:prstGeom>
        </p:spPr>
      </p:pic>
      <p:pic>
        <p:nvPicPr>
          <p:cNvPr id="3" name="Picture 2">
            <a:extLst>
              <a:ext uri="{FF2B5EF4-FFF2-40B4-BE49-F238E27FC236}">
                <a16:creationId xmlns:a16="http://schemas.microsoft.com/office/drawing/2014/main" id="{01BBAF8C-8702-0142-9683-5D5692204ACE}"/>
              </a:ext>
            </a:extLst>
          </p:cNvPr>
          <p:cNvPicPr>
            <a:picLocks noChangeAspect="1"/>
          </p:cNvPicPr>
          <p:nvPr/>
        </p:nvPicPr>
        <p:blipFill>
          <a:blip r:embed="rId3"/>
          <a:stretch>
            <a:fillRect/>
          </a:stretch>
        </p:blipFill>
        <p:spPr>
          <a:xfrm>
            <a:off x="3035300" y="3816350"/>
            <a:ext cx="6121400" cy="2882900"/>
          </a:xfrm>
          <a:prstGeom prst="rect">
            <a:avLst/>
          </a:prstGeom>
        </p:spPr>
      </p:pic>
    </p:spTree>
    <p:extLst>
      <p:ext uri="{BB962C8B-B14F-4D97-AF65-F5344CB8AC3E}">
        <p14:creationId xmlns:p14="http://schemas.microsoft.com/office/powerpoint/2010/main" val="2056373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1AE0DE-1E8D-8549-85BC-A53E4FA0B97F}"/>
              </a:ext>
            </a:extLst>
          </p:cNvPr>
          <p:cNvSpPr/>
          <p:nvPr/>
        </p:nvSpPr>
        <p:spPr>
          <a:xfrm>
            <a:off x="0" y="1957539"/>
            <a:ext cx="5698671" cy="3139321"/>
          </a:xfrm>
          <a:prstGeom prst="rect">
            <a:avLst/>
          </a:prstGeom>
        </p:spPr>
        <p:txBody>
          <a:bodyPr wrap="square">
            <a:spAutoFit/>
          </a:bodyPr>
          <a:lstStyle/>
          <a:p>
            <a:r>
              <a:rPr lang="en-GB" b="1" dirty="0"/>
              <a:t>Matching with RL</a:t>
            </a:r>
            <a:r>
              <a:rPr lang="en-GB" dirty="0"/>
              <a:t>: </a:t>
            </a:r>
          </a:p>
          <a:p>
            <a:pPr marL="285750" indent="-285750">
              <a:buFontTx/>
              <a:buChar char="-"/>
            </a:pPr>
            <a:r>
              <a:rPr lang="en-GB" dirty="0"/>
              <a:t>the High and Medium groups spent significantly more time than the Low group: t(124) = 3.85, p = 0.0002, d = 1.11 and t(124) = 3.99, p = 0.0001, d = 0.92. </a:t>
            </a:r>
          </a:p>
          <a:p>
            <a:pPr marL="285750" indent="-285750">
              <a:buFontTx/>
              <a:buChar char="-"/>
            </a:pPr>
            <a:endParaRPr lang="en-GB" dirty="0"/>
          </a:p>
          <a:p>
            <a:pPr marL="285750" indent="-285750">
              <a:buFontTx/>
              <a:buChar char="-"/>
            </a:pPr>
            <a:r>
              <a:rPr lang="en-GB" dirty="0"/>
              <a:t>An analysis on the percentage of elicit in students’ decisions showed a significant difference among the three groups: F(2, 124) = 66.97, p &lt; 0.0001, </a:t>
            </a:r>
            <a:r>
              <a:rPr lang="el-GR" dirty="0"/>
              <a:t>η = 0.519. </a:t>
            </a:r>
            <a:r>
              <a:rPr lang="en-GB" dirty="0"/>
              <a:t>Subsequent contrast analysis revealed that High &gt; Medium: t(124) = 4.38, p &lt; 0.0001, d = 0.99 and Medium &gt; Low: t(124) = 8.01, p &lt; 0.0001, d = 1.70.</a:t>
            </a:r>
            <a:endParaRPr lang="en-CH" dirty="0"/>
          </a:p>
        </p:txBody>
      </p:sp>
      <p:sp>
        <p:nvSpPr>
          <p:cNvPr id="3" name="Rectangle 2">
            <a:extLst>
              <a:ext uri="{FF2B5EF4-FFF2-40B4-BE49-F238E27FC236}">
                <a16:creationId xmlns:a16="http://schemas.microsoft.com/office/drawing/2014/main" id="{D629A900-6AA3-024D-82E8-F8A736214AB8}"/>
              </a:ext>
            </a:extLst>
          </p:cNvPr>
          <p:cNvSpPr/>
          <p:nvPr/>
        </p:nvSpPr>
        <p:spPr>
          <a:xfrm>
            <a:off x="5698671" y="2551837"/>
            <a:ext cx="6096000" cy="1754326"/>
          </a:xfrm>
          <a:prstGeom prst="rect">
            <a:avLst/>
          </a:prstGeom>
        </p:spPr>
        <p:txBody>
          <a:bodyPr>
            <a:spAutoFit/>
          </a:bodyPr>
          <a:lstStyle/>
          <a:p>
            <a:r>
              <a:rPr lang="en-GB" b="1" dirty="0"/>
              <a:t>Matching with IRL </a:t>
            </a:r>
            <a:r>
              <a:rPr lang="en-GB" dirty="0"/>
              <a:t>: </a:t>
            </a:r>
          </a:p>
          <a:p>
            <a:pPr marL="285750" indent="-285750">
              <a:buFontTx/>
              <a:buChar char="-"/>
            </a:pPr>
            <a:r>
              <a:rPr lang="en-GB" dirty="0"/>
              <a:t>A one-way ANOVA analysis on pre-test showed there was no significant difference among the three groups: F(2, 124) = 1.17, p = 0.314, </a:t>
            </a:r>
            <a:r>
              <a:rPr lang="el-GR" dirty="0"/>
              <a:t>η = 0.019. </a:t>
            </a:r>
            <a:r>
              <a:rPr lang="en-GB" dirty="0"/>
              <a:t>Analyses on the Iso NLG and NLG also showed no significant difference among the three groups</a:t>
            </a:r>
            <a:endParaRPr lang="en-CH" dirty="0"/>
          </a:p>
        </p:txBody>
      </p:sp>
    </p:spTree>
    <p:extLst>
      <p:ext uri="{BB962C8B-B14F-4D97-AF65-F5344CB8AC3E}">
        <p14:creationId xmlns:p14="http://schemas.microsoft.com/office/powerpoint/2010/main" val="2211851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70F6DC-60B6-AC48-B3A5-B23E7110E5A4}"/>
              </a:ext>
            </a:extLst>
          </p:cNvPr>
          <p:cNvSpPr/>
          <p:nvPr/>
        </p:nvSpPr>
        <p:spPr>
          <a:xfrm>
            <a:off x="1224644" y="643154"/>
            <a:ext cx="8948056" cy="4247317"/>
          </a:xfrm>
          <a:prstGeom prst="rect">
            <a:avLst/>
          </a:prstGeom>
        </p:spPr>
        <p:txBody>
          <a:bodyPr wrap="square">
            <a:spAutoFit/>
          </a:bodyPr>
          <a:lstStyle/>
          <a:p>
            <a:r>
              <a:rPr lang="en-GB" b="1" dirty="0"/>
              <a:t>EM-IRL</a:t>
            </a:r>
            <a:r>
              <a:rPr lang="en-GB" dirty="0"/>
              <a:t>: </a:t>
            </a:r>
          </a:p>
          <a:p>
            <a:pPr marL="285750" indent="-285750">
              <a:buFontTx/>
              <a:buChar char="-"/>
            </a:pPr>
            <a:r>
              <a:rPr lang="en-GB" dirty="0"/>
              <a:t>A one-way ANOVA analysis on pre-test scores showed </a:t>
            </a:r>
            <a:r>
              <a:rPr lang="en-GB" b="1" dirty="0"/>
              <a:t>no significant difference among the three cluster</a:t>
            </a:r>
            <a:r>
              <a:rPr lang="en-GB" dirty="0"/>
              <a:t>s: F(2, 124) = 1.36, p = 0.260, </a:t>
            </a:r>
            <a:r>
              <a:rPr lang="el-GR" dirty="0"/>
              <a:t>η = 0.022. </a:t>
            </a:r>
            <a:r>
              <a:rPr lang="en-GB" dirty="0"/>
              <a:t>This suggested that students in the three clusters were balanced in incoming competence.</a:t>
            </a:r>
          </a:p>
          <a:p>
            <a:pPr marL="285750" indent="-285750">
              <a:buFontTx/>
              <a:buChar char="-"/>
            </a:pPr>
            <a:endParaRPr lang="en-GB" dirty="0"/>
          </a:p>
          <a:p>
            <a:pPr marL="285750" indent="-285750">
              <a:buFontTx/>
              <a:buChar char="-"/>
            </a:pPr>
            <a:r>
              <a:rPr lang="en-GB" dirty="0"/>
              <a:t>A one-way ANOVA analysis on </a:t>
            </a:r>
            <a:r>
              <a:rPr lang="en-GB" b="1" dirty="0"/>
              <a:t>Iso NLG showed a significant difference among the three clusters</a:t>
            </a:r>
            <a:r>
              <a:rPr lang="en-GB" dirty="0"/>
              <a:t>: F(2, 124) = 3.24, p = 0.042, </a:t>
            </a:r>
            <a:r>
              <a:rPr lang="el-GR" dirty="0"/>
              <a:t>η = 0.050. </a:t>
            </a:r>
            <a:r>
              <a:rPr lang="en-GB" dirty="0"/>
              <a:t>Subsequent contrast analysis revealed that learning-oriented &gt; no learning: t(124) = 2.54, p = 0.012, d = 0.75 and efficient-oriented &gt; no learning: t(124) = 2.19, p = 0.030, d = 0.54. Similar results were found for NLG in that a </a:t>
            </a:r>
            <a:r>
              <a:rPr lang="en-GB" dirty="0" err="1"/>
              <a:t>oneway</a:t>
            </a:r>
            <a:r>
              <a:rPr lang="en-GB" dirty="0"/>
              <a:t> ANOVA analysis showed a significant difference among the three clusters: F(2, 124) = 3.73, p = 0.027, </a:t>
            </a:r>
            <a:r>
              <a:rPr lang="el-GR" dirty="0"/>
              <a:t>η = 0.057. </a:t>
            </a:r>
            <a:r>
              <a:rPr lang="en-GB" dirty="0"/>
              <a:t>Subsequent contrast analysis revealed that learning-oriented and efficient-oriented significantly outperformed no learning: t(124) = 2.73, p = 0.007, d = 0.77 and t(124) = 2.15, p = 0.033, d = 0.52 respectively.</a:t>
            </a:r>
          </a:p>
          <a:p>
            <a:pPr marL="285750" indent="-285750">
              <a:buFontTx/>
              <a:buChar char="-"/>
            </a:pPr>
            <a:endParaRPr lang="en-GB" dirty="0"/>
          </a:p>
          <a:p>
            <a:pPr marL="285750" indent="-285750">
              <a:buFontTx/>
              <a:buChar char="-"/>
            </a:pPr>
            <a:r>
              <a:rPr lang="en-GB" dirty="0"/>
              <a:t>Significant difference with time on task</a:t>
            </a:r>
          </a:p>
        </p:txBody>
      </p:sp>
    </p:spTree>
    <p:extLst>
      <p:ext uri="{BB962C8B-B14F-4D97-AF65-F5344CB8AC3E}">
        <p14:creationId xmlns:p14="http://schemas.microsoft.com/office/powerpoint/2010/main" val="3374076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781B7C-418B-6D43-A65A-A0C7F27018E5}"/>
              </a:ext>
            </a:extLst>
          </p:cNvPr>
          <p:cNvSpPr/>
          <p:nvPr/>
        </p:nvSpPr>
        <p:spPr>
          <a:xfrm>
            <a:off x="1157082" y="1968847"/>
            <a:ext cx="9012821" cy="3539430"/>
          </a:xfrm>
          <a:prstGeom prst="rect">
            <a:avLst/>
          </a:prstGeom>
        </p:spPr>
        <p:txBody>
          <a:bodyPr wrap="square">
            <a:spAutoFit/>
          </a:bodyPr>
          <a:lstStyle/>
          <a:p>
            <a:pPr marL="457200" indent="-457200">
              <a:buFontTx/>
              <a:buChar char="-"/>
            </a:pPr>
            <a:r>
              <a:rPr lang="en-GB" sz="2800" dirty="0"/>
              <a:t>IRL based policy matching was able to cluster the students’ strategies different in time, but was unable to learn specific subtype of students whose strategy will lead to better learning outcomes. </a:t>
            </a:r>
          </a:p>
          <a:p>
            <a:endParaRPr lang="en-CH" sz="2800" dirty="0"/>
          </a:p>
          <a:p>
            <a:pPr marL="457200" indent="-457200">
              <a:buFontTx/>
              <a:buChar char="-"/>
            </a:pPr>
            <a:r>
              <a:rPr lang="en-CH" sz="2800" dirty="0"/>
              <a:t>EM-IRL effectively conducts student-subtyping better than RL / IRL</a:t>
            </a:r>
          </a:p>
          <a:p>
            <a:pPr marL="457200" indent="-457200">
              <a:buFontTx/>
              <a:buChar char="-"/>
            </a:pPr>
            <a:endParaRPr lang="en-CH" sz="2800" dirty="0"/>
          </a:p>
        </p:txBody>
      </p:sp>
      <p:sp>
        <p:nvSpPr>
          <p:cNvPr id="3" name="AutoShape 4">
            <a:extLst>
              <a:ext uri="{FF2B5EF4-FFF2-40B4-BE49-F238E27FC236}">
                <a16:creationId xmlns:a16="http://schemas.microsoft.com/office/drawing/2014/main" id="{8C06BE29-37EE-7847-A6A9-8B4FDA3D4E0C}"/>
              </a:ext>
            </a:extLst>
          </p:cNvPr>
          <p:cNvSpPr/>
          <p:nvPr/>
        </p:nvSpPr>
        <p:spPr>
          <a:xfrm>
            <a:off x="685800" y="685800"/>
            <a:ext cx="2724078"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858B6312-8B0A-B549-9C18-3B548875FC37}"/>
              </a:ext>
            </a:extLst>
          </p:cNvPr>
          <p:cNvSpPr txBox="1"/>
          <p:nvPr/>
        </p:nvSpPr>
        <p:spPr>
          <a:xfrm>
            <a:off x="685800" y="927584"/>
            <a:ext cx="3419667" cy="586443"/>
          </a:xfrm>
          <a:prstGeom prst="rect">
            <a:avLst/>
          </a:prstGeom>
        </p:spPr>
        <p:txBody>
          <a:bodyPr lIns="0" tIns="0" rIns="0" bIns="0" rtlCol="0" anchor="t">
            <a:spAutoFit/>
          </a:bodyPr>
          <a:lstStyle/>
          <a:p>
            <a:pPr defTabSz="609630">
              <a:lnSpc>
                <a:spcPts val="4538"/>
              </a:lnSpc>
            </a:pPr>
            <a:r>
              <a:rPr lang="en-US" sz="4538" dirty="0">
                <a:solidFill>
                  <a:srgbClr val="311A57"/>
                </a:solidFill>
                <a:latin typeface="HK Grotesk Bold Bold"/>
              </a:rPr>
              <a:t>Conclusion</a:t>
            </a:r>
          </a:p>
        </p:txBody>
      </p:sp>
      <p:sp>
        <p:nvSpPr>
          <p:cNvPr id="5" name="AutoShape 6">
            <a:extLst>
              <a:ext uri="{FF2B5EF4-FFF2-40B4-BE49-F238E27FC236}">
                <a16:creationId xmlns:a16="http://schemas.microsoft.com/office/drawing/2014/main" id="{9E10DF9D-B449-2642-AA91-22032A585E35}"/>
              </a:ext>
            </a:extLst>
          </p:cNvPr>
          <p:cNvSpPr/>
          <p:nvPr/>
        </p:nvSpPr>
        <p:spPr>
          <a:xfrm>
            <a:off x="685800" y="1624541"/>
            <a:ext cx="2724078" cy="0"/>
          </a:xfrm>
          <a:prstGeom prst="line">
            <a:avLst/>
          </a:prstGeom>
          <a:ln w="38100" cap="flat">
            <a:solidFill>
              <a:srgbClr val="311A57"/>
            </a:solidFill>
            <a:prstDash val="solid"/>
            <a:headEnd type="none" w="sm" len="sm"/>
            <a:tailEnd type="none" w="sm" len="sm"/>
          </a:ln>
        </p:spPr>
      </p:sp>
    </p:spTree>
    <p:extLst>
      <p:ext uri="{BB962C8B-B14F-4D97-AF65-F5344CB8AC3E}">
        <p14:creationId xmlns:p14="http://schemas.microsoft.com/office/powerpoint/2010/main" val="3454862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685800" y="685800"/>
            <a:ext cx="4269482" cy="976111"/>
            <a:chOff x="0" y="0"/>
            <a:chExt cx="8538964" cy="1952221"/>
          </a:xfrm>
        </p:grpSpPr>
        <p:sp>
          <p:nvSpPr>
            <p:cNvPr id="3" name="TextBox 3"/>
            <p:cNvSpPr txBox="1"/>
            <p:nvPr/>
          </p:nvSpPr>
          <p:spPr>
            <a:xfrm>
              <a:off x="0" y="426420"/>
              <a:ext cx="8538964" cy="1282401"/>
            </a:xfrm>
            <a:prstGeom prst="rect">
              <a:avLst/>
            </a:prstGeom>
          </p:spPr>
          <p:txBody>
            <a:bodyPr lIns="0" tIns="0" rIns="0" bIns="0" rtlCol="0" anchor="t">
              <a:spAutoFit/>
            </a:bodyPr>
            <a:lstStyle/>
            <a:p>
              <a:pPr defTabSz="609630">
                <a:lnSpc>
                  <a:spcPts val="4991"/>
                </a:lnSpc>
              </a:pPr>
              <a:r>
                <a:rPr lang="en-US" sz="4538">
                  <a:solidFill>
                    <a:srgbClr val="311A57"/>
                  </a:solidFill>
                  <a:latin typeface="HK Grotesk Bold Bold"/>
                </a:rPr>
                <a:t>Agenda</a:t>
              </a:r>
            </a:p>
          </p:txBody>
        </p:sp>
        <p:sp>
          <p:nvSpPr>
            <p:cNvPr id="4" name="AutoShape 4"/>
            <p:cNvSpPr/>
            <p:nvPr/>
          </p:nvSpPr>
          <p:spPr>
            <a:xfrm>
              <a:off x="0" y="0"/>
              <a:ext cx="6769752" cy="0"/>
            </a:xfrm>
            <a:prstGeom prst="line">
              <a:avLst/>
            </a:prstGeom>
            <a:ln w="203200" cap="flat">
              <a:solidFill>
                <a:srgbClr val="311A57"/>
              </a:solidFill>
              <a:prstDash val="solid"/>
              <a:headEnd type="none" w="sm" len="sm"/>
              <a:tailEnd type="none" w="sm" len="sm"/>
            </a:ln>
          </p:spPr>
        </p:sp>
        <p:sp>
          <p:nvSpPr>
            <p:cNvPr id="5" name="AutoShape 5"/>
            <p:cNvSpPr/>
            <p:nvPr/>
          </p:nvSpPr>
          <p:spPr>
            <a:xfrm>
              <a:off x="0" y="1952221"/>
              <a:ext cx="6769752" cy="0"/>
            </a:xfrm>
            <a:prstGeom prst="line">
              <a:avLst/>
            </a:prstGeom>
            <a:ln w="38100" cap="flat">
              <a:solidFill>
                <a:srgbClr val="311A57"/>
              </a:solidFill>
              <a:prstDash val="solid"/>
              <a:headEnd type="none" w="sm" len="sm"/>
              <a:tailEnd type="none" w="sm" len="sm"/>
            </a:ln>
          </p:spPr>
        </p:sp>
      </p:grpSp>
      <p:grpSp>
        <p:nvGrpSpPr>
          <p:cNvPr id="6" name="Group 6"/>
          <p:cNvGrpSpPr/>
          <p:nvPr/>
        </p:nvGrpSpPr>
        <p:grpSpPr>
          <a:xfrm>
            <a:off x="5928360" y="1264436"/>
            <a:ext cx="5002878" cy="288925"/>
            <a:chOff x="0" y="11570"/>
            <a:chExt cx="10005756" cy="577850"/>
          </a:xfrm>
        </p:grpSpPr>
        <p:sp>
          <p:nvSpPr>
            <p:cNvPr id="7" name="TextBox 7"/>
            <p:cNvSpPr txBox="1"/>
            <p:nvPr/>
          </p:nvSpPr>
          <p:spPr>
            <a:xfrm>
              <a:off x="0" y="74430"/>
              <a:ext cx="2245852" cy="512192"/>
            </a:xfrm>
            <a:prstGeom prst="rect">
              <a:avLst/>
            </a:prstGeom>
          </p:spPr>
          <p:txBody>
            <a:bodyPr lIns="0" tIns="0" rIns="0" bIns="0" rtlCol="0" anchor="t">
              <a:spAutoFit/>
            </a:bodyPr>
            <a:lstStyle/>
            <a:p>
              <a:pPr defTabSz="609630">
                <a:lnSpc>
                  <a:spcPts val="2053"/>
                </a:lnSpc>
                <a:spcBef>
                  <a:spcPct val="0"/>
                </a:spcBef>
              </a:pPr>
              <a:r>
                <a:rPr lang="en-US" sz="1600" spc="87">
                  <a:solidFill>
                    <a:srgbClr val="311A57"/>
                  </a:solidFill>
                  <a:latin typeface="HK Grotesk Bold"/>
                </a:rPr>
                <a:t>PART 1</a:t>
              </a:r>
            </a:p>
          </p:txBody>
        </p:sp>
        <p:sp>
          <p:nvSpPr>
            <p:cNvPr id="8" name="TextBox 8"/>
            <p:cNvSpPr txBox="1"/>
            <p:nvPr/>
          </p:nvSpPr>
          <p:spPr>
            <a:xfrm>
              <a:off x="2883554" y="11570"/>
              <a:ext cx="7122202" cy="577850"/>
            </a:xfrm>
            <a:prstGeom prst="rect">
              <a:avLst/>
            </a:prstGeom>
          </p:spPr>
          <p:txBody>
            <a:bodyPr lIns="0" tIns="0" rIns="0" bIns="0" rtlCol="0" anchor="t">
              <a:spAutoFit/>
            </a:bodyPr>
            <a:lstStyle/>
            <a:p>
              <a:pPr defTabSz="609630">
                <a:lnSpc>
                  <a:spcPts val="2403"/>
                </a:lnSpc>
              </a:pPr>
              <a:r>
                <a:rPr lang="en-US" dirty="0">
                  <a:solidFill>
                    <a:srgbClr val="311A57"/>
                  </a:solidFill>
                  <a:latin typeface="HK Grotesk Light"/>
                </a:rPr>
                <a:t>Main Contributions</a:t>
              </a:r>
            </a:p>
          </p:txBody>
        </p:sp>
      </p:grpSp>
      <p:grpSp>
        <p:nvGrpSpPr>
          <p:cNvPr id="9" name="Group 9"/>
          <p:cNvGrpSpPr/>
          <p:nvPr/>
        </p:nvGrpSpPr>
        <p:grpSpPr>
          <a:xfrm>
            <a:off x="5934710" y="1810834"/>
            <a:ext cx="5004405" cy="288925"/>
            <a:chOff x="0" y="-57150"/>
            <a:chExt cx="10008810" cy="577850"/>
          </a:xfrm>
        </p:grpSpPr>
        <p:sp>
          <p:nvSpPr>
            <p:cNvPr id="10" name="TextBox 10"/>
            <p:cNvSpPr txBox="1"/>
            <p:nvPr/>
          </p:nvSpPr>
          <p:spPr>
            <a:xfrm>
              <a:off x="0" y="21482"/>
              <a:ext cx="2245852" cy="492956"/>
            </a:xfrm>
            <a:prstGeom prst="rect">
              <a:avLst/>
            </a:prstGeom>
          </p:spPr>
          <p:txBody>
            <a:bodyPr lIns="0" tIns="0" rIns="0" bIns="0" rtlCol="0" anchor="t">
              <a:spAutoFit/>
            </a:bodyPr>
            <a:lstStyle/>
            <a:p>
              <a:pPr defTabSz="609630">
                <a:lnSpc>
                  <a:spcPts val="2030"/>
                </a:lnSpc>
                <a:spcBef>
                  <a:spcPct val="0"/>
                </a:spcBef>
              </a:pPr>
              <a:r>
                <a:rPr lang="en-US" sz="1600" spc="87" dirty="0">
                  <a:solidFill>
                    <a:srgbClr val="311A57"/>
                  </a:solidFill>
                  <a:latin typeface="HK Grotesk Bold"/>
                </a:rPr>
                <a:t>PART 2</a:t>
              </a:r>
            </a:p>
          </p:txBody>
        </p:sp>
        <p:sp>
          <p:nvSpPr>
            <p:cNvPr id="11" name="TextBox 11"/>
            <p:cNvSpPr txBox="1"/>
            <p:nvPr/>
          </p:nvSpPr>
          <p:spPr>
            <a:xfrm>
              <a:off x="2886608" y="-57150"/>
              <a:ext cx="7122202" cy="577850"/>
            </a:xfrm>
            <a:prstGeom prst="rect">
              <a:avLst/>
            </a:prstGeom>
          </p:spPr>
          <p:txBody>
            <a:bodyPr lIns="0" tIns="0" rIns="0" bIns="0" rtlCol="0" anchor="t">
              <a:spAutoFit/>
            </a:bodyPr>
            <a:lstStyle/>
            <a:p>
              <a:pPr defTabSz="609630">
                <a:lnSpc>
                  <a:spcPts val="2403"/>
                </a:lnSpc>
              </a:pPr>
              <a:r>
                <a:rPr lang="en-US" dirty="0">
                  <a:solidFill>
                    <a:srgbClr val="311A57"/>
                  </a:solidFill>
                  <a:latin typeface="HK Grotesk Light"/>
                </a:rPr>
                <a:t>Methodology</a:t>
              </a:r>
            </a:p>
          </p:txBody>
        </p:sp>
      </p:grpSp>
      <p:grpSp>
        <p:nvGrpSpPr>
          <p:cNvPr id="12" name="Group 12"/>
          <p:cNvGrpSpPr/>
          <p:nvPr/>
        </p:nvGrpSpPr>
        <p:grpSpPr>
          <a:xfrm>
            <a:off x="5928360" y="2414434"/>
            <a:ext cx="5004405" cy="288925"/>
            <a:chOff x="0" y="-57150"/>
            <a:chExt cx="10008810" cy="577849"/>
          </a:xfrm>
        </p:grpSpPr>
        <p:sp>
          <p:nvSpPr>
            <p:cNvPr id="13" name="TextBox 13"/>
            <p:cNvSpPr txBox="1"/>
            <p:nvPr/>
          </p:nvSpPr>
          <p:spPr>
            <a:xfrm>
              <a:off x="0" y="-47624"/>
              <a:ext cx="2245852" cy="512191"/>
            </a:xfrm>
            <a:prstGeom prst="rect">
              <a:avLst/>
            </a:prstGeom>
          </p:spPr>
          <p:txBody>
            <a:bodyPr lIns="0" tIns="0" rIns="0" bIns="0" rtlCol="0" anchor="t">
              <a:spAutoFit/>
            </a:bodyPr>
            <a:lstStyle/>
            <a:p>
              <a:pPr defTabSz="609630">
                <a:lnSpc>
                  <a:spcPts val="2053"/>
                </a:lnSpc>
                <a:spcBef>
                  <a:spcPct val="0"/>
                </a:spcBef>
              </a:pPr>
              <a:r>
                <a:rPr lang="en-US" sz="1600" spc="87" dirty="0">
                  <a:solidFill>
                    <a:srgbClr val="311A57"/>
                  </a:solidFill>
                  <a:latin typeface="HK Grotesk Bold"/>
                </a:rPr>
                <a:t>PART 3</a:t>
              </a:r>
            </a:p>
          </p:txBody>
        </p:sp>
        <p:sp>
          <p:nvSpPr>
            <p:cNvPr id="14" name="TextBox 14"/>
            <p:cNvSpPr txBox="1"/>
            <p:nvPr/>
          </p:nvSpPr>
          <p:spPr>
            <a:xfrm>
              <a:off x="2886608" y="-57150"/>
              <a:ext cx="7122202" cy="577849"/>
            </a:xfrm>
            <a:prstGeom prst="rect">
              <a:avLst/>
            </a:prstGeom>
          </p:spPr>
          <p:txBody>
            <a:bodyPr lIns="0" tIns="0" rIns="0" bIns="0" rtlCol="0" anchor="t">
              <a:spAutoFit/>
            </a:bodyPr>
            <a:lstStyle/>
            <a:p>
              <a:pPr defTabSz="609630">
                <a:lnSpc>
                  <a:spcPts val="2403"/>
                </a:lnSpc>
                <a:spcBef>
                  <a:spcPct val="0"/>
                </a:spcBef>
              </a:pPr>
              <a:r>
                <a:rPr lang="en-US" dirty="0">
                  <a:solidFill>
                    <a:srgbClr val="311A57"/>
                  </a:solidFill>
                  <a:latin typeface="HK Grotesk Light"/>
                </a:rPr>
                <a:t>Evaluation of Results</a:t>
              </a:r>
            </a:p>
          </p:txBody>
        </p:sp>
      </p:grpSp>
      <p:sp>
        <p:nvSpPr>
          <p:cNvPr id="21" name="AutoShape 21"/>
          <p:cNvSpPr/>
          <p:nvPr/>
        </p:nvSpPr>
        <p:spPr>
          <a:xfrm>
            <a:off x="5934710" y="1690025"/>
            <a:ext cx="5411727" cy="0"/>
          </a:xfrm>
          <a:prstGeom prst="line">
            <a:avLst/>
          </a:prstGeom>
          <a:ln w="9525" cap="rnd">
            <a:solidFill>
              <a:srgbClr val="311A57"/>
            </a:solidFill>
            <a:prstDash val="solid"/>
            <a:headEnd type="none" w="sm" len="sm"/>
            <a:tailEnd type="none" w="sm" len="sm"/>
          </a:ln>
        </p:spPr>
      </p:sp>
      <p:sp>
        <p:nvSpPr>
          <p:cNvPr id="22" name="TextBox 22"/>
          <p:cNvSpPr txBox="1"/>
          <p:nvPr/>
        </p:nvSpPr>
        <p:spPr>
          <a:xfrm>
            <a:off x="11201952" y="6085417"/>
            <a:ext cx="304248" cy="253852"/>
          </a:xfrm>
          <a:prstGeom prst="rect">
            <a:avLst/>
          </a:prstGeom>
        </p:spPr>
        <p:txBody>
          <a:bodyPr lIns="0" tIns="0" rIns="0" bIns="0" rtlCol="0" anchor="t">
            <a:spAutoFit/>
          </a:bodyPr>
          <a:lstStyle/>
          <a:p>
            <a:pPr algn="r" defTabSz="609630">
              <a:lnSpc>
                <a:spcPts val="2146"/>
              </a:lnSpc>
              <a:spcBef>
                <a:spcPct val="0"/>
              </a:spcBef>
            </a:pPr>
            <a:r>
              <a:rPr lang="en-US" sz="1533" spc="30" dirty="0">
                <a:solidFill>
                  <a:srgbClr val="311A57"/>
                </a:solidFill>
                <a:latin typeface="HK Grotesk Bold"/>
              </a:rPr>
              <a:t>02</a:t>
            </a:r>
          </a:p>
        </p:txBody>
      </p:sp>
      <p:sp>
        <p:nvSpPr>
          <p:cNvPr id="23" name="AutoShape 23"/>
          <p:cNvSpPr/>
          <p:nvPr/>
        </p:nvSpPr>
        <p:spPr>
          <a:xfrm>
            <a:off x="5926833" y="2257096"/>
            <a:ext cx="5411727" cy="0"/>
          </a:xfrm>
          <a:prstGeom prst="line">
            <a:avLst/>
          </a:prstGeom>
          <a:ln w="9525" cap="rnd">
            <a:solidFill>
              <a:srgbClr val="311A57"/>
            </a:solidFill>
            <a:prstDash val="solid"/>
            <a:headEnd type="none" w="sm" len="sm"/>
            <a:tailEnd type="none" w="sm" len="sm"/>
          </a:ln>
        </p:spPr>
      </p:sp>
      <p:sp>
        <p:nvSpPr>
          <p:cNvPr id="27" name="AutoShape 27"/>
          <p:cNvSpPr/>
          <p:nvPr/>
        </p:nvSpPr>
        <p:spPr>
          <a:xfrm>
            <a:off x="5926833" y="1137803"/>
            <a:ext cx="5411727" cy="0"/>
          </a:xfrm>
          <a:prstGeom prst="line">
            <a:avLst/>
          </a:prstGeom>
          <a:ln w="9525" cap="rnd">
            <a:solidFill>
              <a:srgbClr val="311A57"/>
            </a:solidFill>
            <a:prstDash val="solid"/>
            <a:headEnd type="none" w="sm" len="sm"/>
            <a:tailEnd type="none" w="sm" len="sm"/>
          </a:ln>
        </p:spPr>
      </p:sp>
      <p:sp>
        <p:nvSpPr>
          <p:cNvPr id="29" name="AutoShape 23">
            <a:extLst>
              <a:ext uri="{FF2B5EF4-FFF2-40B4-BE49-F238E27FC236}">
                <a16:creationId xmlns:a16="http://schemas.microsoft.com/office/drawing/2014/main" id="{4379132C-76F8-A940-AB3C-2FA9A9097401}"/>
              </a:ext>
            </a:extLst>
          </p:cNvPr>
          <p:cNvSpPr/>
          <p:nvPr/>
        </p:nvSpPr>
        <p:spPr>
          <a:xfrm>
            <a:off x="5919861" y="2822519"/>
            <a:ext cx="5411727" cy="0"/>
          </a:xfrm>
          <a:prstGeom prst="line">
            <a:avLst/>
          </a:prstGeom>
          <a:ln w="9525" cap="rnd">
            <a:solidFill>
              <a:srgbClr val="311A57"/>
            </a:solidFill>
            <a:prstDash val="solid"/>
            <a:headEnd type="none" w="sm" len="sm"/>
            <a:tailEnd type="none" w="sm" len="sm"/>
          </a:ln>
        </p:spPr>
      </p:sp>
      <p:sp>
        <p:nvSpPr>
          <p:cNvPr id="32" name="TextBox 13">
            <a:extLst>
              <a:ext uri="{FF2B5EF4-FFF2-40B4-BE49-F238E27FC236}">
                <a16:creationId xmlns:a16="http://schemas.microsoft.com/office/drawing/2014/main" id="{A281E3BC-A5C6-6B41-8203-DBC19C0B3943}"/>
              </a:ext>
            </a:extLst>
          </p:cNvPr>
          <p:cNvSpPr txBox="1"/>
          <p:nvPr/>
        </p:nvSpPr>
        <p:spPr>
          <a:xfrm>
            <a:off x="5934710" y="2972959"/>
            <a:ext cx="1122926" cy="256096"/>
          </a:xfrm>
          <a:prstGeom prst="rect">
            <a:avLst/>
          </a:prstGeom>
        </p:spPr>
        <p:txBody>
          <a:bodyPr lIns="0" tIns="0" rIns="0" bIns="0" rtlCol="0" anchor="t">
            <a:spAutoFit/>
          </a:bodyPr>
          <a:lstStyle/>
          <a:p>
            <a:pPr defTabSz="609630">
              <a:lnSpc>
                <a:spcPts val="2053"/>
              </a:lnSpc>
              <a:spcBef>
                <a:spcPct val="0"/>
              </a:spcBef>
            </a:pPr>
            <a:r>
              <a:rPr lang="en-US" sz="1600" spc="87" dirty="0">
                <a:solidFill>
                  <a:srgbClr val="311A57"/>
                </a:solidFill>
                <a:latin typeface="HK Grotesk Bold"/>
              </a:rPr>
              <a:t>PART 4</a:t>
            </a:r>
          </a:p>
        </p:txBody>
      </p:sp>
      <p:sp>
        <p:nvSpPr>
          <p:cNvPr id="33" name="TextBox 14">
            <a:extLst>
              <a:ext uri="{FF2B5EF4-FFF2-40B4-BE49-F238E27FC236}">
                <a16:creationId xmlns:a16="http://schemas.microsoft.com/office/drawing/2014/main" id="{A665BB90-4AD4-3D48-ADAF-1AB7AD6D2A8E}"/>
              </a:ext>
            </a:extLst>
          </p:cNvPr>
          <p:cNvSpPr txBox="1"/>
          <p:nvPr/>
        </p:nvSpPr>
        <p:spPr>
          <a:xfrm>
            <a:off x="7378014" y="2968196"/>
            <a:ext cx="3561101" cy="288925"/>
          </a:xfrm>
          <a:prstGeom prst="rect">
            <a:avLst/>
          </a:prstGeom>
        </p:spPr>
        <p:txBody>
          <a:bodyPr lIns="0" tIns="0" rIns="0" bIns="0" rtlCol="0" anchor="t">
            <a:spAutoFit/>
          </a:bodyPr>
          <a:lstStyle/>
          <a:p>
            <a:pPr defTabSz="609630">
              <a:lnSpc>
                <a:spcPts val="2403"/>
              </a:lnSpc>
              <a:spcBef>
                <a:spcPct val="0"/>
              </a:spcBef>
            </a:pPr>
            <a:r>
              <a:rPr lang="en-US" dirty="0">
                <a:solidFill>
                  <a:srgbClr val="311A57"/>
                </a:solidFill>
                <a:latin typeface="HK Grotesk Light"/>
              </a:rPr>
              <a:t>Future Work</a:t>
            </a:r>
          </a:p>
        </p:txBody>
      </p:sp>
      <p:sp>
        <p:nvSpPr>
          <p:cNvPr id="35" name="AutoShape 23">
            <a:extLst>
              <a:ext uri="{FF2B5EF4-FFF2-40B4-BE49-F238E27FC236}">
                <a16:creationId xmlns:a16="http://schemas.microsoft.com/office/drawing/2014/main" id="{8F207768-C275-3A4A-94FF-CD21FDB7B726}"/>
              </a:ext>
            </a:extLst>
          </p:cNvPr>
          <p:cNvSpPr/>
          <p:nvPr/>
        </p:nvSpPr>
        <p:spPr>
          <a:xfrm>
            <a:off x="5919861" y="3376761"/>
            <a:ext cx="5411727" cy="0"/>
          </a:xfrm>
          <a:prstGeom prst="line">
            <a:avLst/>
          </a:prstGeom>
          <a:ln w="9525" cap="rnd">
            <a:solidFill>
              <a:srgbClr val="311A57"/>
            </a:solidFill>
            <a:prstDash val="solid"/>
            <a:headEnd type="none" w="sm" len="sm"/>
            <a:tailEnd type="none" w="sm" len="sm"/>
          </a:ln>
        </p:spPr>
      </p:sp>
      <p:sp>
        <p:nvSpPr>
          <p:cNvPr id="36" name="TextBox 7">
            <a:extLst>
              <a:ext uri="{FF2B5EF4-FFF2-40B4-BE49-F238E27FC236}">
                <a16:creationId xmlns:a16="http://schemas.microsoft.com/office/drawing/2014/main" id="{D3A2AB24-BF4F-A64C-9010-067D5186445A}"/>
              </a:ext>
            </a:extLst>
          </p:cNvPr>
          <p:cNvSpPr txBox="1"/>
          <p:nvPr/>
        </p:nvSpPr>
        <p:spPr>
          <a:xfrm>
            <a:off x="5946154" y="717230"/>
            <a:ext cx="1122926" cy="256096"/>
          </a:xfrm>
          <a:prstGeom prst="rect">
            <a:avLst/>
          </a:prstGeom>
        </p:spPr>
        <p:txBody>
          <a:bodyPr lIns="0" tIns="0" rIns="0" bIns="0" rtlCol="0" anchor="t">
            <a:spAutoFit/>
          </a:bodyPr>
          <a:lstStyle/>
          <a:p>
            <a:pPr defTabSz="609630">
              <a:lnSpc>
                <a:spcPts val="2053"/>
              </a:lnSpc>
              <a:spcBef>
                <a:spcPct val="0"/>
              </a:spcBef>
            </a:pPr>
            <a:r>
              <a:rPr lang="en-US" sz="1600" spc="87" dirty="0">
                <a:solidFill>
                  <a:srgbClr val="311A57"/>
                </a:solidFill>
                <a:latin typeface="HK Grotesk Bold"/>
              </a:rPr>
              <a:t>PART 0</a:t>
            </a:r>
          </a:p>
        </p:txBody>
      </p:sp>
      <p:sp>
        <p:nvSpPr>
          <p:cNvPr id="37" name="TextBox 8">
            <a:extLst>
              <a:ext uri="{FF2B5EF4-FFF2-40B4-BE49-F238E27FC236}">
                <a16:creationId xmlns:a16="http://schemas.microsoft.com/office/drawing/2014/main" id="{5930FD8C-8A14-9040-86FE-23CC63794B8F}"/>
              </a:ext>
            </a:extLst>
          </p:cNvPr>
          <p:cNvSpPr txBox="1"/>
          <p:nvPr/>
        </p:nvSpPr>
        <p:spPr>
          <a:xfrm>
            <a:off x="7387931" y="685800"/>
            <a:ext cx="3561101" cy="288925"/>
          </a:xfrm>
          <a:prstGeom prst="rect">
            <a:avLst/>
          </a:prstGeom>
        </p:spPr>
        <p:txBody>
          <a:bodyPr lIns="0" tIns="0" rIns="0" bIns="0" rtlCol="0" anchor="t">
            <a:spAutoFit/>
          </a:bodyPr>
          <a:lstStyle/>
          <a:p>
            <a:pPr defTabSz="609630">
              <a:lnSpc>
                <a:spcPts val="2403"/>
              </a:lnSpc>
            </a:pPr>
            <a:r>
              <a:rPr lang="en-US" dirty="0">
                <a:solidFill>
                  <a:srgbClr val="311A57"/>
                </a:solidFill>
                <a:latin typeface="HK Grotesk Light"/>
              </a:rPr>
              <a:t>Problem Motivation</a:t>
            </a:r>
          </a:p>
        </p:txBody>
      </p:sp>
      <p:sp>
        <p:nvSpPr>
          <p:cNvPr id="38" name="AutoShape 23">
            <a:extLst>
              <a:ext uri="{FF2B5EF4-FFF2-40B4-BE49-F238E27FC236}">
                <a16:creationId xmlns:a16="http://schemas.microsoft.com/office/drawing/2014/main" id="{C5E1D653-BD48-A642-865C-865CD5A0703E}"/>
              </a:ext>
            </a:extLst>
          </p:cNvPr>
          <p:cNvSpPr/>
          <p:nvPr/>
        </p:nvSpPr>
        <p:spPr>
          <a:xfrm>
            <a:off x="5919861" y="577250"/>
            <a:ext cx="5411727" cy="0"/>
          </a:xfrm>
          <a:prstGeom prst="line">
            <a:avLst/>
          </a:prstGeom>
          <a:ln w="9525" cap="rnd">
            <a:solidFill>
              <a:srgbClr val="311A57"/>
            </a:solidFill>
            <a:prstDash val="solid"/>
            <a:headEnd type="none" w="sm" len="sm"/>
            <a:tailEnd type="none" w="sm" len="sm"/>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a:extLst>
              <a:ext uri="{FF2B5EF4-FFF2-40B4-BE49-F238E27FC236}">
                <a16:creationId xmlns:a16="http://schemas.microsoft.com/office/drawing/2014/main" id="{D6F65085-7C5E-2648-B6CE-DA8FBBF6AFCA}"/>
              </a:ext>
            </a:extLst>
          </p:cNvPr>
          <p:cNvGrpSpPr/>
          <p:nvPr/>
        </p:nvGrpSpPr>
        <p:grpSpPr>
          <a:xfrm>
            <a:off x="685800" y="685800"/>
            <a:ext cx="3419667" cy="938741"/>
            <a:chOff x="0" y="0"/>
            <a:chExt cx="6839334" cy="1877482"/>
          </a:xfrm>
        </p:grpSpPr>
        <p:sp>
          <p:nvSpPr>
            <p:cNvPr id="3" name="AutoShape 4">
              <a:extLst>
                <a:ext uri="{FF2B5EF4-FFF2-40B4-BE49-F238E27FC236}">
                  <a16:creationId xmlns:a16="http://schemas.microsoft.com/office/drawing/2014/main" id="{925A9F3B-236F-F745-B2CD-EC059F54FA4A}"/>
                </a:ext>
              </a:extLst>
            </p:cNvPr>
            <p:cNvSpPr/>
            <p:nvPr/>
          </p:nvSpPr>
          <p:spPr>
            <a:xfrm>
              <a:off x="0" y="0"/>
              <a:ext cx="5448155"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AEBF9B91-6071-3849-B80D-A431909F3AB8}"/>
                </a:ext>
              </a:extLst>
            </p:cNvPr>
            <p:cNvSpPr txBox="1"/>
            <p:nvPr/>
          </p:nvSpPr>
          <p:spPr>
            <a:xfrm>
              <a:off x="0" y="483568"/>
              <a:ext cx="6839334" cy="1172886"/>
            </a:xfrm>
            <a:prstGeom prst="rect">
              <a:avLst/>
            </a:prstGeom>
          </p:spPr>
          <p:txBody>
            <a:bodyPr lIns="0" tIns="0" rIns="0" bIns="0" rtlCol="0" anchor="t">
              <a:spAutoFit/>
            </a:bodyPr>
            <a:lstStyle/>
            <a:p>
              <a:pPr defTabSz="609630">
                <a:lnSpc>
                  <a:spcPts val="4538"/>
                </a:lnSpc>
              </a:pPr>
              <a:r>
                <a:rPr lang="en-US" sz="4538" dirty="0">
                  <a:solidFill>
                    <a:srgbClr val="311A57"/>
                  </a:solidFill>
                  <a:latin typeface="HK Grotesk Bold Bold"/>
                </a:rPr>
                <a:t>Motivation</a:t>
              </a:r>
            </a:p>
          </p:txBody>
        </p:sp>
        <p:sp>
          <p:nvSpPr>
            <p:cNvPr id="5" name="AutoShape 6">
              <a:extLst>
                <a:ext uri="{FF2B5EF4-FFF2-40B4-BE49-F238E27FC236}">
                  <a16:creationId xmlns:a16="http://schemas.microsoft.com/office/drawing/2014/main" id="{9FAA61DE-58CF-C948-BFF0-F17FE11C0112}"/>
                </a:ext>
              </a:extLst>
            </p:cNvPr>
            <p:cNvSpPr/>
            <p:nvPr/>
          </p:nvSpPr>
          <p:spPr>
            <a:xfrm>
              <a:off x="0" y="1877482"/>
              <a:ext cx="5448155" cy="0"/>
            </a:xfrm>
            <a:prstGeom prst="line">
              <a:avLst/>
            </a:prstGeom>
            <a:ln w="38100" cap="flat">
              <a:solidFill>
                <a:srgbClr val="311A57"/>
              </a:solidFill>
              <a:prstDash val="solid"/>
              <a:headEnd type="none" w="sm" len="sm"/>
              <a:tailEnd type="none" w="sm" len="sm"/>
            </a:ln>
          </p:spPr>
        </p:sp>
      </p:grpSp>
      <p:sp>
        <p:nvSpPr>
          <p:cNvPr id="7" name="TextBox 6">
            <a:extLst>
              <a:ext uri="{FF2B5EF4-FFF2-40B4-BE49-F238E27FC236}">
                <a16:creationId xmlns:a16="http://schemas.microsoft.com/office/drawing/2014/main" id="{F362678F-CD04-4D4F-ACAD-DE1939272977}"/>
              </a:ext>
            </a:extLst>
          </p:cNvPr>
          <p:cNvSpPr txBox="1"/>
          <p:nvPr/>
        </p:nvSpPr>
        <p:spPr>
          <a:xfrm>
            <a:off x="685800" y="1755810"/>
            <a:ext cx="10891777" cy="6093976"/>
          </a:xfrm>
          <a:prstGeom prst="rect">
            <a:avLst/>
          </a:prstGeom>
          <a:noFill/>
        </p:spPr>
        <p:txBody>
          <a:bodyPr wrap="square" rtlCol="0">
            <a:spAutoFit/>
          </a:bodyPr>
          <a:lstStyle/>
          <a:p>
            <a:r>
              <a:rPr lang="en-CH" sz="2600" b="1" dirty="0"/>
              <a:t>Student Subtype Identification</a:t>
            </a:r>
            <a:r>
              <a:rPr lang="en-CH" sz="2600" dirty="0"/>
              <a:t>: heterogeniety among students leads to different types of learning strategies, which require different types of interventions (self-regulated and personalized learning)</a:t>
            </a:r>
          </a:p>
          <a:p>
            <a:endParaRPr lang="en-CH" sz="2600" dirty="0"/>
          </a:p>
          <a:p>
            <a:r>
              <a:rPr lang="en-CH" sz="2600" dirty="0"/>
              <a:t>Why is classifying student clusters difficult?</a:t>
            </a:r>
          </a:p>
          <a:p>
            <a:pPr marL="457200" indent="-457200">
              <a:buFontTx/>
              <a:buChar char="-"/>
            </a:pPr>
            <a:r>
              <a:rPr lang="en-GB" sz="2600" dirty="0"/>
              <a:t>D</a:t>
            </a:r>
            <a:r>
              <a:rPr lang="en-CH" sz="2600" dirty="0"/>
              <a:t>ifferences between student groups</a:t>
            </a:r>
          </a:p>
          <a:p>
            <a:pPr marL="457200" indent="-457200">
              <a:buFontTx/>
              <a:buChar char="-"/>
            </a:pPr>
            <a:r>
              <a:rPr lang="en-GB" sz="2600" dirty="0"/>
              <a:t>T</a:t>
            </a:r>
            <a:r>
              <a:rPr lang="en-CH" sz="2600" dirty="0"/>
              <a:t>emporal dynamics</a:t>
            </a:r>
          </a:p>
          <a:p>
            <a:endParaRPr lang="en-CH" sz="2600" dirty="0"/>
          </a:p>
          <a:p>
            <a:r>
              <a:rPr lang="en-CH" sz="2600" dirty="0"/>
              <a:t>Can we use EM-IRL to help identify student subtypes?</a:t>
            </a:r>
          </a:p>
          <a:p>
            <a:endParaRPr lang="en-CH" sz="2600" dirty="0"/>
          </a:p>
          <a:p>
            <a:r>
              <a:rPr lang="en-CH" sz="2600" b="1" dirty="0"/>
              <a:t>Problem formulation</a:t>
            </a:r>
            <a:r>
              <a:rPr lang="en-CH" sz="2600" dirty="0"/>
              <a:t>: Given the student’s interactions with a digital learning platform, extract their heterogenous learning strategy</a:t>
            </a:r>
          </a:p>
          <a:p>
            <a:pPr marL="457200" indent="-457200">
              <a:buFontTx/>
              <a:buChar char="-"/>
            </a:pPr>
            <a:endParaRPr lang="en-CH" sz="2600" dirty="0"/>
          </a:p>
          <a:p>
            <a:endParaRPr lang="en-CH" sz="2600" dirty="0"/>
          </a:p>
          <a:p>
            <a:endParaRPr lang="en-CH" sz="2600" dirty="0"/>
          </a:p>
        </p:txBody>
      </p:sp>
    </p:spTree>
    <p:extLst>
      <p:ext uri="{BB962C8B-B14F-4D97-AF65-F5344CB8AC3E}">
        <p14:creationId xmlns:p14="http://schemas.microsoft.com/office/powerpoint/2010/main" val="358775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a:extLst>
              <a:ext uri="{FF2B5EF4-FFF2-40B4-BE49-F238E27FC236}">
                <a16:creationId xmlns:a16="http://schemas.microsoft.com/office/drawing/2014/main" id="{D6F65085-7C5E-2648-B6CE-DA8FBBF6AFCA}"/>
              </a:ext>
            </a:extLst>
          </p:cNvPr>
          <p:cNvGrpSpPr/>
          <p:nvPr/>
        </p:nvGrpSpPr>
        <p:grpSpPr>
          <a:xfrm>
            <a:off x="685799" y="685800"/>
            <a:ext cx="8213271" cy="947057"/>
            <a:chOff x="-2" y="0"/>
            <a:chExt cx="16426542" cy="1894114"/>
          </a:xfrm>
        </p:grpSpPr>
        <p:sp>
          <p:nvSpPr>
            <p:cNvPr id="3" name="AutoShape 4">
              <a:extLst>
                <a:ext uri="{FF2B5EF4-FFF2-40B4-BE49-F238E27FC236}">
                  <a16:creationId xmlns:a16="http://schemas.microsoft.com/office/drawing/2014/main" id="{925A9F3B-236F-F745-B2CD-EC059F54FA4A}"/>
                </a:ext>
              </a:extLst>
            </p:cNvPr>
            <p:cNvSpPr/>
            <p:nvPr/>
          </p:nvSpPr>
          <p:spPr>
            <a:xfrm>
              <a:off x="-2" y="0"/>
              <a:ext cx="11397342"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AEBF9B91-6071-3849-B80D-A431909F3AB8}"/>
                </a:ext>
              </a:extLst>
            </p:cNvPr>
            <p:cNvSpPr txBox="1"/>
            <p:nvPr/>
          </p:nvSpPr>
          <p:spPr>
            <a:xfrm>
              <a:off x="-2" y="483568"/>
              <a:ext cx="16426542" cy="1172886"/>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Reinforcement Learning</a:t>
              </a:r>
            </a:p>
          </p:txBody>
        </p:sp>
        <p:sp>
          <p:nvSpPr>
            <p:cNvPr id="5" name="AutoShape 6">
              <a:extLst>
                <a:ext uri="{FF2B5EF4-FFF2-40B4-BE49-F238E27FC236}">
                  <a16:creationId xmlns:a16="http://schemas.microsoft.com/office/drawing/2014/main" id="{9FAA61DE-58CF-C948-BFF0-F17FE11C0112}"/>
                </a:ext>
              </a:extLst>
            </p:cNvPr>
            <p:cNvSpPr/>
            <p:nvPr/>
          </p:nvSpPr>
          <p:spPr>
            <a:xfrm>
              <a:off x="-2" y="1877482"/>
              <a:ext cx="11691258" cy="16632"/>
            </a:xfrm>
            <a:prstGeom prst="line">
              <a:avLst/>
            </a:prstGeom>
            <a:ln w="38100" cap="flat">
              <a:solidFill>
                <a:srgbClr val="311A57"/>
              </a:solidFill>
              <a:prstDash val="solid"/>
              <a:headEnd type="none" w="sm" len="sm"/>
              <a:tailEnd type="none" w="sm" len="sm"/>
            </a:ln>
          </p:spPr>
        </p:sp>
      </p:grpSp>
      <p:pic>
        <p:nvPicPr>
          <p:cNvPr id="1026" name="Picture 2" descr="5 Things You Need to Know about Reinforcement Learning - KDnuggets">
            <a:extLst>
              <a:ext uri="{FF2B5EF4-FFF2-40B4-BE49-F238E27FC236}">
                <a16:creationId xmlns:a16="http://schemas.microsoft.com/office/drawing/2014/main" id="{267A84DC-BEED-8541-A27A-B4CC718FE6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1000" y="2073728"/>
            <a:ext cx="8890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302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utoShape 4">
            <a:extLst>
              <a:ext uri="{FF2B5EF4-FFF2-40B4-BE49-F238E27FC236}">
                <a16:creationId xmlns:a16="http://schemas.microsoft.com/office/drawing/2014/main" id="{9905CE10-A4A5-E444-9365-6F3AB7ED785C}"/>
              </a:ext>
            </a:extLst>
          </p:cNvPr>
          <p:cNvSpPr/>
          <p:nvPr/>
        </p:nvSpPr>
        <p:spPr>
          <a:xfrm>
            <a:off x="685798" y="632905"/>
            <a:ext cx="7445831" cy="27845"/>
          </a:xfrm>
          <a:prstGeom prst="line">
            <a:avLst/>
          </a:prstGeom>
          <a:ln w="203200" cap="flat">
            <a:solidFill>
              <a:srgbClr val="311A57"/>
            </a:solidFill>
            <a:prstDash val="solid"/>
            <a:headEnd type="none" w="sm" len="sm"/>
            <a:tailEnd type="none" w="sm" len="sm"/>
          </a:ln>
        </p:spPr>
        <p:txBody>
          <a:bodyPr/>
          <a:lstStyle/>
          <a:p>
            <a:endParaRPr lang="en-CH" dirty="0"/>
          </a:p>
        </p:txBody>
      </p:sp>
      <p:sp>
        <p:nvSpPr>
          <p:cNvPr id="34" name="TextBox 5">
            <a:extLst>
              <a:ext uri="{FF2B5EF4-FFF2-40B4-BE49-F238E27FC236}">
                <a16:creationId xmlns:a16="http://schemas.microsoft.com/office/drawing/2014/main" id="{ABEFFDF4-3920-8044-9F5F-64305EE14EFD}"/>
              </a:ext>
            </a:extLst>
          </p:cNvPr>
          <p:cNvSpPr txBox="1"/>
          <p:nvPr/>
        </p:nvSpPr>
        <p:spPr>
          <a:xfrm>
            <a:off x="685800" y="927584"/>
            <a:ext cx="8366756" cy="586443"/>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Inverse Reinforcement Learning</a:t>
            </a:r>
          </a:p>
        </p:txBody>
      </p:sp>
      <p:sp>
        <p:nvSpPr>
          <p:cNvPr id="35" name="AutoShape 6">
            <a:extLst>
              <a:ext uri="{FF2B5EF4-FFF2-40B4-BE49-F238E27FC236}">
                <a16:creationId xmlns:a16="http://schemas.microsoft.com/office/drawing/2014/main" id="{91A9C28C-CA74-5C4B-954F-7D875C8149C4}"/>
              </a:ext>
            </a:extLst>
          </p:cNvPr>
          <p:cNvSpPr/>
          <p:nvPr/>
        </p:nvSpPr>
        <p:spPr>
          <a:xfrm>
            <a:off x="685798" y="1596587"/>
            <a:ext cx="7445831" cy="27845"/>
          </a:xfrm>
          <a:prstGeom prst="line">
            <a:avLst/>
          </a:prstGeom>
          <a:ln w="38100" cap="flat">
            <a:solidFill>
              <a:srgbClr val="311A57"/>
            </a:solidFill>
            <a:prstDash val="solid"/>
            <a:headEnd type="none" w="sm" len="sm"/>
            <a:tailEnd type="none" w="sm" len="sm"/>
          </a:ln>
        </p:spPr>
      </p:sp>
      <p:sp>
        <p:nvSpPr>
          <p:cNvPr id="14" name="Rectangle 13">
            <a:extLst>
              <a:ext uri="{FF2B5EF4-FFF2-40B4-BE49-F238E27FC236}">
                <a16:creationId xmlns:a16="http://schemas.microsoft.com/office/drawing/2014/main" id="{25EB8F38-9D39-A140-AF91-EB8878ED2786}"/>
              </a:ext>
            </a:extLst>
          </p:cNvPr>
          <p:cNvSpPr/>
          <p:nvPr/>
        </p:nvSpPr>
        <p:spPr>
          <a:xfrm>
            <a:off x="5910941" y="1849699"/>
            <a:ext cx="5845630" cy="4524315"/>
          </a:xfrm>
          <a:prstGeom prst="rect">
            <a:avLst/>
          </a:prstGeom>
        </p:spPr>
        <p:txBody>
          <a:bodyPr wrap="square">
            <a:spAutoFit/>
          </a:bodyPr>
          <a:lstStyle/>
          <a:p>
            <a:r>
              <a:rPr lang="en-CH" sz="2400" dirty="0"/>
              <a:t>Takes expert player trajectories as input, determines a reward function based on that</a:t>
            </a:r>
          </a:p>
          <a:p>
            <a:endParaRPr lang="en-CH" sz="2400" dirty="0"/>
          </a:p>
          <a:p>
            <a:r>
              <a:rPr lang="en-CH" sz="2400" dirty="0"/>
              <a:t>Feeds that inferred reward function into the normal RL pipeline</a:t>
            </a:r>
          </a:p>
          <a:p>
            <a:endParaRPr lang="en-CH" sz="2400" dirty="0"/>
          </a:p>
          <a:p>
            <a:r>
              <a:rPr lang="en-CH" sz="2400" dirty="0"/>
              <a:t>Two types of IRL:</a:t>
            </a:r>
          </a:p>
          <a:p>
            <a:pPr marL="457200" indent="-457200">
              <a:buAutoNum type="arabicPeriod"/>
            </a:pPr>
            <a:r>
              <a:rPr lang="en-GB" sz="2400" dirty="0"/>
              <a:t>D</a:t>
            </a:r>
            <a:r>
              <a:rPr lang="en-CH" sz="2400" dirty="0"/>
              <a:t>irectly learning a policy by state-action mapping by parroting behaviors (supervised learning)</a:t>
            </a:r>
          </a:p>
          <a:p>
            <a:pPr marL="457200" indent="-457200">
              <a:buAutoNum type="arabicPeriod"/>
            </a:pPr>
            <a:r>
              <a:rPr lang="en-CH" sz="2400" dirty="0"/>
              <a:t>Inferring rewards from demonstrations and using RL to determine policy</a:t>
            </a:r>
          </a:p>
        </p:txBody>
      </p:sp>
      <p:pic>
        <p:nvPicPr>
          <p:cNvPr id="2050" name="Picture 2" descr="Guide to MBIRL - Model Based Inverse Reinforcement Learning -">
            <a:extLst>
              <a:ext uri="{FF2B5EF4-FFF2-40B4-BE49-F238E27FC236}">
                <a16:creationId xmlns:a16="http://schemas.microsoft.com/office/drawing/2014/main" id="{83DE9C90-BF34-DF44-9364-26F27D90B3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389" y="2117132"/>
            <a:ext cx="4356467" cy="35876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706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70108D0-08D5-BF44-A582-4538FC117518}"/>
              </a:ext>
            </a:extLst>
          </p:cNvPr>
          <p:cNvPicPr>
            <a:picLocks noChangeAspect="1"/>
          </p:cNvPicPr>
          <p:nvPr/>
        </p:nvPicPr>
        <p:blipFill>
          <a:blip r:embed="rId2"/>
          <a:stretch>
            <a:fillRect/>
          </a:stretch>
        </p:blipFill>
        <p:spPr>
          <a:xfrm>
            <a:off x="3160928" y="1514027"/>
            <a:ext cx="6021342" cy="2710217"/>
          </a:xfrm>
          <a:prstGeom prst="rect">
            <a:avLst/>
          </a:prstGeom>
        </p:spPr>
      </p:pic>
      <p:sp>
        <p:nvSpPr>
          <p:cNvPr id="33" name="AutoShape 4">
            <a:extLst>
              <a:ext uri="{FF2B5EF4-FFF2-40B4-BE49-F238E27FC236}">
                <a16:creationId xmlns:a16="http://schemas.microsoft.com/office/drawing/2014/main" id="{9905CE10-A4A5-E444-9365-6F3AB7ED785C}"/>
              </a:ext>
            </a:extLst>
          </p:cNvPr>
          <p:cNvSpPr/>
          <p:nvPr/>
        </p:nvSpPr>
        <p:spPr>
          <a:xfrm>
            <a:off x="685798" y="632905"/>
            <a:ext cx="7445831" cy="27845"/>
          </a:xfrm>
          <a:prstGeom prst="line">
            <a:avLst/>
          </a:prstGeom>
          <a:ln w="203200" cap="flat">
            <a:solidFill>
              <a:srgbClr val="311A57"/>
            </a:solidFill>
            <a:prstDash val="solid"/>
            <a:headEnd type="none" w="sm" len="sm"/>
            <a:tailEnd type="none" w="sm" len="sm"/>
          </a:ln>
        </p:spPr>
        <p:txBody>
          <a:bodyPr/>
          <a:lstStyle/>
          <a:p>
            <a:endParaRPr lang="en-CH" dirty="0"/>
          </a:p>
        </p:txBody>
      </p:sp>
      <p:sp>
        <p:nvSpPr>
          <p:cNvPr id="34" name="TextBox 5">
            <a:extLst>
              <a:ext uri="{FF2B5EF4-FFF2-40B4-BE49-F238E27FC236}">
                <a16:creationId xmlns:a16="http://schemas.microsoft.com/office/drawing/2014/main" id="{ABEFFDF4-3920-8044-9F5F-64305EE14EFD}"/>
              </a:ext>
            </a:extLst>
          </p:cNvPr>
          <p:cNvSpPr txBox="1"/>
          <p:nvPr/>
        </p:nvSpPr>
        <p:spPr>
          <a:xfrm>
            <a:off x="685800" y="927584"/>
            <a:ext cx="8366756" cy="586443"/>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Inverse Reinforcement Learning</a:t>
            </a:r>
          </a:p>
        </p:txBody>
      </p:sp>
      <p:sp>
        <p:nvSpPr>
          <p:cNvPr id="35" name="AutoShape 6">
            <a:extLst>
              <a:ext uri="{FF2B5EF4-FFF2-40B4-BE49-F238E27FC236}">
                <a16:creationId xmlns:a16="http://schemas.microsoft.com/office/drawing/2014/main" id="{91A9C28C-CA74-5C4B-954F-7D875C8149C4}"/>
              </a:ext>
            </a:extLst>
          </p:cNvPr>
          <p:cNvSpPr/>
          <p:nvPr/>
        </p:nvSpPr>
        <p:spPr>
          <a:xfrm>
            <a:off x="685798" y="1596587"/>
            <a:ext cx="7445831" cy="27845"/>
          </a:xfrm>
          <a:prstGeom prst="line">
            <a:avLst/>
          </a:prstGeom>
          <a:ln w="38100" cap="flat">
            <a:solidFill>
              <a:srgbClr val="311A57"/>
            </a:solidFill>
            <a:prstDash val="solid"/>
            <a:headEnd type="none" w="sm" len="sm"/>
            <a:tailEnd type="none" w="sm" len="sm"/>
          </a:ln>
        </p:spPr>
      </p:sp>
      <p:pic>
        <p:nvPicPr>
          <p:cNvPr id="3" name="Picture 2">
            <a:extLst>
              <a:ext uri="{FF2B5EF4-FFF2-40B4-BE49-F238E27FC236}">
                <a16:creationId xmlns:a16="http://schemas.microsoft.com/office/drawing/2014/main" id="{342380F6-448B-DD45-BD83-DE8DB52E4F96}"/>
              </a:ext>
            </a:extLst>
          </p:cNvPr>
          <p:cNvPicPr>
            <a:picLocks noChangeAspect="1"/>
          </p:cNvPicPr>
          <p:nvPr/>
        </p:nvPicPr>
        <p:blipFill>
          <a:blip r:embed="rId3"/>
          <a:stretch>
            <a:fillRect/>
          </a:stretch>
        </p:blipFill>
        <p:spPr>
          <a:xfrm>
            <a:off x="3009730" y="4053194"/>
            <a:ext cx="6042826" cy="2758947"/>
          </a:xfrm>
          <a:prstGeom prst="rect">
            <a:avLst/>
          </a:prstGeom>
        </p:spPr>
      </p:pic>
      <p:sp>
        <p:nvSpPr>
          <p:cNvPr id="17" name="Rounded Rectangular Callout 3">
            <a:extLst>
              <a:ext uri="{FF2B5EF4-FFF2-40B4-BE49-F238E27FC236}">
                <a16:creationId xmlns:a16="http://schemas.microsoft.com/office/drawing/2014/main" id="{051ABC8D-27F0-4346-84BE-491019494BBD}"/>
              </a:ext>
            </a:extLst>
          </p:cNvPr>
          <p:cNvSpPr/>
          <p:nvPr/>
        </p:nvSpPr>
        <p:spPr bwMode="auto">
          <a:xfrm>
            <a:off x="805843" y="5565079"/>
            <a:ext cx="2074173" cy="1025525"/>
          </a:xfrm>
          <a:prstGeom prst="wedgeRoundRectCallout">
            <a:avLst>
              <a:gd name="adj1" fmla="val 77187"/>
              <a:gd name="adj2" fmla="val 6878"/>
              <a:gd name="adj3" fmla="val 16667"/>
            </a:avLst>
          </a:prstGeom>
          <a:solidFill>
            <a:srgbClr val="FFFFFF"/>
          </a:solidFill>
          <a:ln w="44450">
            <a:solidFill>
              <a:srgbClr val="0070C0"/>
            </a:solidFill>
          </a:ln>
          <a:effectLst/>
        </p:spPr>
        <p:txBody>
          <a:bodyPr wrap="none"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2000" kern="0" dirty="0">
                <a:solidFill>
                  <a:srgbClr val="566B73"/>
                </a:solidFill>
              </a:rPr>
              <a:t>Learn inferred </a:t>
            </a:r>
          </a:p>
          <a:p>
            <a:pPr marL="0" marR="0" lvl="0" indent="0" algn="ctr" defTabSz="914400" eaLnBrk="1" fontAlgn="base" latinLnBrk="0" hangingPunct="1">
              <a:lnSpc>
                <a:spcPct val="100000"/>
              </a:lnSpc>
              <a:spcBef>
                <a:spcPct val="0"/>
              </a:spcBef>
              <a:spcAft>
                <a:spcPct val="0"/>
              </a:spcAft>
              <a:buClrTx/>
              <a:buSzTx/>
              <a:buFontTx/>
              <a:buNone/>
              <a:tabLst/>
              <a:defRPr/>
            </a:pPr>
            <a:r>
              <a:rPr lang="en-US" sz="2000" kern="0" dirty="0">
                <a:solidFill>
                  <a:srgbClr val="566B73"/>
                </a:solidFill>
              </a:rPr>
              <a:t>reward function</a:t>
            </a:r>
            <a:endParaRPr kumimoji="0" lang="en-US" sz="2000" b="0" i="0" u="none" strike="noStrike" kern="0" cap="none" spc="0" normalizeH="0" baseline="0" noProof="0" dirty="0">
              <a:ln>
                <a:noFill/>
              </a:ln>
              <a:solidFill>
                <a:srgbClr val="566B73"/>
              </a:solidFill>
              <a:effectLst/>
              <a:uLnTx/>
              <a:uFillTx/>
            </a:endParaRPr>
          </a:p>
        </p:txBody>
      </p:sp>
    </p:spTree>
    <p:extLst>
      <p:ext uri="{BB962C8B-B14F-4D97-AF65-F5344CB8AC3E}">
        <p14:creationId xmlns:p14="http://schemas.microsoft.com/office/powerpoint/2010/main" val="1437049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utoShape 4">
            <a:extLst>
              <a:ext uri="{FF2B5EF4-FFF2-40B4-BE49-F238E27FC236}">
                <a16:creationId xmlns:a16="http://schemas.microsoft.com/office/drawing/2014/main" id="{9905CE10-A4A5-E444-9365-6F3AB7ED785C}"/>
              </a:ext>
            </a:extLst>
          </p:cNvPr>
          <p:cNvSpPr/>
          <p:nvPr/>
        </p:nvSpPr>
        <p:spPr>
          <a:xfrm>
            <a:off x="685799" y="685799"/>
            <a:ext cx="6972301" cy="36222"/>
          </a:xfrm>
          <a:prstGeom prst="line">
            <a:avLst/>
          </a:prstGeom>
          <a:ln w="203200" cap="flat">
            <a:solidFill>
              <a:srgbClr val="311A57"/>
            </a:solidFill>
            <a:prstDash val="solid"/>
            <a:headEnd type="none" w="sm" len="sm"/>
            <a:tailEnd type="none" w="sm" len="sm"/>
          </a:ln>
        </p:spPr>
        <p:txBody>
          <a:bodyPr/>
          <a:lstStyle/>
          <a:p>
            <a:endParaRPr lang="en-CH" dirty="0"/>
          </a:p>
        </p:txBody>
      </p:sp>
      <p:sp>
        <p:nvSpPr>
          <p:cNvPr id="34" name="TextBox 5">
            <a:extLst>
              <a:ext uri="{FF2B5EF4-FFF2-40B4-BE49-F238E27FC236}">
                <a16:creationId xmlns:a16="http://schemas.microsoft.com/office/drawing/2014/main" id="{ABEFFDF4-3920-8044-9F5F-64305EE14EFD}"/>
              </a:ext>
            </a:extLst>
          </p:cNvPr>
          <p:cNvSpPr txBox="1"/>
          <p:nvPr/>
        </p:nvSpPr>
        <p:spPr>
          <a:xfrm>
            <a:off x="685800" y="927584"/>
            <a:ext cx="8366756" cy="586443"/>
          </a:xfrm>
          <a:prstGeom prst="rect">
            <a:avLst/>
          </a:prstGeom>
        </p:spPr>
        <p:txBody>
          <a:bodyPr wrap="square" lIns="0" tIns="0" rIns="0" bIns="0" rtlCol="0" anchor="t">
            <a:spAutoFit/>
          </a:bodyPr>
          <a:lstStyle/>
          <a:p>
            <a:pPr defTabSz="609630">
              <a:lnSpc>
                <a:spcPts val="4538"/>
              </a:lnSpc>
            </a:pPr>
            <a:r>
              <a:rPr lang="en-US" sz="4538" dirty="0">
                <a:solidFill>
                  <a:srgbClr val="311A57"/>
                </a:solidFill>
                <a:latin typeface="HK Grotesk Bold Bold"/>
              </a:rPr>
              <a:t>E-M Reinforcement Learning</a:t>
            </a:r>
          </a:p>
        </p:txBody>
      </p:sp>
      <p:sp>
        <p:nvSpPr>
          <p:cNvPr id="35" name="AutoShape 6">
            <a:extLst>
              <a:ext uri="{FF2B5EF4-FFF2-40B4-BE49-F238E27FC236}">
                <a16:creationId xmlns:a16="http://schemas.microsoft.com/office/drawing/2014/main" id="{91A9C28C-CA74-5C4B-954F-7D875C8149C4}"/>
              </a:ext>
            </a:extLst>
          </p:cNvPr>
          <p:cNvSpPr/>
          <p:nvPr/>
        </p:nvSpPr>
        <p:spPr>
          <a:xfrm flipV="1">
            <a:off x="685799" y="1626618"/>
            <a:ext cx="6972301" cy="36222"/>
          </a:xfrm>
          <a:prstGeom prst="line">
            <a:avLst/>
          </a:prstGeom>
          <a:ln w="38100" cap="flat">
            <a:solidFill>
              <a:srgbClr val="311A57"/>
            </a:solidFill>
            <a:prstDash val="solid"/>
            <a:headEnd type="none" w="sm" len="sm"/>
            <a:tailEnd type="none" w="sm" len="sm"/>
          </a:ln>
        </p:spPr>
      </p:sp>
      <p:sp>
        <p:nvSpPr>
          <p:cNvPr id="36" name="Rectangle 35">
            <a:extLst>
              <a:ext uri="{FF2B5EF4-FFF2-40B4-BE49-F238E27FC236}">
                <a16:creationId xmlns:a16="http://schemas.microsoft.com/office/drawing/2014/main" id="{5D1C311D-4C4A-854F-9B9F-22DE3AB8A923}"/>
              </a:ext>
            </a:extLst>
          </p:cNvPr>
          <p:cNvSpPr/>
          <p:nvPr/>
        </p:nvSpPr>
        <p:spPr>
          <a:xfrm>
            <a:off x="6923315" y="1775432"/>
            <a:ext cx="4351134" cy="4524315"/>
          </a:xfrm>
          <a:prstGeom prst="rect">
            <a:avLst/>
          </a:prstGeom>
        </p:spPr>
        <p:txBody>
          <a:bodyPr wrap="square">
            <a:spAutoFit/>
          </a:bodyPr>
          <a:lstStyle/>
          <a:p>
            <a:r>
              <a:rPr lang="en-CH" sz="2400" b="1" dirty="0"/>
              <a:t>assumption</a:t>
            </a:r>
            <a:r>
              <a:rPr lang="en-CH" sz="2400" dirty="0"/>
              <a:t>: different student subtypes have different pedagogical learning strategies</a:t>
            </a:r>
          </a:p>
          <a:p>
            <a:endParaRPr lang="en-CH" sz="2400" dirty="0"/>
          </a:p>
          <a:p>
            <a:r>
              <a:rPr lang="en-GB" sz="2400" b="1" dirty="0"/>
              <a:t>a</a:t>
            </a:r>
            <a:r>
              <a:rPr lang="en-CH" sz="2400" b="1" dirty="0"/>
              <a:t>ssumption</a:t>
            </a:r>
            <a:r>
              <a:rPr lang="en-CH" sz="2400" dirty="0"/>
              <a:t>: all students within the same cluster share the same strategy</a:t>
            </a:r>
          </a:p>
          <a:p>
            <a:endParaRPr lang="en-CH" sz="2400" dirty="0"/>
          </a:p>
          <a:p>
            <a:r>
              <a:rPr lang="en-GB" sz="2400" dirty="0"/>
              <a:t>Original EM-IRL paper has a fixed number of clusters. This work extends that algorithm by optimizing the number of clusters</a:t>
            </a:r>
            <a:endParaRPr lang="en-CH" sz="2400" dirty="0"/>
          </a:p>
        </p:txBody>
      </p:sp>
      <p:pic>
        <p:nvPicPr>
          <p:cNvPr id="32" name="Picture 31">
            <a:extLst>
              <a:ext uri="{FF2B5EF4-FFF2-40B4-BE49-F238E27FC236}">
                <a16:creationId xmlns:a16="http://schemas.microsoft.com/office/drawing/2014/main" id="{BAF91F8F-48C4-5B45-A65D-ECB1077382EC}"/>
              </a:ext>
            </a:extLst>
          </p:cNvPr>
          <p:cNvPicPr>
            <a:picLocks noChangeAspect="1"/>
          </p:cNvPicPr>
          <p:nvPr/>
        </p:nvPicPr>
        <p:blipFill>
          <a:blip r:embed="rId2"/>
          <a:stretch>
            <a:fillRect/>
          </a:stretch>
        </p:blipFill>
        <p:spPr>
          <a:xfrm>
            <a:off x="634999" y="1879063"/>
            <a:ext cx="6146800" cy="3556000"/>
          </a:xfrm>
          <a:prstGeom prst="rect">
            <a:avLst/>
          </a:prstGeom>
        </p:spPr>
      </p:pic>
      <p:sp>
        <p:nvSpPr>
          <p:cNvPr id="37" name="Rounded Rectangular Callout 3">
            <a:extLst>
              <a:ext uri="{FF2B5EF4-FFF2-40B4-BE49-F238E27FC236}">
                <a16:creationId xmlns:a16="http://schemas.microsoft.com/office/drawing/2014/main" id="{A41F288D-4CEC-7644-884B-62F788ECB3BB}"/>
              </a:ext>
            </a:extLst>
          </p:cNvPr>
          <p:cNvSpPr/>
          <p:nvPr/>
        </p:nvSpPr>
        <p:spPr bwMode="auto">
          <a:xfrm>
            <a:off x="3074558" y="2907560"/>
            <a:ext cx="2518666" cy="473252"/>
          </a:xfrm>
          <a:prstGeom prst="wedgeRoundRectCallout">
            <a:avLst>
              <a:gd name="adj1" fmla="val -65503"/>
              <a:gd name="adj2" fmla="val 55027"/>
              <a:gd name="adj3" fmla="val 16667"/>
            </a:avLst>
          </a:prstGeom>
          <a:solidFill>
            <a:srgbClr val="FFFFFF"/>
          </a:solidFill>
          <a:ln w="44450">
            <a:solidFill>
              <a:srgbClr val="0070C0"/>
            </a:solidFill>
          </a:ln>
          <a:effectLst/>
        </p:spPr>
        <p:txBody>
          <a:bodyPr wrap="none"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600" kern="0" dirty="0">
                <a:solidFill>
                  <a:srgbClr val="566B73"/>
                </a:solidFill>
              </a:rPr>
              <a:t>Cycle through # of clusters</a:t>
            </a:r>
            <a:endParaRPr kumimoji="0" lang="en-US" sz="1600" b="0" i="0" u="none" strike="noStrike" kern="0" cap="none" spc="0" normalizeH="0" baseline="0" noProof="0" dirty="0">
              <a:ln>
                <a:noFill/>
              </a:ln>
              <a:solidFill>
                <a:srgbClr val="566B73"/>
              </a:solidFill>
              <a:effectLst/>
              <a:uLnTx/>
              <a:uFillTx/>
            </a:endParaRPr>
          </a:p>
        </p:txBody>
      </p:sp>
      <p:sp>
        <p:nvSpPr>
          <p:cNvPr id="38" name="Rectangle 37">
            <a:extLst>
              <a:ext uri="{FF2B5EF4-FFF2-40B4-BE49-F238E27FC236}">
                <a16:creationId xmlns:a16="http://schemas.microsoft.com/office/drawing/2014/main" id="{66A382B2-BFA1-1945-917A-5A206434E6D0}"/>
              </a:ext>
            </a:extLst>
          </p:cNvPr>
          <p:cNvSpPr/>
          <p:nvPr/>
        </p:nvSpPr>
        <p:spPr>
          <a:xfrm>
            <a:off x="685799" y="5572036"/>
            <a:ext cx="6096000" cy="1200329"/>
          </a:xfrm>
          <a:prstGeom prst="rect">
            <a:avLst/>
          </a:prstGeom>
        </p:spPr>
        <p:txBody>
          <a:bodyPr>
            <a:spAutoFit/>
          </a:bodyPr>
          <a:lstStyle/>
          <a:p>
            <a:r>
              <a:rPr lang="en-GB" dirty="0"/>
              <a:t>stop criteria: </a:t>
            </a:r>
          </a:p>
          <a:p>
            <a:pPr marL="342900" indent="-342900">
              <a:buAutoNum type="arabicPeriod"/>
            </a:pPr>
            <a:r>
              <a:rPr lang="en-GB" dirty="0"/>
              <a:t>there were some empty clusters generated</a:t>
            </a:r>
          </a:p>
          <a:p>
            <a:pPr marL="342900" indent="-342900">
              <a:buAutoNum type="arabicPeriod"/>
            </a:pPr>
            <a:r>
              <a:rPr lang="en-GB" dirty="0"/>
              <a:t>the log-likelihood (LL) of the clustering results varied smaller in comparison to the last iteration (10) </a:t>
            </a:r>
            <a:endParaRPr lang="en-CH" dirty="0"/>
          </a:p>
        </p:txBody>
      </p:sp>
      <p:sp>
        <p:nvSpPr>
          <p:cNvPr id="39" name="Rectangle 38">
            <a:extLst>
              <a:ext uri="{FF2B5EF4-FFF2-40B4-BE49-F238E27FC236}">
                <a16:creationId xmlns:a16="http://schemas.microsoft.com/office/drawing/2014/main" id="{89FDECAD-20E9-304B-BF0E-CBC9742B00F2}"/>
              </a:ext>
            </a:extLst>
          </p:cNvPr>
          <p:cNvSpPr/>
          <p:nvPr/>
        </p:nvSpPr>
        <p:spPr>
          <a:xfrm>
            <a:off x="4151493" y="2023980"/>
            <a:ext cx="1944507" cy="369332"/>
          </a:xfrm>
          <a:prstGeom prst="rect">
            <a:avLst/>
          </a:prstGeom>
        </p:spPr>
        <p:txBody>
          <a:bodyPr wrap="none">
            <a:spAutoFit/>
          </a:bodyPr>
          <a:lstStyle/>
          <a:p>
            <a:r>
              <a:rPr lang="en-GB" dirty="0" err="1"/>
              <a:t>Max_iterations</a:t>
            </a:r>
            <a:r>
              <a:rPr lang="en-GB" dirty="0"/>
              <a:t>=80</a:t>
            </a:r>
            <a:endParaRPr lang="en-CH" dirty="0"/>
          </a:p>
        </p:txBody>
      </p:sp>
    </p:spTree>
    <p:extLst>
      <p:ext uri="{BB962C8B-B14F-4D97-AF65-F5344CB8AC3E}">
        <p14:creationId xmlns:p14="http://schemas.microsoft.com/office/powerpoint/2010/main" val="2771236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a:extLst>
              <a:ext uri="{FF2B5EF4-FFF2-40B4-BE49-F238E27FC236}">
                <a16:creationId xmlns:a16="http://schemas.microsoft.com/office/drawing/2014/main" id="{D6F65085-7C5E-2648-B6CE-DA8FBBF6AFCA}"/>
              </a:ext>
            </a:extLst>
          </p:cNvPr>
          <p:cNvGrpSpPr/>
          <p:nvPr/>
        </p:nvGrpSpPr>
        <p:grpSpPr>
          <a:xfrm>
            <a:off x="685800" y="685800"/>
            <a:ext cx="3419667" cy="938741"/>
            <a:chOff x="0" y="0"/>
            <a:chExt cx="6839334" cy="1877482"/>
          </a:xfrm>
        </p:grpSpPr>
        <p:sp>
          <p:nvSpPr>
            <p:cNvPr id="3" name="AutoShape 4">
              <a:extLst>
                <a:ext uri="{FF2B5EF4-FFF2-40B4-BE49-F238E27FC236}">
                  <a16:creationId xmlns:a16="http://schemas.microsoft.com/office/drawing/2014/main" id="{925A9F3B-236F-F745-B2CD-EC059F54FA4A}"/>
                </a:ext>
              </a:extLst>
            </p:cNvPr>
            <p:cNvSpPr/>
            <p:nvPr/>
          </p:nvSpPr>
          <p:spPr>
            <a:xfrm>
              <a:off x="0" y="0"/>
              <a:ext cx="5448155"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AEBF9B91-6071-3849-B80D-A431909F3AB8}"/>
                </a:ext>
              </a:extLst>
            </p:cNvPr>
            <p:cNvSpPr txBox="1"/>
            <p:nvPr/>
          </p:nvSpPr>
          <p:spPr>
            <a:xfrm>
              <a:off x="0" y="483568"/>
              <a:ext cx="6839334" cy="1154162"/>
            </a:xfrm>
            <a:prstGeom prst="rect">
              <a:avLst/>
            </a:prstGeom>
          </p:spPr>
          <p:txBody>
            <a:bodyPr lIns="0" tIns="0" rIns="0" bIns="0" rtlCol="0" anchor="t">
              <a:spAutoFit/>
            </a:bodyPr>
            <a:lstStyle/>
            <a:p>
              <a:pPr defTabSz="609630">
                <a:lnSpc>
                  <a:spcPts val="4538"/>
                </a:lnSpc>
              </a:pPr>
              <a:r>
                <a:rPr lang="en-US" sz="4000" dirty="0">
                  <a:solidFill>
                    <a:srgbClr val="311A57"/>
                  </a:solidFill>
                  <a:latin typeface="HK Grotesk Bold Bold"/>
                </a:rPr>
                <a:t>Contributions</a:t>
              </a:r>
              <a:endParaRPr lang="en-US" sz="4538" dirty="0">
                <a:solidFill>
                  <a:srgbClr val="311A57"/>
                </a:solidFill>
                <a:latin typeface="HK Grotesk Bold Bold"/>
              </a:endParaRPr>
            </a:p>
          </p:txBody>
        </p:sp>
        <p:sp>
          <p:nvSpPr>
            <p:cNvPr id="5" name="AutoShape 6">
              <a:extLst>
                <a:ext uri="{FF2B5EF4-FFF2-40B4-BE49-F238E27FC236}">
                  <a16:creationId xmlns:a16="http://schemas.microsoft.com/office/drawing/2014/main" id="{9FAA61DE-58CF-C948-BFF0-F17FE11C0112}"/>
                </a:ext>
              </a:extLst>
            </p:cNvPr>
            <p:cNvSpPr/>
            <p:nvPr/>
          </p:nvSpPr>
          <p:spPr>
            <a:xfrm>
              <a:off x="0" y="1877482"/>
              <a:ext cx="5448155" cy="0"/>
            </a:xfrm>
            <a:prstGeom prst="line">
              <a:avLst/>
            </a:prstGeom>
            <a:ln w="38100" cap="flat">
              <a:solidFill>
                <a:srgbClr val="311A57"/>
              </a:solidFill>
              <a:prstDash val="solid"/>
              <a:headEnd type="none" w="sm" len="sm"/>
              <a:tailEnd type="none" w="sm" len="sm"/>
            </a:ln>
          </p:spPr>
        </p:sp>
      </p:grpSp>
      <p:grpSp>
        <p:nvGrpSpPr>
          <p:cNvPr id="7" name="Group 7">
            <a:extLst>
              <a:ext uri="{FF2B5EF4-FFF2-40B4-BE49-F238E27FC236}">
                <a16:creationId xmlns:a16="http://schemas.microsoft.com/office/drawing/2014/main" id="{F3AAAAE1-DB3E-7E4F-91D0-16F7D769C811}"/>
              </a:ext>
            </a:extLst>
          </p:cNvPr>
          <p:cNvGrpSpPr/>
          <p:nvPr/>
        </p:nvGrpSpPr>
        <p:grpSpPr>
          <a:xfrm>
            <a:off x="4489455" y="685801"/>
            <a:ext cx="3411539" cy="363795"/>
            <a:chOff x="0" y="0"/>
            <a:chExt cx="6823078" cy="727590"/>
          </a:xfrm>
        </p:grpSpPr>
        <p:sp>
          <p:nvSpPr>
            <p:cNvPr id="8" name="AutoShape 8">
              <a:extLst>
                <a:ext uri="{FF2B5EF4-FFF2-40B4-BE49-F238E27FC236}">
                  <a16:creationId xmlns:a16="http://schemas.microsoft.com/office/drawing/2014/main" id="{7EB41106-622A-944E-9EDC-AFD4BA784402}"/>
                </a:ext>
              </a:extLst>
            </p:cNvPr>
            <p:cNvSpPr/>
            <p:nvPr/>
          </p:nvSpPr>
          <p:spPr>
            <a:xfrm>
              <a:off x="0" y="0"/>
              <a:ext cx="6823078" cy="727590"/>
            </a:xfrm>
            <a:prstGeom prst="rect">
              <a:avLst/>
            </a:prstGeom>
            <a:solidFill>
              <a:srgbClr val="311A57"/>
            </a:solidFill>
          </p:spPr>
        </p:sp>
        <p:sp>
          <p:nvSpPr>
            <p:cNvPr id="9" name="TextBox 9">
              <a:extLst>
                <a:ext uri="{FF2B5EF4-FFF2-40B4-BE49-F238E27FC236}">
                  <a16:creationId xmlns:a16="http://schemas.microsoft.com/office/drawing/2014/main" id="{988BC622-3050-F047-9C74-06C0BAB33DE8}"/>
                </a:ext>
              </a:extLst>
            </p:cNvPr>
            <p:cNvSpPr txBox="1"/>
            <p:nvPr/>
          </p:nvSpPr>
          <p:spPr>
            <a:xfrm>
              <a:off x="420000" y="121100"/>
              <a:ext cx="6224574" cy="538608"/>
            </a:xfrm>
            <a:prstGeom prst="rect">
              <a:avLst/>
            </a:prstGeom>
          </p:spPr>
          <p:txBody>
            <a:bodyPr lIns="0" tIns="0" rIns="0" bIns="0" rtlCol="0" anchor="t">
              <a:spAutoFit/>
            </a:bodyPr>
            <a:lstStyle/>
            <a:p>
              <a:pPr defTabSz="609630">
                <a:lnSpc>
                  <a:spcPts val="2053"/>
                </a:lnSpc>
              </a:pPr>
              <a:r>
                <a:rPr lang="en-US" spc="87" dirty="0">
                  <a:solidFill>
                    <a:srgbClr val="F4F4F4"/>
                  </a:solidFill>
                  <a:latin typeface="HK Grotesk Bold Bold"/>
                </a:rPr>
                <a:t>1. SIMULATE EM-IRL for EDU</a:t>
              </a:r>
            </a:p>
          </p:txBody>
        </p:sp>
      </p:grpSp>
      <p:sp>
        <p:nvSpPr>
          <p:cNvPr id="19" name="AutoShape 19">
            <a:extLst>
              <a:ext uri="{FF2B5EF4-FFF2-40B4-BE49-F238E27FC236}">
                <a16:creationId xmlns:a16="http://schemas.microsoft.com/office/drawing/2014/main" id="{397CD292-8946-0E44-938A-8DB2DA0162C5}"/>
              </a:ext>
            </a:extLst>
          </p:cNvPr>
          <p:cNvSpPr/>
          <p:nvPr/>
        </p:nvSpPr>
        <p:spPr>
          <a:xfrm>
            <a:off x="4489455" y="1183217"/>
            <a:ext cx="7446731" cy="1128563"/>
          </a:xfrm>
          <a:prstGeom prst="rect">
            <a:avLst/>
          </a:prstGeom>
          <a:solidFill>
            <a:srgbClr val="F4F4F4"/>
          </a:solidFill>
        </p:spPr>
      </p:sp>
      <p:sp>
        <p:nvSpPr>
          <p:cNvPr id="23" name="TextBox 23">
            <a:extLst>
              <a:ext uri="{FF2B5EF4-FFF2-40B4-BE49-F238E27FC236}">
                <a16:creationId xmlns:a16="http://schemas.microsoft.com/office/drawing/2014/main" id="{9C17280F-286C-7E4B-BEC8-3E4C314604D1}"/>
              </a:ext>
            </a:extLst>
          </p:cNvPr>
          <p:cNvSpPr txBox="1"/>
          <p:nvPr/>
        </p:nvSpPr>
        <p:spPr>
          <a:xfrm>
            <a:off x="4699455" y="1395466"/>
            <a:ext cx="6942816" cy="615553"/>
          </a:xfrm>
          <a:prstGeom prst="rect">
            <a:avLst/>
          </a:prstGeom>
        </p:spPr>
        <p:txBody>
          <a:bodyPr wrap="square" lIns="0" tIns="0" rIns="0" bIns="0" rtlCol="0" anchor="t">
            <a:spAutoFit/>
          </a:bodyPr>
          <a:lstStyle/>
          <a:p>
            <a:pPr>
              <a:spcAft>
                <a:spcPts val="1200"/>
              </a:spcAft>
            </a:pPr>
            <a:r>
              <a:rPr lang="en-GB" sz="2000" b="1" dirty="0">
                <a:latin typeface="CMR9"/>
              </a:rPr>
              <a:t>Apply EM-IRL in the context of education </a:t>
            </a:r>
            <a:r>
              <a:rPr lang="en-GB" sz="2000" dirty="0">
                <a:latin typeface="CMR9"/>
              </a:rPr>
              <a:t>to a new problem it hasn’t been used for before (student subtyping).</a:t>
            </a:r>
          </a:p>
        </p:txBody>
      </p:sp>
      <p:grpSp>
        <p:nvGrpSpPr>
          <p:cNvPr id="27" name="Group 7">
            <a:extLst>
              <a:ext uri="{FF2B5EF4-FFF2-40B4-BE49-F238E27FC236}">
                <a16:creationId xmlns:a16="http://schemas.microsoft.com/office/drawing/2014/main" id="{11685B8C-4298-9E48-A603-42FF91EABEFA}"/>
              </a:ext>
            </a:extLst>
          </p:cNvPr>
          <p:cNvGrpSpPr/>
          <p:nvPr/>
        </p:nvGrpSpPr>
        <p:grpSpPr>
          <a:xfrm>
            <a:off x="4489455" y="2661534"/>
            <a:ext cx="3411539" cy="363795"/>
            <a:chOff x="0" y="0"/>
            <a:chExt cx="6823078" cy="727590"/>
          </a:xfrm>
        </p:grpSpPr>
        <p:sp>
          <p:nvSpPr>
            <p:cNvPr id="28" name="AutoShape 8">
              <a:extLst>
                <a:ext uri="{FF2B5EF4-FFF2-40B4-BE49-F238E27FC236}">
                  <a16:creationId xmlns:a16="http://schemas.microsoft.com/office/drawing/2014/main" id="{FC84E6A5-2714-D347-A528-4E001BECAEE8}"/>
                </a:ext>
              </a:extLst>
            </p:cNvPr>
            <p:cNvSpPr/>
            <p:nvPr/>
          </p:nvSpPr>
          <p:spPr>
            <a:xfrm>
              <a:off x="0" y="0"/>
              <a:ext cx="6823078" cy="727590"/>
            </a:xfrm>
            <a:prstGeom prst="rect">
              <a:avLst/>
            </a:prstGeom>
            <a:solidFill>
              <a:srgbClr val="311A57"/>
            </a:solidFill>
          </p:spPr>
        </p:sp>
        <p:sp>
          <p:nvSpPr>
            <p:cNvPr id="29" name="TextBox 9">
              <a:extLst>
                <a:ext uri="{FF2B5EF4-FFF2-40B4-BE49-F238E27FC236}">
                  <a16:creationId xmlns:a16="http://schemas.microsoft.com/office/drawing/2014/main" id="{3B0C80D2-ACD3-C042-B6F7-179C98D29C95}"/>
                </a:ext>
              </a:extLst>
            </p:cNvPr>
            <p:cNvSpPr txBox="1"/>
            <p:nvPr/>
          </p:nvSpPr>
          <p:spPr>
            <a:xfrm>
              <a:off x="420000" y="121100"/>
              <a:ext cx="6224574" cy="538608"/>
            </a:xfrm>
            <a:prstGeom prst="rect">
              <a:avLst/>
            </a:prstGeom>
          </p:spPr>
          <p:txBody>
            <a:bodyPr lIns="0" tIns="0" rIns="0" bIns="0" rtlCol="0" anchor="t">
              <a:spAutoFit/>
            </a:bodyPr>
            <a:lstStyle/>
            <a:p>
              <a:pPr defTabSz="609630">
                <a:lnSpc>
                  <a:spcPts val="2053"/>
                </a:lnSpc>
              </a:pPr>
              <a:r>
                <a:rPr lang="en-US" spc="87" dirty="0">
                  <a:solidFill>
                    <a:srgbClr val="F4F4F4"/>
                  </a:solidFill>
                  <a:latin typeface="HK Grotesk Bold Bold"/>
                </a:rPr>
                <a:t>2. MODIFY EM-IRL</a:t>
              </a:r>
            </a:p>
          </p:txBody>
        </p:sp>
      </p:grpSp>
      <p:sp>
        <p:nvSpPr>
          <p:cNvPr id="30" name="AutoShape 19">
            <a:extLst>
              <a:ext uri="{FF2B5EF4-FFF2-40B4-BE49-F238E27FC236}">
                <a16:creationId xmlns:a16="http://schemas.microsoft.com/office/drawing/2014/main" id="{F4F8BF55-2D40-324C-BED4-85E8EBA67BE2}"/>
              </a:ext>
            </a:extLst>
          </p:cNvPr>
          <p:cNvSpPr/>
          <p:nvPr/>
        </p:nvSpPr>
        <p:spPr>
          <a:xfrm>
            <a:off x="4489455" y="3158950"/>
            <a:ext cx="7446731" cy="1315054"/>
          </a:xfrm>
          <a:prstGeom prst="rect">
            <a:avLst/>
          </a:prstGeom>
          <a:solidFill>
            <a:srgbClr val="F4F4F4"/>
          </a:solidFill>
        </p:spPr>
      </p:sp>
      <p:sp>
        <p:nvSpPr>
          <p:cNvPr id="35" name="TextBox 23">
            <a:extLst>
              <a:ext uri="{FF2B5EF4-FFF2-40B4-BE49-F238E27FC236}">
                <a16:creationId xmlns:a16="http://schemas.microsoft.com/office/drawing/2014/main" id="{E9259447-2111-E244-B12F-8E9E080D42AD}"/>
              </a:ext>
            </a:extLst>
          </p:cNvPr>
          <p:cNvSpPr txBox="1"/>
          <p:nvPr/>
        </p:nvSpPr>
        <p:spPr>
          <a:xfrm>
            <a:off x="4753884" y="3508700"/>
            <a:ext cx="6942816" cy="615553"/>
          </a:xfrm>
          <a:prstGeom prst="rect">
            <a:avLst/>
          </a:prstGeom>
        </p:spPr>
        <p:txBody>
          <a:bodyPr wrap="square" lIns="0" tIns="0" rIns="0" bIns="0" rtlCol="0" anchor="t">
            <a:spAutoFit/>
          </a:bodyPr>
          <a:lstStyle/>
          <a:p>
            <a:pPr>
              <a:spcAft>
                <a:spcPts val="1200"/>
              </a:spcAft>
            </a:pPr>
            <a:r>
              <a:rPr lang="en-GB" sz="2000" b="1" dirty="0">
                <a:latin typeface="CMR9"/>
              </a:rPr>
              <a:t>Modifying EM-IRL to recursively cluster students </a:t>
            </a:r>
            <a:r>
              <a:rPr lang="en-GB" sz="2000" dirty="0">
                <a:latin typeface="CMR9"/>
              </a:rPr>
              <a:t>until both the number of clusters and the policy converges.</a:t>
            </a:r>
          </a:p>
        </p:txBody>
      </p:sp>
    </p:spTree>
    <p:extLst>
      <p:ext uri="{BB962C8B-B14F-4D97-AF65-F5344CB8AC3E}">
        <p14:creationId xmlns:p14="http://schemas.microsoft.com/office/powerpoint/2010/main" val="174381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3FF308E-E48F-774E-A903-4F7F76220EE7}"/>
              </a:ext>
            </a:extLst>
          </p:cNvPr>
          <p:cNvPicPr>
            <a:picLocks noChangeAspect="1"/>
          </p:cNvPicPr>
          <p:nvPr/>
        </p:nvPicPr>
        <p:blipFill rotWithShape="1">
          <a:blip r:embed="rId2"/>
          <a:srcRect r="43929"/>
          <a:stretch/>
        </p:blipFill>
        <p:spPr>
          <a:xfrm>
            <a:off x="268514" y="943016"/>
            <a:ext cx="6736443" cy="3606800"/>
          </a:xfrm>
          <a:prstGeom prst="rect">
            <a:avLst/>
          </a:prstGeom>
        </p:spPr>
      </p:pic>
      <p:grpSp>
        <p:nvGrpSpPr>
          <p:cNvPr id="2" name="Group 3">
            <a:extLst>
              <a:ext uri="{FF2B5EF4-FFF2-40B4-BE49-F238E27FC236}">
                <a16:creationId xmlns:a16="http://schemas.microsoft.com/office/drawing/2014/main" id="{D6F65085-7C5E-2648-B6CE-DA8FBBF6AFCA}"/>
              </a:ext>
            </a:extLst>
          </p:cNvPr>
          <p:cNvGrpSpPr/>
          <p:nvPr/>
        </p:nvGrpSpPr>
        <p:grpSpPr>
          <a:xfrm>
            <a:off x="685800" y="685800"/>
            <a:ext cx="3419667" cy="938741"/>
            <a:chOff x="0" y="0"/>
            <a:chExt cx="6839334" cy="1877482"/>
          </a:xfrm>
        </p:grpSpPr>
        <p:sp>
          <p:nvSpPr>
            <p:cNvPr id="3" name="AutoShape 4">
              <a:extLst>
                <a:ext uri="{FF2B5EF4-FFF2-40B4-BE49-F238E27FC236}">
                  <a16:creationId xmlns:a16="http://schemas.microsoft.com/office/drawing/2014/main" id="{925A9F3B-236F-F745-B2CD-EC059F54FA4A}"/>
                </a:ext>
              </a:extLst>
            </p:cNvPr>
            <p:cNvSpPr/>
            <p:nvPr/>
          </p:nvSpPr>
          <p:spPr>
            <a:xfrm>
              <a:off x="0" y="0"/>
              <a:ext cx="5448155" cy="0"/>
            </a:xfrm>
            <a:prstGeom prst="line">
              <a:avLst/>
            </a:prstGeom>
            <a:ln w="203200" cap="flat">
              <a:solidFill>
                <a:srgbClr val="311A57"/>
              </a:solidFill>
              <a:prstDash val="solid"/>
              <a:headEnd type="none" w="sm" len="sm"/>
              <a:tailEnd type="none" w="sm" len="sm"/>
            </a:ln>
          </p:spPr>
        </p:sp>
        <p:sp>
          <p:nvSpPr>
            <p:cNvPr id="4" name="TextBox 5">
              <a:extLst>
                <a:ext uri="{FF2B5EF4-FFF2-40B4-BE49-F238E27FC236}">
                  <a16:creationId xmlns:a16="http://schemas.microsoft.com/office/drawing/2014/main" id="{AEBF9B91-6071-3849-B80D-A431909F3AB8}"/>
                </a:ext>
              </a:extLst>
            </p:cNvPr>
            <p:cNvSpPr txBox="1"/>
            <p:nvPr/>
          </p:nvSpPr>
          <p:spPr>
            <a:xfrm>
              <a:off x="0" y="483568"/>
              <a:ext cx="6839334" cy="1172886"/>
            </a:xfrm>
            <a:prstGeom prst="rect">
              <a:avLst/>
            </a:prstGeom>
          </p:spPr>
          <p:txBody>
            <a:bodyPr lIns="0" tIns="0" rIns="0" bIns="0" rtlCol="0" anchor="t">
              <a:spAutoFit/>
            </a:bodyPr>
            <a:lstStyle/>
            <a:p>
              <a:pPr defTabSz="609630">
                <a:lnSpc>
                  <a:spcPts val="4538"/>
                </a:lnSpc>
              </a:pPr>
              <a:r>
                <a:rPr lang="en-US" sz="4538" dirty="0">
                  <a:solidFill>
                    <a:srgbClr val="311A57"/>
                  </a:solidFill>
                  <a:latin typeface="HK Grotesk Bold Bold"/>
                </a:rPr>
                <a:t>Methodology</a:t>
              </a:r>
            </a:p>
          </p:txBody>
        </p:sp>
        <p:sp>
          <p:nvSpPr>
            <p:cNvPr id="5" name="AutoShape 6">
              <a:extLst>
                <a:ext uri="{FF2B5EF4-FFF2-40B4-BE49-F238E27FC236}">
                  <a16:creationId xmlns:a16="http://schemas.microsoft.com/office/drawing/2014/main" id="{9FAA61DE-58CF-C948-BFF0-F17FE11C0112}"/>
                </a:ext>
              </a:extLst>
            </p:cNvPr>
            <p:cNvSpPr/>
            <p:nvPr/>
          </p:nvSpPr>
          <p:spPr>
            <a:xfrm>
              <a:off x="0" y="1877482"/>
              <a:ext cx="5448155" cy="0"/>
            </a:xfrm>
            <a:prstGeom prst="line">
              <a:avLst/>
            </a:prstGeom>
            <a:ln w="38100" cap="flat">
              <a:solidFill>
                <a:srgbClr val="311A57"/>
              </a:solidFill>
              <a:prstDash val="solid"/>
              <a:headEnd type="none" w="sm" len="sm"/>
              <a:tailEnd type="none" w="sm" len="sm"/>
            </a:ln>
          </p:spPr>
        </p:sp>
      </p:grpSp>
      <p:sp>
        <p:nvSpPr>
          <p:cNvPr id="7" name="Rectangle 6">
            <a:extLst>
              <a:ext uri="{FF2B5EF4-FFF2-40B4-BE49-F238E27FC236}">
                <a16:creationId xmlns:a16="http://schemas.microsoft.com/office/drawing/2014/main" id="{EB962348-DEA3-F740-98EC-C47E7CBF2737}"/>
              </a:ext>
            </a:extLst>
          </p:cNvPr>
          <p:cNvSpPr/>
          <p:nvPr/>
        </p:nvSpPr>
        <p:spPr>
          <a:xfrm>
            <a:off x="566832" y="4807031"/>
            <a:ext cx="10356981" cy="1754326"/>
          </a:xfrm>
          <a:prstGeom prst="rect">
            <a:avLst/>
          </a:prstGeom>
        </p:spPr>
        <p:txBody>
          <a:bodyPr wrap="square">
            <a:spAutoFit/>
          </a:bodyPr>
          <a:lstStyle/>
          <a:p>
            <a:r>
              <a:rPr lang="en-GB" sz="2400" b="1" dirty="0"/>
              <a:t>Grid World</a:t>
            </a:r>
          </a:p>
          <a:p>
            <a:r>
              <a:rPr lang="en-GB" sz="2000" b="1" dirty="0"/>
              <a:t>States</a:t>
            </a:r>
            <a:r>
              <a:rPr lang="en-GB" sz="2000" dirty="0"/>
              <a:t> (25) 5×5 grid-size. </a:t>
            </a:r>
          </a:p>
          <a:p>
            <a:r>
              <a:rPr lang="en-GB" sz="2000" b="1" dirty="0"/>
              <a:t>Actions</a:t>
            </a:r>
            <a:r>
              <a:rPr lang="en-GB" sz="2000" dirty="0"/>
              <a:t> (4) Moving to up, down, left, or right. </a:t>
            </a:r>
          </a:p>
          <a:p>
            <a:r>
              <a:rPr lang="en-GB" sz="2000" b="1" dirty="0"/>
              <a:t>Strategies</a:t>
            </a:r>
            <a:r>
              <a:rPr lang="en-GB" sz="2000" dirty="0"/>
              <a:t> (3) Moving to the 1) upper-right corner; 2) lower-left corner; or 3) lower-right corner.</a:t>
            </a:r>
            <a:endParaRPr lang="en-CH" sz="2000" dirty="0"/>
          </a:p>
          <a:p>
            <a:pPr lvl="1"/>
            <a:endParaRPr lang="en-GB" sz="2400" dirty="0"/>
          </a:p>
        </p:txBody>
      </p:sp>
      <p:sp>
        <p:nvSpPr>
          <p:cNvPr id="12" name="Rectangle 11">
            <a:extLst>
              <a:ext uri="{FF2B5EF4-FFF2-40B4-BE49-F238E27FC236}">
                <a16:creationId xmlns:a16="http://schemas.microsoft.com/office/drawing/2014/main" id="{AF96E6F8-6EE2-2B4E-9D13-E1649291DFD8}"/>
              </a:ext>
            </a:extLst>
          </p:cNvPr>
          <p:cNvSpPr/>
          <p:nvPr/>
        </p:nvSpPr>
        <p:spPr>
          <a:xfrm>
            <a:off x="6985981" y="1220805"/>
            <a:ext cx="4550229" cy="3847207"/>
          </a:xfrm>
          <a:prstGeom prst="rect">
            <a:avLst/>
          </a:prstGeom>
        </p:spPr>
        <p:txBody>
          <a:bodyPr wrap="square">
            <a:spAutoFit/>
          </a:bodyPr>
          <a:lstStyle/>
          <a:p>
            <a:r>
              <a:rPr lang="en-GB" sz="2400" b="1" dirty="0"/>
              <a:t>Highway</a:t>
            </a:r>
          </a:p>
          <a:p>
            <a:r>
              <a:rPr lang="en-GB" sz="2000" b="1" dirty="0"/>
              <a:t>States</a:t>
            </a:r>
            <a:r>
              <a:rPr lang="en-GB" sz="2000" dirty="0"/>
              <a:t> (729) the blue car’s speed had 3 levels and could move horizontally in 9 locations; the red car could move vertically in 9 locations and horizontally in 3 locations. </a:t>
            </a:r>
          </a:p>
          <a:p>
            <a:r>
              <a:rPr lang="en-GB" sz="2000" b="1" dirty="0"/>
              <a:t>Actions</a:t>
            </a:r>
            <a:r>
              <a:rPr lang="en-GB" sz="2000" dirty="0"/>
              <a:t> (5) Staying at the current state, speeding up, slowing down, moving left, or moving right. </a:t>
            </a:r>
          </a:p>
          <a:p>
            <a:r>
              <a:rPr lang="en-GB" sz="2000" b="1" dirty="0"/>
              <a:t>Strategies</a:t>
            </a:r>
            <a:r>
              <a:rPr lang="en-GB" sz="2000" dirty="0"/>
              <a:t> (2) 1) Keeping off the left lane (suppose it is under construction); 2) Driving at the fastest speed.</a:t>
            </a:r>
            <a:endParaRPr lang="en-CH" sz="2000" dirty="0"/>
          </a:p>
        </p:txBody>
      </p:sp>
    </p:spTree>
    <p:extLst>
      <p:ext uri="{BB962C8B-B14F-4D97-AF65-F5344CB8AC3E}">
        <p14:creationId xmlns:p14="http://schemas.microsoft.com/office/powerpoint/2010/main" val="115648388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6221</TotalTime>
  <Words>1186</Words>
  <Application>Microsoft Macintosh PowerPoint</Application>
  <PresentationFormat>Widescreen</PresentationFormat>
  <Paragraphs>115</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CMR9</vt:lpstr>
      <vt:lpstr>HK Grotesk Bold</vt:lpstr>
      <vt:lpstr>HK Grotesk Bold Bold</vt:lpstr>
      <vt:lpstr>HK Grotesk Light</vt:lpstr>
      <vt:lpstr>Open Sans Light Bold</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Swamy Vinitra</cp:lastModifiedBy>
  <cp:revision>49</cp:revision>
  <dcterms:created xsi:type="dcterms:W3CDTF">2021-09-30T19:34:19Z</dcterms:created>
  <dcterms:modified xsi:type="dcterms:W3CDTF">2021-11-29T09:18:01Z</dcterms:modified>
</cp:coreProperties>
</file>