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5" r:id="rId4"/>
    <p:sldId id="283" r:id="rId5"/>
    <p:sldId id="282" r:id="rId6"/>
    <p:sldId id="269" r:id="rId7"/>
    <p:sldId id="270" r:id="rId8"/>
    <p:sldId id="281" r:id="rId9"/>
    <p:sldId id="285" r:id="rId10"/>
    <p:sldId id="287" r:id="rId11"/>
    <p:sldId id="286" r:id="rId12"/>
    <p:sldId id="277" r:id="rId13"/>
    <p:sldId id="271" r:id="rId14"/>
    <p:sldId id="274" r:id="rId15"/>
    <p:sldId id="280" r:id="rId16"/>
    <p:sldId id="272" r:id="rId17"/>
    <p:sldId id="273" r:id="rId18"/>
    <p:sldId id="279" r:id="rId19"/>
    <p:sldId id="284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7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9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4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7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5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7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7995" y="1556362"/>
            <a:ext cx="11013159" cy="2381944"/>
            <a:chOff x="0" y="57150"/>
            <a:chExt cx="22026318" cy="4763886"/>
          </a:xfrm>
        </p:grpSpPr>
        <p:sp>
          <p:nvSpPr>
            <p:cNvPr id="3" name="TextBox 3"/>
            <p:cNvSpPr txBox="1"/>
            <p:nvPr/>
          </p:nvSpPr>
          <p:spPr>
            <a:xfrm>
              <a:off x="15610" y="2783813"/>
              <a:ext cx="16429290" cy="2037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749"/>
                </a:lnSpc>
              </a:pPr>
              <a:r>
                <a:rPr lang="en-US" sz="1963" dirty="0" err="1">
                  <a:solidFill>
                    <a:srgbClr val="F4F4F4"/>
                  </a:solidFill>
                  <a:latin typeface="HK Grotesk Light"/>
                </a:rPr>
                <a:t>Jiani</a:t>
              </a:r>
              <a:r>
                <a:rPr lang="en-US" sz="1963" dirty="0">
                  <a:solidFill>
                    <a:srgbClr val="F4F4F4"/>
                  </a:solidFill>
                  <a:latin typeface="HK Grotesk Light"/>
                </a:rPr>
                <a:t> Zhang, Xingjian Shi, Irwin King, </a:t>
              </a:r>
              <a:r>
                <a:rPr lang="en-US" sz="1963" dirty="0" err="1">
                  <a:solidFill>
                    <a:srgbClr val="F4F4F4"/>
                  </a:solidFill>
                  <a:latin typeface="HK Grotesk Light"/>
                </a:rPr>
                <a:t>Dit</a:t>
              </a:r>
              <a:r>
                <a:rPr lang="en-US" sz="1963" dirty="0">
                  <a:solidFill>
                    <a:srgbClr val="F4F4F4"/>
                  </a:solidFill>
                  <a:latin typeface="HK Grotesk Light"/>
                </a:rPr>
                <a:t>-Yan Yeung</a:t>
              </a:r>
            </a:p>
            <a:p>
              <a:pPr defTabSz="609630">
                <a:lnSpc>
                  <a:spcPts val="2749"/>
                </a:lnSpc>
              </a:pPr>
              <a:endParaRPr lang="en-US" sz="1963" dirty="0">
                <a:solidFill>
                  <a:srgbClr val="F4F4F4"/>
                </a:solidFill>
                <a:latin typeface="HK Grotesk Light"/>
              </a:endParaRPr>
            </a:p>
            <a:p>
              <a:pPr defTabSz="609630">
                <a:lnSpc>
                  <a:spcPts val="2749"/>
                </a:lnSpc>
                <a:spcBef>
                  <a:spcPct val="0"/>
                </a:spcBef>
              </a:pPr>
              <a:endParaRPr lang="en-US" sz="1963" dirty="0">
                <a:solidFill>
                  <a:srgbClr val="F4F4F4"/>
                </a:solidFill>
                <a:latin typeface="HK Grotesk Ligh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2026318" cy="2928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767"/>
                </a:lnSpc>
              </a:pPr>
              <a:r>
                <a:rPr lang="en-US" sz="4400" dirty="0">
                  <a:solidFill>
                    <a:srgbClr val="F4F4F4"/>
                  </a:solidFill>
                  <a:latin typeface="HK Grotesk Bold Bold"/>
                </a:rPr>
                <a:t>Dynamic Key-Value Memory Networks for Knowledge Tracing</a:t>
              </a:r>
            </a:p>
            <a:p>
              <a:pPr defTabSz="609630">
                <a:lnSpc>
                  <a:spcPts val="880"/>
                </a:lnSpc>
              </a:pPr>
              <a:endParaRPr lang="en-US" sz="4334" dirty="0">
                <a:solidFill>
                  <a:srgbClr val="F4F4F4"/>
                </a:solidFill>
                <a:latin typeface="HK Grotesk Bold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7996" y="683241"/>
            <a:ext cx="4808249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469"/>
              </a:lnSpc>
              <a:spcBef>
                <a:spcPct val="0"/>
              </a:spcBef>
            </a:pPr>
            <a:r>
              <a:rPr lang="en-US" sz="2478" dirty="0">
                <a:solidFill>
                  <a:srgbClr val="F4F4F4"/>
                </a:solidFill>
                <a:latin typeface="Open Sans Light Bold"/>
              </a:rPr>
              <a:t>WWW 2017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6055148"/>
            <a:ext cx="4469463" cy="21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spcBef>
                <a:spcPct val="0"/>
              </a:spcBef>
            </a:pPr>
            <a:r>
              <a:rPr lang="en-US" sz="1400" spc="24" dirty="0">
                <a:solidFill>
                  <a:srgbClr val="FFFFFF"/>
                </a:solidFill>
                <a:latin typeface="HK Grotesk Light"/>
              </a:rPr>
              <a:t>Presented By </a:t>
            </a:r>
            <a:r>
              <a:rPr lang="en-US" sz="1400" spc="24" dirty="0" err="1">
                <a:solidFill>
                  <a:srgbClr val="FFFFFF"/>
                </a:solidFill>
                <a:latin typeface="HK Grotesk Light"/>
              </a:rPr>
              <a:t>Vinitra</a:t>
            </a:r>
            <a:r>
              <a:rPr lang="en-US" sz="1400" spc="24" dirty="0">
                <a:solidFill>
                  <a:srgbClr val="FFFFFF"/>
                </a:solidFill>
                <a:latin typeface="HK Grotesk Light"/>
              </a:rPr>
              <a:t> Swamy | DVET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6F65085-7C5E-2648-B6CE-DA8FBBF6AFCA}"/>
              </a:ext>
            </a:extLst>
          </p:cNvPr>
          <p:cNvGrpSpPr/>
          <p:nvPr/>
        </p:nvGrpSpPr>
        <p:grpSpPr>
          <a:xfrm>
            <a:off x="685800" y="685800"/>
            <a:ext cx="3419667" cy="938741"/>
            <a:chOff x="0" y="0"/>
            <a:chExt cx="6839334" cy="1877482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925A9F3B-236F-F745-B2CD-EC059F54FA4A}"/>
                </a:ext>
              </a:extLst>
            </p:cNvPr>
            <p:cNvSpPr/>
            <p:nvPr/>
          </p:nvSpPr>
          <p:spPr>
            <a:xfrm>
              <a:off x="0" y="0"/>
              <a:ext cx="5448155" cy="0"/>
            </a:xfrm>
            <a:prstGeom prst="line">
              <a:avLst/>
            </a:prstGeom>
            <a:ln w="2032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EBF9B91-6071-3849-B80D-A431909F3AB8}"/>
                </a:ext>
              </a:extLst>
            </p:cNvPr>
            <p:cNvSpPr txBox="1"/>
            <p:nvPr/>
          </p:nvSpPr>
          <p:spPr>
            <a:xfrm>
              <a:off x="0" y="483568"/>
              <a:ext cx="6839334" cy="1172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538"/>
                </a:lnSpc>
              </a:pPr>
              <a:r>
                <a:rPr lang="en-US" sz="4538" dirty="0">
                  <a:solidFill>
                    <a:srgbClr val="311A57"/>
                  </a:solidFill>
                  <a:latin typeface="HK Grotesk Bold Bold"/>
                </a:rPr>
                <a:t>Methodology</a:t>
              </a: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9FAA61DE-58CF-C948-BFF0-F17FE11C0112}"/>
                </a:ext>
              </a:extLst>
            </p:cNvPr>
            <p:cNvSpPr/>
            <p:nvPr/>
          </p:nvSpPr>
          <p:spPr>
            <a:xfrm>
              <a:off x="0" y="1877482"/>
              <a:ext cx="5448155" cy="0"/>
            </a:xfrm>
            <a:prstGeom prst="line">
              <a:avLst/>
            </a:prstGeom>
            <a:ln w="381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A047DD7-C018-E74F-A260-CD8EC572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1" y="3053792"/>
            <a:ext cx="5956808" cy="20307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D4B523-0F6E-7943-9AAD-30F9C0972FEB}"/>
              </a:ext>
            </a:extLst>
          </p:cNvPr>
          <p:cNvSpPr/>
          <p:nvPr/>
        </p:nvSpPr>
        <p:spPr>
          <a:xfrm>
            <a:off x="590901" y="5233459"/>
            <a:ext cx="5637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student’s mastery level of the exercise</a:t>
            </a:r>
          </a:p>
          <a:p>
            <a:pPr marL="285750" indent="-285750">
              <a:buFontTx/>
              <a:buChar char="-"/>
            </a:pPr>
            <a:r>
              <a:rPr lang="en-GB" dirty="0"/>
              <a:t>Needs to be combined with (prior) difficulty of exercise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ECEF77-BBC1-074F-9203-8BE4935D1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82" y="244628"/>
            <a:ext cx="5823818" cy="2579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1B0384-265D-A74B-B0EF-A6BC28946FEB}"/>
              </a:ext>
            </a:extLst>
          </p:cNvPr>
          <p:cNvSpPr/>
          <p:nvPr/>
        </p:nvSpPr>
        <p:spPr>
          <a:xfrm>
            <a:off x="6945981" y="3105834"/>
            <a:ext cx="4194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Concatenated with input exercise embedding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Passed through FC layer</a:t>
            </a:r>
            <a:r>
              <a:rPr lang="en-CH" dirty="0"/>
              <a:t> to get a “summary vector” f</a:t>
            </a:r>
          </a:p>
        </p:txBody>
      </p:sp>
    </p:spTree>
    <p:extLst>
      <p:ext uri="{BB962C8B-B14F-4D97-AF65-F5344CB8AC3E}">
        <p14:creationId xmlns:p14="http://schemas.microsoft.com/office/powerpoint/2010/main" val="11564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6F65085-7C5E-2648-B6CE-DA8FBBF6AFCA}"/>
              </a:ext>
            </a:extLst>
          </p:cNvPr>
          <p:cNvGrpSpPr/>
          <p:nvPr/>
        </p:nvGrpSpPr>
        <p:grpSpPr>
          <a:xfrm>
            <a:off x="685800" y="685800"/>
            <a:ext cx="3419667" cy="938741"/>
            <a:chOff x="0" y="0"/>
            <a:chExt cx="6839334" cy="1877482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925A9F3B-236F-F745-B2CD-EC059F54FA4A}"/>
                </a:ext>
              </a:extLst>
            </p:cNvPr>
            <p:cNvSpPr/>
            <p:nvPr/>
          </p:nvSpPr>
          <p:spPr>
            <a:xfrm>
              <a:off x="0" y="0"/>
              <a:ext cx="5448155" cy="0"/>
            </a:xfrm>
            <a:prstGeom prst="line">
              <a:avLst/>
            </a:prstGeom>
            <a:ln w="2032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EBF9B91-6071-3849-B80D-A431909F3AB8}"/>
                </a:ext>
              </a:extLst>
            </p:cNvPr>
            <p:cNvSpPr txBox="1"/>
            <p:nvPr/>
          </p:nvSpPr>
          <p:spPr>
            <a:xfrm>
              <a:off x="0" y="483568"/>
              <a:ext cx="6839334" cy="1172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538"/>
                </a:lnSpc>
              </a:pPr>
              <a:r>
                <a:rPr lang="en-US" sz="4538" dirty="0">
                  <a:solidFill>
                    <a:srgbClr val="311A57"/>
                  </a:solidFill>
                  <a:latin typeface="HK Grotesk Bold Bold"/>
                </a:rPr>
                <a:t>Methodology</a:t>
              </a: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9FAA61DE-58CF-C948-BFF0-F17FE11C0112}"/>
                </a:ext>
              </a:extLst>
            </p:cNvPr>
            <p:cNvSpPr/>
            <p:nvPr/>
          </p:nvSpPr>
          <p:spPr>
            <a:xfrm>
              <a:off x="0" y="1877482"/>
              <a:ext cx="5448155" cy="0"/>
            </a:xfrm>
            <a:prstGeom prst="line">
              <a:avLst/>
            </a:prstGeom>
            <a:ln w="381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8D4B523-0F6E-7943-9AAD-30F9C0972FEB}"/>
              </a:ext>
            </a:extLst>
          </p:cNvPr>
          <p:cNvSpPr/>
          <p:nvPr/>
        </p:nvSpPr>
        <p:spPr>
          <a:xfrm>
            <a:off x="484221" y="2002579"/>
            <a:ext cx="1057251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After student answers question qt, model updates the value matrix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The tuple (</a:t>
            </a:r>
            <a:r>
              <a:rPr lang="en-GB" sz="2400" dirty="0" err="1"/>
              <a:t>qt,rt</a:t>
            </a:r>
            <a:r>
              <a:rPr lang="en-GB" sz="2400" dirty="0"/>
              <a:t>) is embedded with an embedding matrix B of size 2Q × dv </a:t>
            </a:r>
          </a:p>
          <a:p>
            <a:r>
              <a:rPr lang="en-GB" sz="2400" dirty="0"/>
              <a:t>      to obtain the knowledge growth </a:t>
            </a:r>
            <a:r>
              <a:rPr lang="en-GB" sz="2400" dirty="0" err="1"/>
              <a:t>vt</a:t>
            </a:r>
            <a:r>
              <a:rPr lang="en-GB" sz="2400" dirty="0"/>
              <a:t> of the student after working on this exercise.</a:t>
            </a:r>
          </a:p>
          <a:p>
            <a:endParaRPr lang="en-GB" sz="2400" dirty="0"/>
          </a:p>
          <a:p>
            <a:r>
              <a:rPr lang="en-GB" sz="2400" dirty="0"/>
              <a:t>Training is done by minimizing cross-entropy loss across both matrices!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A8193-435C-EF44-A2CA-4E681CC407E0}"/>
              </a:ext>
            </a:extLst>
          </p:cNvPr>
          <p:cNvSpPr txBox="1"/>
          <p:nvPr/>
        </p:nvSpPr>
        <p:spPr>
          <a:xfrm>
            <a:off x="4770120" y="289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1F82D7-0A3F-284D-BD94-01CD602D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59" y="4475948"/>
            <a:ext cx="9319371" cy="14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6F65085-7C5E-2648-B6CE-DA8FBBF6AFCA}"/>
              </a:ext>
            </a:extLst>
          </p:cNvPr>
          <p:cNvGrpSpPr/>
          <p:nvPr/>
        </p:nvGrpSpPr>
        <p:grpSpPr>
          <a:xfrm>
            <a:off x="685800" y="685800"/>
            <a:ext cx="3419667" cy="938741"/>
            <a:chOff x="0" y="0"/>
            <a:chExt cx="6839334" cy="1877482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925A9F3B-236F-F745-B2CD-EC059F54FA4A}"/>
                </a:ext>
              </a:extLst>
            </p:cNvPr>
            <p:cNvSpPr/>
            <p:nvPr/>
          </p:nvSpPr>
          <p:spPr>
            <a:xfrm>
              <a:off x="0" y="0"/>
              <a:ext cx="5448155" cy="0"/>
            </a:xfrm>
            <a:prstGeom prst="line">
              <a:avLst/>
            </a:prstGeom>
            <a:ln w="2032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EBF9B91-6071-3849-B80D-A431909F3AB8}"/>
                </a:ext>
              </a:extLst>
            </p:cNvPr>
            <p:cNvSpPr txBox="1"/>
            <p:nvPr/>
          </p:nvSpPr>
          <p:spPr>
            <a:xfrm>
              <a:off x="0" y="483568"/>
              <a:ext cx="6839334" cy="1172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538"/>
                </a:lnSpc>
              </a:pPr>
              <a:r>
                <a:rPr lang="en-US" sz="4538" dirty="0">
                  <a:solidFill>
                    <a:srgbClr val="311A57"/>
                  </a:solidFill>
                  <a:latin typeface="HK Grotesk Bold Bold"/>
                </a:rPr>
                <a:t>Results</a:t>
              </a: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9FAA61DE-58CF-C948-BFF0-F17FE11C0112}"/>
                </a:ext>
              </a:extLst>
            </p:cNvPr>
            <p:cNvSpPr/>
            <p:nvPr/>
          </p:nvSpPr>
          <p:spPr>
            <a:xfrm>
              <a:off x="0" y="1877482"/>
              <a:ext cx="5448155" cy="0"/>
            </a:xfrm>
            <a:prstGeom prst="line">
              <a:avLst/>
            </a:prstGeom>
            <a:ln w="381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FB02FA-252C-C94B-B714-0DB933ADC1B2}"/>
              </a:ext>
            </a:extLst>
          </p:cNvPr>
          <p:cNvSpPr/>
          <p:nvPr/>
        </p:nvSpPr>
        <p:spPr>
          <a:xfrm>
            <a:off x="944880" y="2120799"/>
            <a:ext cx="105460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DKVMN outperforms the standard MANN and the state-of-the-art method on four datasets.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DKVMN can produce better results with fewer parameters than DKT.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DKVMN does not suffer from overfitting, which is a big issue for DKT.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DKVMN can discover underlying concepts for input exercises precisely.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DKVMN can depict students’ concept states of distinct concepts over time. </a:t>
            </a:r>
          </a:p>
        </p:txBody>
      </p:sp>
    </p:spTree>
    <p:extLst>
      <p:ext uri="{BB962C8B-B14F-4D97-AF65-F5344CB8AC3E}">
        <p14:creationId xmlns:p14="http://schemas.microsoft.com/office/powerpoint/2010/main" val="15181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4FB78E-81C7-B648-98D2-5DA580B6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1" y="2112071"/>
            <a:ext cx="11595817" cy="26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6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B3F89D-1FA6-8741-B316-3A8D58C1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23" y="468351"/>
            <a:ext cx="10305953" cy="55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045977-7725-1D40-813D-E0C6A231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9050"/>
            <a:ext cx="12077700" cy="6819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8489EE-716C-C14C-9784-03352A1CB221}"/>
              </a:ext>
            </a:extLst>
          </p:cNvPr>
          <p:cNvSpPr/>
          <p:nvPr/>
        </p:nvSpPr>
        <p:spPr>
          <a:xfrm>
            <a:off x="442777" y="962182"/>
            <a:ext cx="1216808" cy="456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ts val="2053"/>
              </a:lnSpc>
              <a:spcBef>
                <a:spcPct val="0"/>
              </a:spcBef>
            </a:pPr>
            <a:r>
              <a:rPr lang="en-US" sz="4800" spc="87" dirty="0">
                <a:solidFill>
                  <a:srgbClr val="311A57"/>
                </a:solidFill>
                <a:latin typeface="HK Grotesk Bold"/>
              </a:rPr>
              <a:t>DKT</a:t>
            </a:r>
          </a:p>
        </p:txBody>
      </p:sp>
    </p:spTree>
    <p:extLst>
      <p:ext uri="{BB962C8B-B14F-4D97-AF65-F5344CB8AC3E}">
        <p14:creationId xmlns:p14="http://schemas.microsoft.com/office/powerpoint/2010/main" val="255795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103782-C9C3-6E46-BFDC-727A33384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602"/>
            <a:ext cx="12156688" cy="1670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EF3B0-0B12-084B-BEE8-9C5E7893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9" y="2618199"/>
            <a:ext cx="4254500" cy="4127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523BCF-6019-9742-AB84-DC515A24F32D}"/>
              </a:ext>
            </a:extLst>
          </p:cNvPr>
          <p:cNvSpPr/>
          <p:nvPr/>
        </p:nvSpPr>
        <p:spPr>
          <a:xfrm>
            <a:off x="364718" y="797206"/>
            <a:ext cx="2212144" cy="456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ts val="2053"/>
              </a:lnSpc>
              <a:spcBef>
                <a:spcPct val="0"/>
              </a:spcBef>
            </a:pPr>
            <a:r>
              <a:rPr lang="en-US" sz="4800" spc="87" dirty="0">
                <a:solidFill>
                  <a:srgbClr val="311A57"/>
                </a:solidFill>
                <a:latin typeface="HK Grotesk Bold"/>
              </a:rPr>
              <a:t>DKVMN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2EED4-D367-784B-B5B9-240F6B32E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363" y="3207905"/>
            <a:ext cx="6574870" cy="29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6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EDCC2-09CF-FC49-B997-5542FC28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7" y="256478"/>
            <a:ext cx="10865581" cy="3479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268F85-6479-624A-8C5B-FB936824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2" y="3669726"/>
            <a:ext cx="11724076" cy="31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6F65085-7C5E-2648-B6CE-DA8FBBF6AFCA}"/>
              </a:ext>
            </a:extLst>
          </p:cNvPr>
          <p:cNvGrpSpPr/>
          <p:nvPr/>
        </p:nvGrpSpPr>
        <p:grpSpPr>
          <a:xfrm>
            <a:off x="685799" y="685800"/>
            <a:ext cx="4164981" cy="1405308"/>
            <a:chOff x="-2" y="0"/>
            <a:chExt cx="8329962" cy="2810616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925A9F3B-236F-F745-B2CD-EC059F54FA4A}"/>
                </a:ext>
              </a:extLst>
            </p:cNvPr>
            <p:cNvSpPr/>
            <p:nvPr/>
          </p:nvSpPr>
          <p:spPr>
            <a:xfrm>
              <a:off x="-2" y="0"/>
              <a:ext cx="6313990" cy="0"/>
            </a:xfrm>
            <a:prstGeom prst="line">
              <a:avLst/>
            </a:prstGeom>
            <a:ln w="2032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EBF9B91-6071-3849-B80D-A431909F3AB8}"/>
                </a:ext>
              </a:extLst>
            </p:cNvPr>
            <p:cNvSpPr txBox="1"/>
            <p:nvPr/>
          </p:nvSpPr>
          <p:spPr>
            <a:xfrm>
              <a:off x="0" y="483568"/>
              <a:ext cx="8329960" cy="2327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4538"/>
                </a:lnSpc>
              </a:pPr>
              <a:r>
                <a:rPr lang="en-US" sz="4538" dirty="0">
                  <a:solidFill>
                    <a:srgbClr val="311A57"/>
                  </a:solidFill>
                  <a:latin typeface="HK Grotesk Bold Bold"/>
                </a:rPr>
                <a:t>Limitations +</a:t>
              </a:r>
            </a:p>
            <a:p>
              <a:pPr defTabSz="609630">
                <a:lnSpc>
                  <a:spcPts val="4538"/>
                </a:lnSpc>
              </a:pPr>
              <a:r>
                <a:rPr lang="en-US" sz="4538" dirty="0">
                  <a:solidFill>
                    <a:srgbClr val="311A57"/>
                  </a:solidFill>
                  <a:latin typeface="HK Grotesk Bold Bold"/>
                </a:rPr>
                <a:t>Future Work</a:t>
              </a:r>
            </a:p>
          </p:txBody>
        </p:sp>
      </p:grpSp>
      <p:sp>
        <p:nvSpPr>
          <p:cNvPr id="8" name="AutoShape 7">
            <a:extLst>
              <a:ext uri="{FF2B5EF4-FFF2-40B4-BE49-F238E27FC236}">
                <a16:creationId xmlns:a16="http://schemas.microsoft.com/office/drawing/2014/main" id="{C826AE77-87DF-C94F-AE26-A6B984F88866}"/>
              </a:ext>
            </a:extLst>
          </p:cNvPr>
          <p:cNvSpPr/>
          <p:nvPr/>
        </p:nvSpPr>
        <p:spPr>
          <a:xfrm>
            <a:off x="6700668" y="685800"/>
            <a:ext cx="3906263" cy="155731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A80BFD2-DE59-E149-AE51-4D2AB85D512B}"/>
              </a:ext>
            </a:extLst>
          </p:cNvPr>
          <p:cNvSpPr/>
          <p:nvPr/>
        </p:nvSpPr>
        <p:spPr>
          <a:xfrm>
            <a:off x="6700668" y="2435924"/>
            <a:ext cx="3906263" cy="155731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77089E63-4C70-044E-8B15-BDA1DF898924}"/>
              </a:ext>
            </a:extLst>
          </p:cNvPr>
          <p:cNvSpPr/>
          <p:nvPr/>
        </p:nvSpPr>
        <p:spPr>
          <a:xfrm>
            <a:off x="5155263" y="685800"/>
            <a:ext cx="1551755" cy="1557315"/>
          </a:xfrm>
          <a:prstGeom prst="rect">
            <a:avLst/>
          </a:prstGeom>
          <a:solidFill>
            <a:srgbClr val="D7E9FA"/>
          </a:solidFill>
        </p:spPr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77E0CB63-2927-034F-B343-8676E9F2A08C}"/>
              </a:ext>
            </a:extLst>
          </p:cNvPr>
          <p:cNvSpPr/>
          <p:nvPr/>
        </p:nvSpPr>
        <p:spPr>
          <a:xfrm>
            <a:off x="5155263" y="2435924"/>
            <a:ext cx="1551755" cy="1557315"/>
          </a:xfrm>
          <a:prstGeom prst="rect">
            <a:avLst/>
          </a:prstGeom>
          <a:solidFill>
            <a:srgbClr val="D7E9FA"/>
          </a:solid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B9CBE2-FAEB-814F-B73F-830E2DD36E93}"/>
              </a:ext>
            </a:extLst>
          </p:cNvPr>
          <p:cNvGrpSpPr/>
          <p:nvPr/>
        </p:nvGrpSpPr>
        <p:grpSpPr>
          <a:xfrm>
            <a:off x="7112103" y="938698"/>
            <a:ext cx="3318581" cy="878999"/>
            <a:chOff x="0" y="-47625"/>
            <a:chExt cx="6637161" cy="17579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42B9F8-2B7F-1748-8A6D-EBA3B6E3E59A}"/>
                </a:ext>
              </a:extLst>
            </p:cNvPr>
            <p:cNvSpPr txBox="1"/>
            <p:nvPr/>
          </p:nvSpPr>
          <p:spPr>
            <a:xfrm>
              <a:off x="0" y="668421"/>
              <a:ext cx="6637161" cy="1041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</a:pPr>
              <a:r>
                <a:rPr lang="en-US" sz="1467" dirty="0">
                  <a:solidFill>
                    <a:srgbClr val="311A57"/>
                  </a:solidFill>
                  <a:latin typeface="HK Grotesk Light"/>
                </a:rPr>
                <a:t>Incorporate content info into the concept representations and embeddings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968FBA-8B17-C547-BE23-A34273A5F13C}"/>
                </a:ext>
              </a:extLst>
            </p:cNvPr>
            <p:cNvSpPr txBox="1"/>
            <p:nvPr/>
          </p:nvSpPr>
          <p:spPr>
            <a:xfrm>
              <a:off x="0" y="-47625"/>
              <a:ext cx="6637161" cy="503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</a:pPr>
              <a:r>
                <a:rPr lang="en-US" sz="1467" spc="87" dirty="0">
                  <a:solidFill>
                    <a:srgbClr val="311A57"/>
                  </a:solidFill>
                  <a:latin typeface="HK Grotesk Bold"/>
                </a:rPr>
                <a:t>IMPROVE REPRESENTATIONS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4801F7-D744-8B4D-B2A3-FB9D77049DDF}"/>
              </a:ext>
            </a:extLst>
          </p:cNvPr>
          <p:cNvGrpSpPr/>
          <p:nvPr/>
        </p:nvGrpSpPr>
        <p:grpSpPr>
          <a:xfrm>
            <a:off x="7100634" y="2653820"/>
            <a:ext cx="3341517" cy="1148304"/>
            <a:chOff x="0" y="-47625"/>
            <a:chExt cx="6683035" cy="22966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8E560D-08DB-C946-B674-83A1B38AB99F}"/>
                </a:ext>
              </a:extLst>
            </p:cNvPr>
            <p:cNvSpPr txBox="1"/>
            <p:nvPr/>
          </p:nvSpPr>
          <p:spPr>
            <a:xfrm>
              <a:off x="0" y="668421"/>
              <a:ext cx="6683035" cy="1580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</a:pPr>
              <a:r>
                <a:rPr lang="en-US" sz="1467" dirty="0">
                  <a:solidFill>
                    <a:srgbClr val="311A57"/>
                  </a:solidFill>
                  <a:latin typeface="HK Grotesk Light"/>
                </a:rPr>
                <a:t>Explore hierarchical key-value memory networks to encode hierarchical relationship between concepts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97C7CC-B0A4-ED4A-BBFE-F4E2819B6B22}"/>
                </a:ext>
              </a:extLst>
            </p:cNvPr>
            <p:cNvSpPr txBox="1"/>
            <p:nvPr/>
          </p:nvSpPr>
          <p:spPr>
            <a:xfrm>
              <a:off x="0" y="-47625"/>
              <a:ext cx="6683035" cy="503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</a:pPr>
              <a:r>
                <a:rPr lang="en-US" sz="1467" spc="87" dirty="0">
                  <a:solidFill>
                    <a:srgbClr val="311A57"/>
                  </a:solidFill>
                  <a:latin typeface="HK Grotesk Bold"/>
                </a:rPr>
                <a:t>NETWORK ARCHITECTURE</a:t>
              </a:r>
            </a:p>
          </p:txBody>
        </p:sp>
      </p:grpSp>
      <p:sp>
        <p:nvSpPr>
          <p:cNvPr id="25" name="AutoShape 6">
            <a:extLst>
              <a:ext uri="{FF2B5EF4-FFF2-40B4-BE49-F238E27FC236}">
                <a16:creationId xmlns:a16="http://schemas.microsoft.com/office/drawing/2014/main" id="{84C364E4-66B6-984A-8009-7B5CB1FC5599}"/>
              </a:ext>
            </a:extLst>
          </p:cNvPr>
          <p:cNvSpPr/>
          <p:nvPr/>
        </p:nvSpPr>
        <p:spPr>
          <a:xfrm>
            <a:off x="720522" y="2111865"/>
            <a:ext cx="3261167" cy="19064"/>
          </a:xfrm>
          <a:prstGeom prst="line">
            <a:avLst/>
          </a:prstGeom>
          <a:ln w="381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AD76C1-1A2E-1247-86FC-38089A0D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50" y="2734521"/>
            <a:ext cx="144018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h Svg Png Icon Free Download (#432250) - OnlineWebFonts.COM">
            <a:extLst>
              <a:ext uri="{FF2B5EF4-FFF2-40B4-BE49-F238E27FC236}">
                <a16:creationId xmlns:a16="http://schemas.microsoft.com/office/drawing/2014/main" id="{35FE6F4D-BA04-9C4D-9738-E95F5CD8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33" y="1064534"/>
            <a:ext cx="904852" cy="9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3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781B7C-418B-6D43-A65A-A0C7F27018E5}"/>
              </a:ext>
            </a:extLst>
          </p:cNvPr>
          <p:cNvSpPr/>
          <p:nvPr/>
        </p:nvSpPr>
        <p:spPr>
          <a:xfrm>
            <a:off x="1157082" y="1968847"/>
            <a:ext cx="90128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CH" sz="2800" dirty="0"/>
              <a:t>DKVMN adds external memory storage (both static and dynamic) to augment DKT</a:t>
            </a:r>
          </a:p>
          <a:p>
            <a:endParaRPr lang="en-CH" sz="2800" dirty="0"/>
          </a:p>
          <a:p>
            <a:pPr marL="457200" indent="-457200">
              <a:buFontTx/>
              <a:buChar char="-"/>
            </a:pPr>
            <a:r>
              <a:rPr lang="en-CH" sz="2800" dirty="0"/>
              <a:t>It performs better than traditional KT and DKT techniques</a:t>
            </a:r>
          </a:p>
          <a:p>
            <a:pPr marL="457200" indent="-457200">
              <a:buFontTx/>
              <a:buChar char="-"/>
            </a:pPr>
            <a:endParaRPr lang="en-CH" sz="2800" dirty="0"/>
          </a:p>
          <a:p>
            <a:pPr marL="457200" indent="-457200">
              <a:buFontTx/>
              <a:buChar char="-"/>
            </a:pPr>
            <a:r>
              <a:rPr lang="en-CH" sz="2800" dirty="0"/>
              <a:t>It’s computationally efficient, with less parameters to train</a:t>
            </a:r>
          </a:p>
          <a:p>
            <a:endParaRPr lang="en-CH" sz="2800" dirty="0"/>
          </a:p>
          <a:p>
            <a:pPr marL="457200" indent="-457200">
              <a:buFontTx/>
              <a:buChar char="-"/>
            </a:pPr>
            <a:r>
              <a:rPr lang="en-CH" sz="2800" dirty="0"/>
              <a:t>Can trace a student’s understanding over time (main drawback of DKT)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C06BE29-37EE-7847-A6A9-8B4FDA3D4E0C}"/>
              </a:ext>
            </a:extLst>
          </p:cNvPr>
          <p:cNvSpPr/>
          <p:nvPr/>
        </p:nvSpPr>
        <p:spPr>
          <a:xfrm>
            <a:off x="685800" y="685800"/>
            <a:ext cx="2724078" cy="0"/>
          </a:xfrm>
          <a:prstGeom prst="line">
            <a:avLst/>
          </a:prstGeom>
          <a:ln w="2032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58B6312-8B0A-B549-9C18-3B548875FC37}"/>
              </a:ext>
            </a:extLst>
          </p:cNvPr>
          <p:cNvSpPr txBox="1"/>
          <p:nvPr/>
        </p:nvSpPr>
        <p:spPr>
          <a:xfrm>
            <a:off x="685800" y="927584"/>
            <a:ext cx="3419667" cy="586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538"/>
              </a:lnSpc>
            </a:pPr>
            <a:r>
              <a:rPr lang="en-US" sz="4538" dirty="0">
                <a:solidFill>
                  <a:srgbClr val="311A57"/>
                </a:solidFill>
                <a:latin typeface="HK Grotesk Bold Bold"/>
              </a:rPr>
              <a:t>Conclusion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9E10DF9D-B449-2642-AA91-22032A585E35}"/>
              </a:ext>
            </a:extLst>
          </p:cNvPr>
          <p:cNvSpPr/>
          <p:nvPr/>
        </p:nvSpPr>
        <p:spPr>
          <a:xfrm>
            <a:off x="685800" y="1624541"/>
            <a:ext cx="2724078" cy="0"/>
          </a:xfrm>
          <a:prstGeom prst="line">
            <a:avLst/>
          </a:prstGeom>
          <a:ln w="381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486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4269482" cy="976111"/>
            <a:chOff x="0" y="0"/>
            <a:chExt cx="8538964" cy="1952221"/>
          </a:xfrm>
        </p:grpSpPr>
        <p:sp>
          <p:nvSpPr>
            <p:cNvPr id="3" name="TextBox 3"/>
            <p:cNvSpPr txBox="1"/>
            <p:nvPr/>
          </p:nvSpPr>
          <p:spPr>
            <a:xfrm>
              <a:off x="0" y="426420"/>
              <a:ext cx="8538964" cy="1282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991"/>
                </a:lnSpc>
              </a:pPr>
              <a:r>
                <a:rPr lang="en-US" sz="4538">
                  <a:solidFill>
                    <a:srgbClr val="311A57"/>
                  </a:solidFill>
                  <a:latin typeface="HK Grotesk Bold Bold"/>
                </a:rPr>
                <a:t>Agenda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6769752" cy="0"/>
            </a:xfrm>
            <a:prstGeom prst="line">
              <a:avLst/>
            </a:prstGeom>
            <a:ln w="2032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1952221"/>
              <a:ext cx="6769752" cy="0"/>
            </a:xfrm>
            <a:prstGeom prst="line">
              <a:avLst/>
            </a:prstGeom>
            <a:ln w="381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5928360" y="1264436"/>
            <a:ext cx="5002878" cy="288925"/>
            <a:chOff x="0" y="11570"/>
            <a:chExt cx="10005756" cy="577850"/>
          </a:xfrm>
        </p:grpSpPr>
        <p:sp>
          <p:nvSpPr>
            <p:cNvPr id="7" name="TextBox 7"/>
            <p:cNvSpPr txBox="1"/>
            <p:nvPr/>
          </p:nvSpPr>
          <p:spPr>
            <a:xfrm>
              <a:off x="0" y="74430"/>
              <a:ext cx="2245852" cy="51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  <a:spcBef>
                  <a:spcPct val="0"/>
                </a:spcBef>
              </a:pPr>
              <a:r>
                <a:rPr lang="en-US" sz="1600" spc="87">
                  <a:solidFill>
                    <a:srgbClr val="311A57"/>
                  </a:solidFill>
                  <a:latin typeface="HK Grotesk Bold"/>
                </a:rPr>
                <a:t>PART 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83554" y="11570"/>
              <a:ext cx="7122202" cy="57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403"/>
                </a:lnSpc>
              </a:pPr>
              <a:r>
                <a:rPr lang="en-US" dirty="0">
                  <a:solidFill>
                    <a:srgbClr val="311A57"/>
                  </a:solidFill>
                  <a:latin typeface="HK Grotesk Light"/>
                </a:rPr>
                <a:t>Main Contributions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34710" y="1810834"/>
            <a:ext cx="5004405" cy="288925"/>
            <a:chOff x="0" y="-57150"/>
            <a:chExt cx="10008810" cy="57785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1482"/>
              <a:ext cx="2245852" cy="492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30"/>
                </a:lnSpc>
                <a:spcBef>
                  <a:spcPct val="0"/>
                </a:spcBef>
              </a:pPr>
              <a:r>
                <a:rPr lang="en-US" sz="1600" spc="87" dirty="0">
                  <a:solidFill>
                    <a:srgbClr val="311A57"/>
                  </a:solidFill>
                  <a:latin typeface="HK Grotesk Bold"/>
                </a:rPr>
                <a:t>PART 2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886608" y="-57150"/>
              <a:ext cx="7122202" cy="57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403"/>
                </a:lnSpc>
              </a:pPr>
              <a:r>
                <a:rPr lang="en-US" dirty="0">
                  <a:solidFill>
                    <a:srgbClr val="311A57"/>
                  </a:solidFill>
                  <a:latin typeface="HK Grotesk Light"/>
                </a:rPr>
                <a:t>Methodology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28360" y="2414434"/>
            <a:ext cx="5004405" cy="288925"/>
            <a:chOff x="0" y="-57150"/>
            <a:chExt cx="10008810" cy="57784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4"/>
              <a:ext cx="2245852" cy="512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  <a:spcBef>
                  <a:spcPct val="0"/>
                </a:spcBef>
              </a:pPr>
              <a:r>
                <a:rPr lang="en-US" sz="1600" spc="87" dirty="0">
                  <a:solidFill>
                    <a:srgbClr val="311A57"/>
                  </a:solidFill>
                  <a:latin typeface="HK Grotesk Bold"/>
                </a:rPr>
                <a:t>PART 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886608" y="-57150"/>
              <a:ext cx="7122202" cy="577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403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311A57"/>
                  </a:solidFill>
                  <a:latin typeface="HK Grotesk Light"/>
                </a:rPr>
                <a:t>Evaluation of Results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5934710" y="1690025"/>
            <a:ext cx="5411727" cy="0"/>
          </a:xfrm>
          <a:prstGeom prst="line">
            <a:avLst/>
          </a:prstGeom>
          <a:ln w="9525" cap="rnd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1201952" y="6085417"/>
            <a:ext cx="304248" cy="25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  <a:spcBef>
                <a:spcPct val="0"/>
              </a:spcBef>
            </a:pPr>
            <a:r>
              <a:rPr lang="en-US" sz="1533" spc="30" dirty="0">
                <a:solidFill>
                  <a:srgbClr val="311A57"/>
                </a:solidFill>
                <a:latin typeface="HK Grotesk Bold"/>
              </a:rPr>
              <a:t>02</a:t>
            </a:r>
          </a:p>
        </p:txBody>
      </p:sp>
      <p:sp>
        <p:nvSpPr>
          <p:cNvPr id="23" name="AutoShape 23"/>
          <p:cNvSpPr/>
          <p:nvPr/>
        </p:nvSpPr>
        <p:spPr>
          <a:xfrm>
            <a:off x="5926833" y="2257096"/>
            <a:ext cx="5411727" cy="0"/>
          </a:xfrm>
          <a:prstGeom prst="line">
            <a:avLst/>
          </a:prstGeom>
          <a:ln w="9525" cap="rnd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5926833" y="1137803"/>
            <a:ext cx="5411727" cy="0"/>
          </a:xfrm>
          <a:prstGeom prst="line">
            <a:avLst/>
          </a:prstGeom>
          <a:ln w="9525" cap="rnd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3">
            <a:extLst>
              <a:ext uri="{FF2B5EF4-FFF2-40B4-BE49-F238E27FC236}">
                <a16:creationId xmlns:a16="http://schemas.microsoft.com/office/drawing/2014/main" id="{4379132C-76F8-A940-AB3C-2FA9A9097401}"/>
              </a:ext>
            </a:extLst>
          </p:cNvPr>
          <p:cNvSpPr/>
          <p:nvPr/>
        </p:nvSpPr>
        <p:spPr>
          <a:xfrm>
            <a:off x="5919861" y="2822519"/>
            <a:ext cx="5411727" cy="0"/>
          </a:xfrm>
          <a:prstGeom prst="line">
            <a:avLst/>
          </a:prstGeom>
          <a:ln w="9525" cap="rnd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A281E3BC-A5C6-6B41-8203-DBC19C0B3943}"/>
              </a:ext>
            </a:extLst>
          </p:cNvPr>
          <p:cNvSpPr txBox="1"/>
          <p:nvPr/>
        </p:nvSpPr>
        <p:spPr>
          <a:xfrm>
            <a:off x="5934710" y="2972959"/>
            <a:ext cx="1122926" cy="25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53"/>
              </a:lnSpc>
              <a:spcBef>
                <a:spcPct val="0"/>
              </a:spcBef>
            </a:pPr>
            <a:r>
              <a:rPr lang="en-US" sz="1600" spc="87" dirty="0">
                <a:solidFill>
                  <a:srgbClr val="311A57"/>
                </a:solidFill>
                <a:latin typeface="HK Grotesk Bold"/>
              </a:rPr>
              <a:t>PART 4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A665BB90-4AD4-3D48-ADAF-1AB7AD6D2A8E}"/>
              </a:ext>
            </a:extLst>
          </p:cNvPr>
          <p:cNvSpPr txBox="1"/>
          <p:nvPr/>
        </p:nvSpPr>
        <p:spPr>
          <a:xfrm>
            <a:off x="7378014" y="2968196"/>
            <a:ext cx="3561101" cy="28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403"/>
              </a:lnSpc>
              <a:spcBef>
                <a:spcPct val="0"/>
              </a:spcBef>
            </a:pPr>
            <a:r>
              <a:rPr lang="en-US" dirty="0">
                <a:solidFill>
                  <a:srgbClr val="311A57"/>
                </a:solidFill>
                <a:latin typeface="HK Grotesk Light"/>
              </a:rPr>
              <a:t>Future Work</a:t>
            </a:r>
          </a:p>
        </p:txBody>
      </p:sp>
      <p:sp>
        <p:nvSpPr>
          <p:cNvPr id="35" name="AutoShape 23">
            <a:extLst>
              <a:ext uri="{FF2B5EF4-FFF2-40B4-BE49-F238E27FC236}">
                <a16:creationId xmlns:a16="http://schemas.microsoft.com/office/drawing/2014/main" id="{8F207768-C275-3A4A-94FF-CD21FDB7B726}"/>
              </a:ext>
            </a:extLst>
          </p:cNvPr>
          <p:cNvSpPr/>
          <p:nvPr/>
        </p:nvSpPr>
        <p:spPr>
          <a:xfrm>
            <a:off x="5919861" y="3376761"/>
            <a:ext cx="5411727" cy="0"/>
          </a:xfrm>
          <a:prstGeom prst="line">
            <a:avLst/>
          </a:prstGeom>
          <a:ln w="9525" cap="rnd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D3A2AB24-BF4F-A64C-9010-067D5186445A}"/>
              </a:ext>
            </a:extLst>
          </p:cNvPr>
          <p:cNvSpPr txBox="1"/>
          <p:nvPr/>
        </p:nvSpPr>
        <p:spPr>
          <a:xfrm>
            <a:off x="5946154" y="717230"/>
            <a:ext cx="1122926" cy="25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53"/>
              </a:lnSpc>
              <a:spcBef>
                <a:spcPct val="0"/>
              </a:spcBef>
            </a:pPr>
            <a:r>
              <a:rPr lang="en-US" sz="1600" spc="87" dirty="0">
                <a:solidFill>
                  <a:srgbClr val="311A57"/>
                </a:solidFill>
                <a:latin typeface="HK Grotesk Bold"/>
              </a:rPr>
              <a:t>PART 0</a:t>
            </a: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5930FD8C-8A14-9040-86FE-23CC63794B8F}"/>
              </a:ext>
            </a:extLst>
          </p:cNvPr>
          <p:cNvSpPr txBox="1"/>
          <p:nvPr/>
        </p:nvSpPr>
        <p:spPr>
          <a:xfrm>
            <a:off x="7387931" y="685800"/>
            <a:ext cx="3561101" cy="28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403"/>
              </a:lnSpc>
            </a:pPr>
            <a:r>
              <a:rPr lang="en-US" dirty="0">
                <a:solidFill>
                  <a:srgbClr val="311A57"/>
                </a:solidFill>
                <a:latin typeface="HK Grotesk Light"/>
              </a:rPr>
              <a:t>Problem Motivation</a:t>
            </a:r>
          </a:p>
        </p:txBody>
      </p:sp>
      <p:sp>
        <p:nvSpPr>
          <p:cNvPr id="38" name="AutoShape 23">
            <a:extLst>
              <a:ext uri="{FF2B5EF4-FFF2-40B4-BE49-F238E27FC236}">
                <a16:creationId xmlns:a16="http://schemas.microsoft.com/office/drawing/2014/main" id="{C5E1D653-BD48-A642-865C-865CD5A0703E}"/>
              </a:ext>
            </a:extLst>
          </p:cNvPr>
          <p:cNvSpPr/>
          <p:nvPr/>
        </p:nvSpPr>
        <p:spPr>
          <a:xfrm>
            <a:off x="5919861" y="577250"/>
            <a:ext cx="5411727" cy="0"/>
          </a:xfrm>
          <a:prstGeom prst="line">
            <a:avLst/>
          </a:prstGeom>
          <a:ln w="9525" cap="rnd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6F65085-7C5E-2648-B6CE-DA8FBBF6AFCA}"/>
              </a:ext>
            </a:extLst>
          </p:cNvPr>
          <p:cNvGrpSpPr/>
          <p:nvPr/>
        </p:nvGrpSpPr>
        <p:grpSpPr>
          <a:xfrm>
            <a:off x="685800" y="685800"/>
            <a:ext cx="3419667" cy="938741"/>
            <a:chOff x="0" y="0"/>
            <a:chExt cx="6839334" cy="1877482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925A9F3B-236F-F745-B2CD-EC059F54FA4A}"/>
                </a:ext>
              </a:extLst>
            </p:cNvPr>
            <p:cNvSpPr/>
            <p:nvPr/>
          </p:nvSpPr>
          <p:spPr>
            <a:xfrm>
              <a:off x="0" y="0"/>
              <a:ext cx="5448155" cy="0"/>
            </a:xfrm>
            <a:prstGeom prst="line">
              <a:avLst/>
            </a:prstGeom>
            <a:ln w="2032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EBF9B91-6071-3849-B80D-A431909F3AB8}"/>
                </a:ext>
              </a:extLst>
            </p:cNvPr>
            <p:cNvSpPr txBox="1"/>
            <p:nvPr/>
          </p:nvSpPr>
          <p:spPr>
            <a:xfrm>
              <a:off x="0" y="483568"/>
              <a:ext cx="6839334" cy="1172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538"/>
                </a:lnSpc>
              </a:pPr>
              <a:r>
                <a:rPr lang="en-US" sz="4538" dirty="0">
                  <a:solidFill>
                    <a:srgbClr val="311A57"/>
                  </a:solidFill>
                  <a:latin typeface="HK Grotesk Bold Bold"/>
                </a:rPr>
                <a:t>Motivation</a:t>
              </a: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9FAA61DE-58CF-C948-BFF0-F17FE11C0112}"/>
                </a:ext>
              </a:extLst>
            </p:cNvPr>
            <p:cNvSpPr/>
            <p:nvPr/>
          </p:nvSpPr>
          <p:spPr>
            <a:xfrm>
              <a:off x="0" y="1877482"/>
              <a:ext cx="5448155" cy="0"/>
            </a:xfrm>
            <a:prstGeom prst="line">
              <a:avLst/>
            </a:prstGeom>
            <a:ln w="381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62678F-CD04-4D4F-ACAD-DE1939272977}"/>
              </a:ext>
            </a:extLst>
          </p:cNvPr>
          <p:cNvSpPr txBox="1"/>
          <p:nvPr/>
        </p:nvSpPr>
        <p:spPr>
          <a:xfrm>
            <a:off x="685800" y="1898248"/>
            <a:ext cx="108917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b="1" dirty="0"/>
              <a:t>Knowledge Tracing</a:t>
            </a:r>
            <a:r>
              <a:rPr lang="en-CH" sz="2600" dirty="0"/>
              <a:t>: trace the knowledge state of students based on their past exercise performance.</a:t>
            </a:r>
          </a:p>
          <a:p>
            <a:pPr marL="457200" indent="-457200">
              <a:buFontTx/>
              <a:buChar char="-"/>
            </a:pPr>
            <a:r>
              <a:rPr lang="en-CH" sz="2600" dirty="0"/>
              <a:t>give proper hints</a:t>
            </a:r>
          </a:p>
          <a:p>
            <a:pPr marL="457200" indent="-457200">
              <a:buFontTx/>
              <a:buChar char="-"/>
            </a:pPr>
            <a:r>
              <a:rPr lang="en-CH" sz="2600" dirty="0"/>
              <a:t>tailor the sequence of exercises based on personalized strengths and weakness</a:t>
            </a:r>
          </a:p>
          <a:p>
            <a:pPr marL="457200" indent="-457200">
              <a:buFontTx/>
              <a:buChar char="-"/>
            </a:pPr>
            <a:r>
              <a:rPr lang="en-GB" sz="2600" dirty="0"/>
              <a:t>S</a:t>
            </a:r>
            <a:r>
              <a:rPr lang="en-CH" sz="2600" dirty="0"/>
              <a:t>tudents can be made aware of their learning process</a:t>
            </a:r>
          </a:p>
          <a:p>
            <a:pPr marL="457200" indent="-457200">
              <a:buFontTx/>
              <a:buChar char="-"/>
            </a:pPr>
            <a:r>
              <a:rPr lang="en-GB" sz="2600" dirty="0"/>
              <a:t>S</a:t>
            </a:r>
            <a:r>
              <a:rPr lang="en-CH" sz="2600" dirty="0"/>
              <a:t>tudents can dedicate energy to less-familiar concepts to learn efficiently</a:t>
            </a:r>
          </a:p>
          <a:p>
            <a:pPr marL="457200" indent="-457200">
              <a:buFontTx/>
              <a:buChar char="-"/>
            </a:pPr>
            <a:endParaRPr lang="en-CH" sz="2600" dirty="0"/>
          </a:p>
          <a:p>
            <a:r>
              <a:rPr lang="en-CH" sz="2600" b="1" dirty="0"/>
              <a:t>Problem formulation</a:t>
            </a:r>
            <a:r>
              <a:rPr lang="en-CH" sz="2600" dirty="0"/>
              <a:t>: Given the student’s past exercise interactions, predict the probability that a student will answer a new exercise correctly</a:t>
            </a:r>
          </a:p>
          <a:p>
            <a:pPr marL="457200" indent="-457200">
              <a:buFontTx/>
              <a:buChar char="-"/>
            </a:pPr>
            <a:endParaRPr lang="en-CH" sz="2600" dirty="0"/>
          </a:p>
          <a:p>
            <a:endParaRPr lang="en-CH" sz="2600" dirty="0"/>
          </a:p>
          <a:p>
            <a:endParaRPr lang="en-CH" sz="2600" dirty="0"/>
          </a:p>
        </p:txBody>
      </p:sp>
    </p:spTree>
    <p:extLst>
      <p:ext uri="{BB962C8B-B14F-4D97-AF65-F5344CB8AC3E}">
        <p14:creationId xmlns:p14="http://schemas.microsoft.com/office/powerpoint/2010/main" val="282054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4">
            <a:extLst>
              <a:ext uri="{FF2B5EF4-FFF2-40B4-BE49-F238E27FC236}">
                <a16:creationId xmlns:a16="http://schemas.microsoft.com/office/drawing/2014/main" id="{9905CE10-A4A5-E444-9365-6F3AB7ED785C}"/>
              </a:ext>
            </a:extLst>
          </p:cNvPr>
          <p:cNvSpPr/>
          <p:nvPr/>
        </p:nvSpPr>
        <p:spPr>
          <a:xfrm>
            <a:off x="685798" y="632906"/>
            <a:ext cx="6751323" cy="0"/>
          </a:xfrm>
          <a:prstGeom prst="line">
            <a:avLst/>
          </a:prstGeom>
          <a:ln w="2032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H" dirty="0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ABEFFDF4-3920-8044-9F5F-64305EE14EFD}"/>
              </a:ext>
            </a:extLst>
          </p:cNvPr>
          <p:cNvSpPr txBox="1"/>
          <p:nvPr/>
        </p:nvSpPr>
        <p:spPr>
          <a:xfrm>
            <a:off x="685800" y="927584"/>
            <a:ext cx="8366756" cy="586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538"/>
              </a:lnSpc>
            </a:pPr>
            <a:r>
              <a:rPr lang="en-US" sz="4538" dirty="0">
                <a:solidFill>
                  <a:srgbClr val="311A57"/>
                </a:solidFill>
                <a:latin typeface="HK Grotesk Bold Bold"/>
              </a:rPr>
              <a:t>Bayesian Knowledge Tracing</a:t>
            </a:r>
          </a:p>
        </p:txBody>
      </p:sp>
      <p:sp>
        <p:nvSpPr>
          <p:cNvPr id="35" name="AutoShape 6">
            <a:extLst>
              <a:ext uri="{FF2B5EF4-FFF2-40B4-BE49-F238E27FC236}">
                <a16:creationId xmlns:a16="http://schemas.microsoft.com/office/drawing/2014/main" id="{91A9C28C-CA74-5C4B-954F-7D875C8149C4}"/>
              </a:ext>
            </a:extLst>
          </p:cNvPr>
          <p:cNvSpPr/>
          <p:nvPr/>
        </p:nvSpPr>
        <p:spPr>
          <a:xfrm>
            <a:off x="685799" y="1624540"/>
            <a:ext cx="6751323" cy="43185"/>
          </a:xfrm>
          <a:prstGeom prst="line">
            <a:avLst/>
          </a:prstGeom>
          <a:ln w="381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D1F596-605B-F748-B4A8-E89BB8DA77B8}"/>
              </a:ext>
            </a:extLst>
          </p:cNvPr>
          <p:cNvGrpSpPr/>
          <p:nvPr/>
        </p:nvGrpSpPr>
        <p:grpSpPr>
          <a:xfrm>
            <a:off x="2192209" y="2914111"/>
            <a:ext cx="3435897" cy="2223904"/>
            <a:chOff x="605983" y="1709324"/>
            <a:chExt cx="3435897" cy="2223904"/>
          </a:xfrm>
        </p:grpSpPr>
        <p:pic>
          <p:nvPicPr>
            <p:cNvPr id="43" name="Grafik 9">
              <a:extLst>
                <a:ext uri="{FF2B5EF4-FFF2-40B4-BE49-F238E27FC236}">
                  <a16:creationId xmlns:a16="http://schemas.microsoft.com/office/drawing/2014/main" id="{3320BF15-7DB9-7942-81DF-6D0A8AB76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983" y="1709324"/>
              <a:ext cx="3435897" cy="189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4BBC7A9-C301-4940-9DAF-CD5611548539}"/>
                    </a:ext>
                  </a:extLst>
                </p:cNvPr>
                <p:cNvSpPr txBox="1"/>
                <p:nvPr/>
              </p:nvSpPr>
              <p:spPr>
                <a:xfrm>
                  <a:off x="1018128" y="3656229"/>
                  <a:ext cx="22372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kumimoji="0" lang="de-CH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de-CH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de-CH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kumimoji="0" lang="de-CH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kumimoji="0" lang="de-CH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kumimoji="0" lang="de-CH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de-CH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128" y="3656229"/>
                  <a:ext cx="2237215" cy="276999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81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ounded Rectangular Callout 3">
            <a:extLst>
              <a:ext uri="{FF2B5EF4-FFF2-40B4-BE49-F238E27FC236}">
                <a16:creationId xmlns:a16="http://schemas.microsoft.com/office/drawing/2014/main" id="{0944D1A9-02C3-6E48-A9D6-7B2ECC4B9234}"/>
              </a:ext>
            </a:extLst>
          </p:cNvPr>
          <p:cNvSpPr/>
          <p:nvPr/>
        </p:nvSpPr>
        <p:spPr bwMode="auto">
          <a:xfrm>
            <a:off x="1826797" y="2251055"/>
            <a:ext cx="3801309" cy="419878"/>
          </a:xfrm>
          <a:prstGeom prst="wedgeRoundRectCallout">
            <a:avLst>
              <a:gd name="adj1" fmla="val -5656"/>
              <a:gd name="adj2" fmla="val 154610"/>
              <a:gd name="adj3" fmla="val 16667"/>
            </a:avLst>
          </a:prstGeom>
          <a:solidFill>
            <a:srgbClr val="FFFFFF"/>
          </a:solidFill>
          <a:ln w="44450">
            <a:solidFill>
              <a:srgbClr val="0070C0"/>
            </a:solidFill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66B73"/>
                </a:solidFill>
                <a:effectLst/>
                <a:uLnTx/>
                <a:uFillTx/>
              </a:rPr>
              <a:t>Probability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66B73"/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66B73"/>
                </a:solidFill>
                <a:effectLst/>
                <a:uLnTx/>
                <a:uFillTx/>
              </a:rPr>
              <a:t> learning or forgetting</a:t>
            </a:r>
          </a:p>
        </p:txBody>
      </p:sp>
      <p:sp>
        <p:nvSpPr>
          <p:cNvPr id="46" name="Rounded Rectangular Callout 7">
            <a:extLst>
              <a:ext uri="{FF2B5EF4-FFF2-40B4-BE49-F238E27FC236}">
                <a16:creationId xmlns:a16="http://schemas.microsoft.com/office/drawing/2014/main" id="{CFC8D736-42FF-C14B-A486-FCEE496F93D0}"/>
              </a:ext>
            </a:extLst>
          </p:cNvPr>
          <p:cNvSpPr/>
          <p:nvPr/>
        </p:nvSpPr>
        <p:spPr bwMode="auto">
          <a:xfrm>
            <a:off x="4841569" y="4341049"/>
            <a:ext cx="3069773" cy="419878"/>
          </a:xfrm>
          <a:prstGeom prst="wedgeRoundRectCallout">
            <a:avLst>
              <a:gd name="adj1" fmla="val -92591"/>
              <a:gd name="adj2" fmla="val -139727"/>
              <a:gd name="adj3" fmla="val 16667"/>
            </a:avLst>
          </a:prstGeom>
          <a:solidFill>
            <a:srgbClr val="FFFFFF"/>
          </a:solidFill>
          <a:ln w="44450">
            <a:solidFill>
              <a:srgbClr val="0070C0"/>
            </a:solidFill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66B73"/>
                </a:solidFill>
                <a:effectLst/>
                <a:uLnTx/>
                <a:uFillTx/>
              </a:rPr>
              <a:t>Probability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66B73"/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66B73"/>
                </a:solidFill>
                <a:effectLst/>
                <a:uLnTx/>
                <a:uFillTx/>
              </a:rPr>
              <a:t> slipping or guessing</a:t>
            </a:r>
          </a:p>
        </p:txBody>
      </p:sp>
      <p:sp>
        <p:nvSpPr>
          <p:cNvPr id="47" name="Rounded Rectangular Callout 3">
            <a:extLst>
              <a:ext uri="{FF2B5EF4-FFF2-40B4-BE49-F238E27FC236}">
                <a16:creationId xmlns:a16="http://schemas.microsoft.com/office/drawing/2014/main" id="{70AAD1F7-1C6A-7846-AB80-B0A194460564}"/>
              </a:ext>
            </a:extLst>
          </p:cNvPr>
          <p:cNvSpPr/>
          <p:nvPr/>
        </p:nvSpPr>
        <p:spPr bwMode="auto">
          <a:xfrm>
            <a:off x="685798" y="3998075"/>
            <a:ext cx="1506411" cy="419878"/>
          </a:xfrm>
          <a:prstGeom prst="wedgeRoundRectCallout">
            <a:avLst>
              <a:gd name="adj1" fmla="val 50757"/>
              <a:gd name="adj2" fmla="val -136233"/>
              <a:gd name="adj3" fmla="val 16667"/>
            </a:avLst>
          </a:prstGeom>
          <a:solidFill>
            <a:srgbClr val="FFFFFF"/>
          </a:solidFill>
          <a:ln w="44450">
            <a:solidFill>
              <a:srgbClr val="0070C0"/>
            </a:solidFill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66B73"/>
                </a:solidFill>
                <a:effectLst/>
                <a:uLnTx/>
                <a:uFillTx/>
              </a:rPr>
              <a:t>Initial probability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C16C39-3C63-2046-887E-FD6B41CDB954}"/>
              </a:ext>
            </a:extLst>
          </p:cNvPr>
          <p:cNvSpPr/>
          <p:nvPr/>
        </p:nvSpPr>
        <p:spPr>
          <a:xfrm>
            <a:off x="7911342" y="949924"/>
            <a:ext cx="38013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Student knowledge state is analyzed into different concept states</a:t>
            </a:r>
          </a:p>
          <a:p>
            <a:endParaRPr lang="en-US" sz="2400" kern="0" dirty="0"/>
          </a:p>
          <a:p>
            <a:r>
              <a:rPr lang="en-US" sz="2400" kern="0" dirty="0"/>
              <a:t>Models knowledge state for each predefined concept separately</a:t>
            </a:r>
          </a:p>
        </p:txBody>
      </p:sp>
    </p:spTree>
    <p:extLst>
      <p:ext uri="{BB962C8B-B14F-4D97-AF65-F5344CB8AC3E}">
        <p14:creationId xmlns:p14="http://schemas.microsoft.com/office/powerpoint/2010/main" val="324770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4213E8-0AA2-304E-A676-B28C4921B161}"/>
              </a:ext>
            </a:extLst>
          </p:cNvPr>
          <p:cNvSpPr txBox="1"/>
          <p:nvPr/>
        </p:nvSpPr>
        <p:spPr>
          <a:xfrm>
            <a:off x="5795646" y="3550777"/>
            <a:ext cx="191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Hidden Layer</a:t>
            </a:r>
            <a:endParaRPr lang="en-CH" dirty="0" err="1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2635A-4242-A849-A27F-E4E3E4822488}"/>
              </a:ext>
            </a:extLst>
          </p:cNvPr>
          <p:cNvSpPr txBox="1"/>
          <p:nvPr/>
        </p:nvSpPr>
        <p:spPr>
          <a:xfrm>
            <a:off x="5795646" y="4872347"/>
            <a:ext cx="191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Input Layer</a:t>
            </a:r>
            <a:endParaRPr lang="en-CH" dirty="0" err="1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374C8-7026-7B40-BB59-4CEE2DF15045}"/>
              </a:ext>
            </a:extLst>
          </p:cNvPr>
          <p:cNvSpPr txBox="1"/>
          <p:nvPr/>
        </p:nvSpPr>
        <p:spPr>
          <a:xfrm>
            <a:off x="5795646" y="2414050"/>
            <a:ext cx="191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Output Layer</a:t>
            </a:r>
            <a:endParaRPr lang="en-CH" dirty="0" err="1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6BD304-2787-6C47-9869-05AD622DEA1A}"/>
              </a:ext>
            </a:extLst>
          </p:cNvPr>
          <p:cNvGrpSpPr/>
          <p:nvPr/>
        </p:nvGrpSpPr>
        <p:grpSpPr>
          <a:xfrm>
            <a:off x="571313" y="2168975"/>
            <a:ext cx="4968892" cy="3761441"/>
            <a:chOff x="747933" y="937453"/>
            <a:chExt cx="4968892" cy="37614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F6A5DF-A862-EF46-84AF-29CBF1511528}"/>
                </a:ext>
              </a:extLst>
            </p:cNvPr>
            <p:cNvSpPr/>
            <p:nvPr/>
          </p:nvSpPr>
          <p:spPr>
            <a:xfrm>
              <a:off x="1964593" y="2245155"/>
              <a:ext cx="749808" cy="448056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3175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lang="en-US" sz="2200" kern="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449DD0E4-EF45-3B4E-AAF5-6C278F66754C}"/>
                </a:ext>
              </a:extLst>
            </p:cNvPr>
            <p:cNvSpPr/>
            <p:nvPr/>
          </p:nvSpPr>
          <p:spPr>
            <a:xfrm>
              <a:off x="1964593" y="3096568"/>
              <a:ext cx="749808" cy="1550180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13">
              <a:extLst>
                <a:ext uri="{FF2B5EF4-FFF2-40B4-BE49-F238E27FC236}">
                  <a16:creationId xmlns:a16="http://schemas.microsoft.com/office/drawing/2014/main" id="{37CA1209-BD9C-1B48-8E53-C71BB781EE28}"/>
                </a:ext>
              </a:extLst>
            </p:cNvPr>
            <p:cNvSpPr/>
            <p:nvPr/>
          </p:nvSpPr>
          <p:spPr>
            <a:xfrm>
              <a:off x="1964593" y="937453"/>
              <a:ext cx="749808" cy="893688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3175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9309A7-13C7-EB4E-BDC4-55D057D249A8}"/>
                </a:ext>
              </a:extLst>
            </p:cNvPr>
            <p:cNvCxnSpPr>
              <a:cxnSpLocks/>
              <a:stCxn id="6" idx="0"/>
              <a:endCxn id="8" idx="2"/>
            </p:cNvCxnSpPr>
            <p:nvPr/>
          </p:nvCxnSpPr>
          <p:spPr>
            <a:xfrm flipV="1">
              <a:off x="2339497" y="1831141"/>
              <a:ext cx="0" cy="41401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4CC40B-2F62-D247-A3A6-645AF135D570}"/>
                </a:ext>
              </a:extLst>
            </p:cNvPr>
            <p:cNvCxnSpPr>
              <a:cxnSpLocks/>
              <a:stCxn id="7" idx="0"/>
              <a:endCxn id="6" idx="2"/>
            </p:cNvCxnSpPr>
            <p:nvPr/>
          </p:nvCxnSpPr>
          <p:spPr>
            <a:xfrm flipV="1">
              <a:off x="2339497" y="2693211"/>
              <a:ext cx="0" cy="403357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F8BFFA-51F2-374A-A1DA-1E6648F2792B}"/>
                </a:ext>
              </a:extLst>
            </p:cNvPr>
            <p:cNvSpPr/>
            <p:nvPr/>
          </p:nvSpPr>
          <p:spPr>
            <a:xfrm>
              <a:off x="3158144" y="2245155"/>
              <a:ext cx="749808" cy="448056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3175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lang="en-US" sz="2200" kern="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54066F-3B12-CD46-9528-E5032467A50E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3533048" y="1831141"/>
              <a:ext cx="0" cy="41401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BE740A5-53C4-0F4B-BBE3-1FFBE556201F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33048" y="2693211"/>
              <a:ext cx="0" cy="40894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81ACF5-60B1-7D48-AC7A-678DE3B60084}"/>
                </a:ext>
              </a:extLst>
            </p:cNvPr>
            <p:cNvSpPr/>
            <p:nvPr/>
          </p:nvSpPr>
          <p:spPr>
            <a:xfrm>
              <a:off x="4967017" y="2245155"/>
              <a:ext cx="749808" cy="448056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3175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kumimoji="0" lang="en-US" sz="22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  <a:endParaRPr kumimoji="0" lang="en-US" sz="2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EBDD8BC-D68B-EF48-AD04-0FFD393D5228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5341921" y="1831141"/>
              <a:ext cx="0" cy="41401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9626B58-2A3E-1B41-A6F0-F22920EE8BB7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5341921" y="2693211"/>
              <a:ext cx="0" cy="40894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3C4F3-136F-FF46-9B58-F983C4162696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2714401" y="2469183"/>
              <a:ext cx="443743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AC7D23-8867-0642-A0F1-BA4979A7DDE4}"/>
                </a:ext>
              </a:extLst>
            </p:cNvPr>
            <p:cNvCxnSpPr>
              <a:stCxn id="11" idx="3"/>
            </p:cNvCxnSpPr>
            <p:nvPr/>
          </p:nvCxnSpPr>
          <p:spPr>
            <a:xfrm flipV="1">
              <a:off x="3907952" y="2466649"/>
              <a:ext cx="356098" cy="253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03DEFE8-F7BE-1745-9647-9EF7C625B950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4629810" y="2466649"/>
              <a:ext cx="337207" cy="253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8AEE3A-8BBA-204F-AA1B-C7C95BB85F74}"/>
                </a:ext>
              </a:extLst>
            </p:cNvPr>
            <p:cNvGrpSpPr/>
            <p:nvPr/>
          </p:nvGrpSpPr>
          <p:grpSpPr>
            <a:xfrm>
              <a:off x="4307945" y="2439218"/>
              <a:ext cx="277367" cy="45719"/>
              <a:chOff x="4883414" y="1066800"/>
              <a:chExt cx="277367" cy="4571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59FE8D8-A485-CA4F-8371-629826507497}"/>
                  </a:ext>
                </a:extLst>
              </p:cNvPr>
              <p:cNvSpPr/>
              <p:nvPr/>
            </p:nvSpPr>
            <p:spPr>
              <a:xfrm>
                <a:off x="4883414" y="1066800"/>
                <a:ext cx="45719" cy="45719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82BD188-E29D-7648-8647-463A528E092C}"/>
                  </a:ext>
                </a:extLst>
              </p:cNvPr>
              <p:cNvSpPr/>
              <p:nvPr/>
            </p:nvSpPr>
            <p:spPr>
              <a:xfrm>
                <a:off x="4999238" y="1066800"/>
                <a:ext cx="45719" cy="45719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F7B0618-EE07-DD4B-8E15-B9827BD15D97}"/>
                  </a:ext>
                </a:extLst>
              </p:cNvPr>
              <p:cNvSpPr/>
              <p:nvPr/>
            </p:nvSpPr>
            <p:spPr>
              <a:xfrm>
                <a:off x="5115062" y="1066800"/>
                <a:ext cx="45719" cy="45719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778FD0-CAB6-FF47-8750-DA305BAD9EAD}"/>
                </a:ext>
              </a:extLst>
            </p:cNvPr>
            <p:cNvSpPr/>
            <p:nvPr/>
          </p:nvSpPr>
          <p:spPr>
            <a:xfrm>
              <a:off x="747933" y="2245155"/>
              <a:ext cx="749808" cy="448056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3175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kumimoji="0" lang="en-US" sz="22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C7AEA66-8889-8B49-A4B5-2F6F40AE222C}"/>
                </a:ext>
              </a:extLst>
            </p:cNvPr>
            <p:cNvCxnSpPr/>
            <p:nvPr/>
          </p:nvCxnSpPr>
          <p:spPr>
            <a:xfrm>
              <a:off x="1520850" y="2476125"/>
              <a:ext cx="443743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Rounded Rectangle 12">
              <a:extLst>
                <a:ext uri="{FF2B5EF4-FFF2-40B4-BE49-F238E27FC236}">
                  <a16:creationId xmlns:a16="http://schemas.microsoft.com/office/drawing/2014/main" id="{020BD696-E765-5542-83C5-52FBCE3C08C8}"/>
                </a:ext>
              </a:extLst>
            </p:cNvPr>
            <p:cNvSpPr/>
            <p:nvPr/>
          </p:nvSpPr>
          <p:spPr>
            <a:xfrm>
              <a:off x="3160233" y="3096568"/>
              <a:ext cx="749808" cy="1550180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672D6FE7-F25D-9E4D-B1D7-E893D09A2D57}"/>
                </a:ext>
              </a:extLst>
            </p:cNvPr>
            <p:cNvSpPr/>
            <p:nvPr/>
          </p:nvSpPr>
          <p:spPr>
            <a:xfrm>
              <a:off x="4967017" y="3096568"/>
              <a:ext cx="749808" cy="1550180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FF6CEE90-4543-9A4D-946C-7CB6F427FE70}"/>
                </a:ext>
              </a:extLst>
            </p:cNvPr>
            <p:cNvSpPr/>
            <p:nvPr/>
          </p:nvSpPr>
          <p:spPr>
            <a:xfrm>
              <a:off x="3158144" y="937453"/>
              <a:ext cx="749808" cy="893688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3175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</a:t>
              </a: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55CEA008-EEA3-8043-B224-32F028AAA8F7}"/>
                </a:ext>
              </a:extLst>
            </p:cNvPr>
            <p:cNvSpPr/>
            <p:nvPr/>
          </p:nvSpPr>
          <p:spPr>
            <a:xfrm>
              <a:off x="4961735" y="940695"/>
              <a:ext cx="749808" cy="893688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3175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337705-25B7-5E47-887F-851EA9B7066A}"/>
                </a:ext>
              </a:extLst>
            </p:cNvPr>
            <p:cNvSpPr txBox="1"/>
            <p:nvPr/>
          </p:nvSpPr>
          <p:spPr>
            <a:xfrm>
              <a:off x="1576934" y="3129234"/>
              <a:ext cx="4437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CH" sz="16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2FD8A-F60F-FB45-9D1D-3EB2791EEDEE}"/>
                </a:ext>
              </a:extLst>
            </p:cNvPr>
            <p:cNvSpPr txBox="1"/>
            <p:nvPr/>
          </p:nvSpPr>
          <p:spPr>
            <a:xfrm>
              <a:off x="1611747" y="962334"/>
              <a:ext cx="443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3" name="AutoShape 4">
            <a:extLst>
              <a:ext uri="{FF2B5EF4-FFF2-40B4-BE49-F238E27FC236}">
                <a16:creationId xmlns:a16="http://schemas.microsoft.com/office/drawing/2014/main" id="{9905CE10-A4A5-E444-9365-6F3AB7ED785C}"/>
              </a:ext>
            </a:extLst>
          </p:cNvPr>
          <p:cNvSpPr/>
          <p:nvPr/>
        </p:nvSpPr>
        <p:spPr>
          <a:xfrm>
            <a:off x="685799" y="685799"/>
            <a:ext cx="6067691" cy="17757"/>
          </a:xfrm>
          <a:prstGeom prst="line">
            <a:avLst/>
          </a:prstGeom>
          <a:ln w="2032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H" dirty="0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ABEFFDF4-3920-8044-9F5F-64305EE14EFD}"/>
              </a:ext>
            </a:extLst>
          </p:cNvPr>
          <p:cNvSpPr txBox="1"/>
          <p:nvPr/>
        </p:nvSpPr>
        <p:spPr>
          <a:xfrm>
            <a:off x="685800" y="927584"/>
            <a:ext cx="8366756" cy="586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538"/>
              </a:lnSpc>
            </a:pPr>
            <a:r>
              <a:rPr lang="en-US" sz="4538" dirty="0">
                <a:solidFill>
                  <a:srgbClr val="311A57"/>
                </a:solidFill>
                <a:latin typeface="HK Grotesk Bold Bold"/>
              </a:rPr>
              <a:t>Deep Knowledge Tracing</a:t>
            </a:r>
          </a:p>
        </p:txBody>
      </p:sp>
      <p:sp>
        <p:nvSpPr>
          <p:cNvPr id="35" name="AutoShape 6">
            <a:extLst>
              <a:ext uri="{FF2B5EF4-FFF2-40B4-BE49-F238E27FC236}">
                <a16:creationId xmlns:a16="http://schemas.microsoft.com/office/drawing/2014/main" id="{91A9C28C-CA74-5C4B-954F-7D875C8149C4}"/>
              </a:ext>
            </a:extLst>
          </p:cNvPr>
          <p:cNvSpPr/>
          <p:nvPr/>
        </p:nvSpPr>
        <p:spPr>
          <a:xfrm flipV="1">
            <a:off x="685801" y="1619473"/>
            <a:ext cx="6067691" cy="36222"/>
          </a:xfrm>
          <a:prstGeom prst="line">
            <a:avLst/>
          </a:prstGeom>
          <a:ln w="381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1C311D-4C4A-854F-9B9F-22DE3AB8A923}"/>
              </a:ext>
            </a:extLst>
          </p:cNvPr>
          <p:cNvSpPr/>
          <p:nvPr/>
        </p:nvSpPr>
        <p:spPr>
          <a:xfrm>
            <a:off x="7619834" y="1175919"/>
            <a:ext cx="36120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400" dirty="0"/>
              <a:t>Exploits neural nets (LSTM) for a continuous representation of knowledge state</a:t>
            </a:r>
          </a:p>
          <a:p>
            <a:endParaRPr lang="en-CH" sz="2400" dirty="0"/>
          </a:p>
          <a:p>
            <a:r>
              <a:rPr lang="en-CH" sz="2400" dirty="0"/>
              <a:t>No human annotation required</a:t>
            </a:r>
          </a:p>
          <a:p>
            <a:endParaRPr lang="en-CH" sz="2400" dirty="0"/>
          </a:p>
          <a:p>
            <a:r>
              <a:rPr lang="en-CH" sz="2400" dirty="0"/>
              <a:t>Fails to pinpoint exactly which concepts a student is good at or unfamiliar with</a:t>
            </a:r>
          </a:p>
        </p:txBody>
      </p:sp>
    </p:spTree>
    <p:extLst>
      <p:ext uri="{BB962C8B-B14F-4D97-AF65-F5344CB8AC3E}">
        <p14:creationId xmlns:p14="http://schemas.microsoft.com/office/powerpoint/2010/main" val="277123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00C5FFB-F0C1-D548-A63A-31D17315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07" y="1678723"/>
            <a:ext cx="10402385" cy="3707316"/>
          </a:xfrm>
          <a:prstGeom prst="rect">
            <a:avLst/>
          </a:prstGeom>
        </p:spPr>
      </p:pic>
      <p:sp>
        <p:nvSpPr>
          <p:cNvPr id="29" name="AutoShape 4">
            <a:extLst>
              <a:ext uri="{FF2B5EF4-FFF2-40B4-BE49-F238E27FC236}">
                <a16:creationId xmlns:a16="http://schemas.microsoft.com/office/drawing/2014/main" id="{A44BA431-210A-E84E-9CE1-4269BE6A8B2B}"/>
              </a:ext>
            </a:extLst>
          </p:cNvPr>
          <p:cNvSpPr/>
          <p:nvPr/>
        </p:nvSpPr>
        <p:spPr>
          <a:xfrm flipV="1">
            <a:off x="685800" y="640080"/>
            <a:ext cx="9311640" cy="45719"/>
          </a:xfrm>
          <a:prstGeom prst="line">
            <a:avLst/>
          </a:prstGeom>
          <a:ln w="2032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H" dirty="0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27262E10-E928-3A42-8E79-CC38D154C27E}"/>
              </a:ext>
            </a:extLst>
          </p:cNvPr>
          <p:cNvSpPr txBox="1"/>
          <p:nvPr/>
        </p:nvSpPr>
        <p:spPr>
          <a:xfrm>
            <a:off x="685800" y="927584"/>
            <a:ext cx="11064240" cy="586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538"/>
              </a:lnSpc>
            </a:pPr>
            <a:r>
              <a:rPr lang="en-US" sz="4538" dirty="0">
                <a:solidFill>
                  <a:srgbClr val="311A57"/>
                </a:solidFill>
                <a:latin typeface="HK Grotesk Bold Bold"/>
              </a:rPr>
              <a:t>Dynamic Key-Value Memory Networks</a:t>
            </a:r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009B5232-50B0-A34E-A108-FB9E8EC7FDB2}"/>
              </a:ext>
            </a:extLst>
          </p:cNvPr>
          <p:cNvSpPr/>
          <p:nvPr/>
        </p:nvSpPr>
        <p:spPr>
          <a:xfrm flipV="1">
            <a:off x="685799" y="1578823"/>
            <a:ext cx="9311640" cy="45718"/>
          </a:xfrm>
          <a:prstGeom prst="line">
            <a:avLst/>
          </a:prstGeom>
          <a:ln w="381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6B5CEC-7EB4-5447-AA49-4588DCB0F316}"/>
              </a:ext>
            </a:extLst>
          </p:cNvPr>
          <p:cNvSpPr/>
          <p:nvPr/>
        </p:nvSpPr>
        <p:spPr>
          <a:xfrm>
            <a:off x="1215389" y="5179277"/>
            <a:ext cx="8903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DKVMN c</a:t>
            </a:r>
            <a:r>
              <a:rPr lang="en-CH" sz="2200" b="1" dirty="0"/>
              <a:t>ombines best of both worlds</a:t>
            </a:r>
            <a:r>
              <a:rPr lang="en-CH" sz="2200" dirty="0"/>
              <a:t>: exploit relationship between concepts + ability to trace each concept shape</a:t>
            </a:r>
          </a:p>
          <a:p>
            <a:pPr marL="342900" indent="-342900">
              <a:buFontTx/>
              <a:buChar char="-"/>
            </a:pPr>
            <a:r>
              <a:rPr lang="en-CH" sz="2200" dirty="0"/>
              <a:t>Static matrix (key, immutable) – concept representations</a:t>
            </a:r>
          </a:p>
          <a:p>
            <a:pPr marL="342900" indent="-342900">
              <a:buFontTx/>
              <a:buChar char="-"/>
            </a:pPr>
            <a:r>
              <a:rPr lang="en-CH" sz="2200" dirty="0"/>
              <a:t>dynamic matrix (value, mutable) – students’ understanding of concepts</a:t>
            </a:r>
          </a:p>
        </p:txBody>
      </p:sp>
      <p:sp>
        <p:nvSpPr>
          <p:cNvPr id="35" name="Rounded Rectangular Callout 3">
            <a:extLst>
              <a:ext uri="{FF2B5EF4-FFF2-40B4-BE49-F238E27FC236}">
                <a16:creationId xmlns:a16="http://schemas.microsoft.com/office/drawing/2014/main" id="{B3809E55-6A4E-004D-BD61-573AFE88A392}"/>
              </a:ext>
            </a:extLst>
          </p:cNvPr>
          <p:cNvSpPr/>
          <p:nvPr/>
        </p:nvSpPr>
        <p:spPr bwMode="auto">
          <a:xfrm>
            <a:off x="10307495" y="5386039"/>
            <a:ext cx="1506411" cy="419878"/>
          </a:xfrm>
          <a:prstGeom prst="wedgeRoundRectCallout">
            <a:avLst>
              <a:gd name="adj1" fmla="val -104029"/>
              <a:gd name="adj2" fmla="val -172529"/>
              <a:gd name="adj3" fmla="val 16667"/>
            </a:avLst>
          </a:prstGeom>
          <a:solidFill>
            <a:srgbClr val="FFFFFF"/>
          </a:solidFill>
          <a:ln w="44450">
            <a:solidFill>
              <a:srgbClr val="0070C0"/>
            </a:solidFill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66B73"/>
                </a:solidFill>
                <a:effectLst/>
                <a:uLnTx/>
                <a:uFillTx/>
              </a:rPr>
              <a:t>exercise</a:t>
            </a:r>
          </a:p>
        </p:txBody>
      </p:sp>
      <p:sp>
        <p:nvSpPr>
          <p:cNvPr id="36" name="Rounded Rectangular Callout 3">
            <a:extLst>
              <a:ext uri="{FF2B5EF4-FFF2-40B4-BE49-F238E27FC236}">
                <a16:creationId xmlns:a16="http://schemas.microsoft.com/office/drawing/2014/main" id="{91BCB0E0-75CC-8E42-B34A-4F2EA76B627C}"/>
              </a:ext>
            </a:extLst>
          </p:cNvPr>
          <p:cNvSpPr/>
          <p:nvPr/>
        </p:nvSpPr>
        <p:spPr bwMode="auto">
          <a:xfrm>
            <a:off x="10119360" y="1666607"/>
            <a:ext cx="1931037" cy="740790"/>
          </a:xfrm>
          <a:prstGeom prst="wedgeRoundRectCallout">
            <a:avLst>
              <a:gd name="adj1" fmla="val -38551"/>
              <a:gd name="adj2" fmla="val 175284"/>
              <a:gd name="adj3" fmla="val 16667"/>
            </a:avLst>
          </a:prstGeom>
          <a:solidFill>
            <a:srgbClr val="FFFFFF"/>
          </a:solidFill>
          <a:ln w="44450">
            <a:solidFill>
              <a:srgbClr val="0070C0"/>
            </a:solidFill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566B73"/>
                </a:solidFill>
              </a:rPr>
              <a:t>student concept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566B73"/>
                </a:solidFill>
              </a:rPr>
              <a:t> states (values)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66B73"/>
              </a:solidFill>
              <a:effectLst/>
              <a:uLnTx/>
              <a:uFillTx/>
            </a:endParaRPr>
          </a:p>
        </p:txBody>
      </p:sp>
      <p:sp>
        <p:nvSpPr>
          <p:cNvPr id="37" name="Rounded Rectangular Callout 3">
            <a:extLst>
              <a:ext uri="{FF2B5EF4-FFF2-40B4-BE49-F238E27FC236}">
                <a16:creationId xmlns:a16="http://schemas.microsoft.com/office/drawing/2014/main" id="{280B7587-4B4D-AB43-9A93-D963FBE17C12}"/>
              </a:ext>
            </a:extLst>
          </p:cNvPr>
          <p:cNvSpPr/>
          <p:nvPr/>
        </p:nvSpPr>
        <p:spPr bwMode="auto">
          <a:xfrm>
            <a:off x="6591284" y="1902398"/>
            <a:ext cx="1506411" cy="419878"/>
          </a:xfrm>
          <a:prstGeom prst="wedgeRoundRectCallout">
            <a:avLst>
              <a:gd name="adj1" fmla="val 79085"/>
              <a:gd name="adj2" fmla="val 252138"/>
              <a:gd name="adj3" fmla="val 16667"/>
            </a:avLst>
          </a:prstGeom>
          <a:solidFill>
            <a:srgbClr val="FFFFFF"/>
          </a:solidFill>
          <a:ln w="44450">
            <a:solidFill>
              <a:srgbClr val="0070C0"/>
            </a:solidFill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566B73"/>
                </a:solidFill>
              </a:rPr>
              <a:t>Concepts (keys)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66B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338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DF568-4B72-6B41-B4DE-2472FCAD5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130"/>
            <a:ext cx="11749643" cy="5833739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AD398594-4B86-0B4C-B146-DD5112157468}"/>
              </a:ext>
            </a:extLst>
          </p:cNvPr>
          <p:cNvSpPr/>
          <p:nvPr/>
        </p:nvSpPr>
        <p:spPr>
          <a:xfrm>
            <a:off x="442357" y="315408"/>
            <a:ext cx="4488458" cy="31832"/>
          </a:xfrm>
          <a:prstGeom prst="line">
            <a:avLst/>
          </a:prstGeom>
          <a:ln w="2032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H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F995798-D323-5346-A6BC-EA9D09805B2C}"/>
              </a:ext>
            </a:extLst>
          </p:cNvPr>
          <p:cNvSpPr txBox="1"/>
          <p:nvPr/>
        </p:nvSpPr>
        <p:spPr>
          <a:xfrm>
            <a:off x="442357" y="557194"/>
            <a:ext cx="11064240" cy="586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538"/>
              </a:lnSpc>
            </a:pPr>
            <a:r>
              <a:rPr lang="en-US" sz="4538" dirty="0">
                <a:solidFill>
                  <a:srgbClr val="311A57"/>
                </a:solidFill>
                <a:latin typeface="HK Grotesk Bold Bold"/>
              </a:rPr>
              <a:t>MANN vs DKVMN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0EB5D834-AD51-BD48-A892-799EC952F404}"/>
              </a:ext>
            </a:extLst>
          </p:cNvPr>
          <p:cNvSpPr/>
          <p:nvPr/>
        </p:nvSpPr>
        <p:spPr>
          <a:xfrm>
            <a:off x="442357" y="1186396"/>
            <a:ext cx="4395861" cy="2305"/>
          </a:xfrm>
          <a:prstGeom prst="line">
            <a:avLst/>
          </a:prstGeom>
          <a:ln w="38100" cap="flat">
            <a:solidFill>
              <a:srgbClr val="311A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13DBF-50D3-144B-B00F-D55FE0BA9AB2}"/>
              </a:ext>
            </a:extLst>
          </p:cNvPr>
          <p:cNvSpPr/>
          <p:nvPr/>
        </p:nvSpPr>
        <p:spPr>
          <a:xfrm>
            <a:off x="5410597" y="28492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Inspired by memory-augmented neural nets (</a:t>
            </a:r>
            <a:r>
              <a:rPr lang="en-US" sz="2000" b="1" dirty="0"/>
              <a:t>MANN</a:t>
            </a:r>
            <a:r>
              <a:rPr lang="en-US" sz="2000" dirty="0"/>
              <a:t>)</a:t>
            </a:r>
          </a:p>
          <a:p>
            <a:r>
              <a:rPr lang="en-US" sz="2000" dirty="0"/>
              <a:t>-&gt; Single memory matrix, or two static memory matrices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412626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6F65085-7C5E-2648-B6CE-DA8FBBF6AFCA}"/>
              </a:ext>
            </a:extLst>
          </p:cNvPr>
          <p:cNvGrpSpPr/>
          <p:nvPr/>
        </p:nvGrpSpPr>
        <p:grpSpPr>
          <a:xfrm>
            <a:off x="685800" y="685800"/>
            <a:ext cx="3419667" cy="938741"/>
            <a:chOff x="0" y="0"/>
            <a:chExt cx="6839334" cy="1877482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925A9F3B-236F-F745-B2CD-EC059F54FA4A}"/>
                </a:ext>
              </a:extLst>
            </p:cNvPr>
            <p:cNvSpPr/>
            <p:nvPr/>
          </p:nvSpPr>
          <p:spPr>
            <a:xfrm>
              <a:off x="0" y="0"/>
              <a:ext cx="5448155" cy="0"/>
            </a:xfrm>
            <a:prstGeom prst="line">
              <a:avLst/>
            </a:prstGeom>
            <a:ln w="2032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EBF9B91-6071-3849-B80D-A431909F3AB8}"/>
                </a:ext>
              </a:extLst>
            </p:cNvPr>
            <p:cNvSpPr txBox="1"/>
            <p:nvPr/>
          </p:nvSpPr>
          <p:spPr>
            <a:xfrm>
              <a:off x="0" y="483568"/>
              <a:ext cx="6839334" cy="1154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538"/>
                </a:lnSpc>
              </a:pPr>
              <a:r>
                <a:rPr lang="en-US" sz="4000" dirty="0">
                  <a:solidFill>
                    <a:srgbClr val="311A57"/>
                  </a:solidFill>
                  <a:latin typeface="HK Grotesk Bold Bold"/>
                </a:rPr>
                <a:t>Contributions</a:t>
              </a:r>
              <a:endParaRPr lang="en-US" sz="4538" dirty="0">
                <a:solidFill>
                  <a:srgbClr val="311A57"/>
                </a:solidFill>
                <a:latin typeface="HK Grotesk Bold Bold"/>
              </a:endParaRP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9FAA61DE-58CF-C948-BFF0-F17FE11C0112}"/>
                </a:ext>
              </a:extLst>
            </p:cNvPr>
            <p:cNvSpPr/>
            <p:nvPr/>
          </p:nvSpPr>
          <p:spPr>
            <a:xfrm>
              <a:off x="0" y="1877482"/>
              <a:ext cx="5448155" cy="0"/>
            </a:xfrm>
            <a:prstGeom prst="line">
              <a:avLst/>
            </a:prstGeom>
            <a:ln w="381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3AAAAE1-DB3E-7E4F-91D0-16F7D769C811}"/>
              </a:ext>
            </a:extLst>
          </p:cNvPr>
          <p:cNvGrpSpPr/>
          <p:nvPr/>
        </p:nvGrpSpPr>
        <p:grpSpPr>
          <a:xfrm>
            <a:off x="4489455" y="685801"/>
            <a:ext cx="3411539" cy="363795"/>
            <a:chOff x="0" y="0"/>
            <a:chExt cx="6823078" cy="727590"/>
          </a:xfrm>
        </p:grpSpPr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7EB41106-622A-944E-9EDC-AFD4BA784402}"/>
                </a:ext>
              </a:extLst>
            </p:cNvPr>
            <p:cNvSpPr/>
            <p:nvPr/>
          </p:nvSpPr>
          <p:spPr>
            <a:xfrm>
              <a:off x="0" y="0"/>
              <a:ext cx="6823078" cy="727590"/>
            </a:xfrm>
            <a:prstGeom prst="rect">
              <a:avLst/>
            </a:prstGeom>
            <a:solidFill>
              <a:srgbClr val="311A57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88BC622-3050-F047-9C74-06C0BAB33DE8}"/>
                </a:ext>
              </a:extLst>
            </p:cNvPr>
            <p:cNvSpPr txBox="1"/>
            <p:nvPr/>
          </p:nvSpPr>
          <p:spPr>
            <a:xfrm>
              <a:off x="420000" y="121100"/>
              <a:ext cx="6224574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</a:pPr>
              <a:r>
                <a:rPr lang="en-US" spc="87" dirty="0">
                  <a:solidFill>
                    <a:srgbClr val="F4F4F4"/>
                  </a:solidFill>
                  <a:latin typeface="HK Grotesk Bold Bold"/>
                </a:rPr>
                <a:t>1. MEMORY AUGMENTATION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F3F95BC-62D5-FB4C-A76A-1DCA63500589}"/>
              </a:ext>
            </a:extLst>
          </p:cNvPr>
          <p:cNvGrpSpPr/>
          <p:nvPr/>
        </p:nvGrpSpPr>
        <p:grpSpPr>
          <a:xfrm>
            <a:off x="4489455" y="3615836"/>
            <a:ext cx="3411539" cy="363795"/>
            <a:chOff x="0" y="0"/>
            <a:chExt cx="6823078" cy="727590"/>
          </a:xfrm>
        </p:grpSpPr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0DBBEA36-9426-FB4E-97AA-7A909F172532}"/>
                </a:ext>
              </a:extLst>
            </p:cNvPr>
            <p:cNvSpPr/>
            <p:nvPr/>
          </p:nvSpPr>
          <p:spPr>
            <a:xfrm>
              <a:off x="0" y="0"/>
              <a:ext cx="6823078" cy="727590"/>
            </a:xfrm>
            <a:prstGeom prst="rect">
              <a:avLst/>
            </a:prstGeom>
            <a:solidFill>
              <a:srgbClr val="311A57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F2A2AD7-BFC0-0A49-A3A7-CFC9C1861B48}"/>
                </a:ext>
              </a:extLst>
            </p:cNvPr>
            <p:cNvSpPr txBox="1"/>
            <p:nvPr/>
          </p:nvSpPr>
          <p:spPr>
            <a:xfrm>
              <a:off x="420000" y="121100"/>
              <a:ext cx="6224574" cy="387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</a:pPr>
              <a:r>
                <a:rPr lang="en-US" spc="87" dirty="0">
                  <a:solidFill>
                    <a:srgbClr val="F4F4F4"/>
                  </a:solidFill>
                  <a:latin typeface="HK Grotesk Bold Bold"/>
                </a:rPr>
                <a:t>3. AUTONOMOUS CONCEPTS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3BEA9FF-0CF9-5546-8655-509A83D3C170}"/>
              </a:ext>
            </a:extLst>
          </p:cNvPr>
          <p:cNvGrpSpPr/>
          <p:nvPr/>
        </p:nvGrpSpPr>
        <p:grpSpPr>
          <a:xfrm>
            <a:off x="8094661" y="685801"/>
            <a:ext cx="3411539" cy="363795"/>
            <a:chOff x="0" y="0"/>
            <a:chExt cx="6823078" cy="727590"/>
          </a:xfrm>
        </p:grpSpPr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9B4969AE-E511-8045-90DB-F40A5CF19268}"/>
                </a:ext>
              </a:extLst>
            </p:cNvPr>
            <p:cNvSpPr/>
            <p:nvPr/>
          </p:nvSpPr>
          <p:spPr>
            <a:xfrm>
              <a:off x="0" y="0"/>
              <a:ext cx="6823078" cy="727590"/>
            </a:xfrm>
            <a:prstGeom prst="rect">
              <a:avLst/>
            </a:prstGeom>
            <a:solidFill>
              <a:srgbClr val="311A57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42E71AB-740B-1E40-A0ED-4C76ECF12D96}"/>
                </a:ext>
              </a:extLst>
            </p:cNvPr>
            <p:cNvSpPr txBox="1"/>
            <p:nvPr/>
          </p:nvSpPr>
          <p:spPr>
            <a:xfrm>
              <a:off x="420000" y="121100"/>
              <a:ext cx="6224574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</a:pPr>
              <a:r>
                <a:rPr lang="en-US" spc="87" dirty="0">
                  <a:solidFill>
                    <a:srgbClr val="F4F4F4"/>
                  </a:solidFill>
                  <a:latin typeface="HK Grotesk Bold Bold"/>
                </a:rPr>
                <a:t>2. PROPOSE DKVMN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C7844296-37BB-8B45-9B47-3150D24FE634}"/>
              </a:ext>
            </a:extLst>
          </p:cNvPr>
          <p:cNvGrpSpPr/>
          <p:nvPr/>
        </p:nvGrpSpPr>
        <p:grpSpPr>
          <a:xfrm>
            <a:off x="8094661" y="3615837"/>
            <a:ext cx="3411539" cy="363795"/>
            <a:chOff x="0" y="0"/>
            <a:chExt cx="6823078" cy="727590"/>
          </a:xfrm>
        </p:grpSpPr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48DDFE67-56E5-D748-9974-A92F4C29E564}"/>
                </a:ext>
              </a:extLst>
            </p:cNvPr>
            <p:cNvSpPr/>
            <p:nvPr/>
          </p:nvSpPr>
          <p:spPr>
            <a:xfrm>
              <a:off x="0" y="0"/>
              <a:ext cx="6823078" cy="727590"/>
            </a:xfrm>
            <a:prstGeom prst="rect">
              <a:avLst/>
            </a:prstGeom>
            <a:solidFill>
              <a:srgbClr val="311A57"/>
            </a:solidFill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773A099-C3AD-E146-AC63-975E14183D1A}"/>
                </a:ext>
              </a:extLst>
            </p:cNvPr>
            <p:cNvSpPr txBox="1"/>
            <p:nvPr/>
          </p:nvSpPr>
          <p:spPr>
            <a:xfrm>
              <a:off x="420000" y="121100"/>
              <a:ext cx="6224574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53"/>
                </a:lnSpc>
              </a:pPr>
              <a:r>
                <a:rPr lang="en-US" spc="87" dirty="0">
                  <a:solidFill>
                    <a:srgbClr val="F4F4F4"/>
                  </a:solidFill>
                  <a:latin typeface="HK Grotesk Bold Bold"/>
                </a:rPr>
                <a:t>4. OUTPERFORM </a:t>
              </a:r>
              <a:r>
                <a:rPr lang="en-US" spc="87" dirty="0" err="1">
                  <a:solidFill>
                    <a:srgbClr val="F4F4F4"/>
                  </a:solidFill>
                  <a:latin typeface="HK Grotesk Bold Bold"/>
                </a:rPr>
                <a:t>SotA</a:t>
              </a:r>
              <a:endParaRPr lang="en-US" spc="87" dirty="0">
                <a:solidFill>
                  <a:srgbClr val="F4F4F4"/>
                </a:solidFill>
                <a:latin typeface="HK Grotesk Bold Bold"/>
              </a:endParaRPr>
            </a:p>
          </p:txBody>
        </p:sp>
      </p:grpSp>
      <p:sp>
        <p:nvSpPr>
          <p:cNvPr id="19" name="AutoShape 19">
            <a:extLst>
              <a:ext uri="{FF2B5EF4-FFF2-40B4-BE49-F238E27FC236}">
                <a16:creationId xmlns:a16="http://schemas.microsoft.com/office/drawing/2014/main" id="{397CD292-8946-0E44-938A-8DB2DA0162C5}"/>
              </a:ext>
            </a:extLst>
          </p:cNvPr>
          <p:cNvSpPr/>
          <p:nvPr/>
        </p:nvSpPr>
        <p:spPr>
          <a:xfrm>
            <a:off x="4489455" y="1183217"/>
            <a:ext cx="3411539" cy="2058934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F72808DE-EECF-634B-9569-3031B1602624}"/>
              </a:ext>
            </a:extLst>
          </p:cNvPr>
          <p:cNvSpPr/>
          <p:nvPr/>
        </p:nvSpPr>
        <p:spPr>
          <a:xfrm>
            <a:off x="4489455" y="4113251"/>
            <a:ext cx="3411539" cy="2302787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F60E6959-B934-C444-A999-EC6F15E44C1A}"/>
              </a:ext>
            </a:extLst>
          </p:cNvPr>
          <p:cNvSpPr/>
          <p:nvPr/>
        </p:nvSpPr>
        <p:spPr>
          <a:xfrm>
            <a:off x="8094661" y="1183217"/>
            <a:ext cx="3411539" cy="2058946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440643C0-2D0B-9047-B401-3817ECB1C683}"/>
              </a:ext>
            </a:extLst>
          </p:cNvPr>
          <p:cNvSpPr/>
          <p:nvPr/>
        </p:nvSpPr>
        <p:spPr>
          <a:xfrm>
            <a:off x="8094661" y="4113252"/>
            <a:ext cx="3518219" cy="2302787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C17280F-286C-7E4B-BEC8-3E4C314604D1}"/>
              </a:ext>
            </a:extLst>
          </p:cNvPr>
          <p:cNvSpPr txBox="1"/>
          <p:nvPr/>
        </p:nvSpPr>
        <p:spPr>
          <a:xfrm>
            <a:off x="4699455" y="1395466"/>
            <a:ext cx="297001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MR9"/>
              </a:rPr>
              <a:t>The utility of MANNs is exploited to </a:t>
            </a:r>
            <a:r>
              <a:rPr lang="en-GB" sz="2000" b="1" dirty="0">
                <a:latin typeface="CMR9"/>
              </a:rPr>
              <a:t>better simulate the learning process </a:t>
            </a:r>
            <a:r>
              <a:rPr lang="en-GB" sz="2000" dirty="0">
                <a:latin typeface="CMR9"/>
              </a:rPr>
              <a:t>of students. 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21FCB14-10A7-8944-A3C2-A7F43D717F0C}"/>
              </a:ext>
            </a:extLst>
          </p:cNvPr>
          <p:cNvSpPr txBox="1"/>
          <p:nvPr/>
        </p:nvSpPr>
        <p:spPr>
          <a:xfrm>
            <a:off x="4699455" y="4325501"/>
            <a:ext cx="311228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MR9"/>
              </a:rPr>
              <a:t>Our model can </a:t>
            </a:r>
            <a:r>
              <a:rPr lang="en-GB" sz="2000" b="1" dirty="0">
                <a:latin typeface="CMR9"/>
              </a:rPr>
              <a:t>automatically discover concepts</a:t>
            </a:r>
            <a:r>
              <a:rPr lang="en-GB" sz="2000" dirty="0">
                <a:latin typeface="CMR9"/>
              </a:rPr>
              <a:t>, a task that is typically performed by human experts, and depict the evolving knowledge state of students. 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F0A5EF4F-A5F2-984A-9814-6B90416C95C9}"/>
              </a:ext>
            </a:extLst>
          </p:cNvPr>
          <p:cNvSpPr txBox="1"/>
          <p:nvPr/>
        </p:nvSpPr>
        <p:spPr>
          <a:xfrm>
            <a:off x="8304661" y="1395466"/>
            <a:ext cx="297001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MR9"/>
              </a:rPr>
              <a:t>A </a:t>
            </a:r>
            <a:r>
              <a:rPr lang="en-GB" sz="2000" b="1" dirty="0">
                <a:latin typeface="CMR9"/>
              </a:rPr>
              <a:t>novel DKVMN model </a:t>
            </a:r>
            <a:r>
              <a:rPr lang="en-GB" sz="2000" dirty="0">
                <a:latin typeface="CMR9"/>
              </a:rPr>
              <a:t>with one static </a:t>
            </a:r>
            <a:r>
              <a:rPr lang="en-GB" sz="2000" dirty="0">
                <a:latin typeface="CMTI9"/>
              </a:rPr>
              <a:t>key </a:t>
            </a:r>
            <a:r>
              <a:rPr lang="en-GB" sz="2000" dirty="0">
                <a:latin typeface="CMR9"/>
              </a:rPr>
              <a:t>matrix and one dynamic </a:t>
            </a:r>
            <a:r>
              <a:rPr lang="en-GB" sz="2000" dirty="0">
                <a:latin typeface="CMTI9"/>
              </a:rPr>
              <a:t>value </a:t>
            </a:r>
            <a:r>
              <a:rPr lang="en-GB" sz="2000" dirty="0">
                <a:latin typeface="CMR9"/>
              </a:rPr>
              <a:t>matrix is proposed.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8EC61C59-DF4C-5049-AC9F-EBE60718DFAC}"/>
              </a:ext>
            </a:extLst>
          </p:cNvPr>
          <p:cNvSpPr txBox="1"/>
          <p:nvPr/>
        </p:nvSpPr>
        <p:spPr>
          <a:xfrm>
            <a:off x="8304661" y="4325502"/>
            <a:ext cx="297001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MR9"/>
              </a:rPr>
              <a:t>Our end-to-end trainable model </a:t>
            </a:r>
            <a:r>
              <a:rPr lang="en-GB" sz="2000" b="1" dirty="0">
                <a:latin typeface="CMR9"/>
              </a:rPr>
              <a:t>consistently outperforms BKT and DKT </a:t>
            </a:r>
            <a:r>
              <a:rPr lang="en-GB" sz="2000" dirty="0">
                <a:latin typeface="CMR9"/>
              </a:rPr>
              <a:t>on one synthetic and three real-world datasets respectively.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38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6F65085-7C5E-2648-B6CE-DA8FBBF6AFCA}"/>
              </a:ext>
            </a:extLst>
          </p:cNvPr>
          <p:cNvGrpSpPr/>
          <p:nvPr/>
        </p:nvGrpSpPr>
        <p:grpSpPr>
          <a:xfrm>
            <a:off x="685800" y="685800"/>
            <a:ext cx="3419667" cy="938741"/>
            <a:chOff x="0" y="0"/>
            <a:chExt cx="6839334" cy="1877482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925A9F3B-236F-F745-B2CD-EC059F54FA4A}"/>
                </a:ext>
              </a:extLst>
            </p:cNvPr>
            <p:cNvSpPr/>
            <p:nvPr/>
          </p:nvSpPr>
          <p:spPr>
            <a:xfrm>
              <a:off x="0" y="0"/>
              <a:ext cx="5448155" cy="0"/>
            </a:xfrm>
            <a:prstGeom prst="line">
              <a:avLst/>
            </a:prstGeom>
            <a:ln w="2032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EBF9B91-6071-3849-B80D-A431909F3AB8}"/>
                </a:ext>
              </a:extLst>
            </p:cNvPr>
            <p:cNvSpPr txBox="1"/>
            <p:nvPr/>
          </p:nvSpPr>
          <p:spPr>
            <a:xfrm>
              <a:off x="0" y="483568"/>
              <a:ext cx="6839334" cy="1172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538"/>
                </a:lnSpc>
              </a:pPr>
              <a:r>
                <a:rPr lang="en-US" sz="4538" dirty="0">
                  <a:solidFill>
                    <a:srgbClr val="311A57"/>
                  </a:solidFill>
                  <a:latin typeface="HK Grotesk Bold Bold"/>
                </a:rPr>
                <a:t>Datasets</a:t>
              </a: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9FAA61DE-58CF-C948-BFF0-F17FE11C0112}"/>
                </a:ext>
              </a:extLst>
            </p:cNvPr>
            <p:cNvSpPr/>
            <p:nvPr/>
          </p:nvSpPr>
          <p:spPr>
            <a:xfrm>
              <a:off x="0" y="1877482"/>
              <a:ext cx="5448155" cy="0"/>
            </a:xfrm>
            <a:prstGeom prst="line">
              <a:avLst/>
            </a:prstGeom>
            <a:ln w="38100" cap="flat">
              <a:solidFill>
                <a:srgbClr val="311A5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FB02FA-252C-C94B-B714-0DB933ADC1B2}"/>
              </a:ext>
            </a:extLst>
          </p:cNvPr>
          <p:cNvSpPr/>
          <p:nvPr/>
        </p:nvSpPr>
        <p:spPr>
          <a:xfrm>
            <a:off x="822960" y="1735056"/>
            <a:ext cx="105460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Synthetic-5</a:t>
            </a:r>
            <a:r>
              <a:rPr lang="en-GB" sz="2400" dirty="0"/>
              <a:t>: Simulates 2000 virtual students answering 50 exercises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Sampled from 1 of 5 concepts (unknown to model)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Different levels of difficulty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ASSISTments</a:t>
            </a:r>
            <a:r>
              <a:rPr lang="en-GB" sz="2400" b="1" dirty="0"/>
              <a:t> 2009:</a:t>
            </a:r>
            <a:r>
              <a:rPr lang="en-GB" sz="2400" dirty="0"/>
              <a:t> </a:t>
            </a:r>
            <a:r>
              <a:rPr lang="en-GB" sz="2400" dirty="0" err="1"/>
              <a:t>ASSISTments</a:t>
            </a:r>
            <a:r>
              <a:rPr lang="en-GB" sz="2400" dirty="0"/>
              <a:t> tutoring platform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4,151 students, 325,637 exercises of 110 different exercise tags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ASSISTments</a:t>
            </a:r>
            <a:r>
              <a:rPr lang="en-GB" sz="2400" b="1" dirty="0"/>
              <a:t> 201</a:t>
            </a:r>
            <a:r>
              <a:rPr lang="en-GB" sz="2400" dirty="0"/>
              <a:t>5: </a:t>
            </a:r>
            <a:r>
              <a:rPr lang="en-GB" sz="2400" dirty="0" err="1"/>
              <a:t>ASSISTments</a:t>
            </a:r>
            <a:r>
              <a:rPr lang="en-GB" sz="2400" dirty="0"/>
              <a:t> tutoring platform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19,840 students, 683,801 records on 100 skills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Statics 2011</a:t>
            </a:r>
            <a:r>
              <a:rPr lang="en-GB" sz="2400" dirty="0"/>
              <a:t>: college-level engineering course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333 students,  189,297 trials on 1,223 exercise tags</a:t>
            </a:r>
          </a:p>
        </p:txBody>
      </p:sp>
    </p:spTree>
    <p:extLst>
      <p:ext uri="{BB962C8B-B14F-4D97-AF65-F5344CB8AC3E}">
        <p14:creationId xmlns:p14="http://schemas.microsoft.com/office/powerpoint/2010/main" val="20970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5116</TotalTime>
  <Words>711</Words>
  <Application>Microsoft Macintosh PowerPoint</Application>
  <PresentationFormat>Widescreen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CMR9</vt:lpstr>
      <vt:lpstr>CMTI9</vt:lpstr>
      <vt:lpstr>HK Grotesk Bold</vt:lpstr>
      <vt:lpstr>HK Grotesk Bold Bold</vt:lpstr>
      <vt:lpstr>HK Grotesk Light</vt:lpstr>
      <vt:lpstr>Open Sans Light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Swamy Vinitra</cp:lastModifiedBy>
  <cp:revision>46</cp:revision>
  <dcterms:created xsi:type="dcterms:W3CDTF">2021-09-30T19:34:19Z</dcterms:created>
  <dcterms:modified xsi:type="dcterms:W3CDTF">2021-11-19T13:45:43Z</dcterms:modified>
</cp:coreProperties>
</file>