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Roboto Slab"/>
      <p:regular r:id="rId37"/>
      <p:bold r:id="rId38"/>
    </p:embeddedFont>
    <p:embeddedFont>
      <p:font typeface="Source Sans Pr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.fntdata"/><Relationship Id="rId20" Type="http://schemas.openxmlformats.org/officeDocument/2006/relationships/slide" Target="slides/slide16.xml"/><Relationship Id="rId42" Type="http://schemas.openxmlformats.org/officeDocument/2006/relationships/font" Target="fonts/SourceSansPro-boldItalic.fntdata"/><Relationship Id="rId41" Type="http://schemas.openxmlformats.org/officeDocument/2006/relationships/font" Target="fonts/SourceSansPro-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Slab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SourceSansPro-regular.fntdata"/><Relationship Id="rId16" Type="http://schemas.openxmlformats.org/officeDocument/2006/relationships/slide" Target="slides/slide12.xml"/><Relationship Id="rId38" Type="http://schemas.openxmlformats.org/officeDocument/2006/relationships/font" Target="fonts/RobotoSlab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nvestopedia.com/terms/s/statistics.asp" TargetMode="External"/><Relationship Id="rId3" Type="http://schemas.openxmlformats.org/officeDocument/2006/relationships/hyperlink" Target="https://en.wikipedia.org/wiki/Multiple_comparisons_problem" TargetMode="External"/><Relationship Id="rId4" Type="http://schemas.openxmlformats.org/officeDocument/2006/relationships/hyperlink" Target="https://en.wikipedia.org/wiki/Statistical_inference" TargetMode="External"/><Relationship Id="rId5" Type="http://schemas.openxmlformats.org/officeDocument/2006/relationships/hyperlink" Target="https://en.wikipedia.org/wiki/Multiple_comparisons_problem#cite_note-1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tatisticshowto.com/proportion-of-variance/" TargetMode="External"/><Relationship Id="rId3" Type="http://schemas.openxmlformats.org/officeDocument/2006/relationships/hyperlink" Target="https://www.statisticshowto.com/probability-and-statistics/hypothesis-testing/anova/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03b4c0dd1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03b4c0dd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MetaTutor is an adaptive Intelligent Tutoring System used to encourage students to employ metacognitive Self-Regulated Learning strategies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There are 7 main Areas of Interest identified in the UI - </a:t>
            </a:r>
            <a:r>
              <a:rPr lang="en" sz="1400">
                <a:solidFill>
                  <a:srgbClr val="24292E"/>
                </a:solidFill>
                <a:highlight>
                  <a:schemeClr val="lt1"/>
                </a:highlight>
              </a:rPr>
              <a:t>Text Content, Image Content, Overall Learning Goal, Subgoals, Learning Strategies Palette, Agent, Table of Contents</a:t>
            </a:r>
            <a:endParaRPr sz="14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4 pedagogical agents - allow users to initiate interactions (e.g. request an evaluation)</a:t>
            </a:r>
            <a:endParaRPr sz="1400">
              <a:solidFill>
                <a:srgbClr val="24292E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03b4c0dd1_0_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03b4c0dd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03b4c0dd1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03b4c0dd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The user study included 67 undergraduate students with a variety of academic concentrations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51 considered after data validation (e.g. enough gaze samples)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Each of them used MetaTturo for about 90 minutes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Gaze data was recorded using a number of sensors, including Tobii T60 eye tracker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Each student filled out a number of self-reports using Emotions-Value Questionnaire (EVQ)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Each student filled out one report at the very beginning and one report every 14 minutes for a total of 5 self-reports per student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The report contained statements about an emotion and used a Likert scale between 1 (disagree) and 5 (agree)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The paper focuses on the two most strongly reported emotions (most frequently with values 4 and 5) - boredom (mean = 2.60, SD = 0.69)  and curiosity (mean = 2.93, sd = 0.71)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05c6b94c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05c6b94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MetaTutor is an adaptive Intelligent Tutoring System used to encourage students to employ metacognitive Self-Regulated Learning strategies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There are 7 main Areas of Interest identified in the UI - </a:t>
            </a:r>
            <a:r>
              <a:rPr lang="en" sz="1400">
                <a:solidFill>
                  <a:srgbClr val="24292E"/>
                </a:solidFill>
                <a:highlight>
                  <a:schemeClr val="lt1"/>
                </a:highlight>
              </a:rPr>
              <a:t>Text Content, Image Content, Overall Learning Goal, Subgoals, Learning Strategies Palette, Agent, Table of Contents</a:t>
            </a:r>
            <a:endParaRPr sz="14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4 pedagogical agents - allow users to initiate interactions (e.g. request an evaluation)</a:t>
            </a:r>
            <a:endParaRPr sz="1400">
              <a:solidFill>
                <a:srgbClr val="24292E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03b4c0dd1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03b4c0dd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gaze data consists of fixations &amp; saccades.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total of 166 features were used in the experiments.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03b4c0dd1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03b4c0dd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The features used can be split in two categories: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  <a:highlight>
                  <a:schemeClr val="lt1"/>
                </a:highlight>
              </a:rPr>
              <a:t>Application-independent features such as:</a:t>
            </a:r>
            <a:endParaRPr sz="18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400"/>
              <a:buChar char="○"/>
            </a:pPr>
            <a:r>
              <a:rPr lang="en" sz="1400">
                <a:solidFill>
                  <a:srgbClr val="24292E"/>
                </a:solidFill>
                <a:highlight>
                  <a:schemeClr val="lt1"/>
                </a:highlight>
              </a:rPr>
              <a:t>Number of fixations, fixation duration, saccade length, angle between consecutive saccades, angle between a saccade and the horizontal plane</a:t>
            </a:r>
            <a:endParaRPr sz="14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400"/>
              <a:buChar char="○"/>
            </a:pPr>
            <a:r>
              <a:rPr lang="en" sz="1400">
                <a:solidFill>
                  <a:srgbClr val="24292E"/>
                </a:solidFill>
                <a:highlight>
                  <a:schemeClr val="lt1"/>
                </a:highlight>
              </a:rPr>
              <a:t>Pupil dilation NOT included - affected by luminocity, room with a window</a:t>
            </a:r>
            <a:endParaRPr sz="14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800"/>
              <a:buChar char="●"/>
            </a:pPr>
            <a:r>
              <a:rPr lang="en" sz="1800">
                <a:solidFill>
                  <a:srgbClr val="24292E"/>
                </a:solidFill>
                <a:highlight>
                  <a:schemeClr val="lt1"/>
                </a:highlight>
              </a:rPr>
              <a:t>Application-dependent features related to the areas of interest of the UI mentioned earlier:</a:t>
            </a:r>
            <a:endParaRPr sz="18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400"/>
              <a:buChar char="○"/>
            </a:pPr>
            <a:r>
              <a:rPr lang="en" sz="1400">
                <a:solidFill>
                  <a:srgbClr val="24292E"/>
                </a:solidFill>
                <a:highlight>
                  <a:schemeClr val="lt1"/>
                </a:highlight>
              </a:rPr>
              <a:t>Duration of longest fixation on a given AOI, proportion of fixations and time spent on an AOI, gaze transitions between pairs of AOI, time of first/last fixation on a given AOI, total fixation time of an AOI</a:t>
            </a:r>
            <a:endParaRPr sz="14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03b4c0dd1_0_1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03b4c0dd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03b4c0dd1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03b4c0dd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The task of predicting </a:t>
            </a:r>
            <a:r>
              <a:rPr b="1" i="1" lang="en" sz="1800">
                <a:solidFill>
                  <a:srgbClr val="595959"/>
                </a:solidFill>
              </a:rPr>
              <a:t>boredom</a:t>
            </a:r>
            <a:r>
              <a:rPr lang="en" sz="1800">
                <a:solidFill>
                  <a:srgbClr val="595959"/>
                </a:solidFill>
              </a:rPr>
              <a:t> and </a:t>
            </a:r>
            <a:r>
              <a:rPr b="1" i="1" lang="en" sz="1800">
                <a:solidFill>
                  <a:srgbClr val="595959"/>
                </a:solidFill>
              </a:rPr>
              <a:t>curiosity</a:t>
            </a:r>
            <a:r>
              <a:rPr lang="en" sz="1800">
                <a:solidFill>
                  <a:srgbClr val="595959"/>
                </a:solidFill>
              </a:rPr>
              <a:t> was treated as two separate binary classification problems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Data does NOT support treating boredom and curiosity as mutually exclusive states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Significant negative correlation between corresponding ratings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BUT 18% of self-reports both are present, 13% of self-reports both are absent</a:t>
            </a:r>
            <a:endParaRPr sz="1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Based on the self-reported emotion rating, the emotions and grouped in two types: Ratings &gt;= 3 → Emotion Present (EP) &amp; Ratings &lt; 3 → Emotion Absent (EA)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10-fold cross validation - tune parameters of the algorithms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Four algorithms (showed the most promising performance in initial tests) from the Weka data mining toolkit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Random Forests (RF)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Naive Bayes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Logistic Regression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Support Vector Machines (SVM)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03b4c0dd1_0_1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03b4c0dd1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The authors report two measurements from the ML experiments: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i="1" lang="en" sz="1800">
                <a:solidFill>
                  <a:srgbClr val="595959"/>
                </a:solidFill>
              </a:rPr>
              <a:t>Accuracy </a:t>
            </a:r>
            <a:r>
              <a:rPr lang="en" sz="1800">
                <a:solidFill>
                  <a:srgbClr val="595959"/>
                </a:solidFill>
              </a:rPr>
              <a:t>reported - percentage of correctly classified data points)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i="1" lang="en" sz="1800">
                <a:solidFill>
                  <a:srgbClr val="595959"/>
                </a:solidFill>
              </a:rPr>
              <a:t>Cohen’s kappa </a:t>
            </a:r>
            <a:r>
              <a:rPr lang="en" sz="1800">
                <a:solidFill>
                  <a:srgbClr val="595959"/>
                </a:solidFill>
              </a:rPr>
              <a:t>reported - measure of classification performance which accounts for correct predictions occuring by chance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1 when labels exactly match the ground truth values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0 if the predictions were no more accurate than chance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Good kappa score for trained human judges rating emotion → .5-.6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Typical score for machine predicting emotion → .3</a:t>
            </a:r>
            <a:endParaRPr sz="1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Due to the combination of a s</a:t>
            </a:r>
            <a:r>
              <a:rPr lang="en" sz="1800">
                <a:solidFill>
                  <a:srgbClr val="595959"/>
                </a:solidFill>
              </a:rPr>
              <a:t>mall dataset size and a large number of features, the models are prone to overfitting. The authors use feature reduction to reduce that: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Principal Component Analysis (PCA)</a:t>
            </a:r>
            <a:endParaRPr sz="1400">
              <a:solidFill>
                <a:srgbClr val="595959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</a:pPr>
            <a:r>
              <a:rPr lang="en" sz="1400">
                <a:solidFill>
                  <a:srgbClr val="595959"/>
                </a:solidFill>
              </a:rPr>
              <a:t>Reduces dimension of a feature set by creating components based on highly correlated subsets of features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Wrapper Feature Selection (WFS) with nested 10-fold cross-validation</a:t>
            </a:r>
            <a:endParaRPr sz="1400">
              <a:solidFill>
                <a:srgbClr val="595959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</a:pPr>
            <a:r>
              <a:rPr lang="en" sz="1400">
                <a:solidFill>
                  <a:srgbClr val="595959"/>
                </a:solidFill>
              </a:rPr>
              <a:t>Finds useful subsets of features by testing them with a specific classifier</a:t>
            </a:r>
            <a:endParaRPr sz="1400">
              <a:solidFill>
                <a:srgbClr val="595959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</a:pPr>
            <a:r>
              <a:rPr lang="en" sz="1400">
                <a:solidFill>
                  <a:srgbClr val="595959"/>
                </a:solidFill>
              </a:rPr>
              <a:t>Use features selected in more than 10% of the sub-folds</a:t>
            </a:r>
            <a:endParaRPr sz="1400">
              <a:solidFill>
                <a:srgbClr val="595959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</a:pPr>
            <a:r>
              <a:rPr lang="en" sz="1400">
                <a:solidFill>
                  <a:srgbClr val="595959"/>
                </a:solidFill>
              </a:rPr>
              <a:t>Achieved better results, provided more interpretable features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03b4c0dd1_0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03b4c0dd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training classifiers using all available self-reports and gaze features computed using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various time intervals preceding each report. We discuss the features chosen 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most predictive by WFS, and the effectiveness of predicting reports independently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03b4c0dd1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03b4c0dd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03b4c0dd1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03b4c0dd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Goal: ...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The authors used 6 different window lengths - from 100% (14 minutes) to 1% (8 seconds)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400">
                <a:solidFill>
                  <a:srgbClr val="595959"/>
                </a:solidFill>
              </a:rPr>
              <a:t>T-test - </a:t>
            </a:r>
            <a:r>
              <a:rPr lang="en" sz="1300">
                <a:solidFill>
                  <a:srgbClr val="111111"/>
                </a:solidFill>
                <a:highlight>
                  <a:schemeClr val="lt1"/>
                </a:highlight>
              </a:rPr>
              <a:t>A t-test is a type of inferential </a:t>
            </a:r>
            <a:r>
              <a:rPr lang="en" sz="1300" u="sng">
                <a:solidFill>
                  <a:srgbClr val="2C40D0"/>
                </a:solidFill>
                <a:highlight>
                  <a:schemeClr val="lt1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statistic</a:t>
            </a:r>
            <a:r>
              <a:rPr lang="en" sz="1300">
                <a:solidFill>
                  <a:srgbClr val="111111"/>
                </a:solidFill>
                <a:highlight>
                  <a:schemeClr val="lt1"/>
                </a:highlight>
              </a:rPr>
              <a:t> used to determine if there is a significant difference between the means of two groups,</a:t>
            </a:r>
            <a:endParaRPr sz="13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300">
                <a:solidFill>
                  <a:srgbClr val="111111"/>
                </a:solidFill>
                <a:highlight>
                  <a:schemeClr val="lt1"/>
                </a:highlight>
              </a:rPr>
              <a:t>Bonferroni adjustment - </a:t>
            </a:r>
            <a:r>
              <a:rPr b="1" lang="en" sz="1050">
                <a:solidFill>
                  <a:srgbClr val="202122"/>
                </a:solidFill>
                <a:highlight>
                  <a:schemeClr val="lt1"/>
                </a:highlight>
              </a:rPr>
              <a:t>Bonferroni correction</a:t>
            </a:r>
            <a:r>
              <a:rPr lang="en" sz="1050">
                <a:solidFill>
                  <a:srgbClr val="202122"/>
                </a:solidFill>
                <a:highlight>
                  <a:schemeClr val="lt1"/>
                </a:highlight>
              </a:rPr>
              <a:t> is one of several methods used to counteract the problem of </a:t>
            </a:r>
            <a:r>
              <a:rPr lang="en" sz="1050">
                <a:solidFill>
                  <a:srgbClr val="0B0080"/>
                </a:solidFill>
                <a:highlight>
                  <a:schemeClr val="lt1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multiple comparisons</a:t>
            </a:r>
            <a:r>
              <a:rPr lang="en" sz="1800">
                <a:solidFill>
                  <a:srgbClr val="595959"/>
                </a:solidFill>
              </a:rPr>
              <a:t> which happens 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when one considers a set of </a:t>
            </a:r>
            <a:r>
              <a:rPr lang="en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statistical inferences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simultaneously</a:t>
            </a:r>
            <a:r>
              <a:rPr baseline="30000" lang="en" sz="14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[1]</a:t>
            </a: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 or infers a subset of parameters selected based on the observed values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122"/>
              </a:buClr>
              <a:buSzPts val="1050"/>
              <a:buChar char="●"/>
            </a:pPr>
            <a:r>
              <a:rPr lang="en" sz="1050">
                <a:solidFill>
                  <a:srgbClr val="202122"/>
                </a:solidFill>
                <a:highlight>
                  <a:srgbClr val="FFFFFF"/>
                </a:highlight>
              </a:rPr>
              <a:t>As previously mentioned, each classifier provided 2 measurements for each of the two emotions. These 4 measurements were then used in 4 GLMs - one per each measurement, treating it as the dependent variable. In this way, the authors perform some statistical testing to uncover the significance of the classifier and various window lengths</a:t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03b4c0dd1_0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03b4c0dd1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While f</a:t>
            </a:r>
            <a:r>
              <a:rPr lang="en" sz="1800">
                <a:solidFill>
                  <a:schemeClr val="dk1"/>
                </a:solidFill>
              </a:rPr>
              <a:t>or boredom RF performs well across different window lengths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both emotions, the tendency is that model performance increases with the window length</a:t>
            </a:r>
            <a:endParaRPr sz="18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03b4c0dd1_0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03b4c0dd1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The GLMs yielded no significant effects of the classifier choice but showed main effect of window length for both emotions: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en" sz="1050">
                <a:solidFill>
                  <a:srgbClr val="202124"/>
                </a:solidFill>
                <a:highlight>
                  <a:schemeClr val="lt1"/>
                </a:highlight>
              </a:rPr>
              <a:t>A </a:t>
            </a:r>
            <a:r>
              <a:rPr b="1" lang="en" sz="1050">
                <a:solidFill>
                  <a:srgbClr val="202124"/>
                </a:solidFill>
                <a:highlight>
                  <a:schemeClr val="lt1"/>
                </a:highlight>
              </a:rPr>
              <a:t>p</a:t>
            </a:r>
            <a:r>
              <a:rPr lang="en" sz="1050">
                <a:solidFill>
                  <a:srgbClr val="202124"/>
                </a:solidFill>
                <a:highlight>
                  <a:schemeClr val="lt1"/>
                </a:highlight>
              </a:rPr>
              <a:t>-</a:t>
            </a:r>
            <a:r>
              <a:rPr b="1" lang="en" sz="1050">
                <a:solidFill>
                  <a:srgbClr val="202124"/>
                </a:solidFill>
                <a:highlight>
                  <a:schemeClr val="lt1"/>
                </a:highlight>
              </a:rPr>
              <a:t>value</a:t>
            </a:r>
            <a:r>
              <a:rPr lang="en" sz="1050">
                <a:solidFill>
                  <a:srgbClr val="202124"/>
                </a:solidFill>
                <a:highlight>
                  <a:schemeClr val="lt1"/>
                </a:highlight>
              </a:rPr>
              <a:t> is a measure of the probability that an observed difference could have occurred just by random chance. The lower the </a:t>
            </a:r>
            <a:r>
              <a:rPr b="1" lang="en" sz="1050">
                <a:solidFill>
                  <a:srgbClr val="202124"/>
                </a:solidFill>
                <a:highlight>
                  <a:schemeClr val="lt1"/>
                </a:highlight>
              </a:rPr>
              <a:t>p</a:t>
            </a:r>
            <a:r>
              <a:rPr lang="en" sz="1050">
                <a:solidFill>
                  <a:srgbClr val="202124"/>
                </a:solidFill>
                <a:highlight>
                  <a:schemeClr val="lt1"/>
                </a:highlight>
              </a:rPr>
              <a:t>-</a:t>
            </a:r>
            <a:r>
              <a:rPr b="1" lang="en" sz="1050">
                <a:solidFill>
                  <a:srgbClr val="202124"/>
                </a:solidFill>
                <a:highlight>
                  <a:schemeClr val="lt1"/>
                </a:highlight>
              </a:rPr>
              <a:t>value</a:t>
            </a:r>
            <a:r>
              <a:rPr lang="en" sz="1050">
                <a:solidFill>
                  <a:srgbClr val="202124"/>
                </a:solidFill>
                <a:highlight>
                  <a:schemeClr val="lt1"/>
                </a:highlight>
              </a:rPr>
              <a:t>, the greater the statistical significance of the observed difference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Eta squared (η</a:t>
            </a:r>
            <a:r>
              <a:rPr baseline="30000" lang="en" sz="1800">
                <a:solidFill>
                  <a:srgbClr val="333333"/>
                </a:solidFill>
                <a:highlight>
                  <a:srgbClr val="FFFFFF"/>
                </a:highlight>
              </a:rPr>
              <a:t>2</a:t>
            </a: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) is a common measure of effect size used in analyses of variance (ANOVAs) and analyses of covariance (ANCOVAs)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Char char="●"/>
            </a:pPr>
            <a:r>
              <a:rPr lang="en" sz="1000">
                <a:solidFill>
                  <a:srgbClr val="777777"/>
                </a:solidFill>
                <a:highlight>
                  <a:srgbClr val="FFFFFF"/>
                </a:highlight>
              </a:rPr>
              <a:t>Eta squared is the </a:t>
            </a:r>
            <a:r>
              <a:rPr lang="en" sz="1000">
                <a:solidFill>
                  <a:srgbClr val="05A9C5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proportion of variance</a:t>
            </a:r>
            <a:r>
              <a:rPr lang="en" sz="1000">
                <a:solidFill>
                  <a:srgbClr val="777777"/>
                </a:solidFill>
                <a:highlight>
                  <a:srgbClr val="FFFFFF"/>
                </a:highlight>
              </a:rPr>
              <a:t> associated with one or more main effects, errors or interactions in </a:t>
            </a:r>
            <a:r>
              <a:rPr lang="en" sz="1000">
                <a:solidFill>
                  <a:srgbClr val="05A9C5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ANOVA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50"/>
              <a:buChar char="●"/>
            </a:pPr>
            <a:r>
              <a:t/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03b4c0dd1_0_2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03b4c0dd1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large body of previous affect prediction research has focused on using a 20-second interval for affect labeling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03b4c0dd1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03b4c0dd1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Examine features selected by the Wrapper Feature Selection process - given previous set of results, the authors only focus on features selected most frequently for the windows that achieved best performance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To visualize this, they use: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Arrows which indicate gaze transitions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Circles which indicate features related to the AOI (circle size increases with the number of such features found)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03b4c0dd1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03b4c0dd1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Trends: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frequent use of TOC (curiosity) is indicative of user being Engaged 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Engaged → patterns suggesting strategic learning, looking between text, image, OLG, TOC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Bored → less time &amp; number of fixations on the image, shorter maximum fixation on the OLG, fewer image-to-image/text-to-text/ OLG-to… transfer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Disengaged → frequent scattered gaze transitions, not remaining focused on a single AOI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Attention to the agent → disengagement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■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Another study on the same dataset showed the Agent was the only AOI which was NOT predictive of learning gains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03b4c0dd1_0_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03b4c0dd1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Different self-report time corresponds to different duration of interacting with the ITS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4 report times considered, since the first one was done before any interaction happened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03b4c0dd1_0_1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03b4c0dd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Boredom - logistic regression performs best, peaking at report-time 1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Curiosity - main effect of report-time for both accuracy and kappa, best performance at report time 3</a:t>
            </a:r>
            <a:endParaRPr sz="18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b03b4c0dd1_0_2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b03b4c0dd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50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Average results obtained by restricting to a single self-report time are higher than those when all report times are classified together</a:t>
            </a:r>
            <a:endParaRPr sz="105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03b4c0dd1_0_2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b03b4c0dd1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 the authors went ahead and investigated this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03b4c0dd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03b4c0dd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03b4c0dd1_0_2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03b4c0dd1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authors examined the features selected for each report time and found some significant variability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But they were not able to interpret this result and the cause for it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subgoals become highly relevant for predicting curiosity at report three, but otherwise are hardly chosen at all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03b4c0dd1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03b4c0dd1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b05c6b94c3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b05c6b94c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Temporal information can increase accuracy</a:t>
            </a:r>
            <a:endParaRPr sz="18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Eye gaze data </a:t>
            </a:r>
            <a:r>
              <a:rPr i="1"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alone </a:t>
            </a: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a useful tool for predicting boredom and curiosity in MetaTutor</a:t>
            </a:r>
            <a:endParaRPr sz="18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Notable results in affect prediction domain:</a:t>
            </a:r>
            <a:endParaRPr sz="1800">
              <a:solidFill>
                <a:srgbClr val="595959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</a:pPr>
            <a:r>
              <a:rPr lang="en" sz="1400">
                <a:solidFill>
                  <a:srgbClr val="595959"/>
                </a:solidFill>
              </a:rPr>
              <a:t>Boredom → 69% accuracy with kappa = .33</a:t>
            </a:r>
            <a:endParaRPr sz="1400">
              <a:solidFill>
                <a:srgbClr val="595959"/>
              </a:solidFill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</a:pPr>
            <a:r>
              <a:rPr lang="en" sz="1400">
                <a:solidFill>
                  <a:srgbClr val="595959"/>
                </a:solidFill>
              </a:rPr>
              <a:t>Curiosity → 73% accuracy with kappa = .42</a:t>
            </a:r>
            <a:endParaRPr sz="1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Provided empirical evidence contradicts the assumption that short intervals of a few seconds are always most appropriate when predicting affect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Showed that gaze &amp; affect may depend on timing,. meaning temporal information about progress can increase accuracy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Future work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 use additional data sources (e.g. Electrodermal Activity)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Develop interventions to help increase task success, engagement, and user satisfaction</a:t>
            </a:r>
            <a:endParaRPr sz="1400">
              <a:solidFill>
                <a:srgbClr val="595959"/>
              </a:solidFill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050"/>
              <a:buChar char="●"/>
            </a:pPr>
            <a:r>
              <a:t/>
            </a:r>
            <a:endParaRPr sz="105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03b4c0dd1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03b4c0dd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Gaze data is gathered by tracking the eyes and what they focus on, for how long, identifying patterns, etc. Various types of gaze data applicable in many different contexts</a:t>
            </a: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03b4c0dd1_0_2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03b4c0dd1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This paper focuses on the field of </a:t>
            </a:r>
            <a:r>
              <a:rPr lang="en" sz="1800">
                <a:solidFill>
                  <a:srgbClr val="595959"/>
                </a:solidFill>
              </a:rPr>
              <a:t>Education, more specifically the usefulness of eye tracking data </a:t>
            </a:r>
            <a:r>
              <a:rPr i="1" lang="en" sz="1800">
                <a:solidFill>
                  <a:srgbClr val="595959"/>
                </a:solidFill>
              </a:rPr>
              <a:t>alone </a:t>
            </a:r>
            <a:r>
              <a:rPr lang="en" sz="1800">
                <a:solidFill>
                  <a:srgbClr val="595959"/>
                </a:solidFill>
              </a:rPr>
              <a:t>in predicting learner affect in MetaTutor via ML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</a:rPr>
              <a:t>Main contributions: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This approach is in contrast hand-engineered heuristics for gaze-based interventions and other non-gaze features (e.g. pupil dilation) used in prior work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Investigate boredom and curiosity - emotion related to interest not frequently studied in affective computing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Identify features most predictive of each emotion -- gives insight into effective methods for affect-adaptive ITS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03b4c0dd1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03b4c0dd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03b4c0dd1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03b4c0dd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Previous work has shown that emotions in an academic setting are indicative of students’ motivation &amp; academic achievement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Boredom is associated with decreased task success; while engagement with user satisfaction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Emphatic &amp; supportive tutor has shown to lead to enhanced learning &amp; reduced stress</a:t>
            </a:r>
            <a:endParaRPr sz="14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Previous work has detected learners’ emotional states using various sources: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Personalities &amp; interaction logs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Acoustics and dialog features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Physiological sensors (skin conductance bracelets, pressure sensitive seat cushions)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Heart rate, posture, questionnaires</a:t>
            </a:r>
            <a:endParaRPr sz="14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b="1" lang="en" sz="1400">
                <a:solidFill>
                  <a:srgbClr val="595959"/>
                </a:solidFill>
              </a:rPr>
              <a:t>Eye Gaze: blinking often/lack of fixation on text → boredom, pupil size, wandering gaze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03b4c0dd1_0_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03b4c0dd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Previous </a:t>
            </a:r>
            <a:r>
              <a:rPr lang="en" sz="1800">
                <a:solidFill>
                  <a:srgbClr val="595959"/>
                </a:solidFill>
              </a:rPr>
              <a:t>closely related work correlates emotions experienced during interactions with MetaTutor with output from FaceReader 5.0 software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</a:pPr>
            <a:r>
              <a:rPr lang="en" sz="1400">
                <a:solidFill>
                  <a:srgbClr val="595959"/>
                </a:solidFill>
              </a:rPr>
              <a:t>It reported good performance and also uncovered the need for affective interventions (positive emotions decrease over with time)</a:t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03b4c0dd1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03b4c0dd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2050200" y="837900"/>
            <a:ext cx="7093800" cy="34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Predicting Affect from Gaze Data during Interaction with an Intelligent Tutoring System</a:t>
            </a:r>
            <a:endParaRPr sz="4600"/>
          </a:p>
        </p:txBody>
      </p:sp>
      <p:sp>
        <p:nvSpPr>
          <p:cNvPr id="71" name="Google Shape;71;p12"/>
          <p:cNvSpPr txBox="1"/>
          <p:nvPr/>
        </p:nvSpPr>
        <p:spPr>
          <a:xfrm>
            <a:off x="0" y="4071925"/>
            <a:ext cx="44685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Natasha Jaques, Cristina Conati, Jason M. Harley, and Roger Azevedo</a:t>
            </a:r>
            <a:endParaRPr sz="200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786150" y="-5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MetaTutor</a:t>
            </a:r>
            <a:endParaRPr/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87" y="637263"/>
            <a:ext cx="6792826" cy="386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786150" y="1261700"/>
            <a:ext cx="75717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Introduction &amp; Contributions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MetaTutor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User Study &amp; Eye Tracking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 Experiments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786150" y="1331650"/>
            <a:ext cx="7245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67 undergraduate students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51 considered after data validation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Used MetaTutor for about 90 minutes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Data from number of sensors, including an eye tracker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Self-reports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5 per student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Likert scale between 1 (</a:t>
            </a:r>
            <a:r>
              <a:rPr i="1" lang="en" sz="1800">
                <a:solidFill>
                  <a:srgbClr val="595959"/>
                </a:solidFill>
              </a:rPr>
              <a:t>strongly disagree</a:t>
            </a:r>
            <a:r>
              <a:rPr lang="en" sz="1800">
                <a:solidFill>
                  <a:srgbClr val="595959"/>
                </a:solidFill>
              </a:rPr>
              <a:t>) and 5 (</a:t>
            </a:r>
            <a:r>
              <a:rPr i="1" lang="en" sz="1800">
                <a:solidFill>
                  <a:srgbClr val="595959"/>
                </a:solidFill>
              </a:rPr>
              <a:t>strongly agree</a:t>
            </a:r>
            <a:r>
              <a:rPr lang="en" sz="1800">
                <a:solidFill>
                  <a:srgbClr val="595959"/>
                </a:solidFill>
              </a:rPr>
              <a:t>)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Boredom : mean = 2.60, SD = 0.69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Curiosity: mean = 2.93, SD = 0.71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 &amp; Eye Tracking Data</a:t>
            </a:r>
            <a:endParaRPr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786150" y="-5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 &amp; Eye Tracking Data</a:t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875" y="732825"/>
            <a:ext cx="6950250" cy="36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786150" y="1693950"/>
            <a:ext cx="70698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Fixations: </a:t>
            </a:r>
            <a:r>
              <a:rPr lang="en">
                <a:solidFill>
                  <a:srgbClr val="595959"/>
                </a:solidFill>
              </a:rPr>
              <a:t>persistent focus on a single point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Saccades: </a:t>
            </a:r>
            <a:r>
              <a:rPr lang="en">
                <a:solidFill>
                  <a:srgbClr val="595959"/>
                </a:solidFill>
              </a:rPr>
              <a:t>paths between two consecutive fixations </a:t>
            </a:r>
            <a:endParaRPr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166 features </a:t>
            </a:r>
            <a:r>
              <a:rPr lang="en">
                <a:solidFill>
                  <a:srgbClr val="595959"/>
                </a:solidFill>
              </a:rPr>
              <a:t>in total</a:t>
            </a:r>
            <a:endParaRPr b="1"/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 &amp; Eye Tracking Data</a:t>
            </a:r>
            <a:endParaRPr/>
          </a:p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Application-Independent</a:t>
            </a:r>
            <a:endParaRPr b="1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Number of fixations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Fixation duration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Saccade length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Angle between consecutive saccades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Angle between a saccade and the horizontal plane</a:t>
            </a:r>
            <a:endParaRPr/>
          </a:p>
        </p:txBody>
      </p:sp>
      <p:sp>
        <p:nvSpPr>
          <p:cNvPr id="168" name="Google Shape;168;p2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Study &amp; Eye Tracking Data</a:t>
            </a:r>
            <a:endParaRPr/>
          </a:p>
        </p:txBody>
      </p:sp>
      <p:sp>
        <p:nvSpPr>
          <p:cNvPr id="169" name="Google Shape;169;p26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Application-Dependent:</a:t>
            </a:r>
            <a:endParaRPr b="1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Duration of longest fixation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Proportion of fixations and time spent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Gaze transitions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Time of first/last fixation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●"/>
            </a:pPr>
            <a:r>
              <a:rPr lang="en">
                <a:solidFill>
                  <a:srgbClr val="24292E"/>
                </a:solidFill>
                <a:highlight>
                  <a:schemeClr val="lt1"/>
                </a:highlight>
              </a:rPr>
              <a:t>Total fixation time</a:t>
            </a:r>
            <a:endParaRPr>
              <a:solidFill>
                <a:srgbClr val="24292E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786150" y="1261700"/>
            <a:ext cx="75717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Introduction &amp; Contributions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MetaTutor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User Study &amp; Eye Tracking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 Experiments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786150" y="1331650"/>
            <a:ext cx="7440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</a:rPr>
              <a:t>Two separate binary classification problems: </a:t>
            </a:r>
            <a:r>
              <a:rPr b="1" i="1" lang="en" sz="1800">
                <a:solidFill>
                  <a:srgbClr val="595959"/>
                </a:solidFill>
              </a:rPr>
              <a:t>boredom </a:t>
            </a:r>
            <a:r>
              <a:rPr lang="en" sz="1800">
                <a:solidFill>
                  <a:srgbClr val="595959"/>
                </a:solidFill>
              </a:rPr>
              <a:t>and </a:t>
            </a:r>
            <a:r>
              <a:rPr b="1" i="1" lang="en" sz="1800">
                <a:solidFill>
                  <a:srgbClr val="595959"/>
                </a:solidFill>
              </a:rPr>
              <a:t>curiosity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Emotion Present (EP) vs. Emotion Absent (EA)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10-fold cross validation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Four algorithms used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Random Forests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Naive Bayes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Logistic Regression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Support Vector Machines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83" name="Google Shape;183;p2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Experiments</a:t>
            </a:r>
            <a:endParaRPr/>
          </a:p>
        </p:txBody>
      </p:sp>
      <p:sp>
        <p:nvSpPr>
          <p:cNvPr id="184" name="Google Shape;184;p2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786150" y="1331650"/>
            <a:ext cx="7440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1" i="1" lang="en" sz="1800">
                <a:solidFill>
                  <a:srgbClr val="595959"/>
                </a:solidFill>
              </a:rPr>
              <a:t>Accuracy</a:t>
            </a:r>
            <a:r>
              <a:rPr lang="en" sz="1800">
                <a:solidFill>
                  <a:srgbClr val="595959"/>
                </a:solidFill>
              </a:rPr>
              <a:t>: percentage of correctly classified data points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1" i="1" lang="en" sz="1800">
                <a:solidFill>
                  <a:srgbClr val="595959"/>
                </a:solidFill>
              </a:rPr>
              <a:t>Cohen’s kappa</a:t>
            </a:r>
            <a:r>
              <a:rPr b="1" lang="en" sz="1800">
                <a:solidFill>
                  <a:srgbClr val="595959"/>
                </a:solidFill>
              </a:rPr>
              <a:t>:</a:t>
            </a:r>
            <a:r>
              <a:rPr lang="en" sz="1800">
                <a:solidFill>
                  <a:srgbClr val="595959"/>
                </a:solidFill>
              </a:rPr>
              <a:t> measure of classification performance which accounts for correct predictions occuring by chance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0 if the predictions were no more accurate than chance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1 when labels exactly match the ground truth values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i="1" lang="en" sz="1800">
                <a:solidFill>
                  <a:srgbClr val="595959"/>
                </a:solidFill>
              </a:rPr>
              <a:t>Feature reduction</a:t>
            </a:r>
            <a:r>
              <a:rPr lang="en" sz="1800">
                <a:solidFill>
                  <a:srgbClr val="595959"/>
                </a:solidFill>
              </a:rPr>
              <a:t> against overfitting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Principal Component Analysis (PCA)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Wrapper Feature Selection (WFS)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190" name="Google Shape;190;p2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Experiments</a:t>
            </a:r>
            <a:endParaRPr/>
          </a:p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786150" y="1261700"/>
            <a:ext cx="75717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Introduction &amp; Contributions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MetaTutor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User Study &amp; Eye Tracking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 Experiments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786150" y="1261700"/>
            <a:ext cx="75717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Introduction &amp; Contributions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MetaTutor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User Study &amp; </a:t>
            </a: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Eye Tracking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 Experiments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786150" y="1331650"/>
            <a:ext cx="7440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b="1" i="1" lang="en" sz="1800">
                <a:solidFill>
                  <a:srgbClr val="595959"/>
                </a:solidFill>
              </a:rPr>
              <a:t>Goal: </a:t>
            </a:r>
            <a:r>
              <a:rPr lang="en" sz="1800">
                <a:solidFill>
                  <a:srgbClr val="595959"/>
                </a:solidFill>
              </a:rPr>
              <a:t>determine the amount of gaze data preceding the self-report that should be used for optimal prediction performance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i="1" lang="en" sz="1800">
                <a:solidFill>
                  <a:srgbClr val="595959"/>
                </a:solidFill>
              </a:rPr>
              <a:t>Baseline:</a:t>
            </a:r>
            <a:r>
              <a:rPr lang="en" sz="1800">
                <a:solidFill>
                  <a:srgbClr val="595959"/>
                </a:solidFill>
              </a:rPr>
              <a:t> a majority-class baseline, using t-tests with a Bonferroni adjustment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i="1" lang="en" sz="1800">
                <a:solidFill>
                  <a:srgbClr val="595959"/>
                </a:solidFill>
              </a:rPr>
              <a:t>Four 4x6 General Linear Models:</a:t>
            </a:r>
            <a:r>
              <a:rPr lang="en" sz="1800">
                <a:solidFill>
                  <a:srgbClr val="595959"/>
                </a:solidFill>
              </a:rPr>
              <a:t> boredom accuracy/kappa, curiosity accuracy/kappa as the dependent variables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4 classifiers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6 window lengths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Treat one train/test split as a single point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04" name="Google Shape;204;p3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Predicting Self-Reports across the Interaction</a:t>
            </a:r>
            <a:endParaRPr/>
          </a:p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Predicting Self-Reports across the Interaction</a:t>
            </a:r>
            <a:endParaRPr/>
          </a:p>
        </p:txBody>
      </p:sp>
      <p:sp>
        <p:nvSpPr>
          <p:cNvPr id="211" name="Google Shape;211;p3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938" y="1010720"/>
            <a:ext cx="8750127" cy="3434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786150" y="1331650"/>
            <a:ext cx="7440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No significant effects of the classifier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Main effect of </a:t>
            </a:r>
            <a:r>
              <a:rPr b="1" lang="en" sz="1800">
                <a:solidFill>
                  <a:srgbClr val="595959"/>
                </a:solidFill>
              </a:rPr>
              <a:t>window length </a:t>
            </a:r>
            <a:r>
              <a:rPr lang="en" sz="1800">
                <a:solidFill>
                  <a:srgbClr val="595959"/>
                </a:solidFill>
              </a:rPr>
              <a:t>both for boredom and curiosity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Low p-value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High eta squared value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Significantly better than baseline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Boredom at 75% and 100% (10.5 minutes and 14 minutes)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Curiosity at 100% (14 minutes)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18" name="Google Shape;218;p3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Predicting Self-Reports across the Interaction</a:t>
            </a:r>
            <a:endParaRPr/>
          </a:p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287850" y="1750100"/>
            <a:ext cx="8568300" cy="23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“This study provides </a:t>
            </a:r>
            <a:r>
              <a:rPr lang="en" sz="3000">
                <a:solidFill>
                  <a:schemeClr val="accent1"/>
                </a:solidFill>
              </a:rPr>
              <a:t>empirical </a:t>
            </a:r>
            <a:r>
              <a:rPr lang="en" sz="3000">
                <a:solidFill>
                  <a:srgbClr val="0091EA"/>
                </a:solidFill>
              </a:rPr>
              <a:t>evidence </a:t>
            </a:r>
            <a:r>
              <a:rPr lang="en" sz="3000"/>
              <a:t>that [using a 20 second interval for affect labeling] may not always be appropriate, depending on the data used for prediction.”</a:t>
            </a:r>
            <a:endParaRPr sz="3000"/>
          </a:p>
        </p:txBody>
      </p:sp>
      <p:sp>
        <p:nvSpPr>
          <p:cNvPr id="225" name="Google Shape;225;p34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idx="1" type="body"/>
          </p:nvPr>
        </p:nvSpPr>
        <p:spPr>
          <a:xfrm>
            <a:off x="786150" y="1331650"/>
            <a:ext cx="7440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i="1" lang="en" sz="1800">
                <a:solidFill>
                  <a:srgbClr val="111111"/>
                </a:solidFill>
                <a:highlight>
                  <a:schemeClr val="lt1"/>
                </a:highlight>
              </a:rPr>
              <a:t>Goal: </a:t>
            </a: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examine features selected by the WFS process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i="1" lang="en" sz="1800">
                <a:solidFill>
                  <a:srgbClr val="111111"/>
                </a:solidFill>
                <a:highlight>
                  <a:schemeClr val="lt1"/>
                </a:highlight>
              </a:rPr>
              <a:t>Arrows: </a:t>
            </a: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gaze transitions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b="1" i="1" lang="en" sz="1800">
                <a:solidFill>
                  <a:srgbClr val="111111"/>
                </a:solidFill>
                <a:highlight>
                  <a:schemeClr val="lt1"/>
                </a:highlight>
              </a:rPr>
              <a:t>Circles: </a:t>
            </a: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features related to the AOI (circle size increases with the number of related features found)</a:t>
            </a:r>
            <a:endParaRPr i="1" sz="1800">
              <a:solidFill>
                <a:srgbClr val="595959"/>
              </a:solidFill>
            </a:endParaRPr>
          </a:p>
        </p:txBody>
      </p:sp>
      <p:sp>
        <p:nvSpPr>
          <p:cNvPr id="231" name="Google Shape;231;p3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Important Features</a:t>
            </a:r>
            <a:endParaRPr/>
          </a:p>
        </p:txBody>
      </p:sp>
      <p:sp>
        <p:nvSpPr>
          <p:cNvPr id="232" name="Google Shape;232;p3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Important Features</a:t>
            </a:r>
            <a:endParaRPr/>
          </a:p>
        </p:txBody>
      </p:sp>
      <p:sp>
        <p:nvSpPr>
          <p:cNvPr id="238" name="Google Shape;238;p3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438" y="1010725"/>
            <a:ext cx="5925124" cy="3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786150" y="1331650"/>
            <a:ext cx="7440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b="1" i="1" lang="en" sz="1800">
                <a:solidFill>
                  <a:srgbClr val="111111"/>
                </a:solidFill>
                <a:highlight>
                  <a:schemeClr val="lt1"/>
                </a:highlight>
              </a:rPr>
              <a:t>Goal: </a:t>
            </a: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improve performance by treating each self-report time as its own classification problem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●"/>
            </a:pPr>
            <a:r>
              <a:rPr b="1" i="1" lang="en" sz="1800">
                <a:solidFill>
                  <a:srgbClr val="111111"/>
                </a:solidFill>
                <a:highlight>
                  <a:schemeClr val="lt1"/>
                </a:highlight>
              </a:rPr>
              <a:t>Four 4x4 General Linear Models</a:t>
            </a:r>
            <a:endParaRPr b="1" i="1"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4 classifiers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○"/>
            </a:pPr>
            <a:r>
              <a:rPr lang="en" sz="1800">
                <a:solidFill>
                  <a:srgbClr val="111111"/>
                </a:solidFill>
                <a:highlight>
                  <a:schemeClr val="lt1"/>
                </a:highlight>
              </a:rPr>
              <a:t>4 report times</a:t>
            </a:r>
            <a:endParaRPr sz="1800">
              <a:solidFill>
                <a:srgbClr val="111111"/>
              </a:solidFill>
              <a:highlight>
                <a:schemeClr val="lt1"/>
              </a:highlight>
            </a:endParaRPr>
          </a:p>
        </p:txBody>
      </p:sp>
      <p:sp>
        <p:nvSpPr>
          <p:cNvPr id="245" name="Google Shape;245;p3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Time-Dependent Effects on Prediction</a:t>
            </a:r>
            <a:endParaRPr/>
          </a:p>
        </p:txBody>
      </p:sp>
      <p:sp>
        <p:nvSpPr>
          <p:cNvPr id="246" name="Google Shape;246;p3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Time-Dependent Effects on Prediction</a:t>
            </a:r>
            <a:endParaRPr/>
          </a:p>
        </p:txBody>
      </p:sp>
      <p:sp>
        <p:nvSpPr>
          <p:cNvPr id="252" name="Google Shape;252;p3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0720"/>
            <a:ext cx="8839200" cy="327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9"/>
          <p:cNvSpPr txBox="1"/>
          <p:nvPr>
            <p:ph idx="1" type="body"/>
          </p:nvPr>
        </p:nvSpPr>
        <p:spPr>
          <a:xfrm>
            <a:off x="786150" y="1331650"/>
            <a:ext cx="7440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No significant effects for </a:t>
            </a:r>
            <a:r>
              <a:rPr b="1" lang="en" sz="1800">
                <a:solidFill>
                  <a:srgbClr val="595959"/>
                </a:solidFill>
              </a:rPr>
              <a:t>boredom</a:t>
            </a:r>
            <a:endParaRPr b="1"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Logistic Regression performing the best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Single self-report time results are better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Effect of report time for both kappa and accuracy for </a:t>
            </a:r>
            <a:r>
              <a:rPr b="1" lang="en" sz="1800">
                <a:solidFill>
                  <a:srgbClr val="595959"/>
                </a:solidFill>
              </a:rPr>
              <a:t>curiosity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Amount of time spent interacting with MetaTutor affects the relationship between gaze and affect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59" name="Google Shape;259;p3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Time-Dependent Effects on Prediction</a:t>
            </a:r>
            <a:endParaRPr/>
          </a:p>
        </p:txBody>
      </p:sp>
      <p:sp>
        <p:nvSpPr>
          <p:cNvPr id="260" name="Google Shape;260;p3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idx="1" type="body"/>
          </p:nvPr>
        </p:nvSpPr>
        <p:spPr>
          <a:xfrm>
            <a:off x="287850" y="1750100"/>
            <a:ext cx="8568300" cy="23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“The results of this section seem to indicate that the relationship between gaze and affect </a:t>
            </a:r>
            <a:r>
              <a:rPr lang="en" sz="3000">
                <a:solidFill>
                  <a:srgbClr val="0091EA"/>
                </a:solidFill>
              </a:rPr>
              <a:t>varies over time</a:t>
            </a:r>
            <a:r>
              <a:rPr lang="en" sz="3000"/>
              <a:t>. Different gaze features would be more informative at different report times.”</a:t>
            </a:r>
            <a:endParaRPr sz="3000"/>
          </a:p>
        </p:txBody>
      </p:sp>
      <p:sp>
        <p:nvSpPr>
          <p:cNvPr id="266" name="Google Shape;266;p40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786150" y="1261700"/>
            <a:ext cx="75717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Introduction &amp; Contributions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MetaTutor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User Study &amp; Eye Tracking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 Experiments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Time-Dependent Effects on Prediction</a:t>
            </a:r>
            <a:endParaRPr/>
          </a:p>
        </p:txBody>
      </p:sp>
      <p:sp>
        <p:nvSpPr>
          <p:cNvPr id="272" name="Google Shape;272;p4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3120"/>
            <a:ext cx="8839201" cy="316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786150" y="1261700"/>
            <a:ext cx="75717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Introduction &amp; Contributions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MetaTutor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User Study &amp; Eye Tracking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 Experiments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idx="1" type="body"/>
          </p:nvPr>
        </p:nvSpPr>
        <p:spPr>
          <a:xfrm>
            <a:off x="325000" y="1200150"/>
            <a:ext cx="4357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Conclusion</a:t>
            </a:r>
            <a:endParaRPr b="1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Eye gaze data </a:t>
            </a:r>
            <a:r>
              <a:rPr i="1" lang="en"/>
              <a:t>alone </a:t>
            </a:r>
            <a:r>
              <a:rPr lang="en"/>
              <a:t>- a useful tool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Longer intervals for predicting affect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Temporal information can increase accuracy</a:t>
            </a:r>
            <a:endParaRPr/>
          </a:p>
        </p:txBody>
      </p:sp>
      <p:sp>
        <p:nvSpPr>
          <p:cNvPr id="286" name="Google Shape;286;p4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&amp; Future Work</a:t>
            </a:r>
            <a:endParaRPr/>
          </a:p>
        </p:txBody>
      </p:sp>
      <p:sp>
        <p:nvSpPr>
          <p:cNvPr id="287" name="Google Shape;287;p43"/>
          <p:cNvSpPr txBox="1"/>
          <p:nvPr>
            <p:ph idx="2" type="body"/>
          </p:nvPr>
        </p:nvSpPr>
        <p:spPr>
          <a:xfrm>
            <a:off x="4682649" y="1200150"/>
            <a:ext cx="41364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Future Work</a:t>
            </a:r>
            <a:endParaRPr b="1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Use additional data sources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Develop intervention strategies </a:t>
            </a:r>
            <a:endParaRPr b="1" i="1"/>
          </a:p>
        </p:txBody>
      </p:sp>
      <p:sp>
        <p:nvSpPr>
          <p:cNvPr id="288" name="Google Shape;288;p4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&amp; Contributions</a:t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38" y="961463"/>
            <a:ext cx="8265326" cy="322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786150" y="1331650"/>
            <a:ext cx="72459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Using</a:t>
            </a: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eye tracking data as a stand alone tool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 contrast with hand-engineered heuristics for gaze-based interventions and other non-gaze features (e.g. pupil dilation)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Investigate boredom and </a:t>
            </a:r>
            <a:r>
              <a:rPr b="1"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curiosity</a:t>
            </a:r>
            <a:endParaRPr b="1"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Identify features most predictive of each emotion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&amp; Contributions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786150" y="1261700"/>
            <a:ext cx="75717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Introduction &amp; Contributions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MetaTutor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User Study &amp; Eye Tracking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 Experiments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Emotions in Academic Setting</a:t>
            </a:r>
            <a:endParaRPr b="1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Student motivation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Academic achievement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Boredom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Engagement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Emphatic &amp; supportive tutor</a:t>
            </a:r>
            <a:endParaRPr/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Detect Learner’s Emotions</a:t>
            </a:r>
            <a:endParaRPr b="1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Interaction logs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Acoustic and dialog features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Physiological sensors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Posture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Questionnaires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i="1" lang="en"/>
              <a:t>Eye gaze</a:t>
            </a:r>
            <a:endParaRPr b="1" i="1"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287850" y="1750100"/>
            <a:ext cx="8568300" cy="23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“</a:t>
            </a:r>
            <a:r>
              <a:rPr lang="en" sz="3000"/>
              <a:t>Unfortunately, positive emotions (including curiosity)</a:t>
            </a:r>
            <a:endParaRPr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91EA"/>
                </a:solidFill>
              </a:rPr>
              <a:t>declined </a:t>
            </a:r>
            <a:r>
              <a:rPr lang="en" sz="3000">
                <a:solidFill>
                  <a:srgbClr val="000000"/>
                </a:solidFill>
              </a:rPr>
              <a:t>over the course of the interaction</a:t>
            </a:r>
            <a:r>
              <a:rPr lang="en" sz="3000"/>
              <a:t>, demonstrating a </a:t>
            </a:r>
            <a:r>
              <a:rPr lang="en" sz="3000">
                <a:solidFill>
                  <a:srgbClr val="0091EA"/>
                </a:solidFill>
              </a:rPr>
              <a:t>need for affective</a:t>
            </a:r>
            <a:endParaRPr sz="3000">
              <a:solidFill>
                <a:srgbClr val="0091EA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91EA"/>
                </a:solidFill>
              </a:rPr>
              <a:t>interventions</a:t>
            </a:r>
            <a:r>
              <a:rPr lang="en" sz="3000"/>
              <a:t>”</a:t>
            </a:r>
            <a:endParaRPr sz="3000"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786150" y="1261700"/>
            <a:ext cx="75717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Introduction &amp; Contributions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Related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MetaTutor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User Study &amp; Eye Tracking Data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Machine Learning Experiments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◎"/>
            </a:pPr>
            <a:r>
              <a:rPr lang="en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1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