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4"/>
  </p:notesMasterIdLst>
  <p:handoutMasterIdLst>
    <p:handoutMasterId r:id="rId45"/>
  </p:handoutMasterIdLst>
  <p:sldIdLst>
    <p:sldId id="1496" r:id="rId2"/>
    <p:sldId id="1495" r:id="rId3"/>
    <p:sldId id="1501" r:id="rId4"/>
    <p:sldId id="1502" r:id="rId5"/>
    <p:sldId id="838" r:id="rId6"/>
    <p:sldId id="839" r:id="rId7"/>
    <p:sldId id="840" r:id="rId8"/>
    <p:sldId id="842" r:id="rId9"/>
    <p:sldId id="843" r:id="rId10"/>
    <p:sldId id="844" r:id="rId11"/>
    <p:sldId id="845" r:id="rId12"/>
    <p:sldId id="872" r:id="rId13"/>
    <p:sldId id="849" r:id="rId14"/>
    <p:sldId id="850" r:id="rId15"/>
    <p:sldId id="851" r:id="rId16"/>
    <p:sldId id="1503" r:id="rId17"/>
    <p:sldId id="1028" r:id="rId18"/>
    <p:sldId id="841" r:id="rId19"/>
    <p:sldId id="1488" r:id="rId20"/>
    <p:sldId id="1038" r:id="rId21"/>
    <p:sldId id="1031" r:id="rId22"/>
    <p:sldId id="1032" r:id="rId23"/>
    <p:sldId id="1033" r:id="rId24"/>
    <p:sldId id="1504" r:id="rId25"/>
    <p:sldId id="952" r:id="rId26"/>
    <p:sldId id="953" r:id="rId27"/>
    <p:sldId id="969" r:id="rId28"/>
    <p:sldId id="954" r:id="rId29"/>
    <p:sldId id="1508" r:id="rId30"/>
    <p:sldId id="1505" r:id="rId31"/>
    <p:sldId id="1507" r:id="rId32"/>
    <p:sldId id="1509" r:id="rId33"/>
    <p:sldId id="956" r:id="rId34"/>
    <p:sldId id="957" r:id="rId35"/>
    <p:sldId id="958" r:id="rId36"/>
    <p:sldId id="1014" r:id="rId37"/>
    <p:sldId id="963" r:id="rId38"/>
    <p:sldId id="964" r:id="rId39"/>
    <p:sldId id="970" r:id="rId40"/>
    <p:sldId id="975" r:id="rId41"/>
    <p:sldId id="1506" r:id="rId42"/>
    <p:sldId id="1489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1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DD6"/>
    <a:srgbClr val="FF0000"/>
    <a:srgbClr val="DFBD2D"/>
    <a:srgbClr val="F6FD71"/>
    <a:srgbClr val="FF3333"/>
    <a:srgbClr val="FD7E71"/>
    <a:srgbClr val="CC3300"/>
    <a:srgbClr val="000000"/>
    <a:srgbClr val="707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81300-528A-2A43-D7BC-BC96242BF711}" v="128" dt="2024-05-01T11:37:52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2" autoAdjust="0"/>
    <p:restoredTop sz="75573" autoAdjust="0"/>
  </p:normalViewPr>
  <p:slideViewPr>
    <p:cSldViewPr snapToGrid="0">
      <p:cViewPr varScale="1">
        <p:scale>
          <a:sx n="91" d="100"/>
          <a:sy n="91" d="100"/>
        </p:scale>
        <p:origin x="84" y="726"/>
      </p:cViewPr>
      <p:guideLst>
        <p:guide orient="horz" pos="2448"/>
        <p:guide pos="1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notesViewPr>
    <p:cSldViewPr snapToGrid="0">
      <p:cViewPr>
        <p:scale>
          <a:sx n="75" d="100"/>
          <a:sy n="75" d="100"/>
        </p:scale>
        <p:origin x="-1404" y="732"/>
      </p:cViewPr>
      <p:guideLst>
        <p:guide orient="horz" pos="2904"/>
        <p:guide pos="2184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Bourgeat" userId="S::thomas.bourgeat@epfl.ch::c905bfc5-f54d-40f8-9569-0aebac52f548" providerId="AD" clId="Web-{3B581300-528A-2A43-D7BC-BC96242BF711}"/>
    <pc:docChg chg="modSld">
      <pc:chgData name="Thomas Bourgeat" userId="S::thomas.bourgeat@epfl.ch::c905bfc5-f54d-40f8-9569-0aebac52f548" providerId="AD" clId="Web-{3B581300-528A-2A43-D7BC-BC96242BF711}" dt="2024-05-01T11:37:52.513" v="68" actId="1076"/>
      <pc:docMkLst>
        <pc:docMk/>
      </pc:docMkLst>
      <pc:sldChg chg="modSp">
        <pc:chgData name="Thomas Bourgeat" userId="S::thomas.bourgeat@epfl.ch::c905bfc5-f54d-40f8-9569-0aebac52f548" providerId="AD" clId="Web-{3B581300-528A-2A43-D7BC-BC96242BF711}" dt="2024-05-01T11:37:52.513" v="68" actId="1076"/>
        <pc:sldMkLst>
          <pc:docMk/>
          <pc:sldMk cId="911371367" sldId="969"/>
        </pc:sldMkLst>
        <pc:spChg chg="mod">
          <ac:chgData name="Thomas Bourgeat" userId="S::thomas.bourgeat@epfl.ch::c905bfc5-f54d-40f8-9569-0aebac52f548" providerId="AD" clId="Web-{3B581300-528A-2A43-D7BC-BC96242BF711}" dt="2024-05-01T11:37:52.513" v="68" actId="1076"/>
          <ac:spMkLst>
            <pc:docMk/>
            <pc:sldMk cId="911371367" sldId="969"/>
            <ac:spMk id="111" creationId="{00000000-0000-0000-0000-000000000000}"/>
          </ac:spMkLst>
        </pc:spChg>
        <pc:spChg chg="mod">
          <ac:chgData name="Thomas Bourgeat" userId="S::thomas.bourgeat@epfl.ch::c905bfc5-f54d-40f8-9569-0aebac52f548" providerId="AD" clId="Web-{3B581300-528A-2A43-D7BC-BC96242BF711}" dt="2024-05-01T11:37:49.028" v="63" actId="20577"/>
          <ac:spMkLst>
            <pc:docMk/>
            <pc:sldMk cId="911371367" sldId="969"/>
            <ac:spMk id="1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t" anchorCtr="0" compatLnSpc="1">
            <a:prstTxWarp prst="textNoShape">
              <a:avLst/>
            </a:prstTxWarp>
          </a:bodyPr>
          <a:lstStyle>
            <a:lvl1pPr defTabSz="96508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1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t" anchorCtr="0" compatLnSpc="1">
            <a:prstTxWarp prst="textNoShape">
              <a:avLst/>
            </a:prstTxWarp>
          </a:bodyPr>
          <a:lstStyle>
            <a:lvl1pPr algn="r" defTabSz="96508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49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b" anchorCtr="0" compatLnSpc="1">
            <a:prstTxWarp prst="textNoShape">
              <a:avLst/>
            </a:prstTxWarp>
          </a:bodyPr>
          <a:lstStyle>
            <a:lvl1pPr defTabSz="96508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49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b" anchorCtr="0" compatLnSpc="1">
            <a:prstTxWarp prst="textNoShape">
              <a:avLst/>
            </a:prstTxWarp>
          </a:bodyPr>
          <a:lstStyle>
            <a:lvl1pPr algn="r" defTabSz="96508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fld id="{1260C9C6-A0DB-4607-A497-77CF885E1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t" anchorCtr="0" compatLnSpc="1">
            <a:prstTxWarp prst="textNoShape">
              <a:avLst/>
            </a:prstTxWarp>
          </a:bodyPr>
          <a:lstStyle>
            <a:lvl1pPr defTabSz="965080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0" y="4560902"/>
            <a:ext cx="5365820" cy="43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46" y="1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t" anchorCtr="0" compatLnSpc="1">
            <a:prstTxWarp prst="textNoShape">
              <a:avLst/>
            </a:prstTxWarp>
          </a:bodyPr>
          <a:lstStyle>
            <a:lvl1pPr algn="r" defTabSz="965080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49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b" anchorCtr="0" compatLnSpc="1">
            <a:prstTxWarp prst="textNoShape">
              <a:avLst/>
            </a:prstTxWarp>
          </a:bodyPr>
          <a:lstStyle>
            <a:lvl1pPr defTabSz="965080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46" y="9120149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7" tIns="48305" rIns="96617" bIns="48305" numCol="1" anchor="b" anchorCtr="0" compatLnSpc="1">
            <a:prstTxWarp prst="textNoShape">
              <a:avLst/>
            </a:prstTxWarp>
          </a:bodyPr>
          <a:lstStyle>
            <a:lvl1pPr algn="r" defTabSz="965080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400">
                <a:latin typeface="Tahoma" charset="0"/>
              </a:defRPr>
            </a:lvl1pPr>
          </a:lstStyle>
          <a:p>
            <a:pPr>
              <a:defRPr/>
            </a:pPr>
            <a:fld id="{48EF068C-896A-4B1F-83B4-1F2D5CC2D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06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9ECD1-CED9-471E-95FB-4B0E3A8B05F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7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topology impact?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</p:grpSp>
      </p:grpSp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smtClean="0">
                <a:latin typeface="Tahoma" charset="0"/>
              </a:defRPr>
            </a:lvl1pPr>
          </a:lstStyle>
          <a:p>
            <a:pPr>
              <a:defRPr/>
            </a:pPr>
            <a:fld id="{6AEA36A3-48E3-4DBE-990A-08A7BA7FBA6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latin typeface="Tahoma" charset="0"/>
              </a:defRPr>
            </a:lvl1pPr>
          </a:lstStyle>
          <a:p>
            <a:pPr>
              <a:defRPr/>
            </a:pPr>
            <a:r>
              <a:rPr lang="en-US" dirty="0"/>
              <a:t>L16-</a:t>
            </a:r>
            <a:fld id="{6D66DF8F-9E10-4DDB-8C1E-68662AECA3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9DDD-694C-4DED-A0B8-3F9D6F561E7D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L16-</a:t>
            </a:r>
            <a:fld id="{53294580-05E8-4585-908E-66FCC5062C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26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4127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27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/>
              </a:pPr>
              <a:endParaRPr lang="en-US"/>
            </a:p>
          </p:txBody>
        </p:sp>
        <p:sp>
          <p:nvSpPr>
            <p:cNvPr id="4127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/>
              </a:pPr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27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sp>
            <p:nvSpPr>
              <p:cNvPr id="4127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  <p:sp>
            <p:nvSpPr>
              <p:cNvPr id="4127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27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2FB40D43-BEC6-4526-AF20-CEF1A1213CB3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4127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 smtClean="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L16-</a:t>
            </a:r>
            <a:fld id="{D0401301-61DA-4AD1-B56D-F835E5556F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752475" y="1535415"/>
            <a:ext cx="7899400" cy="4651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F89F7"/>
              </a:buClr>
            </a:pPr>
            <a:r>
              <a:rPr lang="en-US" sz="2400" dirty="0">
                <a:solidFill>
                  <a:srgbClr val="660066"/>
                </a:solidFill>
              </a:rPr>
              <a:t>Constructive Computer Architecture</a:t>
            </a:r>
          </a:p>
          <a:p>
            <a:pPr eaLnBrk="1" hangingPunct="1">
              <a:lnSpc>
                <a:spcPct val="80000"/>
              </a:lnSpc>
              <a:buClr>
                <a:srgbClr val="6F89F7"/>
              </a:buClr>
            </a:pPr>
            <a:endParaRPr lang="en-US" sz="900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6F89F7"/>
              </a:buClr>
            </a:pPr>
            <a:endParaRPr lang="en-US" sz="900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6F89F7"/>
              </a:buClr>
            </a:pPr>
            <a:endParaRPr lang="en-US" sz="900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6F89F7"/>
              </a:buClr>
            </a:pPr>
            <a:endParaRPr lang="en-US" sz="900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dirty="0">
                <a:solidFill>
                  <a:srgbClr val="660066"/>
                </a:solidFill>
              </a:rPr>
              <a:t>Networks-on-Chip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660066"/>
                </a:solidFill>
              </a:rPr>
              <a:t>    Part II: Topology and Routing</a:t>
            </a:r>
            <a:endParaRPr lang="en-US" sz="28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en-US" sz="36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Thomas Bourgeat (EPFL)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From slides from Tushar Krishna (Georgia Tech)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0169-085E-FFDE-2E84-CE4C9693C6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E82F32-48BC-42F7-855A-6F23FFF643D2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45C3-28D8-6640-79BA-65F479F5E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6D66DF8F-9E10-4DDB-8C1E-68662AECA33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7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349750" y="1174538"/>
            <a:ext cx="4603750" cy="5103832"/>
          </a:xfrm>
        </p:spPr>
        <p:txBody>
          <a:bodyPr>
            <a:normAutofit/>
          </a:bodyPr>
          <a:lstStyle/>
          <a:p>
            <a:r>
              <a:rPr lang="en-US" sz="2400" dirty="0"/>
              <a:t>Pros</a:t>
            </a:r>
          </a:p>
          <a:p>
            <a:pPr lvl="1"/>
            <a:r>
              <a:rPr lang="en-US" sz="2000" dirty="0"/>
              <a:t>Cost-effective for small number of nodes</a:t>
            </a:r>
          </a:p>
          <a:p>
            <a:pPr lvl="1"/>
            <a:r>
              <a:rPr lang="en-US" sz="2000" dirty="0"/>
              <a:t>Easy to implement snoopy coherence</a:t>
            </a:r>
          </a:p>
          <a:p>
            <a:pPr lvl="1"/>
            <a:r>
              <a:rPr lang="en-US" sz="2000" dirty="0"/>
              <a:t>Most multicores with 4-6 cores use Buses </a:t>
            </a:r>
          </a:p>
          <a:p>
            <a:r>
              <a:rPr lang="en-US" sz="2400" dirty="0"/>
              <a:t>Cons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Bandwidth!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 Not scalable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06137" y="3568166"/>
            <a:ext cx="213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Bisection BW = ?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6137" y="3168056"/>
            <a:ext cx="18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Degree = ?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037507" y="3152181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062907" y="3593566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06137" y="2752071"/>
            <a:ext cx="18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Diameter = ?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042596" y="2720321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7BF3DC-80EA-F343-9E0B-A9D20DF349BF}"/>
              </a:ext>
            </a:extLst>
          </p:cNvPr>
          <p:cNvGrpSpPr/>
          <p:nvPr/>
        </p:nvGrpSpPr>
        <p:grpSpPr>
          <a:xfrm>
            <a:off x="190500" y="1660712"/>
            <a:ext cx="4126207" cy="557109"/>
            <a:chOff x="190500" y="1660712"/>
            <a:chExt cx="4126207" cy="55710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2BB772C-C27D-194A-B73F-17013D4B7CF3}"/>
                </a:ext>
              </a:extLst>
            </p:cNvPr>
            <p:cNvCxnSpPr>
              <a:cxnSpLocks/>
            </p:cNvCxnSpPr>
            <p:nvPr/>
          </p:nvCxnSpPr>
          <p:spPr>
            <a:xfrm>
              <a:off x="371073" y="1661123"/>
              <a:ext cx="3750302" cy="29673"/>
            </a:xfrm>
            <a:prstGeom prst="line">
              <a:avLst/>
            </a:prstGeom>
            <a:solidFill>
              <a:srgbClr val="6B9BC7"/>
            </a:solidFill>
            <a:ln w="5715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B26A964-BA47-A642-9B54-4934B7F96772}"/>
                </a:ext>
              </a:extLst>
            </p:cNvPr>
            <p:cNvSpPr/>
            <p:nvPr/>
          </p:nvSpPr>
          <p:spPr>
            <a:xfrm>
              <a:off x="814128" y="1927389"/>
              <a:ext cx="333121" cy="288265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6ABB3F-6075-2648-ADFF-B6A019700C68}"/>
                </a:ext>
              </a:extLst>
            </p:cNvPr>
            <p:cNvSpPr/>
            <p:nvPr/>
          </p:nvSpPr>
          <p:spPr>
            <a:xfrm>
              <a:off x="1422034" y="1929556"/>
              <a:ext cx="333121" cy="288265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F1858E1-24F4-C647-8D20-3DB5A0C06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627" y="1670976"/>
              <a:ext cx="0" cy="256413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B646A0-7565-A84C-9EC3-7322885FF02F}"/>
                </a:ext>
              </a:extLst>
            </p:cNvPr>
            <p:cNvSpPr/>
            <p:nvPr/>
          </p:nvSpPr>
          <p:spPr>
            <a:xfrm>
              <a:off x="2623302" y="1929556"/>
              <a:ext cx="333121" cy="288265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184418-ED9B-2C4B-9E6B-FB2948819560}"/>
                </a:ext>
              </a:extLst>
            </p:cNvPr>
            <p:cNvSpPr/>
            <p:nvPr/>
          </p:nvSpPr>
          <p:spPr>
            <a:xfrm>
              <a:off x="3291398" y="1929146"/>
              <a:ext cx="333121" cy="288265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FCDF32-A152-7D4A-8748-A1BA53F5AE2F}"/>
                </a:ext>
              </a:extLst>
            </p:cNvPr>
            <p:cNvSpPr txBox="1"/>
            <p:nvPr/>
          </p:nvSpPr>
          <p:spPr>
            <a:xfrm>
              <a:off x="2016046" y="1846322"/>
              <a:ext cx="346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610C0F3-80AE-4F4B-A880-0F5E95F46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4317" y="1661123"/>
              <a:ext cx="0" cy="256413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5A3D5DE-2F3E-964A-9681-831CAC602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1091" y="1673142"/>
              <a:ext cx="0" cy="256413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5FB3A8-5C0C-9743-86C7-00E3701E8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1971" y="1660712"/>
              <a:ext cx="0" cy="256413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6E6A1CB-22E6-E24D-B427-D71A96572C8B}"/>
                </a:ext>
              </a:extLst>
            </p:cNvPr>
            <p:cNvSpPr/>
            <p:nvPr/>
          </p:nvSpPr>
          <p:spPr>
            <a:xfrm>
              <a:off x="3983586" y="1927389"/>
              <a:ext cx="333121" cy="288265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1C316E1-ADCA-C142-8840-EE8EE0A031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1375" y="1670975"/>
              <a:ext cx="0" cy="256413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14C314-C9A8-3140-A144-06C16F65FDE7}"/>
                </a:ext>
              </a:extLst>
            </p:cNvPr>
            <p:cNvSpPr/>
            <p:nvPr/>
          </p:nvSpPr>
          <p:spPr>
            <a:xfrm>
              <a:off x="190500" y="1914998"/>
              <a:ext cx="333121" cy="288265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0F8427-9096-6A4E-AB78-C6D784EFD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73" y="1662062"/>
              <a:ext cx="0" cy="256413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98A52-803B-DD3B-52ED-6D8F64FB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E5A49-FF33-4FBA-8102-D1073D5B6C53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A0C9A7-2FF0-DA56-C9C1-5602F310F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7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Popular Bus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ARM AMBA Bus</a:t>
            </a:r>
          </a:p>
          <a:p>
            <a:pPr lvl="1"/>
            <a:r>
              <a:rPr lang="en-US" dirty="0"/>
              <a:t>AHB</a:t>
            </a:r>
          </a:p>
          <a:p>
            <a:pPr lvl="1"/>
            <a:r>
              <a:rPr lang="en-US" dirty="0"/>
              <a:t>AXI</a:t>
            </a:r>
          </a:p>
          <a:p>
            <a:pPr lvl="1"/>
            <a:r>
              <a:rPr lang="en-US" dirty="0"/>
              <a:t>ACE</a:t>
            </a:r>
          </a:p>
          <a:p>
            <a:pPr lvl="1"/>
            <a:r>
              <a:rPr lang="en-US" dirty="0"/>
              <a:t>CHI</a:t>
            </a:r>
          </a:p>
          <a:p>
            <a:r>
              <a:rPr lang="en-US" dirty="0"/>
              <a:t>IBM Core Connect</a:t>
            </a:r>
          </a:p>
          <a:p>
            <a:r>
              <a:rPr lang="en-US" dirty="0"/>
              <a:t>ST Microelectronics </a:t>
            </a:r>
            <a:r>
              <a:rPr lang="en-US" dirty="0" err="1"/>
              <a:t>STBus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to increase bus bandwidth?</a:t>
            </a:r>
          </a:p>
          <a:p>
            <a:pPr lvl="1"/>
            <a:r>
              <a:rPr lang="en-US" dirty="0"/>
              <a:t>Hierarchical Buses</a:t>
            </a:r>
          </a:p>
          <a:p>
            <a:pPr lvl="1"/>
            <a:r>
              <a:rPr lang="en-US" dirty="0"/>
              <a:t>Split-buses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24E5-DC2B-5409-2DFF-F8B9C461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3A9A8-2436-4BAA-B77A-B1ABC29C104C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31B49A-3D1F-8351-DB84-9A06D12D9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0" y="1326938"/>
            <a:ext cx="4826000" cy="5103832"/>
          </a:xfrm>
        </p:spPr>
        <p:txBody>
          <a:bodyPr>
            <a:normAutofit/>
          </a:bodyPr>
          <a:lstStyle/>
          <a:p>
            <a:r>
              <a:rPr lang="en-US" sz="2400" dirty="0"/>
              <a:t>Pros</a:t>
            </a:r>
          </a:p>
          <a:p>
            <a:pPr lvl="1"/>
            <a:r>
              <a:rPr lang="en-US" sz="2000" dirty="0"/>
              <a:t>Every node connected to all others (</a:t>
            </a:r>
            <a:r>
              <a:rPr lang="en-US" sz="2000" b="1" dirty="0"/>
              <a:t>non-blocking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Low latency and high bandwidth</a:t>
            </a:r>
          </a:p>
          <a:p>
            <a:pPr lvl="1"/>
            <a:r>
              <a:rPr lang="en-US" sz="2000" dirty="0"/>
              <a:t>Used by GPUs</a:t>
            </a:r>
          </a:p>
          <a:p>
            <a:r>
              <a:rPr lang="en-US" sz="2400" dirty="0"/>
              <a:t>Cons</a:t>
            </a:r>
          </a:p>
          <a:p>
            <a:pPr lvl="1"/>
            <a:r>
              <a:rPr lang="en-US" sz="2000" dirty="0"/>
              <a:t>Area and Power goes up </a:t>
            </a:r>
            <a:r>
              <a:rPr lang="en-US" sz="2000" dirty="0" err="1"/>
              <a:t>quadratically</a:t>
            </a:r>
            <a:r>
              <a:rPr lang="en-US" sz="2000" dirty="0"/>
              <a:t> (O(N</a:t>
            </a:r>
            <a:r>
              <a:rPr lang="en-US" sz="2000" baseline="30000" dirty="0"/>
              <a:t>2</a:t>
            </a:r>
            <a:r>
              <a:rPr lang="en-US" sz="2000" dirty="0"/>
              <a:t>) cost)</a:t>
            </a:r>
          </a:p>
          <a:p>
            <a:pPr lvl="1"/>
            <a:r>
              <a:rPr lang="en-US" sz="2000" dirty="0"/>
              <a:t>Expensive to layout</a:t>
            </a:r>
          </a:p>
          <a:p>
            <a:pPr lvl="1"/>
            <a:r>
              <a:rPr lang="en-US" sz="2000" dirty="0"/>
              <a:t>Difficult to arbitrate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1100" y="1530631"/>
            <a:ext cx="2985147" cy="2207797"/>
            <a:chOff x="5726975" y="1562434"/>
            <a:chExt cx="2985147" cy="2207797"/>
          </a:xfrm>
        </p:grpSpPr>
        <p:sp>
          <p:nvSpPr>
            <p:cNvPr id="100" name="Rectangle 99"/>
            <p:cNvSpPr/>
            <p:nvPr/>
          </p:nvSpPr>
          <p:spPr>
            <a:xfrm>
              <a:off x="5726975" y="1562434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726975" y="2053051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726975" y="2645778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726975" y="3136308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93829" y="3496990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20484" y="3486058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53816" y="3486058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16" name="Straight Connector 115"/>
            <p:cNvCxnSpPr>
              <a:stCxn id="100" idx="3"/>
            </p:cNvCxnSpPr>
            <p:nvPr/>
          </p:nvCxnSpPr>
          <p:spPr>
            <a:xfrm flipV="1">
              <a:off x="6025752" y="1682659"/>
              <a:ext cx="2524796" cy="1639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6047956" y="2175800"/>
              <a:ext cx="2524796" cy="130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017378" y="2787863"/>
              <a:ext cx="25553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6047956" y="3281004"/>
              <a:ext cx="2524796" cy="130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524027" y="1610232"/>
              <a:ext cx="0" cy="187582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179651" y="1619855"/>
              <a:ext cx="0" cy="187582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943217" y="1632090"/>
              <a:ext cx="0" cy="187582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572752" y="1643022"/>
              <a:ext cx="0" cy="187582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7392052" y="3448937"/>
              <a:ext cx="268513" cy="26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 rot="5400000">
              <a:off x="5776181" y="2330279"/>
              <a:ext cx="418350" cy="29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413345" y="3480687"/>
              <a:ext cx="298777" cy="2732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8940" y="3853031"/>
            <a:ext cx="1686282" cy="1071664"/>
            <a:chOff x="7231010" y="3875117"/>
            <a:chExt cx="1686282" cy="1071664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8735022" y="3875117"/>
              <a:ext cx="0" cy="10716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886901" y="4027517"/>
              <a:ext cx="103039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8189682" y="4027517"/>
              <a:ext cx="0" cy="390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345246" y="4418242"/>
              <a:ext cx="3897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8022592" y="4418242"/>
              <a:ext cx="305946" cy="200538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231010" y="4201826"/>
              <a:ext cx="103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/>
                  <a:cs typeface="Tahoma"/>
                </a:rPr>
                <a:t>Switch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21341" y="5830414"/>
            <a:ext cx="213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Bisection BW = ?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21341" y="5430304"/>
            <a:ext cx="18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Degree = ?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21341" y="5014319"/>
            <a:ext cx="18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Diameter = ?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587646" y="5416443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613046" y="5857828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592735" y="4984583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BA199-2957-5A96-6BEE-4869EA8B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1CB18-A31C-48E6-9D07-B903048218A5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9B8A53-D9A1-C791-FC28-6B4FB7EFE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75" y="1174537"/>
            <a:ext cx="3794125" cy="5350087"/>
          </a:xfrm>
        </p:spPr>
        <p:txBody>
          <a:bodyPr>
            <a:normAutofit/>
          </a:bodyPr>
          <a:lstStyle/>
          <a:p>
            <a:r>
              <a:rPr lang="en-US" sz="2400" dirty="0"/>
              <a:t>Pros</a:t>
            </a:r>
          </a:p>
          <a:p>
            <a:pPr lvl="1"/>
            <a:r>
              <a:rPr lang="en-US" sz="2000" dirty="0"/>
              <a:t>Cheap: O(N) cost</a:t>
            </a:r>
          </a:p>
          <a:p>
            <a:pPr lvl="1"/>
            <a:r>
              <a:rPr lang="en-US" sz="2000" dirty="0"/>
              <a:t>Used in most multicores today</a:t>
            </a:r>
          </a:p>
          <a:p>
            <a:pPr lvl="1"/>
            <a:endParaRPr lang="en-US" sz="2000" dirty="0"/>
          </a:p>
          <a:p>
            <a:r>
              <a:rPr lang="en-US" sz="2400" dirty="0"/>
              <a:t>Cons</a:t>
            </a:r>
          </a:p>
          <a:p>
            <a:pPr lvl="1"/>
            <a:r>
              <a:rPr lang="en-US" sz="2000" dirty="0"/>
              <a:t>High latency</a:t>
            </a:r>
          </a:p>
          <a:p>
            <a:pPr lvl="1"/>
            <a:r>
              <a:rPr lang="en-US" sz="2000" dirty="0"/>
              <a:t>Difficult to scale – bisection bandwidth remains constant</a:t>
            </a:r>
          </a:p>
          <a:p>
            <a:pPr lvl="1"/>
            <a:r>
              <a:rPr lang="en-US" sz="2000" dirty="0"/>
              <a:t>No path diversity</a:t>
            </a:r>
          </a:p>
          <a:p>
            <a:pPr lvl="2"/>
            <a:r>
              <a:rPr lang="en-US" sz="1800" dirty="0"/>
              <a:t>1 shortest path from A to B</a:t>
            </a:r>
          </a:p>
          <a:p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3011" y="1590299"/>
            <a:ext cx="4328989" cy="1027748"/>
            <a:chOff x="243011" y="1911991"/>
            <a:chExt cx="5148812" cy="1219930"/>
          </a:xfrm>
        </p:grpSpPr>
        <p:sp>
          <p:nvSpPr>
            <p:cNvPr id="7" name="Oval 6"/>
            <p:cNvSpPr/>
            <p:nvPr/>
          </p:nvSpPr>
          <p:spPr>
            <a:xfrm>
              <a:off x="359973" y="2104173"/>
              <a:ext cx="4936779" cy="845930"/>
            </a:xfrm>
            <a:prstGeom prst="ellipse">
              <a:avLst/>
            </a:prstGeom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011" y="2315058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58223" y="1911991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31637" y="1911991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58223" y="2714133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31637" y="2714133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90807" y="2315058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5449" y="1911991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15449" y="2714133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87265" y="2332736"/>
              <a:ext cx="36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6346" y="2995110"/>
            <a:ext cx="187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Diameter?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199" y="3897533"/>
            <a:ext cx="261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Bisection BW?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379" y="4291968"/>
            <a:ext cx="261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Degree?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7235" y="2987649"/>
            <a:ext cx="76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N/2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7236" y="3399175"/>
            <a:ext cx="79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N/4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199" y="3434386"/>
            <a:ext cx="261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/>
                <a:cs typeface="Tahoma"/>
              </a:rPr>
              <a:t>Avg</a:t>
            </a:r>
            <a:r>
              <a:rPr lang="en-US" sz="2400" dirty="0">
                <a:latin typeface="Tahoma"/>
                <a:cs typeface="Tahoma"/>
              </a:rPr>
              <a:t> Distance?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5784" y="3873039"/>
            <a:ext cx="79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2677" y="4289695"/>
            <a:ext cx="79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4C26-D8F1-6794-DDD5-1BA457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7934B-C9B1-418E-9052-9AF659A8157F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D71EABF-515A-0CEE-81EE-4DD202BCB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582" y="1174538"/>
            <a:ext cx="4852417" cy="5103832"/>
          </a:xfrm>
        </p:spPr>
        <p:txBody>
          <a:bodyPr>
            <a:normAutofit/>
          </a:bodyPr>
          <a:lstStyle/>
          <a:p>
            <a:r>
              <a:rPr lang="en-US" sz="2400" dirty="0"/>
              <a:t>Pros</a:t>
            </a:r>
          </a:p>
          <a:p>
            <a:pPr lvl="1"/>
            <a:r>
              <a:rPr lang="en-US" sz="2000" dirty="0"/>
              <a:t>O(N) cost</a:t>
            </a:r>
          </a:p>
          <a:p>
            <a:pPr lvl="1"/>
            <a:r>
              <a:rPr lang="en-US" sz="2000" dirty="0"/>
              <a:t>Exploit locality for near-neighbor traffic</a:t>
            </a:r>
          </a:p>
          <a:p>
            <a:pPr lvl="1"/>
            <a:r>
              <a:rPr lang="en-US" sz="2000" dirty="0"/>
              <a:t>High path diversity</a:t>
            </a:r>
          </a:p>
          <a:p>
            <a:pPr lvl="2"/>
            <a:r>
              <a:rPr lang="en-US" sz="1800" dirty="0"/>
              <a:t>6 shortest paths from A to B</a:t>
            </a:r>
          </a:p>
          <a:p>
            <a:pPr lvl="1"/>
            <a:r>
              <a:rPr lang="en-US" sz="2000" dirty="0"/>
              <a:t>Edge symmetric</a:t>
            </a:r>
          </a:p>
          <a:p>
            <a:pPr lvl="2"/>
            <a:r>
              <a:rPr lang="en-US" sz="1800" dirty="0">
                <a:sym typeface="Wingdings"/>
              </a:rPr>
              <a:t>good for load balancing</a:t>
            </a:r>
          </a:p>
          <a:p>
            <a:pPr lvl="2"/>
            <a:r>
              <a:rPr lang="en-US" sz="1800" dirty="0">
                <a:sym typeface="Wingdings"/>
              </a:rPr>
              <a:t>Same router degree</a:t>
            </a:r>
            <a:endParaRPr lang="en-US" sz="1800" dirty="0"/>
          </a:p>
          <a:p>
            <a:r>
              <a:rPr lang="en-US" sz="2400" dirty="0"/>
              <a:t>Cons</a:t>
            </a:r>
          </a:p>
          <a:p>
            <a:pPr lvl="1"/>
            <a:r>
              <a:rPr lang="en-US" sz="2000" dirty="0"/>
              <a:t>Unequal link lengths</a:t>
            </a:r>
          </a:p>
          <a:p>
            <a:pPr lvl="1"/>
            <a:r>
              <a:rPr lang="en-US" sz="2000" dirty="0"/>
              <a:t>Harder to layout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2373" y="1456474"/>
            <a:ext cx="3417900" cy="2678202"/>
            <a:chOff x="4670689" y="1065213"/>
            <a:chExt cx="3435195" cy="3098744"/>
          </a:xfrm>
        </p:grpSpPr>
        <p:sp>
          <p:nvSpPr>
            <p:cNvPr id="8" name="Oval 7"/>
            <p:cNvSpPr/>
            <p:nvPr/>
          </p:nvSpPr>
          <p:spPr>
            <a:xfrm>
              <a:off x="4702088" y="2691179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704107" y="3427324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02088" y="1927182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70689" y="1180304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3577073" y="2420233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4344245" y="2439726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5111416" y="2439727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5912416" y="2420233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16698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83869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51040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18211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16698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83869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51040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mbria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16698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83869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51040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18211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16698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83869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51040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18211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98435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83614" y="4412294"/>
            <a:ext cx="1878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Diameter?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133" y="4822110"/>
            <a:ext cx="2615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Bisection BW?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1313" y="5216545"/>
            <a:ext cx="2615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Degree?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04647" y="4381864"/>
            <a:ext cx="143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√N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7717" y="4805398"/>
            <a:ext cx="79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2√N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1320" y="5180848"/>
            <a:ext cx="79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886E-E0B4-4C8B-4D2C-5D266F52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D636E-2E35-4150-B3B4-5A9E1D002062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02EF7BC1-93C0-E355-A782-B03B26B4D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75" y="1174538"/>
            <a:ext cx="5095875" cy="5103832"/>
          </a:xfrm>
        </p:spPr>
        <p:txBody>
          <a:bodyPr>
            <a:normAutofit/>
          </a:bodyPr>
          <a:lstStyle/>
          <a:p>
            <a:r>
              <a:rPr lang="en-US" sz="2400" dirty="0"/>
              <a:t>Pros</a:t>
            </a:r>
          </a:p>
          <a:p>
            <a:pPr lvl="1"/>
            <a:r>
              <a:rPr lang="en-US" sz="2000" dirty="0"/>
              <a:t>O(N) cost</a:t>
            </a:r>
          </a:p>
          <a:p>
            <a:pPr lvl="1"/>
            <a:r>
              <a:rPr lang="en-US" sz="2000" dirty="0"/>
              <a:t>Easy to layout on-chip: regular and equal-length links</a:t>
            </a:r>
          </a:p>
          <a:p>
            <a:pPr lvl="1"/>
            <a:r>
              <a:rPr lang="en-US" sz="2000" dirty="0"/>
              <a:t>Path diversity</a:t>
            </a:r>
          </a:p>
          <a:p>
            <a:pPr lvl="2"/>
            <a:r>
              <a:rPr lang="en-US" sz="1800" dirty="0"/>
              <a:t>3 shortest paths from A to B</a:t>
            </a:r>
          </a:p>
          <a:p>
            <a:r>
              <a:rPr lang="en-US" sz="2400" dirty="0"/>
              <a:t>Cons</a:t>
            </a:r>
          </a:p>
          <a:p>
            <a:pPr lvl="1"/>
            <a:r>
              <a:rPr lang="en-US" sz="2000" dirty="0"/>
              <a:t>Not symmetric on edges</a:t>
            </a:r>
          </a:p>
          <a:p>
            <a:pPr lvl="2"/>
            <a:r>
              <a:rPr lang="en-US" sz="1800" dirty="0"/>
              <a:t>Performance sensitive to placement on edge vs. middle</a:t>
            </a:r>
          </a:p>
          <a:p>
            <a:pPr lvl="2"/>
            <a:r>
              <a:rPr lang="en-US" sz="1800" dirty="0"/>
              <a:t>Different degrees for edge vs. middle routers</a:t>
            </a:r>
          </a:p>
          <a:p>
            <a:pPr lvl="1"/>
            <a:r>
              <a:rPr lang="en-US" sz="2000" dirty="0"/>
              <a:t>Blocking, i.e., certain paths can block others (unlike crossbar)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0085" y="1654469"/>
            <a:ext cx="2617375" cy="2255579"/>
            <a:chOff x="670085" y="1364909"/>
            <a:chExt cx="2637151" cy="2586083"/>
          </a:xfrm>
        </p:grpSpPr>
        <p:cxnSp>
          <p:nvCxnSpPr>
            <p:cNvPr id="8" name="Straight Connector 7"/>
            <p:cNvCxnSpPr>
              <a:stCxn id="20" idx="3"/>
              <a:endCxn id="31" idx="1"/>
            </p:cNvCxnSpPr>
            <p:nvPr/>
          </p:nvCxnSpPr>
          <p:spPr>
            <a:xfrm>
              <a:off x="1005723" y="2285598"/>
              <a:ext cx="1946100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stCxn id="23" idx="3"/>
              <a:endCxn id="26" idx="1"/>
            </p:cNvCxnSpPr>
            <p:nvPr/>
          </p:nvCxnSpPr>
          <p:spPr>
            <a:xfrm>
              <a:off x="1005723" y="3041036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>
              <a:stCxn id="27" idx="3"/>
              <a:endCxn id="30" idx="1"/>
            </p:cNvCxnSpPr>
            <p:nvPr/>
          </p:nvCxnSpPr>
          <p:spPr>
            <a:xfrm>
              <a:off x="1005723" y="3785740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>
              <a:stCxn id="27" idx="0"/>
              <a:endCxn id="16" idx="2"/>
            </p:cNvCxnSpPr>
            <p:nvPr/>
          </p:nvCxnSpPr>
          <p:spPr>
            <a:xfrm flipV="1">
              <a:off x="837904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>
              <a:stCxn id="17" idx="2"/>
              <a:endCxn id="28" idx="0"/>
            </p:cNvCxnSpPr>
            <p:nvPr/>
          </p:nvCxnSpPr>
          <p:spPr>
            <a:xfrm>
              <a:off x="160507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stCxn id="18" idx="2"/>
              <a:endCxn id="29" idx="0"/>
            </p:cNvCxnSpPr>
            <p:nvPr/>
          </p:nvCxnSpPr>
          <p:spPr>
            <a:xfrm>
              <a:off x="237224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>
              <a:stCxn id="19" idx="2"/>
              <a:endCxn id="30" idx="0"/>
            </p:cNvCxnSpPr>
            <p:nvPr/>
          </p:nvCxnSpPr>
          <p:spPr>
            <a:xfrm>
              <a:off x="3139418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16" idx="3"/>
              <a:endCxn id="19" idx="1"/>
            </p:cNvCxnSpPr>
            <p:nvPr/>
          </p:nvCxnSpPr>
          <p:spPr>
            <a:xfrm>
              <a:off x="1005723" y="1530161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670085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37256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4427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598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085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37256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4427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0085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37256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4427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1598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085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37256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4427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598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1822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38220" y="4316965"/>
            <a:ext cx="1878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Diameter?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3739" y="4758531"/>
            <a:ext cx="2615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Bisection BW?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5919" y="5152966"/>
            <a:ext cx="2615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Degree?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59253" y="4286535"/>
            <a:ext cx="143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2(√N-1)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02323" y="4741819"/>
            <a:ext cx="79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√N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25926" y="5117269"/>
            <a:ext cx="79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4BA3-3555-48FD-0B08-09EED4E6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4E8AF-BE53-4ACB-8F74-B8F94209C10F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970B558D-E7F5-BF2E-3F36-7B2809896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val 205"/>
          <p:cNvSpPr/>
          <p:nvPr/>
        </p:nvSpPr>
        <p:spPr>
          <a:xfrm>
            <a:off x="6597407" y="2279394"/>
            <a:ext cx="695079" cy="2571593"/>
          </a:xfrm>
          <a:prstGeom prst="ellipse">
            <a:avLst/>
          </a:prstGeom>
          <a:noFill/>
          <a:ln w="38100" cmpd="sng"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7813205" cy="1143000"/>
          </a:xfrm>
        </p:spPr>
        <p:txBody>
          <a:bodyPr/>
          <a:lstStyle/>
          <a:p>
            <a:r>
              <a:rPr lang="en-US" dirty="0"/>
              <a:t>Hierarchical Topologies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804739" y="2352474"/>
            <a:ext cx="3423708" cy="3511706"/>
            <a:chOff x="670085" y="1364909"/>
            <a:chExt cx="2637151" cy="2586083"/>
          </a:xfrm>
        </p:grpSpPr>
        <p:cxnSp>
          <p:nvCxnSpPr>
            <p:cNvPr id="109" name="Straight Connector 108"/>
            <p:cNvCxnSpPr>
              <a:stCxn id="121" idx="3"/>
              <a:endCxn id="132" idx="1"/>
            </p:cNvCxnSpPr>
            <p:nvPr/>
          </p:nvCxnSpPr>
          <p:spPr>
            <a:xfrm>
              <a:off x="1005723" y="2285598"/>
              <a:ext cx="1946100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0" name="Straight Connector 109"/>
            <p:cNvCxnSpPr>
              <a:stCxn id="124" idx="3"/>
              <a:endCxn id="127" idx="1"/>
            </p:cNvCxnSpPr>
            <p:nvPr/>
          </p:nvCxnSpPr>
          <p:spPr>
            <a:xfrm>
              <a:off x="1005723" y="3041036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>
              <a:stCxn id="128" idx="3"/>
              <a:endCxn id="131" idx="1"/>
            </p:cNvCxnSpPr>
            <p:nvPr/>
          </p:nvCxnSpPr>
          <p:spPr>
            <a:xfrm>
              <a:off x="1005723" y="3785740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>
              <a:stCxn id="128" idx="0"/>
              <a:endCxn id="117" idx="2"/>
            </p:cNvCxnSpPr>
            <p:nvPr/>
          </p:nvCxnSpPr>
          <p:spPr>
            <a:xfrm flipV="1">
              <a:off x="837904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3" name="Straight Connector 112"/>
            <p:cNvCxnSpPr>
              <a:stCxn id="118" idx="2"/>
              <a:endCxn id="129" idx="0"/>
            </p:cNvCxnSpPr>
            <p:nvPr/>
          </p:nvCxnSpPr>
          <p:spPr>
            <a:xfrm>
              <a:off x="160507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4" name="Straight Connector 113"/>
            <p:cNvCxnSpPr>
              <a:stCxn id="119" idx="2"/>
              <a:endCxn id="130" idx="0"/>
            </p:cNvCxnSpPr>
            <p:nvPr/>
          </p:nvCxnSpPr>
          <p:spPr>
            <a:xfrm>
              <a:off x="237224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5" name="Straight Connector 114"/>
            <p:cNvCxnSpPr>
              <a:stCxn id="120" idx="2"/>
              <a:endCxn id="131" idx="0"/>
            </p:cNvCxnSpPr>
            <p:nvPr/>
          </p:nvCxnSpPr>
          <p:spPr>
            <a:xfrm>
              <a:off x="3139418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6" name="Straight Connector 115"/>
            <p:cNvCxnSpPr>
              <a:stCxn id="117" idx="3"/>
              <a:endCxn id="120" idx="1"/>
            </p:cNvCxnSpPr>
            <p:nvPr/>
          </p:nvCxnSpPr>
          <p:spPr>
            <a:xfrm>
              <a:off x="1005723" y="1530161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117" name="Rectangle 116"/>
            <p:cNvSpPr/>
            <p:nvPr/>
          </p:nvSpPr>
          <p:spPr>
            <a:xfrm>
              <a:off x="670085" y="1364909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37256" y="1364909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204427" y="1364909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971598" y="1364909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0085" y="2120346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37256" y="2120346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04427" y="2120346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70085" y="2875784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437256" y="2875784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204427" y="2875784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971598" y="2875784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0085" y="3620488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437256" y="3620488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04427" y="3620488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971598" y="3620488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951822" y="2120346"/>
              <a:ext cx="335638" cy="330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047675" y="1372872"/>
            <a:ext cx="217217" cy="211992"/>
          </a:xfrm>
          <a:prstGeom prst="rect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1375563" y="1373272"/>
            <a:ext cx="217217" cy="211992"/>
          </a:xfrm>
          <a:prstGeom prst="rect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21194" y="1372872"/>
            <a:ext cx="217217" cy="211992"/>
          </a:xfrm>
          <a:prstGeom prst="rect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07024" y="1368266"/>
            <a:ext cx="217217" cy="211992"/>
          </a:xfrm>
          <a:prstGeom prst="rect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/>
          <p:nvPr/>
        </p:nvSpPr>
        <p:spPr>
          <a:xfrm rot="10800000">
            <a:off x="407024" y="1809348"/>
            <a:ext cx="1169047" cy="30886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stCxn id="138" idx="0"/>
            <a:endCxn id="117" idx="0"/>
          </p:cNvCxnSpPr>
          <p:nvPr/>
        </p:nvCxnSpPr>
        <p:spPr>
          <a:xfrm>
            <a:off x="991547" y="2118210"/>
            <a:ext cx="0" cy="234264"/>
          </a:xfrm>
          <a:prstGeom prst="line">
            <a:avLst/>
          </a:prstGeom>
          <a:solidFill>
            <a:srgbClr val="6B9BC7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44" name="Straight Connector 143"/>
          <p:cNvCxnSpPr>
            <a:stCxn id="137" idx="2"/>
          </p:cNvCxnSpPr>
          <p:nvPr/>
        </p:nvCxnSpPr>
        <p:spPr>
          <a:xfrm>
            <a:off x="515633" y="1580258"/>
            <a:ext cx="0" cy="229091"/>
          </a:xfrm>
          <a:prstGeom prst="line">
            <a:avLst/>
          </a:prstGeom>
          <a:solidFill>
            <a:srgbClr val="6B9BC7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48" name="Straight Connector 147"/>
          <p:cNvCxnSpPr/>
          <p:nvPr/>
        </p:nvCxnSpPr>
        <p:spPr>
          <a:xfrm>
            <a:off x="835123" y="1582250"/>
            <a:ext cx="0" cy="229091"/>
          </a:xfrm>
          <a:prstGeom prst="line">
            <a:avLst/>
          </a:prstGeom>
          <a:solidFill>
            <a:srgbClr val="6B9BC7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49" name="Straight Connector 148"/>
          <p:cNvCxnSpPr/>
          <p:nvPr/>
        </p:nvCxnSpPr>
        <p:spPr>
          <a:xfrm>
            <a:off x="1152594" y="1565538"/>
            <a:ext cx="0" cy="229091"/>
          </a:xfrm>
          <a:prstGeom prst="line">
            <a:avLst/>
          </a:prstGeom>
          <a:solidFill>
            <a:srgbClr val="6B9BC7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50" name="Straight Connector 149"/>
          <p:cNvCxnSpPr/>
          <p:nvPr/>
        </p:nvCxnSpPr>
        <p:spPr>
          <a:xfrm>
            <a:off x="1472084" y="1567530"/>
            <a:ext cx="0" cy="229091"/>
          </a:xfrm>
          <a:prstGeom prst="line">
            <a:avLst/>
          </a:prstGeom>
          <a:solidFill>
            <a:srgbClr val="6B9BC7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5671859" y="1508284"/>
            <a:ext cx="284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Hierarchical Rings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5401" y="5934887"/>
            <a:ext cx="453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90"/>
                </a:solidFill>
              </a:rPr>
              <a:t>64 cores connected by a 4x4 Mesh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4901165" y="2279395"/>
            <a:ext cx="1814636" cy="1162510"/>
            <a:chOff x="-4905801" y="4054642"/>
            <a:chExt cx="3535663" cy="1219930"/>
          </a:xfrm>
        </p:grpSpPr>
        <p:sp>
          <p:nvSpPr>
            <p:cNvPr id="175" name="Oval 174"/>
            <p:cNvSpPr/>
            <p:nvPr/>
          </p:nvSpPr>
          <p:spPr>
            <a:xfrm>
              <a:off x="-4788838" y="4246824"/>
              <a:ext cx="3218192" cy="845930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4905801" y="4457709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-3890589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-2817175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3890589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-2817175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-1771154" y="4438996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212508" y="2261661"/>
            <a:ext cx="1814636" cy="1162510"/>
            <a:chOff x="-4905801" y="4054642"/>
            <a:chExt cx="3535663" cy="1219930"/>
          </a:xfrm>
        </p:grpSpPr>
        <p:sp>
          <p:nvSpPr>
            <p:cNvPr id="183" name="Oval 182"/>
            <p:cNvSpPr/>
            <p:nvPr/>
          </p:nvSpPr>
          <p:spPr>
            <a:xfrm>
              <a:off x="-4788838" y="4246824"/>
              <a:ext cx="3218192" cy="845930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4905801" y="4457709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3890589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-2817175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-3890589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2817175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-1771154" y="4438996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988588" y="3891134"/>
            <a:ext cx="1814636" cy="1162510"/>
            <a:chOff x="-4905801" y="4054642"/>
            <a:chExt cx="3535663" cy="1219930"/>
          </a:xfrm>
        </p:grpSpPr>
        <p:sp>
          <p:nvSpPr>
            <p:cNvPr id="191" name="Oval 190"/>
            <p:cNvSpPr/>
            <p:nvPr/>
          </p:nvSpPr>
          <p:spPr>
            <a:xfrm>
              <a:off x="-4788838" y="4246824"/>
              <a:ext cx="3218192" cy="845930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-4905801" y="4457709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-3890589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2817175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-3890589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2817175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-1771154" y="4438996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186258" y="3872309"/>
            <a:ext cx="1814636" cy="1162510"/>
            <a:chOff x="-4905801" y="4054642"/>
            <a:chExt cx="3535663" cy="1219930"/>
          </a:xfrm>
        </p:grpSpPr>
        <p:sp>
          <p:nvSpPr>
            <p:cNvPr id="199" name="Oval 198"/>
            <p:cNvSpPr/>
            <p:nvPr/>
          </p:nvSpPr>
          <p:spPr>
            <a:xfrm>
              <a:off x="-4788838" y="4246824"/>
              <a:ext cx="3218192" cy="845930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-4905801" y="4457709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-3890589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-2817175" y="4054642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-3890589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-2817175" y="485678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-1771154" y="4438996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1850450" y="1653875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Concentrated Mesh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639633" y="5302622"/>
            <a:ext cx="284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Pros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Lower degree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Fewer Wires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6926855" y="5245376"/>
            <a:ext cx="221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Cons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Data Layout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Bandwidth at access points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0D54A-7A68-D069-EB4B-D276F17C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AF7C1-280C-45D9-B0C2-D94594FD0B7A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22133-1F6C-D950-40B2-C4164004B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52" grpId="0"/>
      <p:bldP spid="153" grpId="0"/>
      <p:bldP spid="207" grpId="0"/>
      <p:bldP spid="208" grpId="0"/>
      <p:bldP spid="2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1462"/>
            <a:ext cx="8305801" cy="913751"/>
          </a:xfrm>
        </p:spPr>
        <p:txBody>
          <a:bodyPr/>
          <a:lstStyle/>
          <a:p>
            <a:r>
              <a:rPr lang="en-US" dirty="0"/>
              <a:t>Other Topologies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9" y="1295400"/>
            <a:ext cx="351550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33" y="1291388"/>
            <a:ext cx="48895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7561" r="8451" b="17648"/>
          <a:stretch/>
        </p:blipFill>
        <p:spPr>
          <a:xfrm>
            <a:off x="457198" y="2884973"/>
            <a:ext cx="3107875" cy="273010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8"/>
          <a:stretch/>
        </p:blipFill>
        <p:spPr bwMode="auto">
          <a:xfrm rot="5400000">
            <a:off x="5219158" y="3268596"/>
            <a:ext cx="3151342" cy="265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0392" y="2607512"/>
            <a:ext cx="14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Tree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4222" y="2574088"/>
            <a:ext cx="14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Fat Tree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4476" y="6002058"/>
            <a:ext cx="14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Butterfly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8612" y="5617585"/>
            <a:ext cx="14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3D Mesh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86953" y="5294419"/>
            <a:ext cx="2275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Mostly used in off-chip multi-processors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CBD64-84EC-1EDE-31F9-D1B456CE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44B5-6508-4C35-9439-DAACF93CE23A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0283089-518F-3DDD-0581-32C36FE19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Run-time</a:t>
            </a:r>
            <a:r>
              <a:rPr lang="en-US" dirty="0"/>
              <a:t>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Hop count (or routing distance)</a:t>
            </a:r>
          </a:p>
          <a:p>
            <a:pPr lvl="1"/>
            <a:r>
              <a:rPr lang="en-US" sz="2000" dirty="0"/>
              <a:t>Number of hops between a communicating pair</a:t>
            </a:r>
          </a:p>
          <a:p>
            <a:pPr lvl="1"/>
            <a:r>
              <a:rPr lang="en-US" sz="2000" dirty="0"/>
              <a:t>Depends on application and mapping</a:t>
            </a:r>
          </a:p>
          <a:p>
            <a:pPr lvl="1"/>
            <a:r>
              <a:rPr lang="en-US" sz="2000" i="1" dirty="0"/>
              <a:t>Average hop count </a:t>
            </a:r>
            <a:r>
              <a:rPr lang="en-US" sz="2000" dirty="0"/>
              <a:t>or </a:t>
            </a:r>
            <a:r>
              <a:rPr lang="en-US" sz="2000" i="1" dirty="0"/>
              <a:t>Average distance</a:t>
            </a:r>
            <a:r>
              <a:rPr lang="en-US" sz="2000" dirty="0"/>
              <a:t>: average hops across all valid routes</a:t>
            </a:r>
          </a:p>
          <a:p>
            <a:r>
              <a:rPr lang="en-US" sz="2400" b="1" dirty="0"/>
              <a:t>Channel load</a:t>
            </a:r>
          </a:p>
          <a:p>
            <a:pPr lvl="1"/>
            <a:r>
              <a:rPr lang="en-US" sz="2000" dirty="0"/>
              <a:t>Number of flows passing through a particular link</a:t>
            </a:r>
          </a:p>
          <a:p>
            <a:pPr lvl="1"/>
            <a:r>
              <a:rPr lang="en-US" sz="2000" dirty="0"/>
              <a:t>Depends on application and mapping</a:t>
            </a:r>
          </a:p>
          <a:p>
            <a:pPr lvl="1"/>
            <a:r>
              <a:rPr lang="en-US" sz="2000" i="1" dirty="0"/>
              <a:t>Maximum channel load determines throughput</a:t>
            </a:r>
          </a:p>
          <a:p>
            <a:r>
              <a:rPr lang="en-US" sz="2400" b="1" dirty="0"/>
              <a:t>Path diversity</a:t>
            </a:r>
          </a:p>
          <a:p>
            <a:pPr lvl="1"/>
            <a:r>
              <a:rPr lang="en-US" sz="2000" dirty="0"/>
              <a:t>Number of shortest paths between a communicating pair</a:t>
            </a:r>
          </a:p>
          <a:p>
            <a:pPr lvl="2"/>
            <a:r>
              <a:rPr lang="en-US" sz="1800" dirty="0"/>
              <a:t>Can be exploited by routing algorithm</a:t>
            </a:r>
          </a:p>
          <a:p>
            <a:pPr lvl="2"/>
            <a:r>
              <a:rPr lang="en-US" sz="1800" dirty="0"/>
              <a:t>Provides </a:t>
            </a:r>
            <a:r>
              <a:rPr lang="en-US" sz="1800" b="1" dirty="0">
                <a:solidFill>
                  <a:srgbClr val="FF0000"/>
                </a:solidFill>
              </a:rPr>
              <a:t>fault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8D27-A781-2B85-6E04-18E78955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54479-7B6F-448E-9579-4EE5278E77BD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03492D-F199-7F1A-1D89-DF18D8155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139" y="1392972"/>
            <a:ext cx="5103262" cy="5265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T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 =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t</a:t>
            </a:r>
            <a:r>
              <a:rPr kumimoji="0" lang="en-US" sz="2800" b="0" i="0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r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+t</a:t>
            </a:r>
            <a:r>
              <a:rPr kumimoji="0" lang="en-US" sz="2800" b="0" i="0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)×H +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T</a:t>
            </a:r>
            <a:r>
              <a:rPr kumimoji="0" lang="en-US" sz="2800" b="0" i="0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81677"/>
              </p:ext>
            </p:extLst>
          </p:nvPr>
        </p:nvGraphicFramePr>
        <p:xfrm>
          <a:off x="5329673" y="2493496"/>
          <a:ext cx="3213154" cy="1959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T</a:t>
                      </a:r>
                      <a:r>
                        <a:rPr kumimoji="0" lang="en-US" sz="16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N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/>
                          <a:ea typeface="+mn-ea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</a:rPr>
                        <a:t>Network Latency 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t</a:t>
                      </a:r>
                      <a:r>
                        <a:rPr kumimoji="0" lang="en-US" sz="1600" b="1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r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</a:rPr>
                        <a:t>Router Latency  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t</a:t>
                      </a:r>
                      <a:r>
                        <a:rPr kumimoji="0" lang="en-US" sz="1600" b="1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l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Link Latency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H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Hops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T</a:t>
                      </a:r>
                      <a:r>
                        <a:rPr kumimoji="0" lang="en-US" sz="1600" b="1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c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mbria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Contention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Latency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T</a:t>
                      </a:r>
                      <a:r>
                        <a:rPr kumimoji="0" lang="en-US" sz="1600" b="1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"/>
                          <a:ea typeface="+mn-ea"/>
                          <a:cs typeface="Courier"/>
                        </a:rPr>
                        <a:t>s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mbria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Serialization Latency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(for multi-flit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packets)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494873" y="2505116"/>
            <a:ext cx="2304416" cy="2211102"/>
            <a:chOff x="1771023" y="2033674"/>
            <a:chExt cx="2304416" cy="2211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780150" y="2397357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163025" y="2393650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46265" y="2393650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35411" y="2393650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780149" y="2759221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163025" y="2761359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46263" y="2761359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35409" y="2761359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779736" y="3133351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162611" y="312964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45851" y="312964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34997" y="312964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779736" y="3495217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162611" y="349735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45851" y="349735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34995" y="3497353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777489" y="2033942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160363" y="2030236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43603" y="2030236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32747" y="2030236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20243" y="2391720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20241" y="2759428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19829" y="3127716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19827" y="3495424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17580" y="202830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09247" y="239062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09245" y="2758333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08832" y="3126621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08831" y="3494329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06583" y="2027210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777487" y="3876446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160361" y="387858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43601" y="3878585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32746" y="3878583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17578" y="3876653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06581" y="3875558"/>
              <a:ext cx="359727" cy="37265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2620780" y="2643997"/>
            <a:ext cx="1997136" cy="1940335"/>
            <a:chOff x="5662206" y="4647536"/>
            <a:chExt cx="1285741" cy="131569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662206" y="4677201"/>
              <a:ext cx="1277174" cy="0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685346" y="4647536"/>
              <a:ext cx="0" cy="1266585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944203" y="4677634"/>
              <a:ext cx="0" cy="1266585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88509" y="4666552"/>
              <a:ext cx="0" cy="1266585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447366" y="4696650"/>
              <a:ext cx="0" cy="1266585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681126" y="4684657"/>
              <a:ext cx="0" cy="1266585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939983" y="4666375"/>
              <a:ext cx="0" cy="1266585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662206" y="4949315"/>
              <a:ext cx="1277174" cy="0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70773" y="5195699"/>
              <a:ext cx="1277174" cy="0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70773" y="5446285"/>
              <a:ext cx="1277174" cy="0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70773" y="5663742"/>
              <a:ext cx="1277174" cy="0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670773" y="5935856"/>
              <a:ext cx="1277174" cy="0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607231" y="2637227"/>
            <a:ext cx="2066497" cy="1991149"/>
            <a:chOff x="5648186" y="4632910"/>
            <a:chExt cx="1330395" cy="1350155"/>
          </a:xfrm>
        </p:grpSpPr>
        <p:grpSp>
          <p:nvGrpSpPr>
            <p:cNvPr id="60" name="Group 59"/>
            <p:cNvGrpSpPr/>
            <p:nvPr/>
          </p:nvGrpSpPr>
          <p:grpSpPr>
            <a:xfrm>
              <a:off x="5648186" y="4636010"/>
              <a:ext cx="76140" cy="1347055"/>
              <a:chOff x="5648186" y="4636010"/>
              <a:chExt cx="76140" cy="1347055"/>
            </a:xfrm>
          </p:grpSpPr>
          <p:sp>
            <p:nvSpPr>
              <p:cNvPr id="106" name="Rectangle 105"/>
              <p:cNvSpPr/>
              <p:nvPr/>
            </p:nvSpPr>
            <p:spPr>
              <a:xfrm flipV="1">
                <a:off x="5651266" y="4636010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flipV="1">
                <a:off x="5649726" y="4903865"/>
                <a:ext cx="68159" cy="73149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5648186" y="5158765"/>
                <a:ext cx="69699" cy="319476"/>
                <a:chOff x="5802126" y="4796107"/>
                <a:chExt cx="69699" cy="319476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 flipV="1">
                  <a:off x="5803666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 flipV="1">
                  <a:off x="5802126" y="5042434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5650010" y="5642061"/>
                <a:ext cx="74316" cy="341004"/>
                <a:chOff x="5795969" y="4796107"/>
                <a:chExt cx="74316" cy="341004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 flipV="1">
                  <a:off x="5795969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 flipV="1">
                  <a:off x="5802126" y="5063962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905363" y="4634460"/>
              <a:ext cx="76140" cy="1347055"/>
              <a:chOff x="5648186" y="4636010"/>
              <a:chExt cx="76140" cy="1347055"/>
            </a:xfrm>
          </p:grpSpPr>
          <p:sp>
            <p:nvSpPr>
              <p:cNvPr id="98" name="Rectangle 97"/>
              <p:cNvSpPr/>
              <p:nvPr/>
            </p:nvSpPr>
            <p:spPr>
              <a:xfrm flipV="1">
                <a:off x="5651266" y="4636010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 flipV="1">
                <a:off x="5649726" y="4903865"/>
                <a:ext cx="68159" cy="73149"/>
              </a:xfrm>
              <a:prstGeom prst="rect">
                <a:avLst/>
              </a:prstGeom>
              <a:solidFill>
                <a:srgbClr val="00FFFF"/>
              </a:solidFill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648186" y="5158765"/>
                <a:ext cx="69699" cy="319476"/>
                <a:chOff x="5802126" y="4796107"/>
                <a:chExt cx="69699" cy="319476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 flipV="1">
                  <a:off x="5803666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 flipV="1">
                  <a:off x="5802126" y="5042434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5650010" y="5642061"/>
                <a:ext cx="74316" cy="341004"/>
                <a:chOff x="5795969" y="4796107"/>
                <a:chExt cx="74316" cy="341004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 flipV="1">
                  <a:off x="5795969" y="4796107"/>
                  <a:ext cx="68159" cy="73149"/>
                </a:xfrm>
                <a:prstGeom prst="rect">
                  <a:avLst/>
                </a:prstGeom>
                <a:solidFill>
                  <a:schemeClr val="bg1"/>
                </a:solidFill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 flipV="1">
                  <a:off x="5802126" y="5063962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6154491" y="4634460"/>
              <a:ext cx="76140" cy="1347055"/>
              <a:chOff x="5648186" y="4636010"/>
              <a:chExt cx="76140" cy="1347055"/>
            </a:xfrm>
          </p:grpSpPr>
          <p:sp>
            <p:nvSpPr>
              <p:cNvPr id="90" name="Rectangle 89"/>
              <p:cNvSpPr/>
              <p:nvPr/>
            </p:nvSpPr>
            <p:spPr>
              <a:xfrm flipV="1">
                <a:off x="5651266" y="4636010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V="1">
                <a:off x="5649726" y="4903865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648186" y="5158765"/>
                <a:ext cx="69699" cy="319476"/>
                <a:chOff x="5802126" y="4796107"/>
                <a:chExt cx="69699" cy="319476"/>
              </a:xfrm>
            </p:grpSpPr>
            <p:sp>
              <p:nvSpPr>
                <p:cNvPr id="96" name="Rectangle 95"/>
                <p:cNvSpPr/>
                <p:nvPr/>
              </p:nvSpPr>
              <p:spPr>
                <a:xfrm flipV="1">
                  <a:off x="5803666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 flipV="1">
                  <a:off x="5802126" y="5042434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5650010" y="5642061"/>
                <a:ext cx="74316" cy="341004"/>
                <a:chOff x="5795969" y="4796107"/>
                <a:chExt cx="74316" cy="341004"/>
              </a:xfrm>
            </p:grpSpPr>
            <p:sp>
              <p:nvSpPr>
                <p:cNvPr id="94" name="Rectangle 93"/>
                <p:cNvSpPr/>
                <p:nvPr/>
              </p:nvSpPr>
              <p:spPr>
                <a:xfrm flipV="1">
                  <a:off x="5795969" y="4796107"/>
                  <a:ext cx="68159" cy="73149"/>
                </a:xfrm>
                <a:prstGeom prst="rect">
                  <a:avLst/>
                </a:prstGeom>
                <a:solidFill>
                  <a:schemeClr val="bg1"/>
                </a:solidFill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flipV="1">
                  <a:off x="5802126" y="5063962"/>
                  <a:ext cx="68159" cy="73149"/>
                </a:xfrm>
                <a:prstGeom prst="rect">
                  <a:avLst/>
                </a:prstGeom>
                <a:solidFill>
                  <a:schemeClr val="accent4"/>
                </a:solidFill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6411668" y="4632910"/>
              <a:ext cx="76140" cy="1347055"/>
              <a:chOff x="5648186" y="4636010"/>
              <a:chExt cx="76140" cy="1347055"/>
            </a:xfrm>
          </p:grpSpPr>
          <p:sp>
            <p:nvSpPr>
              <p:cNvPr id="82" name="Rectangle 81"/>
              <p:cNvSpPr/>
              <p:nvPr/>
            </p:nvSpPr>
            <p:spPr>
              <a:xfrm flipV="1">
                <a:off x="5651266" y="4636010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flipV="1">
                <a:off x="5649726" y="4903865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648186" y="5158765"/>
                <a:ext cx="69699" cy="319476"/>
                <a:chOff x="5802126" y="4796107"/>
                <a:chExt cx="69699" cy="31947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 flipV="1">
                  <a:off x="5803666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 flipV="1">
                  <a:off x="5802126" y="5042434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650010" y="5642061"/>
                <a:ext cx="74316" cy="341004"/>
                <a:chOff x="5795969" y="4796107"/>
                <a:chExt cx="74316" cy="341004"/>
              </a:xfrm>
            </p:grpSpPr>
            <p:sp>
              <p:nvSpPr>
                <p:cNvPr id="86" name="Rectangle 85"/>
                <p:cNvSpPr/>
                <p:nvPr/>
              </p:nvSpPr>
              <p:spPr>
                <a:xfrm flipV="1">
                  <a:off x="5795969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flipV="1">
                  <a:off x="5802126" y="5063962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6645264" y="4634460"/>
              <a:ext cx="76140" cy="1347055"/>
              <a:chOff x="5648186" y="4636010"/>
              <a:chExt cx="76140" cy="1347055"/>
            </a:xfrm>
          </p:grpSpPr>
          <p:sp>
            <p:nvSpPr>
              <p:cNvPr id="74" name="Rectangle 73"/>
              <p:cNvSpPr/>
              <p:nvPr/>
            </p:nvSpPr>
            <p:spPr>
              <a:xfrm flipV="1">
                <a:off x="5651266" y="4636010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flipV="1">
                <a:off x="5649726" y="4903865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5648186" y="5158765"/>
                <a:ext cx="69699" cy="319476"/>
                <a:chOff x="5802126" y="4796107"/>
                <a:chExt cx="69699" cy="319476"/>
              </a:xfrm>
            </p:grpSpPr>
            <p:sp>
              <p:nvSpPr>
                <p:cNvPr id="80" name="Rectangle 79"/>
                <p:cNvSpPr/>
                <p:nvPr/>
              </p:nvSpPr>
              <p:spPr>
                <a:xfrm flipV="1">
                  <a:off x="5803666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flipV="1">
                  <a:off x="5802126" y="5042434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5650010" y="5642061"/>
                <a:ext cx="74316" cy="341004"/>
                <a:chOff x="5795969" y="4796107"/>
                <a:chExt cx="74316" cy="341004"/>
              </a:xfrm>
            </p:grpSpPr>
            <p:sp>
              <p:nvSpPr>
                <p:cNvPr id="78" name="Rectangle 77"/>
                <p:cNvSpPr/>
                <p:nvPr/>
              </p:nvSpPr>
              <p:spPr>
                <a:xfrm flipV="1">
                  <a:off x="5795969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flipV="1">
                  <a:off x="5802126" y="5063962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6902441" y="4632910"/>
              <a:ext cx="76140" cy="1347055"/>
              <a:chOff x="5648186" y="4636010"/>
              <a:chExt cx="76140" cy="1347055"/>
            </a:xfrm>
          </p:grpSpPr>
          <p:sp>
            <p:nvSpPr>
              <p:cNvPr id="66" name="Rectangle 65"/>
              <p:cNvSpPr/>
              <p:nvPr/>
            </p:nvSpPr>
            <p:spPr>
              <a:xfrm flipV="1">
                <a:off x="5651266" y="4636010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flipV="1">
                <a:off x="5649726" y="4903865"/>
                <a:ext cx="68159" cy="73149"/>
              </a:xfrm>
              <a:prstGeom prst="rect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5648186" y="5158765"/>
                <a:ext cx="69699" cy="319476"/>
                <a:chOff x="5802126" y="4796107"/>
                <a:chExt cx="69699" cy="31947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 flipV="1">
                  <a:off x="5803666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flipV="1">
                  <a:off x="5802126" y="5042434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650010" y="5642061"/>
                <a:ext cx="74316" cy="341004"/>
                <a:chOff x="5795969" y="4796107"/>
                <a:chExt cx="74316" cy="341004"/>
              </a:xfrm>
            </p:grpSpPr>
            <p:sp>
              <p:nvSpPr>
                <p:cNvPr id="70" name="Rectangle 69"/>
                <p:cNvSpPr/>
                <p:nvPr/>
              </p:nvSpPr>
              <p:spPr>
                <a:xfrm flipV="1">
                  <a:off x="5795969" y="4796107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flipV="1">
                  <a:off x="5802126" y="5063962"/>
                  <a:ext cx="68159" cy="73149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4" name="Rectangle 113"/>
          <p:cNvSpPr/>
          <p:nvPr/>
        </p:nvSpPr>
        <p:spPr>
          <a:xfrm>
            <a:off x="1686234" y="2303547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err="1">
                <a:latin typeface="Courier"/>
                <a:cs typeface="Courier"/>
              </a:rPr>
              <a:t>t</a:t>
            </a:r>
            <a:r>
              <a:rPr lang="en-US" sz="1800" kern="0" baseline="-25000" dirty="0" err="1">
                <a:latin typeface="Courier"/>
                <a:cs typeface="Courier"/>
              </a:rPr>
              <a:t>r</a:t>
            </a:r>
            <a:endParaRPr lang="en-US" sz="1800" dirty="0"/>
          </a:p>
        </p:txBody>
      </p:sp>
      <p:sp>
        <p:nvSpPr>
          <p:cNvPr id="115" name="Rectangle 114"/>
          <p:cNvSpPr/>
          <p:nvPr/>
        </p:nvSpPr>
        <p:spPr>
          <a:xfrm>
            <a:off x="1440925" y="2877150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err="1">
                <a:latin typeface="Courier"/>
                <a:cs typeface="Courier"/>
              </a:rPr>
              <a:t>t</a:t>
            </a:r>
            <a:r>
              <a:rPr lang="en-US" sz="1800" kern="0" baseline="-25000" dirty="0" err="1">
                <a:latin typeface="Courier"/>
                <a:cs typeface="Courier"/>
              </a:rPr>
              <a:t>l</a:t>
            </a:r>
            <a:endParaRPr lang="en-US" sz="1800" dirty="0"/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1909878" y="2687746"/>
            <a:ext cx="699745" cy="4030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952773" y="2360187"/>
            <a:ext cx="100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Router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58978" y="2921486"/>
            <a:ext cx="100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Link</a:t>
            </a:r>
          </a:p>
        </p:txBody>
      </p:sp>
      <p:sp>
        <p:nvSpPr>
          <p:cNvPr id="119" name="Down Arrow 118"/>
          <p:cNvSpPr/>
          <p:nvPr/>
        </p:nvSpPr>
        <p:spPr>
          <a:xfrm>
            <a:off x="2983270" y="3519086"/>
            <a:ext cx="152576" cy="23772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own Arrow 119"/>
          <p:cNvSpPr/>
          <p:nvPr/>
        </p:nvSpPr>
        <p:spPr>
          <a:xfrm>
            <a:off x="2973968" y="3885886"/>
            <a:ext cx="152576" cy="23772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wn Arrow 120"/>
          <p:cNvSpPr/>
          <p:nvPr/>
        </p:nvSpPr>
        <p:spPr>
          <a:xfrm rot="16200000">
            <a:off x="3199268" y="4401638"/>
            <a:ext cx="152576" cy="23772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wn Arrow 121"/>
          <p:cNvSpPr/>
          <p:nvPr/>
        </p:nvSpPr>
        <p:spPr>
          <a:xfrm>
            <a:off x="3075115" y="3904931"/>
            <a:ext cx="152576" cy="237722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wn Arrow 122"/>
          <p:cNvSpPr/>
          <p:nvPr/>
        </p:nvSpPr>
        <p:spPr>
          <a:xfrm rot="5400000">
            <a:off x="2788956" y="4401638"/>
            <a:ext cx="152576" cy="237722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909879" y="3852619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err="1">
                <a:latin typeface="Courier"/>
                <a:cs typeface="Courier"/>
              </a:rPr>
              <a:t>T</a:t>
            </a:r>
            <a:r>
              <a:rPr lang="en-US" sz="1800" kern="0" baseline="-25000" dirty="0" err="1">
                <a:latin typeface="Courier"/>
                <a:cs typeface="Courier"/>
              </a:rPr>
              <a:t>c</a:t>
            </a:r>
            <a:endParaRPr lang="en-US" sz="1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33341" y="3877924"/>
            <a:ext cx="132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Contention</a:t>
            </a:r>
          </a:p>
        </p:txBody>
      </p:sp>
      <p:cxnSp>
        <p:nvCxnSpPr>
          <p:cNvPr id="126" name="Straight Connector 125"/>
          <p:cNvCxnSpPr/>
          <p:nvPr/>
        </p:nvCxnSpPr>
        <p:spPr>
          <a:xfrm flipH="1" flipV="1">
            <a:off x="2325415" y="4037285"/>
            <a:ext cx="749700" cy="29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2325415" y="4037285"/>
            <a:ext cx="738660" cy="3192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963644" y="3387561"/>
            <a:ext cx="100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Hops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540197" y="3362103"/>
            <a:ext cx="32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>
                <a:latin typeface="Courier"/>
                <a:cs typeface="Courier"/>
              </a:rPr>
              <a:t>H</a:t>
            </a:r>
            <a:endParaRPr lang="en-US" sz="1800" dirty="0"/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971482" y="3311273"/>
            <a:ext cx="1022278" cy="2455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1971482" y="3556838"/>
            <a:ext cx="1094843" cy="5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Down Arrow 131"/>
          <p:cNvSpPr/>
          <p:nvPr/>
        </p:nvSpPr>
        <p:spPr>
          <a:xfrm>
            <a:off x="2951010" y="4241091"/>
            <a:ext cx="152576" cy="23772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own Arrow 132"/>
          <p:cNvSpPr/>
          <p:nvPr/>
        </p:nvSpPr>
        <p:spPr>
          <a:xfrm>
            <a:off x="3064342" y="4241091"/>
            <a:ext cx="152576" cy="237722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2984936" y="3164430"/>
            <a:ext cx="152576" cy="23772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50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 flipH="1" flipV="1">
            <a:off x="1966816" y="3090763"/>
            <a:ext cx="640415" cy="2205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3145960" y="1485251"/>
            <a:ext cx="1068087" cy="466000"/>
          </a:xfrm>
          <a:prstGeom prst="ellipse">
            <a:avLst/>
          </a:prstGeom>
          <a:noFill/>
          <a:ln w="38100" cap="rnd" cmpd="sng" algn="ctr">
            <a:solidFill>
              <a:srgbClr val="0000FF"/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447024" y="1459581"/>
            <a:ext cx="487141" cy="466000"/>
          </a:xfrm>
          <a:prstGeom prst="ellipse">
            <a:avLst/>
          </a:prstGeom>
          <a:noFill/>
          <a:ln w="38100" cap="rnd" cmpd="sng" algn="ctr">
            <a:solidFill>
              <a:srgbClr val="0000FF"/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329673" y="1474668"/>
            <a:ext cx="487141" cy="466000"/>
          </a:xfrm>
          <a:prstGeom prst="ellipse">
            <a:avLst/>
          </a:prstGeom>
          <a:noFill/>
          <a:ln w="38100" cap="rnd" cmpd="sng" algn="ctr">
            <a:solidFill>
              <a:srgbClr val="0000FF"/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 flipH="1">
            <a:off x="5905865" y="1396282"/>
            <a:ext cx="121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latin typeface="Courier"/>
                <a:cs typeface="Courier"/>
              </a:rPr>
              <a:t>+ </a:t>
            </a:r>
            <a:r>
              <a:rPr lang="en-US" sz="2800" kern="0" dirty="0" err="1">
                <a:latin typeface="Courier"/>
                <a:cs typeface="Courier"/>
              </a:rPr>
              <a:t>T</a:t>
            </a:r>
            <a:r>
              <a:rPr lang="en-US" sz="2800" kern="0" baseline="-25000" dirty="0" err="1">
                <a:latin typeface="Courier"/>
                <a:cs typeface="Courier"/>
              </a:rPr>
              <a:t>s</a:t>
            </a:r>
            <a:endParaRPr lang="en-US" sz="2800" kern="0" baseline="-25000" dirty="0">
              <a:latin typeface="Courier"/>
              <a:cs typeface="Courier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261058" y="5550713"/>
            <a:ext cx="37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90"/>
                </a:solidFill>
              </a:rPr>
              <a:t>Which of these is dynamic (traffic-dependent)?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190172" y="5040057"/>
            <a:ext cx="342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90"/>
                </a:solidFill>
              </a:rPr>
              <a:t>Which of these is static?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134986" y="5796237"/>
            <a:ext cx="33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H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610514" y="5815257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ourier"/>
                <a:cs typeface="Courier"/>
              </a:rPr>
              <a:t>T</a:t>
            </a:r>
            <a:r>
              <a:rPr lang="en-US" baseline="-25000" dirty="0" err="1">
                <a:solidFill>
                  <a:srgbClr val="C00000"/>
                </a:solidFill>
                <a:latin typeface="Courier"/>
                <a:cs typeface="Courier"/>
              </a:rPr>
              <a:t>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101228" y="5038566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ourier"/>
                <a:cs typeface="Courier"/>
              </a:rPr>
              <a:t>T</a:t>
            </a:r>
            <a:r>
              <a:rPr lang="en-US" baseline="-25000" dirty="0" err="1">
                <a:solidFill>
                  <a:srgbClr val="C00000"/>
                </a:solidFill>
                <a:latin typeface="Courier"/>
                <a:cs typeface="Courier"/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32022" y="5061139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ourier"/>
                <a:cs typeface="Courier"/>
              </a:rPr>
              <a:t>t</a:t>
            </a:r>
            <a:r>
              <a:rPr lang="en-US" baseline="-25000" dirty="0" err="1">
                <a:solidFill>
                  <a:srgbClr val="C00000"/>
                </a:solidFill>
                <a:latin typeface="Courier"/>
                <a:cs typeface="Courier"/>
              </a:rPr>
              <a:t>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588175" y="506113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ourier"/>
                <a:cs typeface="Courier"/>
              </a:rPr>
              <a:t>t</a:t>
            </a:r>
            <a:r>
              <a:rPr lang="en-US" baseline="-25000" dirty="0" err="1">
                <a:solidFill>
                  <a:srgbClr val="C00000"/>
                </a:solidFill>
                <a:latin typeface="Courier"/>
                <a:cs typeface="Courier"/>
              </a:rPr>
              <a:t>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729DC-DFE0-5E78-11CB-22CE0603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70173-E37F-499F-80D9-99CD8435A29A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34" name="Slide Number Placeholder 133">
            <a:extLst>
              <a:ext uri="{FF2B5EF4-FFF2-40B4-BE49-F238E27FC236}">
                <a16:creationId xmlns:a16="http://schemas.microsoft.com/office/drawing/2014/main" id="{1941E392-77B8-C4E3-B87E-37C3A1C2C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F7137DC-0228-AACB-8001-D7F6B41B56D6}"/>
              </a:ext>
            </a:extLst>
          </p:cNvPr>
          <p:cNvSpPr txBox="1"/>
          <p:nvPr/>
        </p:nvSpPr>
        <p:spPr>
          <a:xfrm>
            <a:off x="6754176" y="4659755"/>
            <a:ext cx="22575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>
                <a:latin typeface="Courier"/>
                <a:cs typeface="Courier"/>
              </a:rPr>
              <a:t>T</a:t>
            </a:r>
            <a:r>
              <a:rPr lang="en-US" i="1" kern="0" baseline="-25000" dirty="0">
                <a:latin typeface="Courier"/>
                <a:cs typeface="Courier"/>
              </a:rPr>
              <a:t>s</a:t>
            </a:r>
            <a:r>
              <a:rPr lang="en-US" i="1" kern="0" dirty="0">
                <a:latin typeface="Courier"/>
                <a:cs typeface="Courier"/>
              </a:rPr>
              <a:t> = </a:t>
            </a:r>
            <a:r>
              <a:rPr lang="en-US" sz="1400" i="1" dirty="0"/>
              <a:t>Serialization latency: time for packet with Length L to cross channel with bandwidth b (L/b)</a:t>
            </a:r>
          </a:p>
          <a:p>
            <a:endParaRPr lang="en-US" sz="1400" i="1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E0974EB-1D89-C32C-5D75-D8A8A0AE8153}"/>
              </a:ext>
            </a:extLst>
          </p:cNvPr>
          <p:cNvSpPr/>
          <p:nvPr/>
        </p:nvSpPr>
        <p:spPr>
          <a:xfrm>
            <a:off x="6360832" y="1459581"/>
            <a:ext cx="487141" cy="466000"/>
          </a:xfrm>
          <a:prstGeom prst="ellipse">
            <a:avLst/>
          </a:prstGeom>
          <a:noFill/>
          <a:ln w="38100" cap="rnd" cmpd="sng" algn="ctr">
            <a:solidFill>
              <a:srgbClr val="0000FF"/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5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4" grpId="0"/>
      <p:bldP spid="115" grpId="0"/>
      <p:bldP spid="117" grpId="0"/>
      <p:bldP spid="118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8" grpId="0"/>
      <p:bldP spid="129" grpId="0"/>
      <p:bldP spid="132" grpId="0" animBg="1"/>
      <p:bldP spid="133" grpId="0" animBg="1"/>
      <p:bldP spid="138" grpId="0" animBg="1"/>
      <p:bldP spid="140" grpId="0" animBg="1"/>
      <p:bldP spid="141" grpId="0" animBg="1"/>
      <p:bldP spid="142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36" grpId="0"/>
      <p:bldP spid="1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C56-049A-38D8-F286-ECEA66BF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C748DC-6377-1F6E-9D62-544BB5E5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5000"/>
            <a:ext cx="3957673" cy="4114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Topology</a:t>
            </a:r>
          </a:p>
          <a:p>
            <a:pPr lvl="1"/>
            <a:r>
              <a:rPr lang="en-US" dirty="0"/>
              <a:t>How to connect the nodes</a:t>
            </a:r>
          </a:p>
          <a:p>
            <a:pPr lvl="1"/>
            <a:r>
              <a:rPr lang="en-US" dirty="0"/>
              <a:t>~Road Network</a:t>
            </a:r>
          </a:p>
          <a:p>
            <a:r>
              <a:rPr lang="en-US" b="1" dirty="0"/>
              <a:t>Routing</a:t>
            </a:r>
          </a:p>
          <a:p>
            <a:pPr lvl="1"/>
            <a:r>
              <a:rPr lang="en-US" dirty="0"/>
              <a:t>Which path should a message take</a:t>
            </a:r>
          </a:p>
          <a:p>
            <a:pPr lvl="1"/>
            <a:r>
              <a:rPr lang="en-US" dirty="0"/>
              <a:t>~Series of road segments from source to destination</a:t>
            </a:r>
          </a:p>
          <a:p>
            <a:r>
              <a:rPr lang="en-US" b="1" dirty="0"/>
              <a:t>Flow Control</a:t>
            </a:r>
          </a:p>
          <a:p>
            <a:pPr lvl="1"/>
            <a:r>
              <a:rPr lang="en-US" dirty="0"/>
              <a:t>When does the message have to stop/proceed</a:t>
            </a:r>
          </a:p>
          <a:p>
            <a:pPr lvl="1"/>
            <a:r>
              <a:rPr lang="en-US" dirty="0"/>
              <a:t>~Traffic signals at end of each road segment</a:t>
            </a:r>
          </a:p>
          <a:p>
            <a:r>
              <a:rPr lang="en-US" b="1" dirty="0"/>
              <a:t>Router Microarchitecture</a:t>
            </a:r>
          </a:p>
          <a:p>
            <a:pPr lvl="1"/>
            <a:r>
              <a:rPr lang="en-US" dirty="0"/>
              <a:t>How to build the routers</a:t>
            </a:r>
          </a:p>
          <a:p>
            <a:pPr lvl="1"/>
            <a:r>
              <a:rPr lang="en-US" dirty="0"/>
              <a:t>~Design of traffic intersection (number of lanes, algorithm for turning red/green)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85A59-18BA-99A5-7AB9-860FE17E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4E6B7-4FC0-4B58-ACD5-0E46FCF70A6A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BBFE-E550-6237-09FB-26BC7D36E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F82EFD6A-8912-9A7C-4788-F25B4EAD5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36" y="2361165"/>
            <a:ext cx="3729072" cy="2000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3ECAB-08E9-3AA0-2E1B-731170FE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97" y="3058792"/>
            <a:ext cx="275374" cy="302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11D28B-18CA-AD5E-99FE-FB11C2F00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98" y="3058791"/>
            <a:ext cx="275374" cy="302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B0A067-ADBB-18AB-28CF-F70C7F912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57" y="2878298"/>
            <a:ext cx="757110" cy="3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7" idx="6"/>
            <a:endCxn id="12" idx="2"/>
          </p:cNvCxnSpPr>
          <p:nvPr/>
        </p:nvCxnSpPr>
        <p:spPr>
          <a:xfrm>
            <a:off x="3928534" y="2209800"/>
            <a:ext cx="1015998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8515534" cy="913751"/>
          </a:xfrm>
        </p:spPr>
        <p:txBody>
          <a:bodyPr/>
          <a:lstStyle/>
          <a:p>
            <a:r>
              <a:rPr lang="en-US" dirty="0"/>
              <a:t>Latency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59020"/>
            <a:ext cx="8305801" cy="2919349"/>
          </a:xfrm>
        </p:spPr>
        <p:txBody>
          <a:bodyPr>
            <a:normAutofit/>
          </a:bodyPr>
          <a:lstStyle/>
          <a:p>
            <a:r>
              <a:rPr lang="en-CA" sz="2800" dirty="0"/>
              <a:t>What is the average hop count for any message </a:t>
            </a:r>
            <a:r>
              <a:rPr lang="en-CA" sz="2800" i="1" dirty="0"/>
              <a:t>from</a:t>
            </a:r>
            <a:r>
              <a:rPr lang="en-CA" sz="2800" dirty="0"/>
              <a:t> A?</a:t>
            </a:r>
          </a:p>
          <a:p>
            <a:pPr lvl="1"/>
            <a:r>
              <a:rPr lang="en-CA" sz="2400" dirty="0"/>
              <a:t>(Sum hops from </a:t>
            </a:r>
            <a:r>
              <a:rPr lang="en-CA" sz="2400" dirty="0" err="1"/>
              <a:t>A</a:t>
            </a:r>
            <a:r>
              <a:rPr lang="en-CA" sz="2400" dirty="0" err="1">
                <a:sym typeface="Wingdings"/>
              </a:rPr>
              <a:t>i</a:t>
            </a:r>
            <a:r>
              <a:rPr lang="en-CA" sz="2400" dirty="0">
                <a:sym typeface="Wingdings"/>
              </a:rPr>
              <a:t>, for all </a:t>
            </a:r>
            <a:r>
              <a:rPr lang="en-CA" sz="2400" dirty="0" err="1">
                <a:sym typeface="Wingdings"/>
              </a:rPr>
              <a:t>i</a:t>
            </a:r>
            <a:r>
              <a:rPr lang="en-CA" sz="2400" dirty="0">
                <a:sym typeface="Wingdings"/>
              </a:rPr>
              <a:t>) / </a:t>
            </a:r>
            <a:r>
              <a:rPr lang="en-CA" sz="2400" dirty="0" err="1">
                <a:sym typeface="Wingdings"/>
              </a:rPr>
              <a:t>Num</a:t>
            </a:r>
            <a:r>
              <a:rPr lang="en-CA" sz="2400" dirty="0">
                <a:sym typeface="Wingdings"/>
              </a:rPr>
              <a:t> (</a:t>
            </a:r>
            <a:r>
              <a:rPr lang="en-CA" sz="2400" dirty="0" err="1">
                <a:sym typeface="Wingdings"/>
              </a:rPr>
              <a:t>i</a:t>
            </a:r>
            <a:r>
              <a:rPr lang="en-CA" sz="2400" dirty="0">
                <a:sym typeface="Wingdings"/>
              </a:rPr>
              <a:t>)</a:t>
            </a:r>
          </a:p>
          <a:p>
            <a:pPr lvl="1"/>
            <a:r>
              <a:rPr lang="en-CA" sz="2400" dirty="0">
                <a:sym typeface="Wingdings"/>
              </a:rPr>
              <a:t>(1 + 1 + 2 + 2 + 3 + 3 + 4) / 7 = 16/7 = 2.28</a:t>
            </a:r>
          </a:p>
          <a:p>
            <a:r>
              <a:rPr lang="en-CA" sz="2800" dirty="0">
                <a:sym typeface="Wingdings"/>
              </a:rPr>
              <a:t>Latency?</a:t>
            </a:r>
          </a:p>
          <a:p>
            <a:pPr lvl="1"/>
            <a:r>
              <a:rPr lang="en-CA" sz="2400" dirty="0">
                <a:sym typeface="Wingdings"/>
              </a:rPr>
              <a:t>2.28 x (</a:t>
            </a:r>
            <a:r>
              <a:rPr lang="en-CA" sz="2400" dirty="0" err="1">
                <a:sym typeface="Wingdings"/>
              </a:rPr>
              <a:t>router_delay</a:t>
            </a:r>
            <a:r>
              <a:rPr lang="en-CA" sz="2400" dirty="0">
                <a:sym typeface="Wingdings"/>
              </a:rPr>
              <a:t> + </a:t>
            </a:r>
            <a:r>
              <a:rPr lang="en-CA" sz="2400" dirty="0" err="1">
                <a:sym typeface="Wingdings"/>
              </a:rPr>
              <a:t>link_delay</a:t>
            </a:r>
            <a:r>
              <a:rPr lang="en-CA" sz="2400" dirty="0">
                <a:sym typeface="Wingdings"/>
              </a:rPr>
              <a:t>)</a:t>
            </a:r>
            <a:endParaRPr lang="en-CA" sz="2400" dirty="0"/>
          </a:p>
          <a:p>
            <a:pPr lvl="1"/>
            <a:endParaRPr lang="en-CA" sz="2400" dirty="0"/>
          </a:p>
          <a:p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871134" y="1600200"/>
            <a:ext cx="2057400" cy="12192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33134" y="1453556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604434" y="198120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2633134" y="2555654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3649980" y="2013719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944532" y="1600200"/>
            <a:ext cx="2057400" cy="12192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9655" y="144158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E</a:t>
            </a:r>
          </a:p>
        </p:txBody>
      </p:sp>
      <p:sp>
        <p:nvSpPr>
          <p:cNvPr id="14" name="Oval 13"/>
          <p:cNvSpPr/>
          <p:nvPr/>
        </p:nvSpPr>
        <p:spPr>
          <a:xfrm>
            <a:off x="5736166" y="255790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G</a:t>
            </a:r>
          </a:p>
        </p:txBody>
      </p:sp>
      <p:sp>
        <p:nvSpPr>
          <p:cNvPr id="15" name="Oval 14"/>
          <p:cNvSpPr/>
          <p:nvPr/>
        </p:nvSpPr>
        <p:spPr>
          <a:xfrm>
            <a:off x="4668943" y="2013719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H</a:t>
            </a:r>
          </a:p>
        </p:txBody>
      </p:sp>
      <p:sp>
        <p:nvSpPr>
          <p:cNvPr id="16" name="Oval 15"/>
          <p:cNvSpPr/>
          <p:nvPr/>
        </p:nvSpPr>
        <p:spPr>
          <a:xfrm>
            <a:off x="6678706" y="198120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4BBB8-2A5C-FBAB-FE40-E1EF12B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C9B92-0EDD-47C7-9F46-7CC7D075C2D0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E9DD76B-F9D0-5E26-370B-D2B694D88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Estimate the maximum bandwidth the network can support</a:t>
            </a:r>
          </a:p>
          <a:p>
            <a:pPr lvl="1"/>
            <a:r>
              <a:rPr lang="en-US" dirty="0"/>
              <a:t>Ideally this should be same as Bisection Bandwidth</a:t>
            </a:r>
          </a:p>
          <a:p>
            <a:pPr lvl="1"/>
            <a:r>
              <a:rPr lang="en-US" dirty="0"/>
              <a:t>In reality, depends on traffic pattern, congestion, and efficiency of routing and flow-control</a:t>
            </a:r>
          </a:p>
          <a:p>
            <a:endParaRPr lang="en-US" dirty="0"/>
          </a:p>
          <a:p>
            <a:r>
              <a:rPr lang="en-US" dirty="0"/>
              <a:t>Maximum Channel Load</a:t>
            </a:r>
          </a:p>
          <a:p>
            <a:pPr lvl="1"/>
            <a:r>
              <a:rPr lang="en-CA" dirty="0"/>
              <a:t>Determine most congested link for a traffic pattern</a:t>
            </a:r>
          </a:p>
          <a:p>
            <a:pPr lvl="1"/>
            <a:r>
              <a:rPr lang="en-CA" dirty="0"/>
              <a:t>Will limit overall network bandwidth</a:t>
            </a:r>
          </a:p>
          <a:p>
            <a:endParaRPr lang="en-US" dirty="0"/>
          </a:p>
          <a:p>
            <a:r>
              <a:rPr lang="en-US" dirty="0"/>
              <a:t>Network Saturation</a:t>
            </a:r>
          </a:p>
          <a:p>
            <a:pPr lvl="1"/>
            <a:r>
              <a:rPr lang="en-US" dirty="0"/>
              <a:t>network is operating at its peak and cannot accept any more packets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6CB72-F33A-E625-216F-0E32CE7C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A3082-7BB0-43B9-B91B-9AE3B0779756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8E7A6D-1257-CA6A-EA15-16D66AF9A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3" y="373283"/>
            <a:ext cx="9113521" cy="913751"/>
          </a:xfrm>
        </p:spPr>
        <p:txBody>
          <a:bodyPr/>
          <a:lstStyle/>
          <a:p>
            <a:r>
              <a:rPr lang="en-US" dirty="0"/>
              <a:t>Maximum Throughput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115817"/>
            <a:ext cx="8696125" cy="2919349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Suppose uniform random traffic</a:t>
            </a:r>
          </a:p>
          <a:p>
            <a:pPr lvl="1"/>
            <a:r>
              <a:rPr lang="en-CA" dirty="0"/>
              <a:t>Every node has equal probability of sending to every node</a:t>
            </a:r>
          </a:p>
          <a:p>
            <a:r>
              <a:rPr lang="en-CA" dirty="0"/>
              <a:t>Identify bottleneck channel</a:t>
            </a:r>
          </a:p>
          <a:p>
            <a:r>
              <a:rPr lang="en-CA" dirty="0"/>
              <a:t>Suppose each node generates p messages per cycle</a:t>
            </a:r>
          </a:p>
          <a:p>
            <a:pPr lvl="1"/>
            <a:r>
              <a:rPr lang="en-CA" dirty="0"/>
              <a:t>4p messages per cycle in left ring</a:t>
            </a:r>
          </a:p>
          <a:p>
            <a:pPr lvl="1"/>
            <a:r>
              <a:rPr lang="en-CA" dirty="0"/>
              <a:t>2p message per cycle will cross to other ring </a:t>
            </a:r>
            <a:r>
              <a:rPr lang="en-CA" dirty="0">
                <a:sym typeface="Wingdings"/>
              </a:rPr>
              <a:t> </a:t>
            </a:r>
            <a:r>
              <a:rPr lang="en-CA" b="1" dirty="0">
                <a:solidFill>
                  <a:srgbClr val="C00000"/>
                </a:solidFill>
                <a:sym typeface="Wingdings"/>
              </a:rPr>
              <a:t>Maximum Channel Load</a:t>
            </a:r>
            <a:endParaRPr lang="en-CA" b="1" dirty="0">
              <a:solidFill>
                <a:srgbClr val="C00000"/>
              </a:solidFill>
            </a:endParaRPr>
          </a:p>
          <a:p>
            <a:pPr lvl="1"/>
            <a:r>
              <a:rPr lang="en-CA" dirty="0"/>
              <a:t>Link can handle one message per cycle</a:t>
            </a:r>
          </a:p>
          <a:p>
            <a:pPr lvl="1"/>
            <a:r>
              <a:rPr lang="en-CA" dirty="0"/>
              <a:t>So maximum injection rate (i.e., throughput) of p = ½ </a:t>
            </a:r>
          </a:p>
          <a:p>
            <a:endParaRPr lang="en-US" dirty="0"/>
          </a:p>
        </p:txBody>
      </p:sp>
      <p:cxnSp>
        <p:nvCxnSpPr>
          <p:cNvPr id="33" name="Straight Connector 32"/>
          <p:cNvCxnSpPr>
            <a:stCxn id="38" idx="6"/>
            <a:endCxn id="43" idx="2"/>
          </p:cNvCxnSpPr>
          <p:nvPr/>
        </p:nvCxnSpPr>
        <p:spPr>
          <a:xfrm>
            <a:off x="3928534" y="2209800"/>
            <a:ext cx="1015998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Oval 33"/>
          <p:cNvSpPr/>
          <p:nvPr/>
        </p:nvSpPr>
        <p:spPr>
          <a:xfrm>
            <a:off x="1871134" y="1600200"/>
            <a:ext cx="2057400" cy="12192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33134" y="1453556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1604434" y="198120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C</a:t>
            </a:r>
          </a:p>
        </p:txBody>
      </p:sp>
      <p:sp>
        <p:nvSpPr>
          <p:cNvPr id="37" name="Oval 36"/>
          <p:cNvSpPr/>
          <p:nvPr/>
        </p:nvSpPr>
        <p:spPr>
          <a:xfrm>
            <a:off x="2633134" y="2555654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D</a:t>
            </a:r>
          </a:p>
        </p:txBody>
      </p:sp>
      <p:sp>
        <p:nvSpPr>
          <p:cNvPr id="38" name="Oval 37"/>
          <p:cNvSpPr/>
          <p:nvPr/>
        </p:nvSpPr>
        <p:spPr>
          <a:xfrm>
            <a:off x="3649980" y="2013719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39" name="Oval 38"/>
          <p:cNvSpPr/>
          <p:nvPr/>
        </p:nvSpPr>
        <p:spPr>
          <a:xfrm>
            <a:off x="4944532" y="1600200"/>
            <a:ext cx="2057400" cy="12192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719655" y="144158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5736166" y="255790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G</a:t>
            </a:r>
          </a:p>
        </p:txBody>
      </p:sp>
      <p:sp>
        <p:nvSpPr>
          <p:cNvPr id="42" name="Oval 41"/>
          <p:cNvSpPr/>
          <p:nvPr/>
        </p:nvSpPr>
        <p:spPr>
          <a:xfrm>
            <a:off x="4668943" y="2013719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H</a:t>
            </a:r>
          </a:p>
        </p:txBody>
      </p:sp>
      <p:sp>
        <p:nvSpPr>
          <p:cNvPr id="43" name="Oval 42"/>
          <p:cNvSpPr/>
          <p:nvPr/>
        </p:nvSpPr>
        <p:spPr>
          <a:xfrm>
            <a:off x="6678706" y="1981200"/>
            <a:ext cx="533400" cy="457200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  <a:p>
            <a:pPr algn="ctr"/>
            <a:r>
              <a:rPr lang="en-US" dirty="0"/>
              <a:t>F</a:t>
            </a:r>
          </a:p>
        </p:txBody>
      </p:sp>
      <p:sp>
        <p:nvSpPr>
          <p:cNvPr id="44" name="Oval 43"/>
          <p:cNvSpPr/>
          <p:nvPr/>
        </p:nvSpPr>
        <p:spPr>
          <a:xfrm>
            <a:off x="3928534" y="1979853"/>
            <a:ext cx="1015997" cy="457200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D2FFB-3D36-99A8-7630-56CD097C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BFF7C-44DE-4758-90E5-973DF0BC2F71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E9AD2D-C460-1FD6-A8AE-6AB3D95EA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63ADA-3C46-BA42-C59C-56744D7BC863}"/>
              </a:ext>
            </a:extLst>
          </p:cNvPr>
          <p:cNvSpPr txBox="1"/>
          <p:nvPr/>
        </p:nvSpPr>
        <p:spPr>
          <a:xfrm>
            <a:off x="723900" y="6000690"/>
            <a:ext cx="769620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Similar calculation can be done for any {</a:t>
            </a:r>
            <a:r>
              <a:rPr lang="en-US" i="1" dirty="0" err="1"/>
              <a:t>Topology,Traffic</a:t>
            </a:r>
            <a:r>
              <a:rPr lang="en-US" i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95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53" y="1463431"/>
            <a:ext cx="8305801" cy="280281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Multiple shortest paths between source/destination pair (R)</a:t>
            </a:r>
          </a:p>
          <a:p>
            <a:pPr lvl="1"/>
            <a:r>
              <a:rPr lang="en-US" sz="2400" dirty="0"/>
              <a:t>Routing algorithm can exploit path diversity</a:t>
            </a:r>
          </a:p>
          <a:p>
            <a:r>
              <a:rPr lang="en-US" sz="2800" dirty="0"/>
              <a:t>Better load balancing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Fault tolerance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00404" y="4044093"/>
            <a:ext cx="1869980" cy="1830646"/>
            <a:chOff x="670085" y="1364909"/>
            <a:chExt cx="2637151" cy="2586083"/>
          </a:xfrm>
        </p:grpSpPr>
        <p:cxnSp>
          <p:nvCxnSpPr>
            <p:cNvPr id="8" name="Straight Connector 7"/>
            <p:cNvCxnSpPr>
              <a:stCxn id="20" idx="3"/>
              <a:endCxn id="31" idx="1"/>
            </p:cNvCxnSpPr>
            <p:nvPr/>
          </p:nvCxnSpPr>
          <p:spPr>
            <a:xfrm>
              <a:off x="1005723" y="2285598"/>
              <a:ext cx="1946100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stCxn id="23" idx="3"/>
              <a:endCxn id="26" idx="1"/>
            </p:cNvCxnSpPr>
            <p:nvPr/>
          </p:nvCxnSpPr>
          <p:spPr>
            <a:xfrm>
              <a:off x="1005723" y="3041036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>
              <a:stCxn id="27" idx="3"/>
              <a:endCxn id="30" idx="1"/>
            </p:cNvCxnSpPr>
            <p:nvPr/>
          </p:nvCxnSpPr>
          <p:spPr>
            <a:xfrm>
              <a:off x="1005723" y="3785740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>
              <a:stCxn id="27" idx="0"/>
              <a:endCxn id="16" idx="2"/>
            </p:cNvCxnSpPr>
            <p:nvPr/>
          </p:nvCxnSpPr>
          <p:spPr>
            <a:xfrm flipV="1">
              <a:off x="837904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>
              <a:stCxn id="17" idx="2"/>
              <a:endCxn id="28" idx="0"/>
            </p:cNvCxnSpPr>
            <p:nvPr/>
          </p:nvCxnSpPr>
          <p:spPr>
            <a:xfrm>
              <a:off x="160507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stCxn id="18" idx="2"/>
              <a:endCxn id="29" idx="0"/>
            </p:cNvCxnSpPr>
            <p:nvPr/>
          </p:nvCxnSpPr>
          <p:spPr>
            <a:xfrm>
              <a:off x="237224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>
              <a:stCxn id="19" idx="2"/>
              <a:endCxn id="30" idx="0"/>
            </p:cNvCxnSpPr>
            <p:nvPr/>
          </p:nvCxnSpPr>
          <p:spPr>
            <a:xfrm>
              <a:off x="3139418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16" idx="3"/>
              <a:endCxn id="19" idx="1"/>
            </p:cNvCxnSpPr>
            <p:nvPr/>
          </p:nvCxnSpPr>
          <p:spPr>
            <a:xfrm>
              <a:off x="1005723" y="1530161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670085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37256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4427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598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085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37256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4427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0085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37256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4427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1598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085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37256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4427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598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1822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19618" y="3735604"/>
            <a:ext cx="2339711" cy="2236775"/>
            <a:chOff x="4670689" y="1065213"/>
            <a:chExt cx="3435195" cy="3098744"/>
          </a:xfrm>
        </p:grpSpPr>
        <p:sp>
          <p:nvSpPr>
            <p:cNvPr id="33" name="Oval 32"/>
            <p:cNvSpPr/>
            <p:nvPr/>
          </p:nvSpPr>
          <p:spPr>
            <a:xfrm>
              <a:off x="4702088" y="2691179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704107" y="3427324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702088" y="1927182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70689" y="1180304"/>
              <a:ext cx="3401777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6200000">
              <a:off x="3577073" y="2420233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4344245" y="2439726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6200000">
              <a:off x="5111416" y="2439727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6200000">
              <a:off x="5912416" y="2420233"/>
              <a:ext cx="3079250" cy="369209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16698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83869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51040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18211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16698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83869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51040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16698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83869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51040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18211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16698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83869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51040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18211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98435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36158" y="4785939"/>
            <a:ext cx="3072438" cy="816934"/>
            <a:chOff x="-2585352" y="4689674"/>
            <a:chExt cx="5148812" cy="1219930"/>
          </a:xfrm>
        </p:grpSpPr>
        <p:sp>
          <p:nvSpPr>
            <p:cNvPr id="57" name="Oval 56"/>
            <p:cNvSpPr/>
            <p:nvPr/>
          </p:nvSpPr>
          <p:spPr>
            <a:xfrm>
              <a:off x="-2468390" y="4881856"/>
              <a:ext cx="4936779" cy="845930"/>
            </a:xfrm>
            <a:prstGeom prst="ellipse">
              <a:avLst/>
            </a:prstGeom>
            <a:noFill/>
            <a:ln w="38100" cmpd="sng">
              <a:solidFill>
                <a:srgbClr val="99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2585352" y="5092741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570140" y="468967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496726" y="468967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1570140" y="5491816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-496726" y="5491816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62444" y="5092741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87086" y="4689674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086" y="5491816"/>
              <a:ext cx="401016" cy="417788"/>
            </a:xfrm>
            <a:prstGeom prst="rect">
              <a:avLst/>
            </a:prstGeom>
            <a:solidFill>
              <a:srgbClr val="C5E17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8902" y="5110419"/>
              <a:ext cx="36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07994" y="5837849"/>
            <a:ext cx="122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AB</a:t>
            </a:r>
            <a:r>
              <a:rPr lang="en-US" dirty="0"/>
              <a:t> =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07469" y="5874739"/>
            <a:ext cx="122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AB</a:t>
            </a:r>
            <a:r>
              <a:rPr lang="en-US" dirty="0"/>
              <a:t> = 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91955" y="5936882"/>
            <a:ext cx="122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AB</a:t>
            </a:r>
            <a:r>
              <a:rPr lang="en-US" dirty="0"/>
              <a:t> = 6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470C3-BA14-9309-DE59-7659F68D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AF6B0-7624-4AF7-A22A-D474E03204FF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3BB5CCAC-53A6-A171-C0C0-2A281A751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1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C56-049A-38D8-F286-ECEA66BF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C748DC-6377-1F6E-9D62-544BB5E5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5000"/>
            <a:ext cx="3957673" cy="4114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Topology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connect the nodes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~Road Network</a:t>
            </a:r>
          </a:p>
          <a:p>
            <a:r>
              <a:rPr lang="en-US" b="1" dirty="0"/>
              <a:t>Routing</a:t>
            </a:r>
          </a:p>
          <a:p>
            <a:pPr lvl="1"/>
            <a:r>
              <a:rPr lang="en-US" dirty="0"/>
              <a:t>Which path should a message take</a:t>
            </a:r>
          </a:p>
          <a:p>
            <a:pPr lvl="1"/>
            <a:r>
              <a:rPr lang="en-US" dirty="0"/>
              <a:t>~Series of road segments from source to destination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Flow Control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When does the message have to stop/proceed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~Traffic signals at end of each road segment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Router Microarchitecture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build the routers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~Design of traffic intersection (number of lanes, algorithm for turning red/green)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8CCF-0648-1083-E162-C4D8D63A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B8073-3069-4B60-A7AE-5DA5332E39A9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287DB-8B42-595B-C919-CADAB3CF3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EB059397-2A0B-7BD1-4D7E-4587C4EBD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36" y="2361165"/>
            <a:ext cx="3729072" cy="2000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33E25-1973-D7BF-36B8-227FBF066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97" y="3058792"/>
            <a:ext cx="275374" cy="302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72A74B-343D-FC0E-5E97-E3B881A5B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98" y="3058791"/>
            <a:ext cx="275374" cy="302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1116F-7E4B-0819-3C06-D74FCA437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57" y="2878298"/>
            <a:ext cx="757110" cy="3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5304"/>
            <a:ext cx="7772400" cy="1483473"/>
          </a:xfrm>
        </p:spPr>
        <p:txBody>
          <a:bodyPr/>
          <a:lstStyle/>
          <a:p>
            <a:r>
              <a:rPr lang="en-US" sz="2400" dirty="0"/>
              <a:t>Once topology is fixed, routing determines exact path from source to destination</a:t>
            </a:r>
          </a:p>
          <a:p>
            <a:r>
              <a:rPr lang="en-US" sz="2400" dirty="0"/>
              <a:t>Analogous to the series of road segments from source to destination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00786" y="3424121"/>
            <a:ext cx="2637151" cy="2586083"/>
            <a:chOff x="670085" y="1364909"/>
            <a:chExt cx="2637151" cy="2586083"/>
          </a:xfrm>
        </p:grpSpPr>
        <p:cxnSp>
          <p:nvCxnSpPr>
            <p:cNvPr id="8" name="Straight Connector 7"/>
            <p:cNvCxnSpPr>
              <a:stCxn id="20" idx="3"/>
              <a:endCxn id="31" idx="1"/>
            </p:cNvCxnSpPr>
            <p:nvPr/>
          </p:nvCxnSpPr>
          <p:spPr>
            <a:xfrm>
              <a:off x="1005723" y="2285598"/>
              <a:ext cx="1946100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stCxn id="23" idx="3"/>
              <a:endCxn id="26" idx="1"/>
            </p:cNvCxnSpPr>
            <p:nvPr/>
          </p:nvCxnSpPr>
          <p:spPr>
            <a:xfrm>
              <a:off x="1005723" y="3041036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>
              <a:stCxn id="27" idx="3"/>
              <a:endCxn id="30" idx="1"/>
            </p:cNvCxnSpPr>
            <p:nvPr/>
          </p:nvCxnSpPr>
          <p:spPr>
            <a:xfrm>
              <a:off x="1005723" y="3785740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>
              <a:stCxn id="27" idx="0"/>
              <a:endCxn id="16" idx="2"/>
            </p:cNvCxnSpPr>
            <p:nvPr/>
          </p:nvCxnSpPr>
          <p:spPr>
            <a:xfrm flipV="1">
              <a:off x="837904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>
              <a:stCxn id="17" idx="2"/>
              <a:endCxn id="28" idx="0"/>
            </p:cNvCxnSpPr>
            <p:nvPr/>
          </p:nvCxnSpPr>
          <p:spPr>
            <a:xfrm>
              <a:off x="160507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stCxn id="18" idx="2"/>
              <a:endCxn id="29" idx="0"/>
            </p:cNvCxnSpPr>
            <p:nvPr/>
          </p:nvCxnSpPr>
          <p:spPr>
            <a:xfrm>
              <a:off x="2372246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>
              <a:stCxn id="19" idx="2"/>
              <a:endCxn id="30" idx="0"/>
            </p:cNvCxnSpPr>
            <p:nvPr/>
          </p:nvCxnSpPr>
          <p:spPr>
            <a:xfrm>
              <a:off x="3139418" y="1695413"/>
              <a:ext cx="0" cy="1925075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16" idx="3"/>
              <a:endCxn id="19" idx="1"/>
            </p:cNvCxnSpPr>
            <p:nvPr/>
          </p:nvCxnSpPr>
          <p:spPr>
            <a:xfrm>
              <a:off x="1005723" y="1530161"/>
              <a:ext cx="1965876" cy="0"/>
            </a:xfrm>
            <a:prstGeom prst="line">
              <a:avLst/>
            </a:prstGeom>
            <a:solidFill>
              <a:srgbClr val="6B9BC7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670085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37256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4427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598" y="1364909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085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37256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4427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0085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37256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4427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1598" y="2875784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085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37256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4427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598" y="3620488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1822" y="2120346"/>
              <a:ext cx="335638" cy="330504"/>
            </a:xfrm>
            <a:prstGeom prst="rect">
              <a:avLst/>
            </a:prstGeom>
            <a:solidFill>
              <a:srgbClr val="C5E176"/>
            </a:solidFill>
            <a:ln w="19050" cap="flat" cmpd="sng" algn="ctr">
              <a:solidFill>
                <a:sysClr val="windowText" lastClr="000000">
                  <a:shade val="9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68605" y="4344810"/>
            <a:ext cx="1534342" cy="1500144"/>
            <a:chOff x="2707884" y="3796473"/>
            <a:chExt cx="1534342" cy="1500144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242226" y="3796473"/>
              <a:ext cx="0" cy="1500144"/>
            </a:xfrm>
            <a:prstGeom prst="straightConnector1">
              <a:avLst/>
            </a:prstGeom>
            <a:ln w="57150" cmpd="sng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707884" y="5296615"/>
              <a:ext cx="1534342" cy="1"/>
            </a:xfrm>
            <a:prstGeom prst="straightConnector1">
              <a:avLst/>
            </a:prstGeom>
            <a:ln w="57150" cmpd="sng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868605" y="4300975"/>
            <a:ext cx="1417691" cy="1543979"/>
            <a:chOff x="2707884" y="3752638"/>
            <a:chExt cx="1417691" cy="1543979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707884" y="3770771"/>
              <a:ext cx="1417691" cy="1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707884" y="3752638"/>
              <a:ext cx="0" cy="1543979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030680" y="4461562"/>
            <a:ext cx="1198704" cy="1182490"/>
            <a:chOff x="3036424" y="4497210"/>
            <a:chExt cx="1198704" cy="1182490"/>
          </a:xfrm>
        </p:grpSpPr>
        <p:cxnSp>
          <p:nvCxnSpPr>
            <p:cNvPr id="47" name="Straight Arrow Connector 46"/>
            <p:cNvCxnSpPr>
              <a:endCxn id="23" idx="3"/>
            </p:cNvCxnSpPr>
            <p:nvPr/>
          </p:nvCxnSpPr>
          <p:spPr>
            <a:xfrm flipV="1">
              <a:off x="3036424" y="5100248"/>
              <a:ext cx="0" cy="57945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3" idx="3"/>
              <a:endCxn id="25" idx="1"/>
            </p:cNvCxnSpPr>
            <p:nvPr/>
          </p:nvCxnSpPr>
          <p:spPr>
            <a:xfrm>
              <a:off x="3036424" y="5100248"/>
              <a:ext cx="1198704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5" idx="1"/>
            </p:cNvCxnSpPr>
            <p:nvPr/>
          </p:nvCxnSpPr>
          <p:spPr>
            <a:xfrm flipH="1" flipV="1">
              <a:off x="4218578" y="4497210"/>
              <a:ext cx="16550" cy="603038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AEB86-1A2E-27AA-7353-EEF23382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EBA01-7021-455C-BA83-D706F2D9FFE9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4F74BB01-B394-8F50-46BB-494A999BF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1640"/>
            <a:ext cx="8305801" cy="4664710"/>
          </a:xfrm>
        </p:spPr>
        <p:txBody>
          <a:bodyPr>
            <a:noAutofit/>
          </a:bodyPr>
          <a:lstStyle/>
          <a:p>
            <a:r>
              <a:rPr lang="en-US" sz="2000" b="1" dirty="0"/>
              <a:t>Minimal or Non-Minimal</a:t>
            </a:r>
          </a:p>
          <a:p>
            <a:pPr lvl="1"/>
            <a:r>
              <a:rPr lang="en-US" sz="1800" dirty="0"/>
              <a:t>Minimal: only select shortest paths</a:t>
            </a:r>
          </a:p>
          <a:p>
            <a:pPr lvl="1"/>
            <a:r>
              <a:rPr lang="en-US" sz="1800" dirty="0"/>
              <a:t>Non Minimal: need not select shortest paths</a:t>
            </a:r>
          </a:p>
          <a:p>
            <a:endParaRPr lang="en-US" sz="2000" dirty="0"/>
          </a:p>
          <a:p>
            <a:r>
              <a:rPr lang="en-US" sz="2000" b="1" dirty="0"/>
              <a:t>Oblivious or Adaptive</a:t>
            </a:r>
          </a:p>
          <a:p>
            <a:pPr lvl="1"/>
            <a:r>
              <a:rPr lang="en-US" sz="1800" dirty="0"/>
              <a:t>Oblivious: routing decisions do not depend on network state/traffic</a:t>
            </a:r>
          </a:p>
          <a:p>
            <a:pPr lvl="2"/>
            <a:r>
              <a:rPr lang="en-US" sz="1600" i="1" dirty="0"/>
              <a:t>Deterministic</a:t>
            </a:r>
            <a:r>
              <a:rPr lang="en-US" sz="1600" dirty="0"/>
              <a:t> is a subset where same route is always chosen</a:t>
            </a:r>
          </a:p>
          <a:p>
            <a:pPr lvl="1"/>
            <a:r>
              <a:rPr lang="en-US" sz="1800" dirty="0"/>
              <a:t>Adaptive: uses different routes depending on traffic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Implementation</a:t>
            </a:r>
          </a:p>
          <a:p>
            <a:pPr lvl="1"/>
            <a:r>
              <a:rPr lang="en-US" sz="1800" dirty="0"/>
              <a:t>Table based or combination circuit</a:t>
            </a:r>
          </a:p>
          <a:p>
            <a:pPr lvl="1"/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6979-E2F1-EB0F-3C36-B1041A93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619D9-E9B4-42AD-9390-2E48C3F7A92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6A7DDC-D864-2C0B-8EE0-12868B19F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/>
          <a:lstStyle/>
          <a:p>
            <a:r>
              <a:rPr lang="en-US" dirty="0"/>
              <a:t>Dimension Ordered Routing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5201" y="1498088"/>
            <a:ext cx="392372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 i="1" dirty="0">
                <a:solidFill>
                  <a:srgbClr val="000090"/>
                </a:solidFill>
              </a:rPr>
              <a:t>XY: Always go X first, then Y</a:t>
            </a:r>
          </a:p>
        </p:txBody>
      </p:sp>
      <p:grpSp>
        <p:nvGrpSpPr>
          <p:cNvPr id="8" name="Group 544"/>
          <p:cNvGrpSpPr>
            <a:grpSpLocks/>
          </p:cNvGrpSpPr>
          <p:nvPr/>
        </p:nvGrpSpPr>
        <p:grpSpPr bwMode="auto">
          <a:xfrm>
            <a:off x="538275" y="1904656"/>
            <a:ext cx="3621051" cy="3151292"/>
            <a:chOff x="5029200" y="2742552"/>
            <a:chExt cx="3621126" cy="3151292"/>
          </a:xfrm>
          <a:solidFill>
            <a:srgbClr val="C5E176"/>
          </a:solidFill>
        </p:grpSpPr>
        <p:grpSp>
          <p:nvGrpSpPr>
            <p:cNvPr id="9" name="Group 222"/>
            <p:cNvGrpSpPr>
              <a:grpSpLocks/>
            </p:cNvGrpSpPr>
            <p:nvPr/>
          </p:nvGrpSpPr>
          <p:grpSpPr bwMode="auto">
            <a:xfrm>
              <a:off x="5029200" y="2742552"/>
              <a:ext cx="3621126" cy="3151292"/>
              <a:chOff x="5029200" y="2742552"/>
              <a:chExt cx="3621126" cy="3151292"/>
            </a:xfrm>
            <a:grpFill/>
          </p:grpSpPr>
          <p:grpSp>
            <p:nvGrpSpPr>
              <p:cNvPr id="11" name="Group 165"/>
              <p:cNvGrpSpPr/>
              <p:nvPr/>
            </p:nvGrpSpPr>
            <p:grpSpPr>
              <a:xfrm>
                <a:off x="5029200" y="2743200"/>
                <a:ext cx="3621126" cy="3150644"/>
                <a:chOff x="1905000" y="1295400"/>
                <a:chExt cx="4495801" cy="4495799"/>
              </a:xfrm>
              <a:grpFill/>
            </p:grpSpPr>
            <p:grpSp>
              <p:nvGrpSpPr>
                <p:cNvPr id="26" name="Group 119"/>
                <p:cNvGrpSpPr/>
                <p:nvPr/>
              </p:nvGrpSpPr>
              <p:grpSpPr>
                <a:xfrm>
                  <a:off x="1905000" y="1295400"/>
                  <a:ext cx="4495800" cy="2590800"/>
                  <a:chOff x="1905000" y="1295400"/>
                  <a:chExt cx="4495800" cy="2590800"/>
                </a:xfrm>
                <a:grpFill/>
              </p:grpSpPr>
              <p:grpSp>
                <p:nvGrpSpPr>
                  <p:cNvPr id="64" name="Group 82"/>
                  <p:cNvGrpSpPr/>
                  <p:nvPr/>
                </p:nvGrpSpPr>
                <p:grpSpPr>
                  <a:xfrm>
                    <a:off x="1905000" y="1295400"/>
                    <a:ext cx="3886200" cy="2590800"/>
                    <a:chOff x="1905000" y="1295400"/>
                    <a:chExt cx="3886200" cy="2590800"/>
                  </a:xfrm>
                  <a:grpFill/>
                </p:grpSpPr>
                <p:grpSp>
                  <p:nvGrpSpPr>
                    <p:cNvPr id="81" name="Group 63"/>
                    <p:cNvGrpSpPr/>
                    <p:nvPr/>
                  </p:nvGrpSpPr>
                  <p:grpSpPr>
                    <a:xfrm>
                      <a:off x="1905000" y="1295400"/>
                      <a:ext cx="2590800" cy="2590800"/>
                      <a:chOff x="1905000" y="1295400"/>
                      <a:chExt cx="2590800" cy="2590800"/>
                    </a:xfrm>
                    <a:grpFill/>
                  </p:grpSpPr>
                  <p:grpSp>
                    <p:nvGrpSpPr>
                      <p:cNvPr id="93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04" name="Straight Connector 39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5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06" name="Straight Connector 105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07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4" name="Group 45"/>
                      <p:cNvGrpSpPr/>
                      <p:nvPr/>
                    </p:nvGrpSpPr>
                    <p:grpSpPr>
                      <a:xfrm>
                        <a:off x="1905000" y="25908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00" name="Straight Connector 99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1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02" name="Straight Connector 49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03" name="Rectangle 50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5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96" name="Straight Connector 95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97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98" name="Straight Connector 97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99" name="Rectangle 98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2" name="Group 64"/>
                    <p:cNvGrpSpPr/>
                    <p:nvPr/>
                  </p:nvGrpSpPr>
                  <p:grpSpPr>
                    <a:xfrm>
                      <a:off x="3200400" y="2590800"/>
                      <a:ext cx="2590800" cy="1295400"/>
                      <a:chOff x="1905000" y="1295400"/>
                      <a:chExt cx="2590800" cy="1295400"/>
                    </a:xfrm>
                    <a:grpFill/>
                  </p:grpSpPr>
                  <p:grpSp>
                    <p:nvGrpSpPr>
                      <p:cNvPr id="83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89" name="Straight Connector 78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90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91" name="Straight Connector 80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92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85" name="Straight Connector 68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6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87" name="Straight Connector 86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88" name="Rectangle 87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5" name="Group 83"/>
                  <p:cNvGrpSpPr/>
                  <p:nvPr/>
                </p:nvGrpSpPr>
                <p:grpSpPr>
                  <a:xfrm>
                    <a:off x="4495800" y="1295400"/>
                    <a:ext cx="1905000" cy="2590800"/>
                    <a:chOff x="1905000" y="1295400"/>
                    <a:chExt cx="1905000" cy="2590800"/>
                  </a:xfrm>
                  <a:grpFill/>
                </p:grpSpPr>
                <p:grpSp>
                  <p:nvGrpSpPr>
                    <p:cNvPr id="66" name="Group 309"/>
                    <p:cNvGrpSpPr/>
                    <p:nvPr/>
                  </p:nvGrpSpPr>
                  <p:grpSpPr>
                    <a:xfrm>
                      <a:off x="1905000" y="1295400"/>
                      <a:ext cx="1905000" cy="2590800"/>
                      <a:chOff x="1905000" y="1295400"/>
                      <a:chExt cx="1905000" cy="2590800"/>
                    </a:xfrm>
                    <a:grpFill/>
                  </p:grpSpPr>
                  <p:grpSp>
                    <p:nvGrpSpPr>
                      <p:cNvPr id="70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77" name="Straight Connector 76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78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79" name="Straight Connector 78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80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1" name="Group 45"/>
                      <p:cNvGrpSpPr/>
                      <p:nvPr/>
                    </p:nvGrpSpPr>
                    <p:grpSpPr>
                      <a:xfrm>
                        <a:off x="1905000" y="25908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75" name="Straight Connector 74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" name="Rectangle 75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72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73" name="Straight Connector 72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" name="Rectangle 73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7" name="Group 44"/>
                    <p:cNvGrpSpPr/>
                    <p:nvPr/>
                  </p:nvGrpSpPr>
                  <p:grpSpPr>
                    <a:xfrm>
                      <a:off x="3200400" y="2590800"/>
                      <a:ext cx="609600" cy="1295400"/>
                      <a:chOff x="1905000" y="1295400"/>
                      <a:chExt cx="609600" cy="1295400"/>
                    </a:xfrm>
                    <a:grpFill/>
                  </p:grpSpPr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rot="5400000">
                        <a:off x="1753394" y="2132806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dirty="0">
                          <a:cs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" name="Group 120"/>
                <p:cNvGrpSpPr/>
                <p:nvPr/>
              </p:nvGrpSpPr>
              <p:grpSpPr>
                <a:xfrm rot="10800000">
                  <a:off x="1905001" y="3200399"/>
                  <a:ext cx="4495800" cy="2590800"/>
                  <a:chOff x="1905000" y="1295400"/>
                  <a:chExt cx="4495800" cy="2590800"/>
                </a:xfrm>
                <a:grpFill/>
              </p:grpSpPr>
              <p:grpSp>
                <p:nvGrpSpPr>
                  <p:cNvPr id="28" name="Group 82"/>
                  <p:cNvGrpSpPr/>
                  <p:nvPr/>
                </p:nvGrpSpPr>
                <p:grpSpPr>
                  <a:xfrm>
                    <a:off x="1905000" y="1295400"/>
                    <a:ext cx="3886200" cy="2590800"/>
                    <a:chOff x="1905000" y="1295400"/>
                    <a:chExt cx="3886200" cy="2590800"/>
                  </a:xfrm>
                  <a:grpFill/>
                </p:grpSpPr>
                <p:grpSp>
                  <p:nvGrpSpPr>
                    <p:cNvPr id="41" name="Group 63"/>
                    <p:cNvGrpSpPr/>
                    <p:nvPr/>
                  </p:nvGrpSpPr>
                  <p:grpSpPr>
                    <a:xfrm>
                      <a:off x="1905000" y="1295400"/>
                      <a:ext cx="2590800" cy="1905000"/>
                      <a:chOff x="1905000" y="1295400"/>
                      <a:chExt cx="2590800" cy="1905000"/>
                    </a:xfrm>
                    <a:grpFill/>
                  </p:grpSpPr>
                  <p:grpSp>
                    <p:nvGrpSpPr>
                      <p:cNvPr id="51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60" name="Straight Connector 39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1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62" name="Straight Connector 33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3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2" name="Group 37"/>
                      <p:cNvGrpSpPr/>
                      <p:nvPr/>
                    </p:nvGrpSpPr>
                    <p:grpSpPr>
                      <a:xfrm>
                        <a:off x="1905000" y="2590800"/>
                        <a:ext cx="1295400" cy="609600"/>
                        <a:chOff x="1905000" y="1295400"/>
                        <a:chExt cx="1295400" cy="609600"/>
                      </a:xfrm>
                      <a:grpFill/>
                    </p:grpSpPr>
                    <p:cxnSp>
                      <p:nvCxnSpPr>
                        <p:cNvPr id="58" name="Straight Connector 57"/>
                        <p:cNvCxnSpPr/>
                        <p:nvPr/>
                      </p:nvCxnSpPr>
                      <p:spPr>
                        <a:xfrm>
                          <a:off x="2286000" y="1598612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" name="Rectangle 58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3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55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56" name="Straight Connector 55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7" name="Rectangle 56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2" name="Group 64"/>
                    <p:cNvGrpSpPr/>
                    <p:nvPr/>
                  </p:nvGrpSpPr>
                  <p:grpSpPr>
                    <a:xfrm>
                      <a:off x="3200400" y="2590800"/>
                      <a:ext cx="2590800" cy="1295400"/>
                      <a:chOff x="1905000" y="1295400"/>
                      <a:chExt cx="2590800" cy="1295400"/>
                    </a:xfrm>
                    <a:grpFill/>
                  </p:grpSpPr>
                  <p:grpSp>
                    <p:nvGrpSpPr>
                      <p:cNvPr id="43" name="Group 37"/>
                      <p:cNvGrpSpPr/>
                      <p:nvPr/>
                    </p:nvGrpSpPr>
                    <p:grpSpPr>
                      <a:xfrm>
                        <a:off x="1905000" y="1295400"/>
                        <a:ext cx="1295400" cy="609600"/>
                        <a:chOff x="1905000" y="1295400"/>
                        <a:chExt cx="1295400" cy="609600"/>
                      </a:xfrm>
                      <a:grpFill/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>
                          <a:off x="2286000" y="1598612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" name="Rectangle 3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6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47" name="Straight Connector 46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8" name="Rectangle 47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9" name="Group 83"/>
                  <p:cNvGrpSpPr/>
                  <p:nvPr/>
                </p:nvGrpSpPr>
                <p:grpSpPr>
                  <a:xfrm>
                    <a:off x="4495800" y="1295400"/>
                    <a:ext cx="1905000" cy="1905000"/>
                    <a:chOff x="1905000" y="1295400"/>
                    <a:chExt cx="1905000" cy="1905000"/>
                  </a:xfrm>
                  <a:grpFill/>
                </p:grpSpPr>
                <p:grpSp>
                  <p:nvGrpSpPr>
                    <p:cNvPr id="30" name="Group 63"/>
                    <p:cNvGrpSpPr/>
                    <p:nvPr/>
                  </p:nvGrpSpPr>
                  <p:grpSpPr>
                    <a:xfrm>
                      <a:off x="1905000" y="1295400"/>
                      <a:ext cx="1905000" cy="1905000"/>
                      <a:chOff x="1905000" y="1295400"/>
                      <a:chExt cx="1905000" cy="1905000"/>
                    </a:xfrm>
                    <a:grpFill/>
                  </p:grpSpPr>
                  <p:grpSp>
                    <p:nvGrpSpPr>
                      <p:cNvPr id="32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8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39" name="Straight Connector 38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0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1905000" y="25908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  <p:grpSp>
                    <p:nvGrpSpPr>
                      <p:cNvPr id="34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35" name="Straight Connector 34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" name="Rectangle 35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1" name="Rectangle 3"/>
                    <p:cNvSpPr/>
                    <p:nvPr/>
                  </p:nvSpPr>
                  <p:spPr>
                    <a:xfrm>
                      <a:off x="3200400" y="25908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</p:grpSp>
          </p:grpSp>
          <p:sp>
            <p:nvSpPr>
              <p:cNvPr id="12" name="TextBox 398"/>
              <p:cNvSpPr txBox="1">
                <a:spLocks noChangeArrowheads="1"/>
              </p:cNvSpPr>
              <p:nvPr/>
            </p:nvSpPr>
            <p:spPr bwMode="auto">
              <a:xfrm>
                <a:off x="5029200" y="5410200"/>
                <a:ext cx="4796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S</a:t>
                </a:r>
                <a:r>
                  <a:rPr lang="en-US" sz="1800" dirty="0"/>
                  <a:t>A</a:t>
                </a:r>
              </a:p>
            </p:txBody>
          </p:sp>
          <p:sp>
            <p:nvSpPr>
              <p:cNvPr id="13" name="TextBox 400"/>
              <p:cNvSpPr txBox="1">
                <a:spLocks noChangeArrowheads="1"/>
              </p:cNvSpPr>
              <p:nvPr/>
            </p:nvSpPr>
            <p:spPr bwMode="auto">
              <a:xfrm>
                <a:off x="6050683" y="2742552"/>
                <a:ext cx="5441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DC</a:t>
                </a:r>
              </a:p>
            </p:txBody>
          </p:sp>
          <p:grpSp>
            <p:nvGrpSpPr>
              <p:cNvPr id="14" name="Group 124"/>
              <p:cNvGrpSpPr>
                <a:grpSpLocks/>
              </p:cNvGrpSpPr>
              <p:nvPr/>
            </p:nvGrpSpPr>
            <p:grpSpPr bwMode="auto">
              <a:xfrm>
                <a:off x="5534467" y="4114800"/>
                <a:ext cx="1677988" cy="1449388"/>
                <a:chOff x="5284090" y="4170333"/>
                <a:chExt cx="2084141" cy="1449388"/>
              </a:xfrm>
              <a:grpFill/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284009" y="5618133"/>
                  <a:ext cx="2082212" cy="1588"/>
                </a:xfrm>
                <a:prstGeom prst="line">
                  <a:avLst/>
                </a:prstGeom>
                <a:grpFill/>
                <a:ln w="38100">
                  <a:solidFill>
                    <a:srgbClr val="0000FF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 flipH="1" flipV="1">
                  <a:off x="6643308" y="4893247"/>
                  <a:ext cx="1447800" cy="1972"/>
                </a:xfrm>
                <a:prstGeom prst="line">
                  <a:avLst/>
                </a:prstGeom>
                <a:grpFill/>
                <a:ln w="381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32"/>
              <p:cNvGrpSpPr>
                <a:grpSpLocks/>
              </p:cNvGrpSpPr>
              <p:nvPr/>
            </p:nvGrpSpPr>
            <p:grpSpPr bwMode="auto">
              <a:xfrm>
                <a:off x="6563575" y="4094930"/>
                <a:ext cx="1956002" cy="1556893"/>
                <a:chOff x="5241724" y="3850422"/>
                <a:chExt cx="3643224" cy="2068647"/>
              </a:xfrm>
              <a:grpFill/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241724" y="5919069"/>
                  <a:ext cx="3643224" cy="0"/>
                </a:xfrm>
                <a:prstGeom prst="line">
                  <a:avLst/>
                </a:prstGeom>
                <a:grpFill/>
                <a:ln w="38100">
                  <a:solidFill>
                    <a:srgbClr val="008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8860115" y="3850422"/>
                  <a:ext cx="0" cy="2054924"/>
                </a:xfrm>
                <a:prstGeom prst="line">
                  <a:avLst/>
                </a:prstGeom>
                <a:grpFill/>
                <a:ln w="38100">
                  <a:solidFill>
                    <a:srgbClr val="008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43"/>
              <p:cNvGrpSpPr>
                <a:grpSpLocks/>
              </p:cNvGrpSpPr>
              <p:nvPr/>
            </p:nvGrpSpPr>
            <p:grpSpPr bwMode="auto">
              <a:xfrm>
                <a:off x="6448821" y="3217114"/>
                <a:ext cx="685814" cy="2590800"/>
                <a:chOff x="2159519" y="4036199"/>
                <a:chExt cx="2552694" cy="2075583"/>
              </a:xfrm>
              <a:grpFill/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159519" y="6110509"/>
                  <a:ext cx="2552694" cy="1272"/>
                </a:xfrm>
                <a:prstGeom prst="line">
                  <a:avLst/>
                </a:prstGeom>
                <a:grpFill/>
                <a:ln w="38100">
                  <a:solidFill>
                    <a:srgbClr val="FF66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1124973" y="5070749"/>
                  <a:ext cx="2075583" cy="6484"/>
                </a:xfrm>
                <a:prstGeom prst="line">
                  <a:avLst/>
                </a:prstGeom>
                <a:grpFill/>
                <a:ln w="38100">
                  <a:solidFill>
                    <a:srgbClr val="FF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402"/>
              <p:cNvSpPr txBox="1">
                <a:spLocks noChangeArrowheads="1"/>
              </p:cNvSpPr>
              <p:nvPr/>
            </p:nvSpPr>
            <p:spPr bwMode="auto">
              <a:xfrm>
                <a:off x="7086600" y="3581400"/>
                <a:ext cx="530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</a:t>
                </a:r>
                <a:r>
                  <a:rPr lang="en-US" sz="1800" dirty="0"/>
                  <a:t>A</a:t>
                </a:r>
              </a:p>
            </p:txBody>
          </p:sp>
          <p:sp>
            <p:nvSpPr>
              <p:cNvPr id="18" name="TextBox 399"/>
              <p:cNvSpPr txBox="1">
                <a:spLocks noChangeArrowheads="1"/>
              </p:cNvSpPr>
              <p:nvPr/>
            </p:nvSpPr>
            <p:spPr bwMode="auto">
              <a:xfrm>
                <a:off x="8153400" y="3581400"/>
                <a:ext cx="488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</a:t>
                </a:r>
                <a:r>
                  <a:rPr lang="en-US" sz="1800" dirty="0"/>
                  <a:t>B</a:t>
                </a:r>
              </a:p>
            </p:txBody>
          </p:sp>
          <p:sp>
            <p:nvSpPr>
              <p:cNvPr id="19" name="TextBox 397"/>
              <p:cNvSpPr txBox="1">
                <a:spLocks noChangeArrowheads="1"/>
              </p:cNvSpPr>
              <p:nvPr/>
            </p:nvSpPr>
            <p:spPr bwMode="auto">
              <a:xfrm>
                <a:off x="6096000" y="5410200"/>
                <a:ext cx="4321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S</a:t>
                </a:r>
                <a:r>
                  <a:rPr lang="en-US" sz="1800" dirty="0"/>
                  <a:t>B</a:t>
                </a:r>
              </a:p>
            </p:txBody>
          </p:sp>
        </p:grpSp>
        <p:sp>
          <p:nvSpPr>
            <p:cNvPr id="10" name="TextBox 400"/>
            <p:cNvSpPr txBox="1">
              <a:spLocks noChangeArrowheads="1"/>
            </p:cNvSpPr>
            <p:nvPr/>
          </p:nvSpPr>
          <p:spPr bwMode="auto">
            <a:xfrm>
              <a:off x="7163775" y="5410200"/>
              <a:ext cx="4873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dirty="0"/>
                <a:t>SC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4705763" y="1763554"/>
            <a:ext cx="388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 of this approach?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707652" y="4594381"/>
            <a:ext cx="36303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Verdana"/>
                <a:ea typeface="Verdana"/>
              </a:rPr>
              <a:t>And yet … This is the most common approach!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332190" y="2229061"/>
            <a:ext cx="321063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Eliminates any path diversity provided by topology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Poor load balancing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1" dirty="0">
                <a:latin typeface="Verdana"/>
                <a:ea typeface="Verdana"/>
              </a:rPr>
              <a:t>No deadlock under inf source, inf sink hypothesis</a:t>
            </a:r>
            <a:endParaRPr lang="en-US" b="1" dirty="0">
              <a:ea typeface="Verdana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275585" y="4352232"/>
            <a:ext cx="183799" cy="605441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2072618" y="5303358"/>
            <a:ext cx="4678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Minimal and Deterministic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A4287-F5AC-9903-C254-C183712C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E49D5-4499-4F01-92E5-A1DA09756E05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08" name="Slide Number Placeholder 107">
            <a:extLst>
              <a:ext uri="{FF2B5EF4-FFF2-40B4-BE49-F238E27FC236}">
                <a16:creationId xmlns:a16="http://schemas.microsoft.com/office/drawing/2014/main" id="{5AA97F44-FF6E-220B-4C92-D437B052C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 vs YX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6074255" y="1676704"/>
            <a:ext cx="914400" cy="99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04549" y="1448557"/>
            <a:ext cx="11101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 i="1" dirty="0">
                <a:solidFill>
                  <a:srgbClr val="000090"/>
                </a:solidFill>
              </a:rPr>
              <a:t>XY</a:t>
            </a:r>
          </a:p>
        </p:txBody>
      </p:sp>
      <p:grpSp>
        <p:nvGrpSpPr>
          <p:cNvPr id="9" name="Group 544"/>
          <p:cNvGrpSpPr>
            <a:grpSpLocks/>
          </p:cNvGrpSpPr>
          <p:nvPr/>
        </p:nvGrpSpPr>
        <p:grpSpPr bwMode="auto">
          <a:xfrm>
            <a:off x="538275" y="1889858"/>
            <a:ext cx="3621051" cy="3166090"/>
            <a:chOff x="5029200" y="2727754"/>
            <a:chExt cx="3621126" cy="3166090"/>
          </a:xfrm>
          <a:solidFill>
            <a:srgbClr val="C5E176"/>
          </a:solidFill>
        </p:grpSpPr>
        <p:grpSp>
          <p:nvGrpSpPr>
            <p:cNvPr id="10" name="Group 222"/>
            <p:cNvGrpSpPr>
              <a:grpSpLocks/>
            </p:cNvGrpSpPr>
            <p:nvPr/>
          </p:nvGrpSpPr>
          <p:grpSpPr bwMode="auto">
            <a:xfrm>
              <a:off x="5029200" y="2727754"/>
              <a:ext cx="3621126" cy="3166090"/>
              <a:chOff x="5029200" y="2727754"/>
              <a:chExt cx="3621126" cy="3166090"/>
            </a:xfrm>
            <a:grpFill/>
          </p:grpSpPr>
          <p:grpSp>
            <p:nvGrpSpPr>
              <p:cNvPr id="12" name="Group 165"/>
              <p:cNvGrpSpPr/>
              <p:nvPr/>
            </p:nvGrpSpPr>
            <p:grpSpPr>
              <a:xfrm>
                <a:off x="5029200" y="2743200"/>
                <a:ext cx="3621126" cy="3150644"/>
                <a:chOff x="1905000" y="1295400"/>
                <a:chExt cx="4495801" cy="4495799"/>
              </a:xfrm>
              <a:grpFill/>
            </p:grpSpPr>
            <p:grpSp>
              <p:nvGrpSpPr>
                <p:cNvPr id="27" name="Group 119"/>
                <p:cNvGrpSpPr/>
                <p:nvPr/>
              </p:nvGrpSpPr>
              <p:grpSpPr>
                <a:xfrm>
                  <a:off x="1905000" y="1295400"/>
                  <a:ext cx="4495800" cy="2590800"/>
                  <a:chOff x="1905000" y="1295400"/>
                  <a:chExt cx="4495800" cy="2590800"/>
                </a:xfrm>
                <a:grpFill/>
              </p:grpSpPr>
              <p:grpSp>
                <p:nvGrpSpPr>
                  <p:cNvPr id="65" name="Group 82"/>
                  <p:cNvGrpSpPr/>
                  <p:nvPr/>
                </p:nvGrpSpPr>
                <p:grpSpPr>
                  <a:xfrm>
                    <a:off x="1905000" y="1295400"/>
                    <a:ext cx="3886200" cy="2590800"/>
                    <a:chOff x="1905000" y="1295400"/>
                    <a:chExt cx="3886200" cy="2590800"/>
                  </a:xfrm>
                  <a:grpFill/>
                </p:grpSpPr>
                <p:grpSp>
                  <p:nvGrpSpPr>
                    <p:cNvPr id="82" name="Group 63"/>
                    <p:cNvGrpSpPr/>
                    <p:nvPr/>
                  </p:nvGrpSpPr>
                  <p:grpSpPr>
                    <a:xfrm>
                      <a:off x="1905000" y="1295400"/>
                      <a:ext cx="2590800" cy="2590800"/>
                      <a:chOff x="1905000" y="1295400"/>
                      <a:chExt cx="2590800" cy="2590800"/>
                    </a:xfrm>
                    <a:grpFill/>
                  </p:grpSpPr>
                  <p:grpSp>
                    <p:nvGrpSpPr>
                      <p:cNvPr id="94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05" name="Straight Connector 39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6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07" name="Straight Connector 106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08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5" name="Group 45"/>
                      <p:cNvGrpSpPr/>
                      <p:nvPr/>
                    </p:nvGrpSpPr>
                    <p:grpSpPr>
                      <a:xfrm>
                        <a:off x="1905000" y="25908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01" name="Straight Connector 100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2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03" name="Straight Connector 49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04" name="Rectangle 50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6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97" name="Straight Connector 96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98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99" name="Straight Connector 98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00" name="Rectangle 99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3" name="Group 64"/>
                    <p:cNvGrpSpPr/>
                    <p:nvPr/>
                  </p:nvGrpSpPr>
                  <p:grpSpPr>
                    <a:xfrm>
                      <a:off x="3200400" y="2590800"/>
                      <a:ext cx="2590800" cy="1295400"/>
                      <a:chOff x="1905000" y="1295400"/>
                      <a:chExt cx="2590800" cy="1295400"/>
                    </a:xfrm>
                    <a:grpFill/>
                  </p:grpSpPr>
                  <p:grpSp>
                    <p:nvGrpSpPr>
                      <p:cNvPr id="84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90" name="Straight Connector 78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91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92" name="Straight Connector 80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93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5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86" name="Straight Connector 68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7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88" name="Straight Connector 87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89" name="Rectangle 88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6" name="Group 83"/>
                  <p:cNvGrpSpPr/>
                  <p:nvPr/>
                </p:nvGrpSpPr>
                <p:grpSpPr>
                  <a:xfrm>
                    <a:off x="4495800" y="1295400"/>
                    <a:ext cx="1905000" cy="2590800"/>
                    <a:chOff x="1905000" y="1295400"/>
                    <a:chExt cx="1905000" cy="2590800"/>
                  </a:xfrm>
                  <a:grpFill/>
                </p:grpSpPr>
                <p:grpSp>
                  <p:nvGrpSpPr>
                    <p:cNvPr id="67" name="Group 309"/>
                    <p:cNvGrpSpPr/>
                    <p:nvPr/>
                  </p:nvGrpSpPr>
                  <p:grpSpPr>
                    <a:xfrm>
                      <a:off x="1905000" y="1295400"/>
                      <a:ext cx="1905000" cy="2590800"/>
                      <a:chOff x="1905000" y="1295400"/>
                      <a:chExt cx="1905000" cy="2590800"/>
                    </a:xfrm>
                    <a:grpFill/>
                  </p:grpSpPr>
                  <p:grpSp>
                    <p:nvGrpSpPr>
                      <p:cNvPr id="71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78" name="Straight Connector 77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79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80" name="Straight Connector 79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81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2" name="Group 45"/>
                      <p:cNvGrpSpPr/>
                      <p:nvPr/>
                    </p:nvGrpSpPr>
                    <p:grpSpPr>
                      <a:xfrm>
                        <a:off x="1905000" y="25908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76" name="Straight Connector 75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" name="Rectangle 76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73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74" name="Straight Connector 73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" name="Rectangle 74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8" name="Group 44"/>
                    <p:cNvGrpSpPr/>
                    <p:nvPr/>
                  </p:nvGrpSpPr>
                  <p:grpSpPr>
                    <a:xfrm>
                      <a:off x="3200400" y="2590800"/>
                      <a:ext cx="609600" cy="1295400"/>
                      <a:chOff x="1905000" y="1295400"/>
                      <a:chExt cx="609600" cy="1295400"/>
                    </a:xfrm>
                    <a:grpFill/>
                  </p:grpSpPr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 rot="5400000">
                        <a:off x="1753394" y="2132806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dirty="0">
                          <a:cs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" name="Group 120"/>
                <p:cNvGrpSpPr/>
                <p:nvPr/>
              </p:nvGrpSpPr>
              <p:grpSpPr>
                <a:xfrm rot="10800000">
                  <a:off x="1905001" y="3200399"/>
                  <a:ext cx="4495800" cy="2590800"/>
                  <a:chOff x="1905000" y="1295400"/>
                  <a:chExt cx="4495800" cy="2590800"/>
                </a:xfrm>
                <a:grpFill/>
              </p:grpSpPr>
              <p:grpSp>
                <p:nvGrpSpPr>
                  <p:cNvPr id="29" name="Group 82"/>
                  <p:cNvGrpSpPr/>
                  <p:nvPr/>
                </p:nvGrpSpPr>
                <p:grpSpPr>
                  <a:xfrm>
                    <a:off x="1905000" y="1295400"/>
                    <a:ext cx="3886200" cy="2590800"/>
                    <a:chOff x="1905000" y="1295400"/>
                    <a:chExt cx="3886200" cy="2590800"/>
                  </a:xfrm>
                  <a:grpFill/>
                </p:grpSpPr>
                <p:grpSp>
                  <p:nvGrpSpPr>
                    <p:cNvPr id="42" name="Group 63"/>
                    <p:cNvGrpSpPr/>
                    <p:nvPr/>
                  </p:nvGrpSpPr>
                  <p:grpSpPr>
                    <a:xfrm>
                      <a:off x="1905000" y="1295400"/>
                      <a:ext cx="2590800" cy="1905000"/>
                      <a:chOff x="1905000" y="1295400"/>
                      <a:chExt cx="2590800" cy="1905000"/>
                    </a:xfrm>
                    <a:grpFill/>
                  </p:grpSpPr>
                  <p:grpSp>
                    <p:nvGrpSpPr>
                      <p:cNvPr id="52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61" name="Straight Connector 39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2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63" name="Straight Connector 33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4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3" name="Group 37"/>
                      <p:cNvGrpSpPr/>
                      <p:nvPr/>
                    </p:nvGrpSpPr>
                    <p:grpSpPr>
                      <a:xfrm>
                        <a:off x="1905000" y="2590800"/>
                        <a:ext cx="1295400" cy="609600"/>
                        <a:chOff x="1905000" y="1295400"/>
                        <a:chExt cx="1295400" cy="609600"/>
                      </a:xfrm>
                      <a:grpFill/>
                    </p:grpSpPr>
                    <p:cxnSp>
                      <p:nvCxnSpPr>
                        <p:cNvPr id="59" name="Straight Connector 58"/>
                        <p:cNvCxnSpPr/>
                        <p:nvPr/>
                      </p:nvCxnSpPr>
                      <p:spPr>
                        <a:xfrm>
                          <a:off x="2286000" y="1598612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4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55" name="Straight Connector 54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56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57" name="Straight Connector 56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8" name="Rectangle 57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3" name="Group 64"/>
                    <p:cNvGrpSpPr/>
                    <p:nvPr/>
                  </p:nvGrpSpPr>
                  <p:grpSpPr>
                    <a:xfrm>
                      <a:off x="3200400" y="2590800"/>
                      <a:ext cx="2590800" cy="1295400"/>
                      <a:chOff x="1905000" y="1295400"/>
                      <a:chExt cx="2590800" cy="1295400"/>
                    </a:xfrm>
                    <a:grpFill/>
                  </p:grpSpPr>
                  <p:grpSp>
                    <p:nvGrpSpPr>
                      <p:cNvPr id="44" name="Group 37"/>
                      <p:cNvGrpSpPr/>
                      <p:nvPr/>
                    </p:nvGrpSpPr>
                    <p:grpSpPr>
                      <a:xfrm>
                        <a:off x="1905000" y="1295400"/>
                        <a:ext cx="1295400" cy="609600"/>
                        <a:chOff x="1905000" y="1295400"/>
                        <a:chExt cx="1295400" cy="609600"/>
                      </a:xfrm>
                      <a:grpFill/>
                    </p:grpSpPr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2286000" y="1598612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Rectangle 3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5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7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48" name="Straight Connector 47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9" name="Rectangle 48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30" name="Group 83"/>
                  <p:cNvGrpSpPr/>
                  <p:nvPr/>
                </p:nvGrpSpPr>
                <p:grpSpPr>
                  <a:xfrm>
                    <a:off x="4495800" y="1295400"/>
                    <a:ext cx="1905000" cy="1905000"/>
                    <a:chOff x="1905000" y="1295400"/>
                    <a:chExt cx="1905000" cy="1905000"/>
                  </a:xfrm>
                  <a:grpFill/>
                </p:grpSpPr>
                <p:grpSp>
                  <p:nvGrpSpPr>
                    <p:cNvPr id="31" name="Group 63"/>
                    <p:cNvGrpSpPr/>
                    <p:nvPr/>
                  </p:nvGrpSpPr>
                  <p:grpSpPr>
                    <a:xfrm>
                      <a:off x="1905000" y="1295400"/>
                      <a:ext cx="1905000" cy="1905000"/>
                      <a:chOff x="1905000" y="1295400"/>
                      <a:chExt cx="1905000" cy="1905000"/>
                    </a:xfrm>
                    <a:grpFill/>
                  </p:grpSpPr>
                  <p:grpSp>
                    <p:nvGrpSpPr>
                      <p:cNvPr id="33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9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40" name="Straight Connector 39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1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1905000" y="25908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  <p:grpSp>
                    <p:nvGrpSpPr>
                      <p:cNvPr id="35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" name="Rectangle 36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2" name="Rectangle 3"/>
                    <p:cNvSpPr/>
                    <p:nvPr/>
                  </p:nvSpPr>
                  <p:spPr>
                    <a:xfrm>
                      <a:off x="3200400" y="25908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</p:grpSp>
          </p:grpSp>
          <p:sp>
            <p:nvSpPr>
              <p:cNvPr id="13" name="TextBox 398"/>
              <p:cNvSpPr txBox="1">
                <a:spLocks noChangeArrowheads="1"/>
              </p:cNvSpPr>
              <p:nvPr/>
            </p:nvSpPr>
            <p:spPr bwMode="auto">
              <a:xfrm>
                <a:off x="5029200" y="5410200"/>
                <a:ext cx="4796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S</a:t>
                </a:r>
                <a:r>
                  <a:rPr lang="en-US" sz="1800" dirty="0"/>
                  <a:t>A</a:t>
                </a:r>
              </a:p>
            </p:txBody>
          </p:sp>
          <p:sp>
            <p:nvSpPr>
              <p:cNvPr id="14" name="TextBox 400"/>
              <p:cNvSpPr txBox="1">
                <a:spLocks noChangeArrowheads="1"/>
              </p:cNvSpPr>
              <p:nvPr/>
            </p:nvSpPr>
            <p:spPr bwMode="auto">
              <a:xfrm>
                <a:off x="6049510" y="2727754"/>
                <a:ext cx="5441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DC</a:t>
                </a:r>
              </a:p>
            </p:txBody>
          </p:sp>
          <p:grpSp>
            <p:nvGrpSpPr>
              <p:cNvPr id="15" name="Group 124"/>
              <p:cNvGrpSpPr>
                <a:grpSpLocks/>
              </p:cNvGrpSpPr>
              <p:nvPr/>
            </p:nvGrpSpPr>
            <p:grpSpPr bwMode="auto">
              <a:xfrm>
                <a:off x="5534467" y="4114800"/>
                <a:ext cx="1677988" cy="1449388"/>
                <a:chOff x="5284090" y="4170333"/>
                <a:chExt cx="2084141" cy="1449388"/>
              </a:xfrm>
              <a:grpFill/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284009" y="5618133"/>
                  <a:ext cx="2082212" cy="1588"/>
                </a:xfrm>
                <a:prstGeom prst="line">
                  <a:avLst/>
                </a:prstGeom>
                <a:grpFill/>
                <a:ln w="38100">
                  <a:solidFill>
                    <a:srgbClr val="0000FF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6643308" y="4893247"/>
                  <a:ext cx="1447800" cy="1972"/>
                </a:xfrm>
                <a:prstGeom prst="line">
                  <a:avLst/>
                </a:prstGeom>
                <a:grpFill/>
                <a:ln w="381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43"/>
              <p:cNvGrpSpPr>
                <a:grpSpLocks/>
              </p:cNvGrpSpPr>
              <p:nvPr/>
            </p:nvGrpSpPr>
            <p:grpSpPr bwMode="auto">
              <a:xfrm>
                <a:off x="6448821" y="3200400"/>
                <a:ext cx="685814" cy="2590802"/>
                <a:chOff x="2159519" y="4022810"/>
                <a:chExt cx="2552694" cy="2075585"/>
              </a:xfrm>
              <a:grpFill/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159519" y="6097123"/>
                  <a:ext cx="2552694" cy="1272"/>
                </a:xfrm>
                <a:prstGeom prst="line">
                  <a:avLst/>
                </a:prstGeom>
                <a:grpFill/>
                <a:ln w="38100">
                  <a:solidFill>
                    <a:srgbClr val="FF66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1124973" y="5057360"/>
                  <a:ext cx="2075583" cy="6484"/>
                </a:xfrm>
                <a:prstGeom prst="line">
                  <a:avLst/>
                </a:prstGeom>
                <a:grpFill/>
                <a:ln w="38100">
                  <a:solidFill>
                    <a:srgbClr val="FF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402"/>
              <p:cNvSpPr txBox="1">
                <a:spLocks noChangeArrowheads="1"/>
              </p:cNvSpPr>
              <p:nvPr/>
            </p:nvSpPr>
            <p:spPr bwMode="auto">
              <a:xfrm>
                <a:off x="7086600" y="3581400"/>
                <a:ext cx="530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</a:t>
                </a:r>
                <a:r>
                  <a:rPr lang="en-US" sz="1800" dirty="0"/>
                  <a:t>A</a:t>
                </a:r>
              </a:p>
            </p:txBody>
          </p:sp>
          <p:sp>
            <p:nvSpPr>
              <p:cNvPr id="19" name="TextBox 399"/>
              <p:cNvSpPr txBox="1">
                <a:spLocks noChangeArrowheads="1"/>
              </p:cNvSpPr>
              <p:nvPr/>
            </p:nvSpPr>
            <p:spPr bwMode="auto">
              <a:xfrm>
                <a:off x="8153400" y="3581400"/>
                <a:ext cx="488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</a:t>
                </a:r>
                <a:r>
                  <a:rPr lang="en-US" sz="1800" dirty="0"/>
                  <a:t>B</a:t>
                </a:r>
              </a:p>
            </p:txBody>
          </p:sp>
          <p:sp>
            <p:nvSpPr>
              <p:cNvPr id="20" name="TextBox 397"/>
              <p:cNvSpPr txBox="1">
                <a:spLocks noChangeArrowheads="1"/>
              </p:cNvSpPr>
              <p:nvPr/>
            </p:nvSpPr>
            <p:spPr bwMode="auto">
              <a:xfrm>
                <a:off x="6096000" y="5410200"/>
                <a:ext cx="4321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S</a:t>
                </a:r>
                <a:r>
                  <a:rPr lang="en-US" sz="1800" dirty="0"/>
                  <a:t>B</a:t>
                </a:r>
              </a:p>
            </p:txBody>
          </p:sp>
        </p:grpSp>
        <p:sp>
          <p:nvSpPr>
            <p:cNvPr id="11" name="TextBox 400"/>
            <p:cNvSpPr txBox="1">
              <a:spLocks noChangeArrowheads="1"/>
            </p:cNvSpPr>
            <p:nvPr/>
          </p:nvSpPr>
          <p:spPr bwMode="auto">
            <a:xfrm>
              <a:off x="7163775" y="5410200"/>
              <a:ext cx="4873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dirty="0"/>
                <a:t>SC</a:t>
              </a:r>
            </a:p>
          </p:txBody>
        </p:sp>
      </p:grpSp>
      <p:grpSp>
        <p:nvGrpSpPr>
          <p:cNvPr id="109" name="Group 545"/>
          <p:cNvGrpSpPr>
            <a:grpSpLocks/>
          </p:cNvGrpSpPr>
          <p:nvPr/>
        </p:nvGrpSpPr>
        <p:grpSpPr bwMode="auto">
          <a:xfrm>
            <a:off x="4929300" y="1905304"/>
            <a:ext cx="3621051" cy="3150644"/>
            <a:chOff x="5029200" y="2743200"/>
            <a:chExt cx="3621126" cy="3150644"/>
          </a:xfrm>
          <a:solidFill>
            <a:srgbClr val="C5E176"/>
          </a:solidFill>
        </p:grpSpPr>
        <p:grpSp>
          <p:nvGrpSpPr>
            <p:cNvPr id="110" name="Group 222"/>
            <p:cNvGrpSpPr>
              <a:grpSpLocks/>
            </p:cNvGrpSpPr>
            <p:nvPr/>
          </p:nvGrpSpPr>
          <p:grpSpPr bwMode="auto">
            <a:xfrm>
              <a:off x="5029200" y="2743200"/>
              <a:ext cx="3621126" cy="3150644"/>
              <a:chOff x="5029200" y="2743200"/>
              <a:chExt cx="3621126" cy="3150644"/>
            </a:xfrm>
            <a:grpFill/>
          </p:grpSpPr>
          <p:grpSp>
            <p:nvGrpSpPr>
              <p:cNvPr id="112" name="Group 165"/>
              <p:cNvGrpSpPr/>
              <p:nvPr/>
            </p:nvGrpSpPr>
            <p:grpSpPr>
              <a:xfrm>
                <a:off x="5029200" y="2743200"/>
                <a:ext cx="3621126" cy="3150644"/>
                <a:chOff x="1905000" y="1295400"/>
                <a:chExt cx="4495801" cy="4495799"/>
              </a:xfrm>
              <a:grpFill/>
            </p:grpSpPr>
            <p:grpSp>
              <p:nvGrpSpPr>
                <p:cNvPr id="127" name="Group 119"/>
                <p:cNvGrpSpPr/>
                <p:nvPr/>
              </p:nvGrpSpPr>
              <p:grpSpPr>
                <a:xfrm>
                  <a:off x="1905000" y="1295400"/>
                  <a:ext cx="4495800" cy="2590800"/>
                  <a:chOff x="1905000" y="1295400"/>
                  <a:chExt cx="4495800" cy="2590800"/>
                </a:xfrm>
                <a:grpFill/>
              </p:grpSpPr>
              <p:grpSp>
                <p:nvGrpSpPr>
                  <p:cNvPr id="165" name="Group 82"/>
                  <p:cNvGrpSpPr/>
                  <p:nvPr/>
                </p:nvGrpSpPr>
                <p:grpSpPr>
                  <a:xfrm>
                    <a:off x="1905000" y="1295400"/>
                    <a:ext cx="3886200" cy="2590800"/>
                    <a:chOff x="1905000" y="1295400"/>
                    <a:chExt cx="3886200" cy="2590800"/>
                  </a:xfrm>
                  <a:grpFill/>
                </p:grpSpPr>
                <p:grpSp>
                  <p:nvGrpSpPr>
                    <p:cNvPr id="182" name="Group 63"/>
                    <p:cNvGrpSpPr/>
                    <p:nvPr/>
                  </p:nvGrpSpPr>
                  <p:grpSpPr>
                    <a:xfrm>
                      <a:off x="1905000" y="1295400"/>
                      <a:ext cx="2590800" cy="2590800"/>
                      <a:chOff x="1905000" y="1295400"/>
                      <a:chExt cx="2590800" cy="2590800"/>
                    </a:xfrm>
                    <a:grpFill/>
                  </p:grpSpPr>
                  <p:grpSp>
                    <p:nvGrpSpPr>
                      <p:cNvPr id="194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205" name="Straight Connector 39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06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207" name="Straight Connector 206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08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95" name="Group 45"/>
                      <p:cNvGrpSpPr/>
                      <p:nvPr/>
                    </p:nvGrpSpPr>
                    <p:grpSpPr>
                      <a:xfrm>
                        <a:off x="1905000" y="25908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201" name="Straight Connector 200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02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203" name="Straight Connector 49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04" name="Rectangle 50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96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97" name="Straight Connector 196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98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99" name="Straight Connector 198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00" name="Rectangle 199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83" name="Group 64"/>
                    <p:cNvGrpSpPr/>
                    <p:nvPr/>
                  </p:nvGrpSpPr>
                  <p:grpSpPr>
                    <a:xfrm>
                      <a:off x="3200400" y="2590800"/>
                      <a:ext cx="2590800" cy="1295400"/>
                      <a:chOff x="1905000" y="1295400"/>
                      <a:chExt cx="2590800" cy="1295400"/>
                    </a:xfrm>
                    <a:grpFill/>
                  </p:grpSpPr>
                  <p:grpSp>
                    <p:nvGrpSpPr>
                      <p:cNvPr id="184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90" name="Straight Connector 78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91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92" name="Straight Connector 80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93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85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86" name="Straight Connector 68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87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88" name="Straight Connector 187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89" name="Rectangle 188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66" name="Group 83"/>
                  <p:cNvGrpSpPr/>
                  <p:nvPr/>
                </p:nvGrpSpPr>
                <p:grpSpPr>
                  <a:xfrm>
                    <a:off x="4495800" y="1295400"/>
                    <a:ext cx="1905000" cy="2590800"/>
                    <a:chOff x="1905000" y="1295400"/>
                    <a:chExt cx="1905000" cy="2590800"/>
                  </a:xfrm>
                  <a:grpFill/>
                </p:grpSpPr>
                <p:grpSp>
                  <p:nvGrpSpPr>
                    <p:cNvPr id="167" name="Group 309"/>
                    <p:cNvGrpSpPr/>
                    <p:nvPr/>
                  </p:nvGrpSpPr>
                  <p:grpSpPr>
                    <a:xfrm>
                      <a:off x="1905000" y="1295400"/>
                      <a:ext cx="1905000" cy="2590800"/>
                      <a:chOff x="1905000" y="1295400"/>
                      <a:chExt cx="1905000" cy="2590800"/>
                    </a:xfrm>
                    <a:grpFill/>
                  </p:grpSpPr>
                  <p:grpSp>
                    <p:nvGrpSpPr>
                      <p:cNvPr id="171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78" name="Straight Connector 177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79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80" name="Straight Connector 179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81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2" name="Group 45"/>
                      <p:cNvGrpSpPr/>
                      <p:nvPr/>
                    </p:nvGrpSpPr>
                    <p:grpSpPr>
                      <a:xfrm>
                        <a:off x="1905000" y="25908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176" name="Straight Connector 175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7" name="Rectangle 176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73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174" name="Straight Connector 173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5" name="Rectangle 174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8" name="Group 44"/>
                    <p:cNvGrpSpPr/>
                    <p:nvPr/>
                  </p:nvGrpSpPr>
                  <p:grpSpPr>
                    <a:xfrm>
                      <a:off x="3200400" y="2590800"/>
                      <a:ext cx="609600" cy="1295400"/>
                      <a:chOff x="1905000" y="1295400"/>
                      <a:chExt cx="609600" cy="1295400"/>
                    </a:xfrm>
                    <a:grpFill/>
                  </p:grpSpPr>
                  <p:cxnSp>
                    <p:nvCxnSpPr>
                      <p:cNvPr id="169" name="Straight Connector 168"/>
                      <p:cNvCxnSpPr/>
                      <p:nvPr/>
                    </p:nvCxnSpPr>
                    <p:spPr>
                      <a:xfrm rot="5400000">
                        <a:off x="1753394" y="2132806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0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dirty="0">
                          <a:cs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8" name="Group 120"/>
                <p:cNvGrpSpPr/>
                <p:nvPr/>
              </p:nvGrpSpPr>
              <p:grpSpPr>
                <a:xfrm rot="10800000">
                  <a:off x="1905001" y="3200399"/>
                  <a:ext cx="4495800" cy="2590800"/>
                  <a:chOff x="1905000" y="1295400"/>
                  <a:chExt cx="4495800" cy="2590800"/>
                </a:xfrm>
                <a:grpFill/>
              </p:grpSpPr>
              <p:grpSp>
                <p:nvGrpSpPr>
                  <p:cNvPr id="129" name="Group 82"/>
                  <p:cNvGrpSpPr/>
                  <p:nvPr/>
                </p:nvGrpSpPr>
                <p:grpSpPr>
                  <a:xfrm>
                    <a:off x="1905000" y="1295400"/>
                    <a:ext cx="3886200" cy="2590800"/>
                    <a:chOff x="1905000" y="1295400"/>
                    <a:chExt cx="3886200" cy="2590800"/>
                  </a:xfrm>
                  <a:grpFill/>
                </p:grpSpPr>
                <p:grpSp>
                  <p:nvGrpSpPr>
                    <p:cNvPr id="142" name="Group 63"/>
                    <p:cNvGrpSpPr/>
                    <p:nvPr/>
                  </p:nvGrpSpPr>
                  <p:grpSpPr>
                    <a:xfrm>
                      <a:off x="1905000" y="1295400"/>
                      <a:ext cx="2590800" cy="1905000"/>
                      <a:chOff x="1905000" y="1295400"/>
                      <a:chExt cx="2590800" cy="1905000"/>
                    </a:xfrm>
                    <a:grpFill/>
                  </p:grpSpPr>
                  <p:grpSp>
                    <p:nvGrpSpPr>
                      <p:cNvPr id="152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61" name="Straight Connector 39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62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63" name="Straight Connector 33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64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53" name="Group 37"/>
                      <p:cNvGrpSpPr/>
                      <p:nvPr/>
                    </p:nvGrpSpPr>
                    <p:grpSpPr>
                      <a:xfrm>
                        <a:off x="1905000" y="2590800"/>
                        <a:ext cx="1295400" cy="609600"/>
                        <a:chOff x="1905000" y="1295400"/>
                        <a:chExt cx="1295400" cy="609600"/>
                      </a:xfrm>
                      <a:grpFill/>
                    </p:grpSpPr>
                    <p:cxnSp>
                      <p:nvCxnSpPr>
                        <p:cNvPr id="159" name="Straight Connector 158"/>
                        <p:cNvCxnSpPr/>
                        <p:nvPr/>
                      </p:nvCxnSpPr>
                      <p:spPr>
                        <a:xfrm>
                          <a:off x="2286000" y="1598612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0" name="Rectangle 159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54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55" name="Straight Connector 154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56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57" name="Straight Connector 156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58" name="Rectangle 157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43" name="Group 64"/>
                    <p:cNvGrpSpPr/>
                    <p:nvPr/>
                  </p:nvGrpSpPr>
                  <p:grpSpPr>
                    <a:xfrm>
                      <a:off x="3200400" y="2590800"/>
                      <a:ext cx="2590800" cy="1295400"/>
                      <a:chOff x="1905000" y="1295400"/>
                      <a:chExt cx="2590800" cy="1295400"/>
                    </a:xfrm>
                    <a:grpFill/>
                  </p:grpSpPr>
                  <p:grpSp>
                    <p:nvGrpSpPr>
                      <p:cNvPr id="144" name="Group 37"/>
                      <p:cNvGrpSpPr/>
                      <p:nvPr/>
                    </p:nvGrpSpPr>
                    <p:grpSpPr>
                      <a:xfrm>
                        <a:off x="1905000" y="1295400"/>
                        <a:ext cx="1295400" cy="609600"/>
                        <a:chOff x="1905000" y="1295400"/>
                        <a:chExt cx="1295400" cy="609600"/>
                      </a:xfrm>
                      <a:grpFill/>
                    </p:grpSpPr>
                    <p:cxnSp>
                      <p:nvCxnSpPr>
                        <p:cNvPr id="150" name="Straight Connector 149"/>
                        <p:cNvCxnSpPr/>
                        <p:nvPr/>
                      </p:nvCxnSpPr>
                      <p:spPr>
                        <a:xfrm>
                          <a:off x="2286000" y="1598612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1" name="Rectangle 3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45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46" name="Straight Connector 145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7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48" name="Straight Connector 147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49" name="Rectangle 148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30" name="Group 83"/>
                  <p:cNvGrpSpPr/>
                  <p:nvPr/>
                </p:nvGrpSpPr>
                <p:grpSpPr>
                  <a:xfrm>
                    <a:off x="4495800" y="1295400"/>
                    <a:ext cx="1905000" cy="1905000"/>
                    <a:chOff x="1905000" y="1295400"/>
                    <a:chExt cx="1905000" cy="1905000"/>
                  </a:xfrm>
                  <a:grpFill/>
                </p:grpSpPr>
                <p:grpSp>
                  <p:nvGrpSpPr>
                    <p:cNvPr id="131" name="Group 63"/>
                    <p:cNvGrpSpPr/>
                    <p:nvPr/>
                  </p:nvGrpSpPr>
                  <p:grpSpPr>
                    <a:xfrm>
                      <a:off x="1905000" y="1295400"/>
                      <a:ext cx="1905000" cy="1905000"/>
                      <a:chOff x="1905000" y="1295400"/>
                      <a:chExt cx="1905000" cy="1905000"/>
                    </a:xfrm>
                    <a:grpFill/>
                  </p:grpSpPr>
                  <p:grpSp>
                    <p:nvGrpSpPr>
                      <p:cNvPr id="133" name="Group 44"/>
                      <p:cNvGrpSpPr/>
                      <p:nvPr/>
                    </p:nvGrpSpPr>
                    <p:grpSpPr>
                      <a:xfrm>
                        <a:off x="1905000" y="1295400"/>
                        <a:ext cx="1295400" cy="1295400"/>
                        <a:chOff x="1905000" y="1295400"/>
                        <a:chExt cx="1295400" cy="1295400"/>
                      </a:xfrm>
                      <a:grpFill/>
                    </p:grpSpPr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39" name="Group 37"/>
                        <p:cNvGrpSpPr/>
                        <p:nvPr/>
                      </p:nvGrpSpPr>
                      <p:grpSpPr>
                        <a:xfrm>
                          <a:off x="1905000" y="1295400"/>
                          <a:ext cx="1295400" cy="609600"/>
                          <a:chOff x="1905000" y="1295400"/>
                          <a:chExt cx="1295400" cy="609600"/>
                        </a:xfrm>
                        <a:grpFill/>
                      </p:grpSpPr>
                      <p:cxnSp>
                        <p:nvCxnSpPr>
                          <p:cNvPr id="140" name="Straight Connector 139"/>
                          <p:cNvCxnSpPr/>
                          <p:nvPr/>
                        </p:nvCxnSpPr>
                        <p:spPr>
                          <a:xfrm>
                            <a:off x="2286000" y="1598612"/>
                            <a:ext cx="914400" cy="1588"/>
                          </a:xfrm>
                          <a:prstGeom prst="line">
                            <a:avLst/>
                          </a:prstGeom>
                          <a:grpFill/>
                          <a:ln w="1270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41" name="Rectangle 3"/>
                          <p:cNvSpPr/>
                          <p:nvPr/>
                        </p:nvSpPr>
                        <p:spPr>
                          <a:xfrm>
                            <a:off x="1905000" y="1295400"/>
                            <a:ext cx="609600" cy="60960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latinLnBrk="1">
                              <a:defRPr/>
                            </a:pPr>
                            <a:endParaRPr lang="en-US" sz="1800" dirty="0">
                              <a:cs typeface="Calibri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34" name="Rectangle 133"/>
                      <p:cNvSpPr/>
                      <p:nvPr/>
                    </p:nvSpPr>
                    <p:spPr>
                      <a:xfrm>
                        <a:off x="1905000" y="25908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  <p:grpSp>
                    <p:nvGrpSpPr>
                      <p:cNvPr id="135" name="Group 51"/>
                      <p:cNvGrpSpPr/>
                      <p:nvPr/>
                    </p:nvGrpSpPr>
                    <p:grpSpPr>
                      <a:xfrm>
                        <a:off x="3200400" y="1295400"/>
                        <a:ext cx="609600" cy="1295400"/>
                        <a:chOff x="1905000" y="1295400"/>
                        <a:chExt cx="609600" cy="1295400"/>
                      </a:xfrm>
                      <a:grpFill/>
                    </p:grpSpPr>
                    <p:cxnSp>
                      <p:nvCxnSpPr>
                        <p:cNvPr id="136" name="Straight Connector 135"/>
                        <p:cNvCxnSpPr/>
                        <p:nvPr/>
                      </p:nvCxnSpPr>
                      <p:spPr>
                        <a:xfrm rot="5400000">
                          <a:off x="1753394" y="2132806"/>
                          <a:ext cx="914400" cy="158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7" name="Rectangle 136"/>
                        <p:cNvSpPr/>
                        <p:nvPr/>
                      </p:nvSpPr>
                      <p:spPr>
                        <a:xfrm>
                          <a:off x="1905000" y="1295400"/>
                          <a:ext cx="609600" cy="6096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latinLnBrk="1">
                            <a:defRPr/>
                          </a:pPr>
                          <a:endParaRPr lang="en-US" sz="1800" dirty="0">
                            <a:cs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32" name="Rectangle 3"/>
                    <p:cNvSpPr/>
                    <p:nvPr/>
                  </p:nvSpPr>
                  <p:spPr>
                    <a:xfrm>
                      <a:off x="3200400" y="25908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</p:grpSp>
          </p:grpSp>
          <p:sp>
            <p:nvSpPr>
              <p:cNvPr id="113" name="TextBox 397"/>
              <p:cNvSpPr txBox="1">
                <a:spLocks noChangeArrowheads="1"/>
              </p:cNvSpPr>
              <p:nvPr/>
            </p:nvSpPr>
            <p:spPr bwMode="auto">
              <a:xfrm>
                <a:off x="6096000" y="5410200"/>
                <a:ext cx="4321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S</a:t>
                </a:r>
                <a:r>
                  <a:rPr lang="en-US" sz="1800" dirty="0"/>
                  <a:t>B</a:t>
                </a:r>
              </a:p>
            </p:txBody>
          </p:sp>
          <p:sp>
            <p:nvSpPr>
              <p:cNvPr id="114" name="TextBox 398"/>
              <p:cNvSpPr txBox="1">
                <a:spLocks noChangeArrowheads="1"/>
              </p:cNvSpPr>
              <p:nvPr/>
            </p:nvSpPr>
            <p:spPr bwMode="auto">
              <a:xfrm>
                <a:off x="5029200" y="5410200"/>
                <a:ext cx="4796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S</a:t>
                </a:r>
                <a:r>
                  <a:rPr lang="en-US" sz="1800" dirty="0"/>
                  <a:t>A</a:t>
                </a:r>
              </a:p>
            </p:txBody>
          </p:sp>
          <p:sp>
            <p:nvSpPr>
              <p:cNvPr id="115" name="TextBox 399"/>
              <p:cNvSpPr txBox="1">
                <a:spLocks noChangeArrowheads="1"/>
              </p:cNvSpPr>
              <p:nvPr/>
            </p:nvSpPr>
            <p:spPr bwMode="auto">
              <a:xfrm>
                <a:off x="8153400" y="3581400"/>
                <a:ext cx="488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</a:t>
                </a:r>
                <a:r>
                  <a:rPr lang="en-US" sz="1800" dirty="0"/>
                  <a:t>B</a:t>
                </a:r>
              </a:p>
            </p:txBody>
          </p:sp>
          <p:sp>
            <p:nvSpPr>
              <p:cNvPr id="116" name="TextBox 400"/>
              <p:cNvSpPr txBox="1">
                <a:spLocks noChangeArrowheads="1"/>
              </p:cNvSpPr>
              <p:nvPr/>
            </p:nvSpPr>
            <p:spPr bwMode="auto">
              <a:xfrm>
                <a:off x="6035242" y="2760702"/>
                <a:ext cx="5441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DC</a:t>
                </a:r>
              </a:p>
            </p:txBody>
          </p:sp>
          <p:grpSp>
            <p:nvGrpSpPr>
              <p:cNvPr id="117" name="Group 124"/>
              <p:cNvGrpSpPr>
                <a:grpSpLocks/>
              </p:cNvGrpSpPr>
              <p:nvPr/>
            </p:nvGrpSpPr>
            <p:grpSpPr bwMode="auto">
              <a:xfrm>
                <a:off x="5180806" y="3733800"/>
                <a:ext cx="1905794" cy="1756130"/>
                <a:chOff x="4844825" y="3789333"/>
                <a:chExt cx="2367087" cy="1756130"/>
              </a:xfrm>
              <a:grpFill/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846271" y="3789333"/>
                  <a:ext cx="2366149" cy="1588"/>
                </a:xfrm>
                <a:prstGeom prst="line">
                  <a:avLst/>
                </a:prstGeom>
                <a:grpFill/>
                <a:ln w="381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3965811" y="4669410"/>
                  <a:ext cx="1758950" cy="1971"/>
                </a:xfrm>
                <a:prstGeom prst="line">
                  <a:avLst/>
                </a:prstGeom>
                <a:grpFill/>
                <a:ln w="38100">
                  <a:solidFill>
                    <a:srgbClr val="0000FF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32"/>
              <p:cNvGrpSpPr>
                <a:grpSpLocks/>
              </p:cNvGrpSpPr>
              <p:nvPr/>
            </p:nvGrpSpPr>
            <p:grpSpPr bwMode="auto">
              <a:xfrm>
                <a:off x="6248400" y="3962373"/>
                <a:ext cx="1892300" cy="1546529"/>
                <a:chOff x="4654662" y="3674326"/>
                <a:chExt cx="3524558" cy="2054897"/>
              </a:xfrm>
              <a:grpFill/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655392" y="3674362"/>
                  <a:ext cx="3524631" cy="2110"/>
                </a:xfrm>
                <a:prstGeom prst="line">
                  <a:avLst/>
                </a:prstGeom>
                <a:grpFill/>
                <a:ln w="38100">
                  <a:solidFill>
                    <a:srgbClr val="008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3628145" y="4701609"/>
                  <a:ext cx="2054493" cy="0"/>
                </a:xfrm>
                <a:prstGeom prst="line">
                  <a:avLst/>
                </a:prstGeom>
                <a:grpFill/>
                <a:ln w="38100">
                  <a:solidFill>
                    <a:srgbClr val="008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43"/>
              <p:cNvGrpSpPr>
                <a:grpSpLocks/>
              </p:cNvGrpSpPr>
              <p:nvPr/>
            </p:nvGrpSpPr>
            <p:grpSpPr bwMode="auto">
              <a:xfrm>
                <a:off x="6561535" y="3052762"/>
                <a:ext cx="906481" cy="2435226"/>
                <a:chOff x="2579079" y="3903909"/>
                <a:chExt cx="3374049" cy="1950635"/>
              </a:xfrm>
              <a:grpFill/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79079" y="3903909"/>
                  <a:ext cx="3374049" cy="1271"/>
                </a:xfrm>
                <a:prstGeom prst="line">
                  <a:avLst/>
                </a:prstGeom>
                <a:grpFill/>
                <a:ln w="38100" cmpd="tri">
                  <a:solidFill>
                    <a:srgbClr val="FF66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4974852" y="4876271"/>
                  <a:ext cx="1950634" cy="5911"/>
                </a:xfrm>
                <a:prstGeom prst="line">
                  <a:avLst/>
                </a:prstGeom>
                <a:grpFill/>
                <a:ln w="38100">
                  <a:solidFill>
                    <a:srgbClr val="FF66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TextBox 402"/>
              <p:cNvSpPr txBox="1">
                <a:spLocks noChangeArrowheads="1"/>
              </p:cNvSpPr>
              <p:nvPr/>
            </p:nvSpPr>
            <p:spPr bwMode="auto">
              <a:xfrm>
                <a:off x="7086600" y="3581400"/>
                <a:ext cx="530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lang="en-US" dirty="0"/>
                  <a:t>D</a:t>
                </a:r>
                <a:r>
                  <a:rPr lang="en-US" sz="1800" dirty="0"/>
                  <a:t>A</a:t>
                </a:r>
              </a:p>
            </p:txBody>
          </p:sp>
        </p:grpSp>
        <p:sp>
          <p:nvSpPr>
            <p:cNvPr id="111" name="TextBox 400"/>
            <p:cNvSpPr txBox="1">
              <a:spLocks noChangeArrowheads="1"/>
            </p:cNvSpPr>
            <p:nvPr/>
          </p:nvSpPr>
          <p:spPr bwMode="auto">
            <a:xfrm>
              <a:off x="7163775" y="5410200"/>
              <a:ext cx="4873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dirty="0"/>
                <a:t>SC</a:t>
              </a:r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1276626" y="5316800"/>
            <a:ext cx="7189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What happens if you use both simultaneously?</a:t>
            </a:r>
          </a:p>
          <a:p>
            <a:r>
              <a:rPr lang="en-US" sz="2200" dirty="0">
                <a:solidFill>
                  <a:srgbClr val="000090"/>
                </a:solidFill>
              </a:rPr>
              <a:t>Suppose we toss a coin and send either XY or YX</a:t>
            </a:r>
          </a:p>
        </p:txBody>
      </p:sp>
      <p:sp>
        <p:nvSpPr>
          <p:cNvPr id="213" name="Rectangle 3"/>
          <p:cNvSpPr txBox="1">
            <a:spLocks noChangeArrowheads="1"/>
          </p:cNvSpPr>
          <p:nvPr/>
        </p:nvSpPr>
        <p:spPr bwMode="auto">
          <a:xfrm>
            <a:off x="6212687" y="1459468"/>
            <a:ext cx="11101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 i="1" dirty="0">
                <a:solidFill>
                  <a:srgbClr val="000090"/>
                </a:solidFill>
              </a:rPr>
              <a:t>YX</a:t>
            </a:r>
          </a:p>
        </p:txBody>
      </p:sp>
      <p:cxnSp>
        <p:nvCxnSpPr>
          <p:cNvPr id="214" name="Straight Connector 213"/>
          <p:cNvCxnSpPr/>
          <p:nvPr/>
        </p:nvCxnSpPr>
        <p:spPr bwMode="auto">
          <a:xfrm>
            <a:off x="2072618" y="4813927"/>
            <a:ext cx="1955961" cy="0"/>
          </a:xfrm>
          <a:prstGeom prst="line">
            <a:avLst/>
          </a:prstGeom>
          <a:solidFill>
            <a:srgbClr val="C5E176"/>
          </a:solidFill>
          <a:ln w="381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 bwMode="auto">
          <a:xfrm flipV="1">
            <a:off x="4015247" y="3257034"/>
            <a:ext cx="0" cy="1546565"/>
          </a:xfrm>
          <a:prstGeom prst="line">
            <a:avLst/>
          </a:prstGeom>
          <a:solidFill>
            <a:srgbClr val="C5E176"/>
          </a:solidFill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ACB62-85F9-9064-67D0-974111F7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9FA8F-DF8B-4A70-B8D5-B3C8952FB16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94E5B60-C06E-CD25-1826-62454D56F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545C0-A345-BBE1-030D-AB7032C2FCF9}"/>
              </a:ext>
            </a:extLst>
          </p:cNvPr>
          <p:cNvSpPr txBox="1"/>
          <p:nvPr/>
        </p:nvSpPr>
        <p:spPr>
          <a:xfrm>
            <a:off x="2378738" y="6044861"/>
            <a:ext cx="4678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Minimal and Oblivious</a:t>
            </a:r>
          </a:p>
        </p:txBody>
      </p:sp>
    </p:spTree>
    <p:extLst>
      <p:ext uri="{BB962C8B-B14F-4D97-AF65-F5344CB8AC3E}">
        <p14:creationId xmlns:p14="http://schemas.microsoft.com/office/powerpoint/2010/main" val="38462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2" grpId="0"/>
      <p:bldP spid="21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with </a:t>
            </a:r>
            <a:br>
              <a:rPr lang="en-US" dirty="0"/>
            </a:br>
            <a:r>
              <a:rPr lang="en-US" dirty="0"/>
              <a:t>Oblivious XY + YX</a:t>
            </a:r>
          </a:p>
        </p:txBody>
      </p:sp>
      <p:grpSp>
        <p:nvGrpSpPr>
          <p:cNvPr id="12" name="Group 165"/>
          <p:cNvGrpSpPr/>
          <p:nvPr/>
        </p:nvGrpSpPr>
        <p:grpSpPr bwMode="auto">
          <a:xfrm>
            <a:off x="2428035" y="1890805"/>
            <a:ext cx="3621051" cy="3150644"/>
            <a:chOff x="1905000" y="1295400"/>
            <a:chExt cx="4495801" cy="4495799"/>
          </a:xfrm>
          <a:solidFill>
            <a:srgbClr val="C5E176"/>
          </a:solidFill>
        </p:grpSpPr>
        <p:grpSp>
          <p:nvGrpSpPr>
            <p:cNvPr id="27" name="Group 119"/>
            <p:cNvGrpSpPr/>
            <p:nvPr/>
          </p:nvGrpSpPr>
          <p:grpSpPr>
            <a:xfrm>
              <a:off x="1905000" y="1295400"/>
              <a:ext cx="4495800" cy="2590800"/>
              <a:chOff x="1905000" y="1295400"/>
              <a:chExt cx="4495800" cy="2590800"/>
            </a:xfrm>
            <a:grpFill/>
          </p:grpSpPr>
          <p:grpSp>
            <p:nvGrpSpPr>
              <p:cNvPr id="65" name="Group 82"/>
              <p:cNvGrpSpPr/>
              <p:nvPr/>
            </p:nvGrpSpPr>
            <p:grpSpPr>
              <a:xfrm>
                <a:off x="1905000" y="1295400"/>
                <a:ext cx="3886200" cy="2590800"/>
                <a:chOff x="1905000" y="1295400"/>
                <a:chExt cx="3886200" cy="2590800"/>
              </a:xfrm>
              <a:grpFill/>
            </p:grpSpPr>
            <p:grpSp>
              <p:nvGrpSpPr>
                <p:cNvPr id="82" name="Group 63"/>
                <p:cNvGrpSpPr/>
                <p:nvPr/>
              </p:nvGrpSpPr>
              <p:grpSpPr>
                <a:xfrm>
                  <a:off x="1905000" y="1295400"/>
                  <a:ext cx="2590800" cy="2590800"/>
                  <a:chOff x="1905000" y="1295400"/>
                  <a:chExt cx="2590800" cy="2590800"/>
                </a:xfrm>
                <a:grpFill/>
              </p:grpSpPr>
              <p:grpSp>
                <p:nvGrpSpPr>
                  <p:cNvPr id="94" name="Group 44"/>
                  <p:cNvGrpSpPr/>
                  <p:nvPr/>
                </p:nvGrpSpPr>
                <p:grpSpPr>
                  <a:xfrm>
                    <a:off x="19050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105" name="Straight Connector 39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6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8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5" name="Group 45"/>
                  <p:cNvGrpSpPr/>
                  <p:nvPr/>
                </p:nvGrpSpPr>
                <p:grpSpPr>
                  <a:xfrm>
                    <a:off x="1905000" y="25908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2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103" name="Straight Connector 49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4" name="Rectangle 50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6" name="Group 51"/>
                  <p:cNvGrpSpPr/>
                  <p:nvPr/>
                </p:nvGrpSpPr>
                <p:grpSpPr>
                  <a:xfrm>
                    <a:off x="32004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8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3" name="Group 64"/>
                <p:cNvGrpSpPr/>
                <p:nvPr/>
              </p:nvGrpSpPr>
              <p:grpSpPr>
                <a:xfrm>
                  <a:off x="3200400" y="2590800"/>
                  <a:ext cx="2590800" cy="1295400"/>
                  <a:chOff x="1905000" y="1295400"/>
                  <a:chExt cx="2590800" cy="1295400"/>
                </a:xfrm>
                <a:grpFill/>
              </p:grpSpPr>
              <p:grpSp>
                <p:nvGrpSpPr>
                  <p:cNvPr id="84" name="Group 44"/>
                  <p:cNvGrpSpPr/>
                  <p:nvPr/>
                </p:nvGrpSpPr>
                <p:grpSpPr>
                  <a:xfrm>
                    <a:off x="19050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90" name="Straight Connector 78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1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92" name="Straight Connector 80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3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85" name="Group 51"/>
                  <p:cNvGrpSpPr/>
                  <p:nvPr/>
                </p:nvGrpSpPr>
                <p:grpSpPr>
                  <a:xfrm>
                    <a:off x="32004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86" name="Straight Connector 68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7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9" name="Rectangle 88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66" name="Group 83"/>
              <p:cNvGrpSpPr/>
              <p:nvPr/>
            </p:nvGrpSpPr>
            <p:grpSpPr>
              <a:xfrm>
                <a:off x="4495800" y="1295400"/>
                <a:ext cx="1905000" cy="2590800"/>
                <a:chOff x="1905000" y="1295400"/>
                <a:chExt cx="1905000" cy="2590800"/>
              </a:xfrm>
              <a:grpFill/>
            </p:grpSpPr>
            <p:grpSp>
              <p:nvGrpSpPr>
                <p:cNvPr id="67" name="Group 309"/>
                <p:cNvGrpSpPr/>
                <p:nvPr/>
              </p:nvGrpSpPr>
              <p:grpSpPr>
                <a:xfrm>
                  <a:off x="1905000" y="1295400"/>
                  <a:ext cx="1905000" cy="2590800"/>
                  <a:chOff x="1905000" y="1295400"/>
                  <a:chExt cx="1905000" cy="2590800"/>
                </a:xfrm>
                <a:grpFill/>
              </p:grpSpPr>
              <p:grpSp>
                <p:nvGrpSpPr>
                  <p:cNvPr id="71" name="Group 44"/>
                  <p:cNvGrpSpPr/>
                  <p:nvPr/>
                </p:nvGrpSpPr>
                <p:grpSpPr>
                  <a:xfrm>
                    <a:off x="19050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9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2" name="Group 45"/>
                  <p:cNvGrpSpPr/>
                  <p:nvPr/>
                </p:nvGrpSpPr>
                <p:grpSpPr>
                  <a:xfrm>
                    <a:off x="1905000" y="2590800"/>
                    <a:ext cx="609600" cy="1295400"/>
                    <a:chOff x="1905000" y="1295400"/>
                    <a:chExt cx="609600" cy="1295400"/>
                  </a:xfrm>
                  <a:grpFill/>
                </p:grpSpPr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1905000" y="12954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73" name="Group 51"/>
                  <p:cNvGrpSpPr/>
                  <p:nvPr/>
                </p:nvGrpSpPr>
                <p:grpSpPr>
                  <a:xfrm>
                    <a:off x="3200400" y="1295400"/>
                    <a:ext cx="609600" cy="1295400"/>
                    <a:chOff x="1905000" y="1295400"/>
                    <a:chExt cx="609600" cy="1295400"/>
                  </a:xfrm>
                  <a:grpFill/>
                </p:grpSpPr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1905000" y="12954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</p:grpSp>
            <p:grpSp>
              <p:nvGrpSpPr>
                <p:cNvPr id="68" name="Group 44"/>
                <p:cNvGrpSpPr/>
                <p:nvPr/>
              </p:nvGrpSpPr>
              <p:grpSpPr>
                <a:xfrm>
                  <a:off x="3200400" y="2590800"/>
                  <a:ext cx="609600" cy="1295400"/>
                  <a:chOff x="1905000" y="1295400"/>
                  <a:chExt cx="609600" cy="1295400"/>
                </a:xfrm>
                <a:grpFill/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rot="5400000">
                    <a:off x="1753394" y="2132806"/>
                    <a:ext cx="914400" cy="1588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Rectangle 3"/>
                  <p:cNvSpPr/>
                  <p:nvPr/>
                </p:nvSpPr>
                <p:spPr>
                  <a:xfrm>
                    <a:off x="1905000" y="1295400"/>
                    <a:ext cx="609600" cy="609600"/>
                  </a:xfrm>
                  <a:prstGeom prst="rect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en-US" dirty="0">
                      <a:cs typeface="Calibri"/>
                    </a:endParaRPr>
                  </a:p>
                </p:txBody>
              </p:sp>
            </p:grpSp>
          </p:grpSp>
        </p:grpSp>
        <p:grpSp>
          <p:nvGrpSpPr>
            <p:cNvPr id="28" name="Group 120"/>
            <p:cNvGrpSpPr/>
            <p:nvPr/>
          </p:nvGrpSpPr>
          <p:grpSpPr>
            <a:xfrm rot="10800000">
              <a:off x="1905001" y="3200399"/>
              <a:ext cx="4495800" cy="2590800"/>
              <a:chOff x="1905000" y="1295400"/>
              <a:chExt cx="4495800" cy="2590800"/>
            </a:xfrm>
            <a:grpFill/>
          </p:grpSpPr>
          <p:grpSp>
            <p:nvGrpSpPr>
              <p:cNvPr id="29" name="Group 82"/>
              <p:cNvGrpSpPr/>
              <p:nvPr/>
            </p:nvGrpSpPr>
            <p:grpSpPr>
              <a:xfrm>
                <a:off x="1905000" y="1295400"/>
                <a:ext cx="3886200" cy="2590800"/>
                <a:chOff x="1905000" y="1295400"/>
                <a:chExt cx="3886200" cy="2590800"/>
              </a:xfrm>
              <a:grpFill/>
            </p:grpSpPr>
            <p:grpSp>
              <p:nvGrpSpPr>
                <p:cNvPr id="42" name="Group 63"/>
                <p:cNvGrpSpPr/>
                <p:nvPr/>
              </p:nvGrpSpPr>
              <p:grpSpPr>
                <a:xfrm>
                  <a:off x="1905000" y="1295400"/>
                  <a:ext cx="2590800" cy="1905000"/>
                  <a:chOff x="1905000" y="1295400"/>
                  <a:chExt cx="2590800" cy="1905000"/>
                </a:xfrm>
                <a:grpFill/>
              </p:grpSpPr>
              <p:grpSp>
                <p:nvGrpSpPr>
                  <p:cNvPr id="52" name="Group 44"/>
                  <p:cNvGrpSpPr/>
                  <p:nvPr/>
                </p:nvGrpSpPr>
                <p:grpSpPr>
                  <a:xfrm>
                    <a:off x="19050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61" name="Straight Connector 39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2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63" name="Straight Connector 33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53" name="Group 37"/>
                  <p:cNvGrpSpPr/>
                  <p:nvPr/>
                </p:nvGrpSpPr>
                <p:grpSpPr>
                  <a:xfrm>
                    <a:off x="1905000" y="2590800"/>
                    <a:ext cx="1295400" cy="609600"/>
                    <a:chOff x="1905000" y="1295400"/>
                    <a:chExt cx="1295400" cy="609600"/>
                  </a:xfrm>
                  <a:grpFill/>
                </p:grpSpPr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2286000" y="1598612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1905000" y="12954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54" name="Group 51"/>
                  <p:cNvGrpSpPr/>
                  <p:nvPr/>
                </p:nvGrpSpPr>
                <p:grpSpPr>
                  <a:xfrm>
                    <a:off x="32004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6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" name="Group 64"/>
                <p:cNvGrpSpPr/>
                <p:nvPr/>
              </p:nvGrpSpPr>
              <p:grpSpPr>
                <a:xfrm>
                  <a:off x="3200400" y="2590800"/>
                  <a:ext cx="2590800" cy="1295400"/>
                  <a:chOff x="1905000" y="1295400"/>
                  <a:chExt cx="2590800" cy="1295400"/>
                </a:xfrm>
                <a:grpFill/>
              </p:grpSpPr>
              <p:grpSp>
                <p:nvGrpSpPr>
                  <p:cNvPr id="44" name="Group 37"/>
                  <p:cNvGrpSpPr/>
                  <p:nvPr/>
                </p:nvGrpSpPr>
                <p:grpSpPr>
                  <a:xfrm>
                    <a:off x="1905000" y="1295400"/>
                    <a:ext cx="1295400" cy="609600"/>
                    <a:chOff x="1905000" y="1295400"/>
                    <a:chExt cx="1295400" cy="609600"/>
                  </a:xfrm>
                  <a:grpFill/>
                </p:grpSpPr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2286000" y="1598612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Rectangle 3"/>
                    <p:cNvSpPr/>
                    <p:nvPr/>
                  </p:nvSpPr>
                  <p:spPr>
                    <a:xfrm>
                      <a:off x="1905000" y="12954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45" name="Group 51"/>
                  <p:cNvGrpSpPr/>
                  <p:nvPr/>
                </p:nvGrpSpPr>
                <p:grpSpPr>
                  <a:xfrm>
                    <a:off x="32004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7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48" name="Straight Connector 47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Rectangle 48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0" name="Group 83"/>
              <p:cNvGrpSpPr/>
              <p:nvPr/>
            </p:nvGrpSpPr>
            <p:grpSpPr>
              <a:xfrm>
                <a:off x="4495800" y="1295400"/>
                <a:ext cx="1905000" cy="1905000"/>
                <a:chOff x="1905000" y="1295400"/>
                <a:chExt cx="1905000" cy="1905000"/>
              </a:xfrm>
              <a:grpFill/>
            </p:grpSpPr>
            <p:grpSp>
              <p:nvGrpSpPr>
                <p:cNvPr id="31" name="Group 63"/>
                <p:cNvGrpSpPr/>
                <p:nvPr/>
              </p:nvGrpSpPr>
              <p:grpSpPr>
                <a:xfrm>
                  <a:off x="1905000" y="1295400"/>
                  <a:ext cx="1905000" cy="1905000"/>
                  <a:chOff x="1905000" y="1295400"/>
                  <a:chExt cx="1905000" cy="1905000"/>
                </a:xfrm>
                <a:grpFill/>
              </p:grpSpPr>
              <p:grpSp>
                <p:nvGrpSpPr>
                  <p:cNvPr id="33" name="Group 44"/>
                  <p:cNvGrpSpPr/>
                  <p:nvPr/>
                </p:nvGrpSpPr>
                <p:grpSpPr>
                  <a:xfrm>
                    <a:off x="1905000" y="1295400"/>
                    <a:ext cx="1295400" cy="1295400"/>
                    <a:chOff x="1905000" y="1295400"/>
                    <a:chExt cx="1295400" cy="1295400"/>
                  </a:xfrm>
                  <a:grpFill/>
                </p:grpSpPr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9" name="Group 37"/>
                    <p:cNvGrpSpPr/>
                    <p:nvPr/>
                  </p:nvGrpSpPr>
                  <p:grpSpPr>
                    <a:xfrm>
                      <a:off x="1905000" y="1295400"/>
                      <a:ext cx="1295400" cy="609600"/>
                      <a:chOff x="1905000" y="1295400"/>
                      <a:chExt cx="1295400" cy="609600"/>
                    </a:xfrm>
                    <a:grpFill/>
                  </p:grpSpPr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2286000" y="1598612"/>
                        <a:ext cx="914400" cy="158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Rectangle 3"/>
                      <p:cNvSpPr/>
                      <p:nvPr/>
                    </p:nvSpPr>
                    <p:spPr>
                      <a:xfrm>
                        <a:off x="1905000" y="1295400"/>
                        <a:ext cx="609600" cy="6096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latinLnBrk="1">
                          <a:defRPr/>
                        </a:pPr>
                        <a:endParaRPr lang="en-US" sz="1800" dirty="0">
                          <a:cs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34" name="Rectangle 33"/>
                  <p:cNvSpPr/>
                  <p:nvPr/>
                </p:nvSpPr>
                <p:spPr>
                  <a:xfrm>
                    <a:off x="1905000" y="2590800"/>
                    <a:ext cx="609600" cy="609600"/>
                  </a:xfrm>
                  <a:prstGeom prst="rect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latinLnBrk="1">
                      <a:defRPr/>
                    </a:pPr>
                    <a:endParaRPr lang="en-US" sz="1800" dirty="0">
                      <a:cs typeface="Calibri"/>
                    </a:endParaRPr>
                  </a:p>
                </p:txBody>
              </p:sp>
              <p:grpSp>
                <p:nvGrpSpPr>
                  <p:cNvPr id="35" name="Group 51"/>
                  <p:cNvGrpSpPr/>
                  <p:nvPr/>
                </p:nvGrpSpPr>
                <p:grpSpPr>
                  <a:xfrm>
                    <a:off x="3200400" y="1295400"/>
                    <a:ext cx="609600" cy="1295400"/>
                    <a:chOff x="1905000" y="1295400"/>
                    <a:chExt cx="609600" cy="1295400"/>
                  </a:xfrm>
                  <a:grpFill/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5400000">
                      <a:off x="1753394" y="2132806"/>
                      <a:ext cx="914400" cy="158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1905000" y="1295400"/>
                      <a:ext cx="609600" cy="6096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latinLnBrk="1">
                        <a:defRPr/>
                      </a:pPr>
                      <a:endParaRPr lang="en-US" sz="1800" dirty="0">
                        <a:cs typeface="Calibri"/>
                      </a:endParaRPr>
                    </a:p>
                  </p:txBody>
                </p:sp>
              </p:grpSp>
            </p:grpSp>
            <p:sp>
              <p:nvSpPr>
                <p:cNvPr id="32" name="Rectangle 3"/>
                <p:cNvSpPr/>
                <p:nvPr/>
              </p:nvSpPr>
              <p:spPr>
                <a:xfrm>
                  <a:off x="3200400" y="25908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en-US" sz="1800" dirty="0">
                    <a:cs typeface="Calibri"/>
                  </a:endParaRPr>
                </a:p>
              </p:txBody>
            </p:sp>
          </p:grpSp>
        </p:grpSp>
      </p:grpSp>
      <p:grpSp>
        <p:nvGrpSpPr>
          <p:cNvPr id="15" name="Group 124"/>
          <p:cNvGrpSpPr>
            <a:grpSpLocks/>
          </p:cNvGrpSpPr>
          <p:nvPr/>
        </p:nvGrpSpPr>
        <p:grpSpPr bwMode="auto">
          <a:xfrm>
            <a:off x="2926081" y="2849430"/>
            <a:ext cx="1700986" cy="2150433"/>
            <a:chOff x="5275131" y="3757358"/>
            <a:chExt cx="2112748" cy="2150433"/>
          </a:xfrm>
          <a:solidFill>
            <a:srgbClr val="C5E176"/>
          </a:solidFill>
        </p:grpSpPr>
        <p:cxnSp>
          <p:nvCxnSpPr>
            <p:cNvPr id="25" name="Straight Connector 24"/>
            <p:cNvCxnSpPr/>
            <p:nvPr/>
          </p:nvCxnSpPr>
          <p:spPr>
            <a:xfrm>
              <a:off x="5275131" y="3774055"/>
              <a:ext cx="2082211" cy="1588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7367431" y="3757358"/>
              <a:ext cx="20448" cy="2150433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43"/>
          <p:cNvGrpSpPr>
            <a:grpSpLocks/>
          </p:cNvGrpSpPr>
          <p:nvPr/>
        </p:nvGrpSpPr>
        <p:grpSpPr bwMode="auto">
          <a:xfrm>
            <a:off x="3848574" y="2348005"/>
            <a:ext cx="1953739" cy="1598375"/>
            <a:chOff x="2163044" y="4022810"/>
            <a:chExt cx="7272234" cy="1280516"/>
          </a:xfrm>
          <a:solidFill>
            <a:srgbClr val="C5E176"/>
          </a:solidFill>
        </p:grpSpPr>
        <p:cxnSp>
          <p:nvCxnSpPr>
            <p:cNvPr id="21" name="Straight Connector 20"/>
            <p:cNvCxnSpPr>
              <a:cxnSpLocks/>
            </p:cNvCxnSpPr>
            <p:nvPr/>
          </p:nvCxnSpPr>
          <p:spPr>
            <a:xfrm flipV="1">
              <a:off x="2163044" y="5289628"/>
              <a:ext cx="7272234" cy="13698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 flipH="1" flipV="1">
              <a:off x="2166007" y="4022810"/>
              <a:ext cx="43152" cy="1267135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292FDAD-11AA-C6E7-DAC7-451B78791F72}"/>
              </a:ext>
            </a:extLst>
          </p:cNvPr>
          <p:cNvGrpSpPr/>
          <p:nvPr/>
        </p:nvGrpSpPr>
        <p:grpSpPr>
          <a:xfrm>
            <a:off x="3685990" y="2938069"/>
            <a:ext cx="2146803" cy="1874537"/>
            <a:chOff x="3685990" y="2938069"/>
            <a:chExt cx="2146803" cy="1874537"/>
          </a:xfrm>
        </p:grpSpPr>
        <p:cxnSp>
          <p:nvCxnSpPr>
            <p:cNvPr id="214" name="Straight Connector 213"/>
            <p:cNvCxnSpPr>
              <a:cxnSpLocks/>
            </p:cNvCxnSpPr>
            <p:nvPr/>
          </p:nvCxnSpPr>
          <p:spPr bwMode="auto">
            <a:xfrm flipV="1">
              <a:off x="3700365" y="2953309"/>
              <a:ext cx="0" cy="1859297"/>
            </a:xfrm>
            <a:prstGeom prst="line">
              <a:avLst/>
            </a:prstGeom>
            <a:solidFill>
              <a:srgbClr val="C5E176"/>
            </a:solidFill>
            <a:ln w="38100">
              <a:solidFill>
                <a:srgbClr val="008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cxnSpLocks/>
            </p:cNvCxnSpPr>
            <p:nvPr/>
          </p:nvCxnSpPr>
          <p:spPr bwMode="auto">
            <a:xfrm>
              <a:off x="3685990" y="2938069"/>
              <a:ext cx="2146803" cy="17324"/>
            </a:xfrm>
            <a:prstGeom prst="line">
              <a:avLst/>
            </a:prstGeom>
            <a:solidFill>
              <a:srgbClr val="C5E176"/>
            </a:solidFill>
            <a:ln w="381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ACB62-85F9-9064-67D0-974111F7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E7338-6120-4C25-B5C5-9445E4F2CC96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94E5B60-C06E-CD25-1826-62454D56F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06550AF-DFFC-44DE-8E57-1377CDA2A3F7}"/>
              </a:ext>
            </a:extLst>
          </p:cNvPr>
          <p:cNvGrpSpPr/>
          <p:nvPr/>
        </p:nvGrpSpPr>
        <p:grpSpPr>
          <a:xfrm>
            <a:off x="2672252" y="2086991"/>
            <a:ext cx="2178898" cy="1758228"/>
            <a:chOff x="2672252" y="2086991"/>
            <a:chExt cx="2178898" cy="17582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EEDAAB3-AF4E-751F-FE2C-843C1A8DD1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47030" y="2086991"/>
              <a:ext cx="4120" cy="1758228"/>
            </a:xfrm>
            <a:prstGeom prst="line">
              <a:avLst/>
            </a:prstGeom>
            <a:solidFill>
              <a:srgbClr val="C5E176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803A3D2-BE42-ECF9-22CB-4EC77668C8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72252" y="3829145"/>
              <a:ext cx="2175725" cy="16074"/>
            </a:xfrm>
            <a:prstGeom prst="line">
              <a:avLst/>
            </a:prstGeom>
            <a:solidFill>
              <a:srgbClr val="C5E176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6007A966-AC47-1DCE-B470-E982949F2BDB}"/>
              </a:ext>
            </a:extLst>
          </p:cNvPr>
          <p:cNvSpPr txBox="1"/>
          <p:nvPr/>
        </p:nvSpPr>
        <p:spPr>
          <a:xfrm>
            <a:off x="3185159" y="5471160"/>
            <a:ext cx="1636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Deadlock!</a:t>
            </a:r>
          </a:p>
        </p:txBody>
      </p:sp>
    </p:spTree>
    <p:extLst>
      <p:ext uri="{BB962C8B-B14F-4D97-AF65-F5344CB8AC3E}">
        <p14:creationId xmlns:p14="http://schemas.microsoft.com/office/powerpoint/2010/main" val="346491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C56-049A-38D8-F286-ECEA66BF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C748DC-6377-1F6E-9D62-544BB5E5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5000"/>
            <a:ext cx="3957673" cy="4114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Topology</a:t>
            </a:r>
          </a:p>
          <a:p>
            <a:pPr lvl="1"/>
            <a:r>
              <a:rPr lang="en-US" dirty="0"/>
              <a:t>How to connect the nodes</a:t>
            </a:r>
          </a:p>
          <a:p>
            <a:pPr lvl="1"/>
            <a:r>
              <a:rPr lang="en-US" dirty="0"/>
              <a:t>~Road Network</a:t>
            </a:r>
          </a:p>
          <a:p>
            <a:r>
              <a:rPr lang="en-US" b="1" dirty="0"/>
              <a:t>Routing</a:t>
            </a:r>
          </a:p>
          <a:p>
            <a:pPr lvl="1"/>
            <a:r>
              <a:rPr lang="en-US" dirty="0"/>
              <a:t>Which path should a message take</a:t>
            </a:r>
          </a:p>
          <a:p>
            <a:pPr lvl="1"/>
            <a:r>
              <a:rPr lang="en-US" dirty="0"/>
              <a:t>~Series of road segments from source to destination</a:t>
            </a:r>
          </a:p>
          <a:p>
            <a:r>
              <a:rPr lang="en-US" b="1" dirty="0"/>
              <a:t>Flow Control</a:t>
            </a:r>
          </a:p>
          <a:p>
            <a:pPr lvl="1"/>
            <a:r>
              <a:rPr lang="en-US" dirty="0"/>
              <a:t>When does the message have to stop/proceed</a:t>
            </a:r>
          </a:p>
          <a:p>
            <a:pPr lvl="1"/>
            <a:r>
              <a:rPr lang="en-US" dirty="0"/>
              <a:t>~Traffic signals at end of each road segment</a:t>
            </a:r>
          </a:p>
          <a:p>
            <a:r>
              <a:rPr lang="en-US" b="1" dirty="0"/>
              <a:t>Router Microarchitecture</a:t>
            </a:r>
          </a:p>
          <a:p>
            <a:pPr lvl="1"/>
            <a:r>
              <a:rPr lang="en-US" dirty="0"/>
              <a:t>How to build the routers</a:t>
            </a:r>
          </a:p>
          <a:p>
            <a:pPr lvl="1"/>
            <a:r>
              <a:rPr lang="en-US" dirty="0"/>
              <a:t>~Design of traffic intersection (number of lanes, algorithm for turning red/green)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C74D50-87DF-9136-6A1E-736CDAEE0A1F}"/>
              </a:ext>
            </a:extLst>
          </p:cNvPr>
          <p:cNvSpPr/>
          <p:nvPr/>
        </p:nvSpPr>
        <p:spPr bwMode="auto">
          <a:xfrm>
            <a:off x="647860" y="1756350"/>
            <a:ext cx="4053843" cy="199269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BF7D0-72FD-34A6-68AE-972A3661A37A}"/>
              </a:ext>
            </a:extLst>
          </p:cNvPr>
          <p:cNvSpPr txBox="1"/>
          <p:nvPr/>
        </p:nvSpPr>
        <p:spPr>
          <a:xfrm>
            <a:off x="3749203" y="13239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Today’s class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C5B12-E282-6253-6E45-4EBA6CF8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855F3-DAD9-466A-A61F-8CE226FF32E3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E199C5-E0EE-4398-E630-7EDC4A919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1BE1A3B5-348B-2FCE-2AA0-3EEE64FE1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36" y="2361165"/>
            <a:ext cx="3729072" cy="2000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AF36E-59FB-0876-1870-0A3FA53FE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97" y="3058792"/>
            <a:ext cx="275374" cy="302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38EDE0-8EBB-2C06-BD88-833AB1102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98" y="3058791"/>
            <a:ext cx="275374" cy="3028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5C68C-60A5-EF5E-1A85-B90F19BD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57" y="2878298"/>
            <a:ext cx="757110" cy="3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4254-FB2E-6D52-397E-89E35C9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Deadlock</a:t>
            </a:r>
          </a:p>
        </p:txBody>
      </p:sp>
      <p:sp>
        <p:nvSpPr>
          <p:cNvPr id="6" name="Content Placeholder 35">
            <a:extLst>
              <a:ext uri="{FF2B5EF4-FFF2-40B4-BE49-F238E27FC236}">
                <a16:creationId xmlns:a16="http://schemas.microsoft.com/office/drawing/2014/main" id="{8D62CA7E-DD28-7193-FCB1-56F3056C1488}"/>
              </a:ext>
            </a:extLst>
          </p:cNvPr>
          <p:cNvSpPr txBox="1">
            <a:spLocks/>
          </p:cNvSpPr>
          <p:nvPr/>
        </p:nvSpPr>
        <p:spPr bwMode="auto">
          <a:xfrm>
            <a:off x="457199" y="5004534"/>
            <a:ext cx="83058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A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u (in 1)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v (in 2)</a:t>
            </a:r>
          </a:p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B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v (in 2)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w (in 3)</a:t>
            </a:r>
          </a:p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C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w (in 3)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x (in 0)</a:t>
            </a:r>
          </a:p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D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x (in 0)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u (in 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7953C1-748D-3E0D-640F-CC05334EAFAD}"/>
              </a:ext>
            </a:extLst>
          </p:cNvPr>
          <p:cNvGrpSpPr/>
          <p:nvPr/>
        </p:nvGrpSpPr>
        <p:grpSpPr>
          <a:xfrm>
            <a:off x="2645718" y="2340783"/>
            <a:ext cx="2593726" cy="2441501"/>
            <a:chOff x="2828598" y="1965644"/>
            <a:chExt cx="2593726" cy="24415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EF484D-9C0F-BE92-5077-2A04ABD73921}"/>
                </a:ext>
              </a:extLst>
            </p:cNvPr>
            <p:cNvGrpSpPr/>
            <p:nvPr/>
          </p:nvGrpSpPr>
          <p:grpSpPr>
            <a:xfrm>
              <a:off x="2828598" y="1965644"/>
              <a:ext cx="2593726" cy="2441501"/>
              <a:chOff x="2927695" y="1456870"/>
              <a:chExt cx="3168305" cy="29344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E72504-1679-54EA-8A38-463FCBDAA2A2}"/>
                  </a:ext>
                </a:extLst>
              </p:cNvPr>
              <p:cNvSpPr/>
              <p:nvPr/>
            </p:nvSpPr>
            <p:spPr>
              <a:xfrm>
                <a:off x="3505200" y="1828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56C6BD-53A5-B860-3B82-E7FAD245C0F9}"/>
                  </a:ext>
                </a:extLst>
              </p:cNvPr>
              <p:cNvSpPr/>
              <p:nvPr/>
            </p:nvSpPr>
            <p:spPr>
              <a:xfrm>
                <a:off x="5181600" y="1828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7EE4441-F2D9-98D6-2037-FA5F92CE7B6C}"/>
                  </a:ext>
                </a:extLst>
              </p:cNvPr>
              <p:cNvSpPr/>
              <p:nvPr/>
            </p:nvSpPr>
            <p:spPr>
              <a:xfrm>
                <a:off x="5181600" y="3352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21F6C6-47FE-F88A-5F2F-ED98BE26A54D}"/>
                  </a:ext>
                </a:extLst>
              </p:cNvPr>
              <p:cNvSpPr/>
              <p:nvPr/>
            </p:nvSpPr>
            <p:spPr>
              <a:xfrm>
                <a:off x="3505200" y="3352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3DA02A6-383C-E6B6-4EE3-B9AB09A9EAAD}"/>
                  </a:ext>
                </a:extLst>
              </p:cNvPr>
              <p:cNvCxnSpPr>
                <a:stCxn id="13" idx="6"/>
                <a:endCxn id="14" idx="2"/>
              </p:cNvCxnSpPr>
              <p:nvPr/>
            </p:nvCxnSpPr>
            <p:spPr>
              <a:xfrm>
                <a:off x="4038600" y="2095500"/>
                <a:ext cx="1143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34FFA14-5759-0A61-8D14-789A92DE4278}"/>
                  </a:ext>
                </a:extLst>
              </p:cNvPr>
              <p:cNvCxnSpPr>
                <a:stCxn id="14" idx="4"/>
                <a:endCxn id="15" idx="0"/>
              </p:cNvCxnSpPr>
              <p:nvPr/>
            </p:nvCxnSpPr>
            <p:spPr>
              <a:xfrm rot="5400000">
                <a:off x="4953000" y="2857500"/>
                <a:ext cx="990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F9D88B1-9B39-AA36-6C7B-1BDE8218A748}"/>
                  </a:ext>
                </a:extLst>
              </p:cNvPr>
              <p:cNvCxnSpPr>
                <a:stCxn id="15" idx="2"/>
                <a:endCxn id="16" idx="6"/>
              </p:cNvCxnSpPr>
              <p:nvPr/>
            </p:nvCxnSpPr>
            <p:spPr>
              <a:xfrm rot="10800000">
                <a:off x="4038600" y="3619500"/>
                <a:ext cx="1143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EA88592-5094-D865-F358-D0B78ACA43FA}"/>
                  </a:ext>
                </a:extLst>
              </p:cNvPr>
              <p:cNvCxnSpPr>
                <a:stCxn id="16" idx="0"/>
                <a:endCxn id="13" idx="4"/>
              </p:cNvCxnSpPr>
              <p:nvPr/>
            </p:nvCxnSpPr>
            <p:spPr>
              <a:xfrm rot="5400000" flipH="1" flipV="1">
                <a:off x="3276600" y="2857500"/>
                <a:ext cx="990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0422695-AD5C-9DA3-84A0-9EF38C130211}"/>
                  </a:ext>
                </a:extLst>
              </p:cNvPr>
              <p:cNvGrpSpPr/>
              <p:nvPr/>
            </p:nvGrpSpPr>
            <p:grpSpPr>
              <a:xfrm>
                <a:off x="4791366" y="1522411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2B65999-5401-C59C-9232-A9D5169F59C5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2FE4A24-D119-A235-2A1D-FA345EF7F023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340C8E-05C5-683F-5B13-187642F50C0B}"/>
                  </a:ext>
                </a:extLst>
              </p:cNvPr>
              <p:cNvSpPr txBox="1"/>
              <p:nvPr/>
            </p:nvSpPr>
            <p:spPr>
              <a:xfrm>
                <a:off x="5016801" y="1456870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A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4BD40C6-BCDE-C3DC-09BF-A67AEEDFCDDB}"/>
                  </a:ext>
                </a:extLst>
              </p:cNvPr>
              <p:cNvGrpSpPr/>
              <p:nvPr/>
            </p:nvGrpSpPr>
            <p:grpSpPr>
              <a:xfrm rot="5400000">
                <a:off x="4707303" y="2996157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8FC6393-5A9F-7C9C-7D81-59795B49210A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A253A1F-CB9C-58C8-6074-F35CEF267B92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55A554-C30A-3183-75DA-4080EDA0CF87}"/>
                  </a:ext>
                </a:extLst>
              </p:cNvPr>
              <p:cNvSpPr txBox="1"/>
              <p:nvPr/>
            </p:nvSpPr>
            <p:spPr>
              <a:xfrm>
                <a:off x="4980635" y="3049384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B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253DD09-AA1D-D625-FB40-20E604F1AFC1}"/>
                  </a:ext>
                </a:extLst>
              </p:cNvPr>
              <p:cNvGrpSpPr/>
              <p:nvPr/>
            </p:nvGrpSpPr>
            <p:grpSpPr>
              <a:xfrm rot="10800000">
                <a:off x="2954893" y="2937416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EBA9BDA-2093-9564-5D46-7B3DEAC4BE7C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A62A700-E644-9EDB-FB97-551F30871D06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73C650-A4B7-AFF8-D509-DFE2D82E8CCA}"/>
                  </a:ext>
                </a:extLst>
              </p:cNvPr>
              <p:cNvSpPr txBox="1"/>
              <p:nvPr/>
            </p:nvSpPr>
            <p:spPr>
              <a:xfrm>
                <a:off x="3792172" y="3609133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C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3D3C005-F1BC-B6EB-306A-36DE84269BAF}"/>
                  </a:ext>
                </a:extLst>
              </p:cNvPr>
              <p:cNvGrpSpPr/>
              <p:nvPr/>
            </p:nvGrpSpPr>
            <p:grpSpPr>
              <a:xfrm rot="16200000">
                <a:off x="3002305" y="1449389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A06E97E-19B0-60CE-0297-84999EC4A891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D12397D-6D52-8DC8-3376-3191F069D0B5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7F8F8B-0A53-2960-E0DC-813E61648FD0}"/>
                  </a:ext>
                </a:extLst>
              </p:cNvPr>
              <p:cNvSpPr txBox="1"/>
              <p:nvPr/>
            </p:nvSpPr>
            <p:spPr>
              <a:xfrm>
                <a:off x="3263091" y="1981940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D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10A3BA-554F-5F40-3433-9897518DB410}"/>
                  </a:ext>
                </a:extLst>
              </p:cNvPr>
              <p:cNvSpPr/>
              <p:nvPr/>
            </p:nvSpPr>
            <p:spPr>
              <a:xfrm>
                <a:off x="5201506" y="2004301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CBA556F-F127-2C88-2932-88EB1B68E908}"/>
                  </a:ext>
                </a:extLst>
              </p:cNvPr>
              <p:cNvSpPr/>
              <p:nvPr/>
            </p:nvSpPr>
            <p:spPr>
              <a:xfrm>
                <a:off x="5387324" y="3359965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09E7BBE-FCD2-DC2C-AC69-5F487A18F516}"/>
                  </a:ext>
                </a:extLst>
              </p:cNvPr>
              <p:cNvSpPr/>
              <p:nvPr/>
            </p:nvSpPr>
            <p:spPr>
              <a:xfrm>
                <a:off x="3885533" y="3545789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79535C-98EF-3087-6F5B-843F5459A713}"/>
                  </a:ext>
                </a:extLst>
              </p:cNvPr>
              <p:cNvSpPr/>
              <p:nvPr/>
            </p:nvSpPr>
            <p:spPr>
              <a:xfrm>
                <a:off x="3718443" y="2225541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3673D8-D275-DD01-C41B-CC0188C59A95}"/>
                </a:ext>
              </a:extLst>
            </p:cNvPr>
            <p:cNvSpPr txBox="1"/>
            <p:nvPr/>
          </p:nvSpPr>
          <p:spPr>
            <a:xfrm>
              <a:off x="4408152" y="2472423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2356E-E93B-8EFB-C5A8-95BC7186F06F}"/>
                </a:ext>
              </a:extLst>
            </p:cNvPr>
            <p:cNvSpPr txBox="1"/>
            <p:nvPr/>
          </p:nvSpPr>
          <p:spPr>
            <a:xfrm>
              <a:off x="4913819" y="3206914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v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F39AB7-B0A0-B388-F9D9-2BBC11E092B2}"/>
                </a:ext>
              </a:extLst>
            </p:cNvPr>
            <p:cNvSpPr txBox="1"/>
            <p:nvPr/>
          </p:nvSpPr>
          <p:spPr>
            <a:xfrm>
              <a:off x="3738041" y="3380142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CA4A9-63A0-10F9-B5B3-26A05A9AE863}"/>
                </a:ext>
              </a:extLst>
            </p:cNvPr>
            <p:cNvSpPr txBox="1"/>
            <p:nvPr/>
          </p:nvSpPr>
          <p:spPr>
            <a:xfrm>
              <a:off x="3526769" y="2613491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x</a:t>
              </a:r>
            </a:p>
          </p:txBody>
        </p:sp>
      </p:grp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951D1EFD-3E7D-DEB1-76F1-AA346EAD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88" y="1645698"/>
            <a:ext cx="7772400" cy="1326871"/>
          </a:xfrm>
        </p:spPr>
        <p:txBody>
          <a:bodyPr/>
          <a:lstStyle/>
          <a:p>
            <a:r>
              <a:rPr lang="en-US" sz="2000" b="1" dirty="0"/>
              <a:t>Deadlock: </a:t>
            </a:r>
            <a:r>
              <a:rPr lang="en-US" sz="2000" dirty="0"/>
              <a:t>A condition in which a set of </a:t>
            </a:r>
            <a:r>
              <a:rPr lang="en-US" sz="2000" b="1" dirty="0">
                <a:solidFill>
                  <a:srgbClr val="008000"/>
                </a:solidFill>
              </a:rPr>
              <a:t>agents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wait indefinitely trying to acquire a set of </a:t>
            </a:r>
            <a:r>
              <a:rPr lang="en-US" sz="2000" b="1" dirty="0">
                <a:solidFill>
                  <a:srgbClr val="FF0000"/>
                </a:solidFill>
              </a:rPr>
              <a:t>resources</a:t>
            </a:r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8EA07324-4245-5E2F-6434-0CF97036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6A884-CB2C-42BB-8D5A-144739038E0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0DDDEB24-75E2-77B5-67C5-5D1104D5E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F2BD0-F171-EFFE-A917-F54BF775AFB0}"/>
              </a:ext>
            </a:extLst>
          </p:cNvPr>
          <p:cNvSpPr txBox="1"/>
          <p:nvPr/>
        </p:nvSpPr>
        <p:spPr>
          <a:xfrm>
            <a:off x="6425864" y="2806617"/>
            <a:ext cx="17938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Tahoma"/>
                <a:cs typeface="Tahoma"/>
              </a:rPr>
              <a:t>Agents: </a:t>
            </a:r>
            <a:r>
              <a:rPr lang="en-US" sz="2200" dirty="0">
                <a:latin typeface="Tahoma"/>
                <a:cs typeface="Tahoma"/>
              </a:rPr>
              <a:t>Packets</a:t>
            </a:r>
          </a:p>
          <a:p>
            <a:endParaRPr lang="en-US" sz="2200" b="1" dirty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ahoma"/>
                <a:cs typeface="Tahoma"/>
              </a:rPr>
              <a:t>Resources: </a:t>
            </a:r>
            <a:r>
              <a:rPr lang="en-US" sz="2200" dirty="0">
                <a:latin typeface="Tahoma"/>
                <a:cs typeface="Tahoma"/>
              </a:rPr>
              <a:t>Buffers</a:t>
            </a:r>
          </a:p>
        </p:txBody>
      </p:sp>
    </p:spTree>
    <p:extLst>
      <p:ext uri="{BB962C8B-B14F-4D97-AF65-F5344CB8AC3E}">
        <p14:creationId xmlns:p14="http://schemas.microsoft.com/office/powerpoint/2010/main" val="39918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7427-C52B-F903-02B9-2F99555E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Example: Dining Philosopher’s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48784-73B9-277D-A3AF-AA4893C4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3A2CE-0CAD-454F-9F14-A18C842D7E13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81E0B-FB8D-8AB5-6BC8-06425CDF5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B08B7-7845-2E72-EB3F-924A12935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81" y="2574057"/>
            <a:ext cx="3312459" cy="3435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DFEA9-0A6E-9A34-4D64-59BB356CFD3F}"/>
              </a:ext>
            </a:extLst>
          </p:cNvPr>
          <p:cNvSpPr txBox="1"/>
          <p:nvPr/>
        </p:nvSpPr>
        <p:spPr>
          <a:xfrm>
            <a:off x="6425864" y="2806617"/>
            <a:ext cx="17938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Tahoma"/>
                <a:cs typeface="Tahoma"/>
              </a:rPr>
              <a:t>Agents: </a:t>
            </a:r>
            <a:r>
              <a:rPr lang="en-US" sz="2200" dirty="0">
                <a:latin typeface="Tahoma"/>
                <a:cs typeface="Tahoma"/>
              </a:rPr>
              <a:t>Philosophers</a:t>
            </a:r>
          </a:p>
          <a:p>
            <a:endParaRPr lang="en-US" sz="2200" b="1" dirty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ahoma"/>
                <a:cs typeface="Tahoma"/>
              </a:rPr>
              <a:t>Resources: </a:t>
            </a:r>
            <a:r>
              <a:rPr lang="en-US" sz="2200" dirty="0">
                <a:latin typeface="Tahoma"/>
                <a:cs typeface="Tahoma"/>
              </a:rPr>
              <a:t>Forks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67D74-2B90-4C89-32D4-BB0D1ECFE5B3}"/>
              </a:ext>
            </a:extLst>
          </p:cNvPr>
          <p:cNvSpPr txBox="1"/>
          <p:nvPr/>
        </p:nvSpPr>
        <p:spPr>
          <a:xfrm>
            <a:off x="765810" y="1558394"/>
            <a:ext cx="8103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Deadlock: </a:t>
            </a:r>
            <a:r>
              <a:rPr lang="en-US" sz="2000" dirty="0"/>
              <a:t>A condition in which a set of </a:t>
            </a:r>
            <a:r>
              <a:rPr lang="en-US" sz="2000" b="1" dirty="0">
                <a:solidFill>
                  <a:srgbClr val="008000"/>
                </a:solidFill>
              </a:rPr>
              <a:t>agents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wait indefinitely trying to acquire a set of </a:t>
            </a:r>
            <a:r>
              <a:rPr lang="en-US" sz="2000" b="1" dirty="0">
                <a:solidFill>
                  <a:srgbClr val="FF000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089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1861-19C0-53A1-00E7-AD4434F0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2B23B-5283-38AC-29C3-A2D1AF502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Agents hold and do not release a resource while waiting for access to another</a:t>
            </a:r>
          </a:p>
          <a:p>
            <a:pPr lvl="1"/>
            <a:endParaRPr lang="en-US" sz="2000" dirty="0"/>
          </a:p>
          <a:p>
            <a:r>
              <a:rPr lang="en-US" sz="2400" dirty="0"/>
              <a:t>A cycle exists between waiting agents such that there exists a set of agents A</a:t>
            </a:r>
            <a:r>
              <a:rPr lang="en-US" sz="2400" baseline="-25000" dirty="0"/>
              <a:t>0</a:t>
            </a:r>
            <a:r>
              <a:rPr lang="en-US" sz="2400" dirty="0"/>
              <a:t>, .. A</a:t>
            </a:r>
            <a:r>
              <a:rPr lang="en-US" sz="2400" baseline="-25000" dirty="0"/>
              <a:t>n-1</a:t>
            </a:r>
            <a:r>
              <a:rPr lang="en-US" sz="2400" dirty="0"/>
              <a:t>, where agent A</a:t>
            </a:r>
            <a:r>
              <a:rPr lang="en-US" sz="2400" baseline="-25000" dirty="0"/>
              <a:t>i</a:t>
            </a:r>
            <a:r>
              <a:rPr lang="en-US" sz="2400" dirty="0"/>
              <a:t> holds resource R</a:t>
            </a:r>
            <a:r>
              <a:rPr lang="en-US" sz="2400" baseline="-25000" dirty="0"/>
              <a:t>i</a:t>
            </a:r>
            <a:r>
              <a:rPr lang="en-US" sz="2400" dirty="0"/>
              <a:t>, while waiting on resource 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i+i</a:t>
            </a:r>
            <a:r>
              <a:rPr lang="en-US" sz="2400" baseline="-25000" dirty="0"/>
              <a:t> mod n)</a:t>
            </a:r>
            <a:r>
              <a:rPr lang="en-US" sz="2400" dirty="0"/>
              <a:t>, for </a:t>
            </a:r>
            <a:r>
              <a:rPr lang="en-US" sz="2400" dirty="0" err="1"/>
              <a:t>i</a:t>
            </a:r>
            <a:r>
              <a:rPr lang="en-US" sz="2400" dirty="0"/>
              <a:t> = 0, …, n-1</a:t>
            </a:r>
          </a:p>
          <a:p>
            <a:endParaRPr lang="en-US" sz="2400" dirty="0"/>
          </a:p>
          <a:p>
            <a:r>
              <a:rPr lang="en-US" sz="2400" dirty="0"/>
              <a:t>To avoid deadlock – resource dependence graph should not have any cycles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97EF-8CCF-747A-BB71-BA5ADFDE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081BC-B136-44EC-9546-31E4AC58C75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0A4F-FAF2-67F9-A170-5AC0C1CF3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31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/>
          <a:lstStyle/>
          <a:p>
            <a:r>
              <a:rPr lang="en-US" sz="4000" dirty="0"/>
              <a:t>Turn Model (Glass &amp; Ni 1994)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0687"/>
            <a:ext cx="8305801" cy="194558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One way of looking at whether a routing algorithm is deadlock free is to look at the turns allowed.</a:t>
            </a:r>
          </a:p>
          <a:p>
            <a:r>
              <a:rPr lang="en-US" dirty="0"/>
              <a:t>Deadlocks may occur if  turns can form a cycle</a:t>
            </a:r>
          </a:p>
          <a:p>
            <a:pPr lvl="1"/>
            <a:r>
              <a:rPr lang="en-US" dirty="0"/>
              <a:t>Removing some turns can make algorithm deadlock free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62449" y="3956601"/>
            <a:ext cx="3469953" cy="2133092"/>
            <a:chOff x="762449" y="3956601"/>
            <a:chExt cx="3469953" cy="2133092"/>
          </a:xfrm>
        </p:grpSpPr>
        <p:cxnSp>
          <p:nvCxnSpPr>
            <p:cNvPr id="7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06023" y="4313689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8" name="Straight Connector 9"/>
            <p:cNvCxnSpPr>
              <a:cxnSpLocks noChangeShapeType="1"/>
            </p:cNvCxnSpPr>
            <p:nvPr/>
          </p:nvCxnSpPr>
          <p:spPr bwMode="auto">
            <a:xfrm>
              <a:off x="763144" y="3956601"/>
              <a:ext cx="687330" cy="1323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9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1512960" y="3956601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 type="none"/>
              <a:tailEnd type="stealth"/>
            </a:ln>
          </p:spPr>
        </p:cxnSp>
        <p:cxnSp>
          <p:nvCxnSpPr>
            <p:cNvPr id="10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936092" y="4283946"/>
              <a:ext cx="654061" cy="694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1" name="Straight Arrow Connector 17"/>
            <p:cNvCxnSpPr>
              <a:cxnSpLocks noChangeShapeType="1"/>
            </p:cNvCxnSpPr>
            <p:nvPr/>
          </p:nvCxnSpPr>
          <p:spPr bwMode="auto">
            <a:xfrm>
              <a:off x="763839" y="5384424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12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35105" y="5057708"/>
              <a:ext cx="655384" cy="694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3" name="Straight Arrow Connector 20"/>
            <p:cNvCxnSpPr>
              <a:cxnSpLocks noChangeShapeType="1"/>
            </p:cNvCxnSpPr>
            <p:nvPr/>
          </p:nvCxnSpPr>
          <p:spPr bwMode="auto">
            <a:xfrm rot="16200000">
              <a:off x="1905653" y="5027270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4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1575444" y="5385085"/>
              <a:ext cx="687330" cy="662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2410850" y="4277795"/>
              <a:ext cx="642454" cy="1390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6" name="Straight Connector 34"/>
            <p:cNvCxnSpPr>
              <a:cxnSpLocks noChangeShapeType="1"/>
            </p:cNvCxnSpPr>
            <p:nvPr/>
          </p:nvCxnSpPr>
          <p:spPr bwMode="auto">
            <a:xfrm>
              <a:off x="2732076" y="3956601"/>
              <a:ext cx="785138" cy="1588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17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3588653" y="3956601"/>
              <a:ext cx="643054" cy="1324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36"/>
            <p:cNvCxnSpPr>
              <a:cxnSpLocks noChangeShapeType="1"/>
            </p:cNvCxnSpPr>
            <p:nvPr/>
          </p:nvCxnSpPr>
          <p:spPr bwMode="auto">
            <a:xfrm rot="5400000">
              <a:off x="3875049" y="4313821"/>
              <a:ext cx="713912" cy="794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9" name="Straight Arrow Connector 37"/>
            <p:cNvCxnSpPr>
              <a:cxnSpLocks noChangeShapeType="1"/>
            </p:cNvCxnSpPr>
            <p:nvPr/>
          </p:nvCxnSpPr>
          <p:spPr bwMode="auto">
            <a:xfrm>
              <a:off x="2732771" y="5384424"/>
              <a:ext cx="713004" cy="1323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2374096" y="5028460"/>
              <a:ext cx="714573" cy="1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21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3910082" y="5063561"/>
              <a:ext cx="642457" cy="598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2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3517215" y="5385748"/>
              <a:ext cx="714492" cy="1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934748" y="5720361"/>
              <a:ext cx="12732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1800" b="1" dirty="0"/>
                <a:t>XY Model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63021" y="3930585"/>
            <a:ext cx="3469953" cy="2133092"/>
            <a:chOff x="5063021" y="3930585"/>
            <a:chExt cx="3469953" cy="2133092"/>
          </a:xfrm>
        </p:grpSpPr>
        <p:cxnSp>
          <p:nvCxnSpPr>
            <p:cNvPr id="24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706595" y="4287673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25" name="Straight Connector 9"/>
            <p:cNvCxnSpPr>
              <a:cxnSpLocks noChangeShapeType="1"/>
            </p:cNvCxnSpPr>
            <p:nvPr/>
          </p:nvCxnSpPr>
          <p:spPr bwMode="auto">
            <a:xfrm>
              <a:off x="5063716" y="3930585"/>
              <a:ext cx="687330" cy="1323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6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5813532" y="3930585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 type="none"/>
              <a:tailEnd type="stealth"/>
            </a:ln>
          </p:spPr>
        </p:cxnSp>
        <p:cxnSp>
          <p:nvCxnSpPr>
            <p:cNvPr id="27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236664" y="4257930"/>
              <a:ext cx="654061" cy="694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28" name="Straight Arrow Connector 17"/>
            <p:cNvCxnSpPr>
              <a:cxnSpLocks noChangeShapeType="1"/>
            </p:cNvCxnSpPr>
            <p:nvPr/>
          </p:nvCxnSpPr>
          <p:spPr bwMode="auto">
            <a:xfrm>
              <a:off x="5064411" y="5358408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29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735677" y="5031692"/>
              <a:ext cx="655384" cy="694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30" name="Straight Arrow Connector 20"/>
            <p:cNvCxnSpPr>
              <a:cxnSpLocks noChangeShapeType="1"/>
            </p:cNvCxnSpPr>
            <p:nvPr/>
          </p:nvCxnSpPr>
          <p:spPr bwMode="auto">
            <a:xfrm rot="16200000">
              <a:off x="6206225" y="5001254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31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5876016" y="5359069"/>
              <a:ext cx="687330" cy="662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2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6711422" y="4251779"/>
              <a:ext cx="642454" cy="1390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33" name="Straight Connector 34"/>
            <p:cNvCxnSpPr>
              <a:cxnSpLocks noChangeShapeType="1"/>
            </p:cNvCxnSpPr>
            <p:nvPr/>
          </p:nvCxnSpPr>
          <p:spPr bwMode="auto">
            <a:xfrm>
              <a:off x="7032648" y="3930585"/>
              <a:ext cx="785138" cy="1588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34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7889225" y="3930585"/>
              <a:ext cx="643054" cy="1324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5" name="Straight Connector 36"/>
            <p:cNvCxnSpPr>
              <a:cxnSpLocks noChangeShapeType="1"/>
            </p:cNvCxnSpPr>
            <p:nvPr/>
          </p:nvCxnSpPr>
          <p:spPr bwMode="auto">
            <a:xfrm rot="5400000">
              <a:off x="8175621" y="4287805"/>
              <a:ext cx="713912" cy="794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36" name="Straight Arrow Connector 37"/>
            <p:cNvCxnSpPr>
              <a:cxnSpLocks noChangeShapeType="1"/>
            </p:cNvCxnSpPr>
            <p:nvPr/>
          </p:nvCxnSpPr>
          <p:spPr bwMode="auto">
            <a:xfrm>
              <a:off x="7033343" y="5358408"/>
              <a:ext cx="713004" cy="1323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7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6674668" y="5002444"/>
              <a:ext cx="714573" cy="1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38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8210654" y="5037545"/>
              <a:ext cx="642457" cy="598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39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7817787" y="5359732"/>
              <a:ext cx="714492" cy="1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6235320" y="5694345"/>
              <a:ext cx="1260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1800" b="1" dirty="0"/>
                <a:t>YX Model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9769B-FED0-30F7-10BA-33192F2B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3C11B-1501-4C4F-9F08-504B6877D979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89640F94-01B3-6E62-7A00-6A001AC76E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6531"/>
            <a:ext cx="8686801" cy="913751"/>
          </a:xfrm>
        </p:spPr>
        <p:txBody>
          <a:bodyPr/>
          <a:lstStyle/>
          <a:p>
            <a:r>
              <a:rPr lang="en-US" dirty="0"/>
              <a:t>Deadlock-free Routing Algorithms</a:t>
            </a:r>
          </a:p>
        </p:txBody>
      </p: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rot="5400000">
            <a:off x="380711" y="2082180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737832" y="1725092"/>
            <a:ext cx="687330" cy="1323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 rot="10800000">
            <a:off x="1487648" y="1725092"/>
            <a:ext cx="749815" cy="1323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 type="stealth" w="med" len="med"/>
          </a:ln>
        </p:spPr>
      </p:cxn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 rot="5400000">
            <a:off x="1910780" y="2052437"/>
            <a:ext cx="654061" cy="694"/>
          </a:xfrm>
          <a:prstGeom prst="line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1" name="Straight Arrow Connector 17"/>
          <p:cNvCxnSpPr>
            <a:cxnSpLocks noChangeShapeType="1"/>
          </p:cNvCxnSpPr>
          <p:nvPr/>
        </p:nvCxnSpPr>
        <p:spPr bwMode="auto">
          <a:xfrm>
            <a:off x="738527" y="3152915"/>
            <a:ext cx="749815" cy="1323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12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409793" y="2826199"/>
            <a:ext cx="655384" cy="694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13" name="Straight Arrow Connector 20"/>
          <p:cNvCxnSpPr>
            <a:cxnSpLocks noChangeShapeType="1"/>
          </p:cNvCxnSpPr>
          <p:nvPr/>
        </p:nvCxnSpPr>
        <p:spPr bwMode="auto">
          <a:xfrm rot="16200000">
            <a:off x="1880341" y="2795761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4" name="Straight Connector 21"/>
          <p:cNvCxnSpPr>
            <a:cxnSpLocks noChangeShapeType="1"/>
          </p:cNvCxnSpPr>
          <p:nvPr/>
        </p:nvCxnSpPr>
        <p:spPr bwMode="auto">
          <a:xfrm rot="10800000">
            <a:off x="1550132" y="3153576"/>
            <a:ext cx="687330" cy="662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Arrow Connector 33"/>
          <p:cNvCxnSpPr>
            <a:cxnSpLocks noChangeShapeType="1"/>
          </p:cNvCxnSpPr>
          <p:nvPr/>
        </p:nvCxnSpPr>
        <p:spPr bwMode="auto">
          <a:xfrm rot="5400000">
            <a:off x="2274028" y="2046286"/>
            <a:ext cx="642454" cy="1390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16" name="Straight Connector 34"/>
          <p:cNvCxnSpPr>
            <a:cxnSpLocks noChangeShapeType="1"/>
          </p:cNvCxnSpPr>
          <p:nvPr/>
        </p:nvCxnSpPr>
        <p:spPr bwMode="auto">
          <a:xfrm>
            <a:off x="2595254" y="1725092"/>
            <a:ext cx="785138" cy="1588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17" name="Straight Arrow Connector 35"/>
          <p:cNvCxnSpPr>
            <a:cxnSpLocks noChangeShapeType="1"/>
          </p:cNvCxnSpPr>
          <p:nvPr/>
        </p:nvCxnSpPr>
        <p:spPr bwMode="auto">
          <a:xfrm rot="10800000">
            <a:off x="3451831" y="1725092"/>
            <a:ext cx="643054" cy="1324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36"/>
          <p:cNvCxnSpPr>
            <a:cxnSpLocks noChangeShapeType="1"/>
          </p:cNvCxnSpPr>
          <p:nvPr/>
        </p:nvCxnSpPr>
        <p:spPr bwMode="auto">
          <a:xfrm rot="5400000">
            <a:off x="3738227" y="2082312"/>
            <a:ext cx="713912" cy="794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9" name="Straight Arrow Connector 37"/>
          <p:cNvCxnSpPr>
            <a:cxnSpLocks noChangeShapeType="1"/>
          </p:cNvCxnSpPr>
          <p:nvPr/>
        </p:nvCxnSpPr>
        <p:spPr bwMode="auto">
          <a:xfrm>
            <a:off x="2595949" y="3152915"/>
            <a:ext cx="713004" cy="1323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2237274" y="2796951"/>
            <a:ext cx="714573" cy="1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1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3773260" y="2832052"/>
            <a:ext cx="642457" cy="598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2" name="Straight Connector 40"/>
          <p:cNvCxnSpPr>
            <a:cxnSpLocks noChangeShapeType="1"/>
          </p:cNvCxnSpPr>
          <p:nvPr/>
        </p:nvCxnSpPr>
        <p:spPr bwMode="auto">
          <a:xfrm rot="10800000">
            <a:off x="3380393" y="3154239"/>
            <a:ext cx="714492" cy="1"/>
          </a:xfrm>
          <a:prstGeom prst="line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 type="stealth" w="med" len="med"/>
          </a:ln>
        </p:spPr>
      </p:cxnSp>
      <p:cxnSp>
        <p:nvCxnSpPr>
          <p:cNvPr id="23" name="Straight Arrow Connector 42"/>
          <p:cNvCxnSpPr>
            <a:cxnSpLocks noChangeShapeType="1"/>
          </p:cNvCxnSpPr>
          <p:nvPr/>
        </p:nvCxnSpPr>
        <p:spPr bwMode="auto">
          <a:xfrm rot="5400000">
            <a:off x="4809949" y="2082181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4" name="Straight Connector 43"/>
          <p:cNvCxnSpPr>
            <a:cxnSpLocks noChangeShapeType="1"/>
          </p:cNvCxnSpPr>
          <p:nvPr/>
        </p:nvCxnSpPr>
        <p:spPr bwMode="auto">
          <a:xfrm>
            <a:off x="5167069" y="1725092"/>
            <a:ext cx="687330" cy="1323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25" name="Straight Arrow Connector 44"/>
          <p:cNvCxnSpPr>
            <a:cxnSpLocks noChangeShapeType="1"/>
          </p:cNvCxnSpPr>
          <p:nvPr/>
        </p:nvCxnSpPr>
        <p:spPr bwMode="auto">
          <a:xfrm rot="10800000">
            <a:off x="5916885" y="1725092"/>
            <a:ext cx="749815" cy="1323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 type="stealth" w="med" len="med"/>
          </a:ln>
        </p:spPr>
      </p:cxnSp>
      <p:cxnSp>
        <p:nvCxnSpPr>
          <p:cNvPr id="26" name="Straight Connector 45"/>
          <p:cNvCxnSpPr>
            <a:cxnSpLocks noChangeShapeType="1"/>
          </p:cNvCxnSpPr>
          <p:nvPr/>
        </p:nvCxnSpPr>
        <p:spPr bwMode="auto">
          <a:xfrm rot="5400000">
            <a:off x="6340017" y="2052437"/>
            <a:ext cx="654061" cy="694"/>
          </a:xfrm>
          <a:prstGeom prst="line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7" name="Straight Arrow Connector 46"/>
          <p:cNvCxnSpPr>
            <a:cxnSpLocks noChangeShapeType="1"/>
          </p:cNvCxnSpPr>
          <p:nvPr/>
        </p:nvCxnSpPr>
        <p:spPr bwMode="auto">
          <a:xfrm>
            <a:off x="5167764" y="3152915"/>
            <a:ext cx="749815" cy="1323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8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4839030" y="2826198"/>
            <a:ext cx="655384" cy="694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Straight Arrow Connector 48"/>
          <p:cNvCxnSpPr>
            <a:cxnSpLocks noChangeShapeType="1"/>
          </p:cNvCxnSpPr>
          <p:nvPr/>
        </p:nvCxnSpPr>
        <p:spPr bwMode="auto">
          <a:xfrm rot="16200000">
            <a:off x="6309579" y="2795761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0" name="Straight Connector 49"/>
          <p:cNvCxnSpPr>
            <a:cxnSpLocks noChangeShapeType="1"/>
          </p:cNvCxnSpPr>
          <p:nvPr/>
        </p:nvCxnSpPr>
        <p:spPr bwMode="auto">
          <a:xfrm rot="10800000">
            <a:off x="5979369" y="3153577"/>
            <a:ext cx="687330" cy="661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Straight Arrow Connector 70"/>
          <p:cNvCxnSpPr>
            <a:cxnSpLocks noChangeShapeType="1"/>
          </p:cNvCxnSpPr>
          <p:nvPr/>
        </p:nvCxnSpPr>
        <p:spPr bwMode="auto">
          <a:xfrm rot="5400000">
            <a:off x="6703861" y="2046285"/>
            <a:ext cx="642454" cy="139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32" name="Straight Connector 71"/>
          <p:cNvCxnSpPr>
            <a:cxnSpLocks noChangeShapeType="1"/>
          </p:cNvCxnSpPr>
          <p:nvPr/>
        </p:nvCxnSpPr>
        <p:spPr bwMode="auto">
          <a:xfrm>
            <a:off x="7025087" y="1725091"/>
            <a:ext cx="785138" cy="1588"/>
          </a:xfrm>
          <a:prstGeom prst="line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 type="stealth" w="med" len="med"/>
          </a:ln>
        </p:spPr>
      </p:cxnSp>
      <p:cxnSp>
        <p:nvCxnSpPr>
          <p:cNvPr id="33" name="Straight Arrow Connector 72"/>
          <p:cNvCxnSpPr>
            <a:cxnSpLocks noChangeShapeType="1"/>
          </p:cNvCxnSpPr>
          <p:nvPr/>
        </p:nvCxnSpPr>
        <p:spPr bwMode="auto">
          <a:xfrm rot="10800000">
            <a:off x="7881664" y="1725091"/>
            <a:ext cx="643054" cy="1324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Straight Connector 73"/>
          <p:cNvCxnSpPr>
            <a:cxnSpLocks noChangeShapeType="1"/>
          </p:cNvCxnSpPr>
          <p:nvPr/>
        </p:nvCxnSpPr>
        <p:spPr bwMode="auto">
          <a:xfrm rot="5400000">
            <a:off x="8168060" y="2082311"/>
            <a:ext cx="713912" cy="794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5" name="Straight Arrow Connector 74"/>
          <p:cNvCxnSpPr>
            <a:cxnSpLocks noChangeShapeType="1"/>
          </p:cNvCxnSpPr>
          <p:nvPr/>
        </p:nvCxnSpPr>
        <p:spPr bwMode="auto">
          <a:xfrm>
            <a:off x="7025782" y="3152914"/>
            <a:ext cx="713004" cy="1323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36" name="Straight Connector 75"/>
          <p:cNvCxnSpPr>
            <a:cxnSpLocks noChangeShapeType="1"/>
          </p:cNvCxnSpPr>
          <p:nvPr/>
        </p:nvCxnSpPr>
        <p:spPr bwMode="auto">
          <a:xfrm rot="5400000" flipH="1" flipV="1">
            <a:off x="6667107" y="2796950"/>
            <a:ext cx="714573" cy="1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37" name="Straight Arrow Connector 76"/>
          <p:cNvCxnSpPr>
            <a:cxnSpLocks noChangeShapeType="1"/>
          </p:cNvCxnSpPr>
          <p:nvPr/>
        </p:nvCxnSpPr>
        <p:spPr bwMode="auto">
          <a:xfrm rot="5400000" flipH="1" flipV="1">
            <a:off x="8203093" y="2832051"/>
            <a:ext cx="642457" cy="598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77"/>
          <p:cNvCxnSpPr>
            <a:cxnSpLocks noChangeShapeType="1"/>
          </p:cNvCxnSpPr>
          <p:nvPr/>
        </p:nvCxnSpPr>
        <p:spPr bwMode="auto">
          <a:xfrm rot="10800000">
            <a:off x="7810226" y="3154238"/>
            <a:ext cx="714492" cy="1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237213" y="3368609"/>
            <a:ext cx="2506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800" b="1" dirty="0"/>
              <a:t>West-First Turn Model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666450" y="3368609"/>
            <a:ext cx="2594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800" b="1" dirty="0"/>
              <a:t>North-Last Turn Model</a:t>
            </a:r>
          </a:p>
        </p:txBody>
      </p:sp>
      <p:cxnSp>
        <p:nvCxnSpPr>
          <p:cNvPr id="41" name="Straight Arrow Connector 7"/>
          <p:cNvCxnSpPr>
            <a:cxnSpLocks noChangeShapeType="1"/>
          </p:cNvCxnSpPr>
          <p:nvPr/>
        </p:nvCxnSpPr>
        <p:spPr bwMode="auto">
          <a:xfrm rot="5400000">
            <a:off x="379320" y="4607620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42" name="Straight Connector 9"/>
          <p:cNvCxnSpPr>
            <a:cxnSpLocks noChangeShapeType="1"/>
          </p:cNvCxnSpPr>
          <p:nvPr/>
        </p:nvCxnSpPr>
        <p:spPr bwMode="auto">
          <a:xfrm>
            <a:off x="736441" y="4250532"/>
            <a:ext cx="687330" cy="1323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Arrow Connector 14"/>
          <p:cNvCxnSpPr>
            <a:cxnSpLocks noChangeShapeType="1"/>
          </p:cNvCxnSpPr>
          <p:nvPr/>
        </p:nvCxnSpPr>
        <p:spPr bwMode="auto">
          <a:xfrm rot="10800000">
            <a:off x="1486257" y="4250532"/>
            <a:ext cx="749815" cy="1323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 type="stealth" w="med" len="med"/>
          </a:ln>
        </p:spPr>
      </p:cxnSp>
      <p:cxnSp>
        <p:nvCxnSpPr>
          <p:cNvPr id="44" name="Straight Connector 15"/>
          <p:cNvCxnSpPr>
            <a:cxnSpLocks noChangeShapeType="1"/>
          </p:cNvCxnSpPr>
          <p:nvPr/>
        </p:nvCxnSpPr>
        <p:spPr bwMode="auto">
          <a:xfrm rot="5400000">
            <a:off x="1909389" y="4577877"/>
            <a:ext cx="654061" cy="694"/>
          </a:xfrm>
          <a:prstGeom prst="line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45" name="Straight Arrow Connector 17"/>
          <p:cNvCxnSpPr>
            <a:cxnSpLocks noChangeShapeType="1"/>
          </p:cNvCxnSpPr>
          <p:nvPr/>
        </p:nvCxnSpPr>
        <p:spPr bwMode="auto">
          <a:xfrm>
            <a:off x="737136" y="5678355"/>
            <a:ext cx="749815" cy="1323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46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408402" y="5351639"/>
            <a:ext cx="655384" cy="694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47" name="Straight Arrow Connector 20"/>
          <p:cNvCxnSpPr>
            <a:cxnSpLocks noChangeShapeType="1"/>
          </p:cNvCxnSpPr>
          <p:nvPr/>
        </p:nvCxnSpPr>
        <p:spPr bwMode="auto">
          <a:xfrm rot="16200000">
            <a:off x="1878950" y="5321201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48" name="Straight Connector 21"/>
          <p:cNvCxnSpPr>
            <a:cxnSpLocks noChangeShapeType="1"/>
          </p:cNvCxnSpPr>
          <p:nvPr/>
        </p:nvCxnSpPr>
        <p:spPr bwMode="auto">
          <a:xfrm rot="10800000">
            <a:off x="1548741" y="5679016"/>
            <a:ext cx="687330" cy="662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Arrow Connector 33"/>
          <p:cNvCxnSpPr>
            <a:cxnSpLocks noChangeShapeType="1"/>
          </p:cNvCxnSpPr>
          <p:nvPr/>
        </p:nvCxnSpPr>
        <p:spPr bwMode="auto">
          <a:xfrm rot="5400000">
            <a:off x="2272637" y="4571726"/>
            <a:ext cx="642454" cy="1390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50" name="Straight Connector 34"/>
          <p:cNvCxnSpPr>
            <a:cxnSpLocks noChangeShapeType="1"/>
          </p:cNvCxnSpPr>
          <p:nvPr/>
        </p:nvCxnSpPr>
        <p:spPr bwMode="auto">
          <a:xfrm>
            <a:off x="2593863" y="4250532"/>
            <a:ext cx="785138" cy="1588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53" name="Straight Arrow Connector 37"/>
          <p:cNvCxnSpPr>
            <a:cxnSpLocks noChangeShapeType="1"/>
          </p:cNvCxnSpPr>
          <p:nvPr/>
        </p:nvCxnSpPr>
        <p:spPr bwMode="auto">
          <a:xfrm>
            <a:off x="2594558" y="5678355"/>
            <a:ext cx="713004" cy="1323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2235883" y="5322391"/>
            <a:ext cx="714573" cy="1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55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3771869" y="5357492"/>
            <a:ext cx="642457" cy="598"/>
          </a:xfrm>
          <a:prstGeom prst="straightConnector1">
            <a:avLst/>
          </a:prstGeom>
          <a:noFill/>
          <a:ln w="41275" cap="sq">
            <a:solidFill>
              <a:srgbClr val="000000"/>
            </a:solidFill>
            <a:prstDash val="solid"/>
            <a:round/>
            <a:headEnd/>
            <a:tailEnd/>
          </a:ln>
        </p:spPr>
      </p:cxnSp>
      <p:cxnSp>
        <p:nvCxnSpPr>
          <p:cNvPr id="56" name="Straight Connector 40"/>
          <p:cNvCxnSpPr>
            <a:cxnSpLocks noChangeShapeType="1"/>
          </p:cNvCxnSpPr>
          <p:nvPr/>
        </p:nvCxnSpPr>
        <p:spPr bwMode="auto">
          <a:xfrm rot="10800000">
            <a:off x="3379002" y="5679679"/>
            <a:ext cx="714492" cy="1"/>
          </a:xfrm>
          <a:prstGeom prst="line">
            <a:avLst/>
          </a:prstGeom>
          <a:noFill/>
          <a:ln w="41275" cap="sq">
            <a:solidFill>
              <a:srgbClr val="000000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235822" y="5894049"/>
            <a:ext cx="3005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800" b="1" dirty="0"/>
              <a:t>Negative-First Turn Model</a:t>
            </a:r>
          </a:p>
        </p:txBody>
      </p:sp>
      <p:cxnSp>
        <p:nvCxnSpPr>
          <p:cNvPr id="58" name="Straight Arrow Connector 39"/>
          <p:cNvCxnSpPr>
            <a:cxnSpLocks noChangeShapeType="1"/>
          </p:cNvCxnSpPr>
          <p:nvPr/>
        </p:nvCxnSpPr>
        <p:spPr bwMode="auto">
          <a:xfrm flipH="1" flipV="1">
            <a:off x="3473545" y="4250531"/>
            <a:ext cx="605927" cy="1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59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3774651" y="4593110"/>
            <a:ext cx="642457" cy="598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 type="triangle"/>
            <a:tailEnd type="none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FE853-AB77-99A0-88D0-FA85FBC2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14C6-8C36-40DF-95E2-CA9289573FC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B7D62821-F0D8-FDFF-3778-4613D94D7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13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eliminate </a:t>
            </a:r>
            <a:r>
              <a:rPr lang="en-US" i="1" dirty="0"/>
              <a:t>any</a:t>
            </a:r>
            <a:r>
              <a:rPr lang="en-US" dirty="0"/>
              <a:t> two turns?</a:t>
            </a:r>
          </a:p>
        </p:txBody>
      </p: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rot="5400000">
            <a:off x="404632" y="2206716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761753" y="1849628"/>
            <a:ext cx="687330" cy="1323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 rot="10800000">
            <a:off x="1511569" y="1849628"/>
            <a:ext cx="749815" cy="1323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 type="none"/>
            <a:tailEnd type="stealth"/>
          </a:ln>
        </p:spPr>
      </p:cxn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 rot="5400000">
            <a:off x="1934701" y="2176973"/>
            <a:ext cx="654061" cy="694"/>
          </a:xfrm>
          <a:prstGeom prst="line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1" name="Straight Arrow Connector 17"/>
          <p:cNvCxnSpPr>
            <a:cxnSpLocks noChangeShapeType="1"/>
          </p:cNvCxnSpPr>
          <p:nvPr/>
        </p:nvCxnSpPr>
        <p:spPr bwMode="auto">
          <a:xfrm>
            <a:off x="762448" y="3277451"/>
            <a:ext cx="749815" cy="1323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12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433714" y="2950735"/>
            <a:ext cx="655384" cy="694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13" name="Straight Arrow Connector 20"/>
          <p:cNvCxnSpPr>
            <a:cxnSpLocks noChangeShapeType="1"/>
          </p:cNvCxnSpPr>
          <p:nvPr/>
        </p:nvCxnSpPr>
        <p:spPr bwMode="auto">
          <a:xfrm rot="16200000">
            <a:off x="1904262" y="2920297"/>
            <a:ext cx="714242" cy="1389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4" name="Straight Connector 21"/>
          <p:cNvCxnSpPr>
            <a:cxnSpLocks noChangeShapeType="1"/>
          </p:cNvCxnSpPr>
          <p:nvPr/>
        </p:nvCxnSpPr>
        <p:spPr bwMode="auto">
          <a:xfrm rot="10800000">
            <a:off x="1574053" y="3278112"/>
            <a:ext cx="687330" cy="662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Arrow Connector 33"/>
          <p:cNvCxnSpPr>
            <a:cxnSpLocks noChangeShapeType="1"/>
          </p:cNvCxnSpPr>
          <p:nvPr/>
        </p:nvCxnSpPr>
        <p:spPr bwMode="auto">
          <a:xfrm rot="5400000">
            <a:off x="2409459" y="2170822"/>
            <a:ext cx="642454" cy="1390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16" name="Straight Connector 34"/>
          <p:cNvCxnSpPr>
            <a:cxnSpLocks noChangeShapeType="1"/>
          </p:cNvCxnSpPr>
          <p:nvPr/>
        </p:nvCxnSpPr>
        <p:spPr bwMode="auto">
          <a:xfrm>
            <a:off x="2730685" y="1849628"/>
            <a:ext cx="785138" cy="1588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17" name="Straight Arrow Connector 35"/>
          <p:cNvCxnSpPr>
            <a:cxnSpLocks noChangeShapeType="1"/>
          </p:cNvCxnSpPr>
          <p:nvPr/>
        </p:nvCxnSpPr>
        <p:spPr bwMode="auto">
          <a:xfrm rot="10800000">
            <a:off x="3587262" y="1849628"/>
            <a:ext cx="643054" cy="1324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36"/>
          <p:cNvCxnSpPr>
            <a:cxnSpLocks noChangeShapeType="1"/>
          </p:cNvCxnSpPr>
          <p:nvPr/>
        </p:nvCxnSpPr>
        <p:spPr bwMode="auto">
          <a:xfrm rot="5400000">
            <a:off x="3873658" y="2206848"/>
            <a:ext cx="713912" cy="794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9" name="Straight Arrow Connector 37"/>
          <p:cNvCxnSpPr>
            <a:cxnSpLocks noChangeShapeType="1"/>
          </p:cNvCxnSpPr>
          <p:nvPr/>
        </p:nvCxnSpPr>
        <p:spPr bwMode="auto">
          <a:xfrm>
            <a:off x="2731380" y="3277451"/>
            <a:ext cx="713004" cy="1323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2372705" y="2921487"/>
            <a:ext cx="714573" cy="1"/>
          </a:xfrm>
          <a:prstGeom prst="line">
            <a:avLst/>
          </a:prstGeom>
          <a:noFill/>
          <a:ln w="41275" cap="sq">
            <a:solidFill>
              <a:srgbClr val="FF0000"/>
            </a:solidFill>
            <a:prstDash val="sysDot"/>
            <a:round/>
            <a:headEnd/>
            <a:tailEnd type="stealth" w="med" len="med"/>
          </a:ln>
        </p:spPr>
      </p:cxnSp>
      <p:cxnSp>
        <p:nvCxnSpPr>
          <p:cNvPr id="21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3908691" y="2956588"/>
            <a:ext cx="642457" cy="598"/>
          </a:xfrm>
          <a:prstGeom prst="straightConnector1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22" name="Straight Connector 40"/>
          <p:cNvCxnSpPr>
            <a:cxnSpLocks noChangeShapeType="1"/>
          </p:cNvCxnSpPr>
          <p:nvPr/>
        </p:nvCxnSpPr>
        <p:spPr bwMode="auto">
          <a:xfrm rot="10800000">
            <a:off x="3515824" y="3278775"/>
            <a:ext cx="714492" cy="1"/>
          </a:xfrm>
          <a:prstGeom prst="line">
            <a:avLst/>
          </a:prstGeom>
          <a:noFill/>
          <a:ln w="41275" cap="sq">
            <a:solidFill>
              <a:schemeClr val="tx1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868312" y="3491896"/>
            <a:ext cx="1758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800" b="1" dirty="0"/>
              <a:t>Six turn model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7744" y="1890518"/>
            <a:ext cx="2979309" cy="2856474"/>
            <a:chOff x="5219135" y="2938356"/>
            <a:chExt cx="2979309" cy="2856474"/>
          </a:xfrm>
        </p:grpSpPr>
        <p:cxnSp>
          <p:nvCxnSpPr>
            <p:cNvPr id="25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862709" y="4722772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26" name="Straight Connector 9"/>
            <p:cNvCxnSpPr>
              <a:cxnSpLocks noChangeShapeType="1"/>
            </p:cNvCxnSpPr>
            <p:nvPr/>
          </p:nvCxnSpPr>
          <p:spPr bwMode="auto">
            <a:xfrm flipV="1">
              <a:off x="5219830" y="4343400"/>
              <a:ext cx="2019170" cy="22284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27" name="Straight Arrow Connector 17"/>
            <p:cNvCxnSpPr>
              <a:cxnSpLocks noChangeShapeType="1"/>
            </p:cNvCxnSpPr>
            <p:nvPr/>
          </p:nvCxnSpPr>
          <p:spPr bwMode="auto">
            <a:xfrm>
              <a:off x="5220525" y="5793507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28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891791" y="5466791"/>
              <a:ext cx="655384" cy="694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29" name="Straight Arrow Connector 20"/>
            <p:cNvCxnSpPr>
              <a:cxnSpLocks noChangeShapeType="1"/>
            </p:cNvCxnSpPr>
            <p:nvPr/>
          </p:nvCxnSpPr>
          <p:spPr bwMode="auto">
            <a:xfrm rot="16200000">
              <a:off x="6362339" y="5436353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30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6032130" y="5794168"/>
              <a:ext cx="687330" cy="662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5809516" y="3828316"/>
              <a:ext cx="1785382" cy="6786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32" name="Straight Connector 34"/>
            <p:cNvCxnSpPr>
              <a:cxnSpLocks noChangeShapeType="1"/>
            </p:cNvCxnSpPr>
            <p:nvPr/>
          </p:nvCxnSpPr>
          <p:spPr bwMode="auto">
            <a:xfrm>
              <a:off x="6698118" y="2938356"/>
              <a:ext cx="785138" cy="1588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33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7554695" y="2938356"/>
              <a:ext cx="643054" cy="1324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" name="Straight Connector 36"/>
            <p:cNvCxnSpPr>
              <a:cxnSpLocks noChangeShapeType="1"/>
            </p:cNvCxnSpPr>
            <p:nvPr/>
          </p:nvCxnSpPr>
          <p:spPr bwMode="auto">
            <a:xfrm rot="5400000">
              <a:off x="7841091" y="3295576"/>
              <a:ext cx="713912" cy="794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35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7876124" y="4045316"/>
              <a:ext cx="642457" cy="598"/>
            </a:xfrm>
            <a:prstGeom prst="straightConnector1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36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7483257" y="4367503"/>
              <a:ext cx="714492" cy="1"/>
            </a:xfrm>
            <a:prstGeom prst="line">
              <a:avLst/>
            </a:prstGeom>
            <a:noFill/>
            <a:ln w="41275" cap="sq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</p:cxnSp>
      </p:grpSp>
      <p:sp>
        <p:nvSpPr>
          <p:cNvPr id="37" name="TextBox 36"/>
          <p:cNvSpPr txBox="1"/>
          <p:nvPr/>
        </p:nvSpPr>
        <p:spPr>
          <a:xfrm>
            <a:off x="6023456" y="5018927"/>
            <a:ext cx="2172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90"/>
                </a:solidFill>
              </a:rPr>
              <a:t>Deadlock!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20E3D-6FD7-BEF7-B195-44591C4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6F4FF-721F-4E1F-8C92-E600ABA313EA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962F223-421C-12D5-94C2-84A62ACDB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Diversity </a:t>
            </a:r>
            <a:r>
              <a:rPr lang="en-US" dirty="0" err="1"/>
              <a:t>vs</a:t>
            </a:r>
            <a:r>
              <a:rPr lang="en-US" dirty="0"/>
              <a:t>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diversity required for higher throughput</a:t>
            </a:r>
          </a:p>
          <a:p>
            <a:r>
              <a:rPr lang="en-US" dirty="0"/>
              <a:t>Path restrictions because of deadlock-free routing requirement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Can we allow all turns and still get deadlock freedom 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9CCCB-BB70-454F-A3E1-04AB3C07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61AA9-1735-4C13-AC3D-7B84E59B0F47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598D36-7553-F05F-9E42-52B69B23B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deadlocks occur?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9964" y="1648964"/>
            <a:ext cx="27436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Resource conflicts!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4410" y="3363313"/>
            <a:ext cx="2205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Add more buffers and partition!</a:t>
            </a:r>
          </a:p>
        </p:txBody>
      </p:sp>
      <p:sp>
        <p:nvSpPr>
          <p:cNvPr id="70" name="Content Placeholder 35">
            <a:extLst>
              <a:ext uri="{FF2B5EF4-FFF2-40B4-BE49-F238E27FC236}">
                <a16:creationId xmlns:a16="http://schemas.microsoft.com/office/drawing/2014/main" id="{DA9D7C80-BD3D-F9D8-FFC8-C227B0CE0C6C}"/>
              </a:ext>
            </a:extLst>
          </p:cNvPr>
          <p:cNvSpPr txBox="1">
            <a:spLocks/>
          </p:cNvSpPr>
          <p:nvPr/>
        </p:nvSpPr>
        <p:spPr bwMode="auto">
          <a:xfrm>
            <a:off x="457199" y="5004534"/>
            <a:ext cx="83058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A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u (in 1)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v (in 2)</a:t>
            </a:r>
          </a:p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B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v (in 2)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w (in 3)</a:t>
            </a:r>
          </a:p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C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w (in 3)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x (in 0)</a:t>
            </a:r>
          </a:p>
          <a:p>
            <a:pPr marL="514350" lvl="1">
              <a:buFont typeface="Wingdings" charset="2"/>
              <a:buChar char="§"/>
            </a:pPr>
            <a:r>
              <a:rPr lang="en-US" sz="2000" kern="0" dirty="0">
                <a:solidFill>
                  <a:srgbClr val="008000"/>
                </a:solidFill>
              </a:rPr>
              <a:t>Packet D </a:t>
            </a:r>
            <a:r>
              <a:rPr lang="en-US" sz="2000" kern="0" dirty="0"/>
              <a:t>holds </a:t>
            </a:r>
            <a:r>
              <a:rPr lang="en-US" sz="2000" kern="0" dirty="0">
                <a:solidFill>
                  <a:srgbClr val="FF0000"/>
                </a:solidFill>
              </a:rPr>
              <a:t>buffer x (in 0) </a:t>
            </a:r>
            <a:r>
              <a:rPr lang="en-US" sz="2000" kern="0" dirty="0"/>
              <a:t>and wants </a:t>
            </a:r>
            <a:r>
              <a:rPr lang="en-US" sz="2000" kern="0" dirty="0">
                <a:solidFill>
                  <a:srgbClr val="FF0000"/>
                </a:solidFill>
              </a:rPr>
              <a:t>buffer u (in 1)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0C43842-8521-D5E9-5E19-5779CE4B56C1}"/>
              </a:ext>
            </a:extLst>
          </p:cNvPr>
          <p:cNvGrpSpPr/>
          <p:nvPr/>
        </p:nvGrpSpPr>
        <p:grpSpPr>
          <a:xfrm>
            <a:off x="2645718" y="2340783"/>
            <a:ext cx="2593726" cy="2441501"/>
            <a:chOff x="2828598" y="1965644"/>
            <a:chExt cx="2593726" cy="244150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0FC5072-AF85-1FEA-C78C-E1A630710C2D}"/>
                </a:ext>
              </a:extLst>
            </p:cNvPr>
            <p:cNvGrpSpPr/>
            <p:nvPr/>
          </p:nvGrpSpPr>
          <p:grpSpPr>
            <a:xfrm>
              <a:off x="2828598" y="1965644"/>
              <a:ext cx="2593726" cy="2441501"/>
              <a:chOff x="2927695" y="1456870"/>
              <a:chExt cx="3168305" cy="2934400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DDB1BF-0C94-E20B-6849-A3ED19EA1E06}"/>
                  </a:ext>
                </a:extLst>
              </p:cNvPr>
              <p:cNvSpPr/>
              <p:nvPr/>
            </p:nvSpPr>
            <p:spPr>
              <a:xfrm>
                <a:off x="3505200" y="1828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011B0C7-4B71-F656-D541-8F4F30B9FE4A}"/>
                  </a:ext>
                </a:extLst>
              </p:cNvPr>
              <p:cNvSpPr/>
              <p:nvPr/>
            </p:nvSpPr>
            <p:spPr>
              <a:xfrm>
                <a:off x="5181600" y="1828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EB2CCCF-3723-3ECF-0928-CBC0A6FF4E54}"/>
                  </a:ext>
                </a:extLst>
              </p:cNvPr>
              <p:cNvSpPr/>
              <p:nvPr/>
            </p:nvSpPr>
            <p:spPr>
              <a:xfrm>
                <a:off x="5181600" y="3352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172F992-618E-888F-39D8-056E72B594C6}"/>
                  </a:ext>
                </a:extLst>
              </p:cNvPr>
              <p:cNvSpPr/>
              <p:nvPr/>
            </p:nvSpPr>
            <p:spPr>
              <a:xfrm>
                <a:off x="3505200" y="33528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C2CEE4F-5DD7-6E35-2250-072932374E76}"/>
                  </a:ext>
                </a:extLst>
              </p:cNvPr>
              <p:cNvCxnSpPr>
                <a:stCxn id="77" idx="6"/>
                <a:endCxn id="78" idx="2"/>
              </p:cNvCxnSpPr>
              <p:nvPr/>
            </p:nvCxnSpPr>
            <p:spPr>
              <a:xfrm>
                <a:off x="4038600" y="2095500"/>
                <a:ext cx="1143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88231D05-A2BB-E242-E551-75000440D3AD}"/>
                  </a:ext>
                </a:extLst>
              </p:cNvPr>
              <p:cNvCxnSpPr>
                <a:stCxn id="78" idx="4"/>
                <a:endCxn id="79" idx="0"/>
              </p:cNvCxnSpPr>
              <p:nvPr/>
            </p:nvCxnSpPr>
            <p:spPr>
              <a:xfrm rot="5400000">
                <a:off x="4953000" y="2857500"/>
                <a:ext cx="990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3C585EC-8482-3BC2-5512-F0B842BA1F13}"/>
                  </a:ext>
                </a:extLst>
              </p:cNvPr>
              <p:cNvCxnSpPr>
                <a:stCxn id="79" idx="2"/>
                <a:endCxn id="80" idx="6"/>
              </p:cNvCxnSpPr>
              <p:nvPr/>
            </p:nvCxnSpPr>
            <p:spPr>
              <a:xfrm rot="10800000">
                <a:off x="4038600" y="3619500"/>
                <a:ext cx="1143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C6F10DC-C403-DF79-FFD7-81F0390B1CE7}"/>
                  </a:ext>
                </a:extLst>
              </p:cNvPr>
              <p:cNvCxnSpPr>
                <a:stCxn id="80" idx="0"/>
                <a:endCxn id="77" idx="4"/>
              </p:cNvCxnSpPr>
              <p:nvPr/>
            </p:nvCxnSpPr>
            <p:spPr>
              <a:xfrm rot="5400000" flipH="1" flipV="1">
                <a:off x="3276600" y="2857500"/>
                <a:ext cx="990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AB0CCE2-76B4-41EB-517F-61E46A7A5DF0}"/>
                  </a:ext>
                </a:extLst>
              </p:cNvPr>
              <p:cNvGrpSpPr/>
              <p:nvPr/>
            </p:nvGrpSpPr>
            <p:grpSpPr>
              <a:xfrm>
                <a:off x="4791366" y="1522411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647372B-16EE-C2E6-D95A-7B860198FA1E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92370A5F-29E5-1DEB-1270-42671270085B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96F236-2B71-5B24-A004-98F69E105680}"/>
                  </a:ext>
                </a:extLst>
              </p:cNvPr>
              <p:cNvSpPr txBox="1"/>
              <p:nvPr/>
            </p:nvSpPr>
            <p:spPr>
              <a:xfrm>
                <a:off x="5016801" y="1456870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A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F166940-C8BC-2CA7-816B-C703038A5A1E}"/>
                  </a:ext>
                </a:extLst>
              </p:cNvPr>
              <p:cNvGrpSpPr/>
              <p:nvPr/>
            </p:nvGrpSpPr>
            <p:grpSpPr>
              <a:xfrm rot="5400000">
                <a:off x="4707303" y="2996157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F1F8A47F-D8A3-BB6D-7822-7D765A9CEEA6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691B8E18-D56E-1707-98AC-3B72FD1DB1CB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1043AB9-A84E-2E55-3143-981ABF393EC9}"/>
                  </a:ext>
                </a:extLst>
              </p:cNvPr>
              <p:cNvSpPr txBox="1"/>
              <p:nvPr/>
            </p:nvSpPr>
            <p:spPr>
              <a:xfrm>
                <a:off x="4980635" y="3049384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B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3052402-C995-FA62-DA29-6EE49CF1EA30}"/>
                  </a:ext>
                </a:extLst>
              </p:cNvPr>
              <p:cNvGrpSpPr/>
              <p:nvPr/>
            </p:nvGrpSpPr>
            <p:grpSpPr>
              <a:xfrm rot="10800000">
                <a:off x="2954893" y="2937416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12CA486B-E666-AA7E-0C51-B7C140F97AF6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A5BAA3D1-1692-A4AB-4051-02DEBE3C4E01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825E6B7-1A13-2F35-D0E9-98EE38E1F987}"/>
                  </a:ext>
                </a:extLst>
              </p:cNvPr>
              <p:cNvSpPr txBox="1"/>
              <p:nvPr/>
            </p:nvSpPr>
            <p:spPr>
              <a:xfrm>
                <a:off x="3792172" y="3609133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C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A46C2F9-2869-41E0-3013-5B9A250F621E}"/>
                  </a:ext>
                </a:extLst>
              </p:cNvPr>
              <p:cNvGrpSpPr/>
              <p:nvPr/>
            </p:nvGrpSpPr>
            <p:grpSpPr>
              <a:xfrm rot="16200000">
                <a:off x="3002305" y="1449389"/>
                <a:ext cx="1304634" cy="1453854"/>
                <a:chOff x="4791366" y="1522411"/>
                <a:chExt cx="1304634" cy="1453854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DC69F38-6FAD-F76C-A038-775AC0E48880}"/>
                    </a:ext>
                  </a:extLst>
                </p:cNvPr>
                <p:cNvCxnSpPr/>
                <p:nvPr/>
              </p:nvCxnSpPr>
              <p:spPr>
                <a:xfrm>
                  <a:off x="4791366" y="1522411"/>
                  <a:ext cx="1304634" cy="1588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7F128D53-964B-1A5D-BA4F-12235E00B880}"/>
                    </a:ext>
                  </a:extLst>
                </p:cNvPr>
                <p:cNvCxnSpPr/>
                <p:nvPr/>
              </p:nvCxnSpPr>
              <p:spPr>
                <a:xfrm>
                  <a:off x="6096000" y="1522411"/>
                  <a:ext cx="0" cy="145385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BB3D560-0A4F-FDF8-AED5-504F9F13F276}"/>
                  </a:ext>
                </a:extLst>
              </p:cNvPr>
              <p:cNvSpPr txBox="1"/>
              <p:nvPr/>
            </p:nvSpPr>
            <p:spPr>
              <a:xfrm>
                <a:off x="3263091" y="1981940"/>
                <a:ext cx="533400" cy="55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D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6EB4FA1-A163-12F9-4803-BB44F68E2140}"/>
                  </a:ext>
                </a:extLst>
              </p:cNvPr>
              <p:cNvSpPr/>
              <p:nvPr/>
            </p:nvSpPr>
            <p:spPr>
              <a:xfrm>
                <a:off x="5201506" y="2004301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4348DA1-0961-6C5B-E326-FA79220E01EE}"/>
                  </a:ext>
                </a:extLst>
              </p:cNvPr>
              <p:cNvSpPr/>
              <p:nvPr/>
            </p:nvSpPr>
            <p:spPr>
              <a:xfrm>
                <a:off x="5387324" y="3359965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70A923A-AF8A-83CA-6C8D-E298A57ECEE3}"/>
                  </a:ext>
                </a:extLst>
              </p:cNvPr>
              <p:cNvSpPr/>
              <p:nvPr/>
            </p:nvSpPr>
            <p:spPr>
              <a:xfrm>
                <a:off x="3885533" y="3545789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04EF6B4-9AA3-1BC7-5AC4-3875A860D391}"/>
                  </a:ext>
                </a:extLst>
              </p:cNvPr>
              <p:cNvSpPr/>
              <p:nvPr/>
            </p:nvSpPr>
            <p:spPr>
              <a:xfrm>
                <a:off x="3718443" y="2225541"/>
                <a:ext cx="135055" cy="1316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4AC3352-A4B1-DFD8-D2F8-7598EE29CCA4}"/>
                </a:ext>
              </a:extLst>
            </p:cNvPr>
            <p:cNvSpPr txBox="1"/>
            <p:nvPr/>
          </p:nvSpPr>
          <p:spPr>
            <a:xfrm>
              <a:off x="4408152" y="2472423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u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453B7AF-0726-5115-F582-20A0C4CBFF6B}"/>
                </a:ext>
              </a:extLst>
            </p:cNvPr>
            <p:cNvSpPr txBox="1"/>
            <p:nvPr/>
          </p:nvSpPr>
          <p:spPr>
            <a:xfrm>
              <a:off x="4913819" y="3206914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v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7C7F74-B638-5AB7-1F7D-AD43FABAD706}"/>
                </a:ext>
              </a:extLst>
            </p:cNvPr>
            <p:cNvSpPr txBox="1"/>
            <p:nvPr/>
          </p:nvSpPr>
          <p:spPr>
            <a:xfrm>
              <a:off x="3738041" y="3380142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w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14CB37-9193-C6AA-E7F5-52E07074E148}"/>
                </a:ext>
              </a:extLst>
            </p:cNvPr>
            <p:cNvSpPr txBox="1"/>
            <p:nvPr/>
          </p:nvSpPr>
          <p:spPr>
            <a:xfrm>
              <a:off x="3526769" y="2613491"/>
              <a:ext cx="3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/>
                  <a:cs typeface="Tahoma"/>
                </a:rPr>
                <a:t>x</a:t>
              </a:r>
            </a:p>
          </p:txBody>
        </p:sp>
      </p:grpSp>
      <p:sp>
        <p:nvSpPr>
          <p:cNvPr id="105" name="Date Placeholder 104">
            <a:extLst>
              <a:ext uri="{FF2B5EF4-FFF2-40B4-BE49-F238E27FC236}">
                <a16:creationId xmlns:a16="http://schemas.microsoft.com/office/drawing/2014/main" id="{B3D12702-0A11-4512-1C14-283623FE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9AE0D-9A45-4F68-BB0C-BD9E09E59E32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07" name="Slide Number Placeholder 106">
            <a:extLst>
              <a:ext uri="{FF2B5EF4-FFF2-40B4-BE49-F238E27FC236}">
                <a16:creationId xmlns:a16="http://schemas.microsoft.com/office/drawing/2014/main" id="{43475E4F-C897-4B46-C003-CFFD539BB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042" y="1568314"/>
            <a:ext cx="7772400" cy="4114800"/>
          </a:xfrm>
        </p:spPr>
        <p:txBody>
          <a:bodyPr/>
          <a:lstStyle/>
          <a:p>
            <a:r>
              <a:rPr lang="en-US" sz="2000" dirty="0"/>
              <a:t>Same physical link/channel between routers</a:t>
            </a:r>
          </a:p>
          <a:p>
            <a:pPr lvl="1"/>
            <a:r>
              <a:rPr lang="en-US" sz="1800" dirty="0"/>
              <a:t>additional buffers in each router to avoid deadlocks – called “virtual” channels</a:t>
            </a:r>
          </a:p>
        </p:txBody>
      </p:sp>
      <p:sp>
        <p:nvSpPr>
          <p:cNvPr id="7" name="Rectangle 4"/>
          <p:cNvSpPr/>
          <p:nvPr/>
        </p:nvSpPr>
        <p:spPr bwMode="auto">
          <a:xfrm>
            <a:off x="615424" y="4723222"/>
            <a:ext cx="902444" cy="9998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615424" y="2946567"/>
            <a:ext cx="902444" cy="9998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9" name="Straight Arrow Connector 7"/>
          <p:cNvCxnSpPr/>
          <p:nvPr/>
        </p:nvCxnSpPr>
        <p:spPr bwMode="auto">
          <a:xfrm rot="5400000" flipH="1" flipV="1">
            <a:off x="526924" y="4334874"/>
            <a:ext cx="779523" cy="2679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4"/>
          <p:cNvSpPr txBox="1">
            <a:spLocks noChangeArrowheads="1"/>
          </p:cNvSpPr>
          <p:nvPr/>
        </p:nvSpPr>
        <p:spPr bwMode="auto">
          <a:xfrm>
            <a:off x="890805" y="3168690"/>
            <a:ext cx="325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2" name="TextBox 85"/>
          <p:cNvSpPr txBox="1">
            <a:spLocks noChangeArrowheads="1"/>
          </p:cNvSpPr>
          <p:nvPr/>
        </p:nvSpPr>
        <p:spPr bwMode="auto">
          <a:xfrm>
            <a:off x="890805" y="4945674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" name="Rectangle 27"/>
          <p:cNvSpPr/>
          <p:nvPr/>
        </p:nvSpPr>
        <p:spPr bwMode="auto">
          <a:xfrm rot="16200000">
            <a:off x="2173428" y="4771941"/>
            <a:ext cx="999883" cy="902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1517868" y="5392565"/>
            <a:ext cx="70428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9"/>
          <p:cNvSpPr txBox="1">
            <a:spLocks noChangeArrowheads="1"/>
          </p:cNvSpPr>
          <p:nvPr/>
        </p:nvSpPr>
        <p:spPr bwMode="auto">
          <a:xfrm>
            <a:off x="2451436" y="4912464"/>
            <a:ext cx="351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3777475" y="4771941"/>
            <a:ext cx="999883" cy="9024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30024" y="5111509"/>
            <a:ext cx="701603" cy="2754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124592" y="5389811"/>
            <a:ext cx="70428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 rot="16200000">
            <a:off x="2173426" y="2995288"/>
            <a:ext cx="999885" cy="902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529824" y="3281950"/>
            <a:ext cx="704280" cy="2755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1"/>
          <p:cNvSpPr txBox="1">
            <a:spLocks noChangeArrowheads="1"/>
          </p:cNvSpPr>
          <p:nvPr/>
        </p:nvSpPr>
        <p:spPr bwMode="auto">
          <a:xfrm>
            <a:off x="2451436" y="3135811"/>
            <a:ext cx="33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2130970" y="4334874"/>
            <a:ext cx="779523" cy="2677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3826195" y="2946567"/>
            <a:ext cx="902442" cy="9998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4040330" y="4334838"/>
            <a:ext cx="77677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63"/>
          <p:cNvSpPr txBox="1">
            <a:spLocks noChangeArrowheads="1"/>
          </p:cNvSpPr>
          <p:nvPr/>
        </p:nvSpPr>
        <p:spPr bwMode="auto">
          <a:xfrm>
            <a:off x="4101574" y="3168626"/>
            <a:ext cx="351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0" name="TextBox 64"/>
          <p:cNvSpPr txBox="1">
            <a:spLocks noChangeArrowheads="1"/>
          </p:cNvSpPr>
          <p:nvPr/>
        </p:nvSpPr>
        <p:spPr bwMode="auto">
          <a:xfrm>
            <a:off x="4101574" y="4851074"/>
            <a:ext cx="351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 flipH="1" flipV="1">
            <a:off x="3121913" y="3279863"/>
            <a:ext cx="704281" cy="2754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1483226" y="3608212"/>
            <a:ext cx="70428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rot="10800000">
            <a:off x="3121912" y="3608212"/>
            <a:ext cx="701603" cy="2755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8"/>
          <p:cNvCxnSpPr/>
          <p:nvPr/>
        </p:nvCxnSpPr>
        <p:spPr bwMode="auto">
          <a:xfrm rot="5400000">
            <a:off x="821949" y="4358890"/>
            <a:ext cx="77677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1529824" y="5108755"/>
            <a:ext cx="704280" cy="2754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3710474" y="4332120"/>
            <a:ext cx="779523" cy="2677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>
            <a:off x="2406779" y="4357552"/>
            <a:ext cx="776770" cy="2679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5443711" y="2594113"/>
            <a:ext cx="3469953" cy="1805230"/>
            <a:chOff x="762449" y="3956601"/>
            <a:chExt cx="3469953" cy="1805230"/>
          </a:xfrm>
        </p:grpSpPr>
        <p:cxnSp>
          <p:nvCxnSpPr>
            <p:cNvPr id="83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06023" y="4313689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84" name="Straight Connector 9"/>
            <p:cNvCxnSpPr>
              <a:cxnSpLocks noChangeShapeType="1"/>
            </p:cNvCxnSpPr>
            <p:nvPr/>
          </p:nvCxnSpPr>
          <p:spPr bwMode="auto">
            <a:xfrm>
              <a:off x="763144" y="3956601"/>
              <a:ext cx="687330" cy="1323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85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1512960" y="3956601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 type="none"/>
              <a:tailEnd type="stealth"/>
            </a:ln>
          </p:spPr>
        </p:cxnSp>
        <p:cxnSp>
          <p:nvCxnSpPr>
            <p:cNvPr id="8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936092" y="4283946"/>
              <a:ext cx="654061" cy="694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87" name="Straight Arrow Connector 17"/>
            <p:cNvCxnSpPr>
              <a:cxnSpLocks noChangeShapeType="1"/>
            </p:cNvCxnSpPr>
            <p:nvPr/>
          </p:nvCxnSpPr>
          <p:spPr bwMode="auto">
            <a:xfrm>
              <a:off x="763839" y="5384424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88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35105" y="5057708"/>
              <a:ext cx="655384" cy="694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89" name="Straight Arrow Connector 20"/>
            <p:cNvCxnSpPr>
              <a:cxnSpLocks noChangeShapeType="1"/>
            </p:cNvCxnSpPr>
            <p:nvPr/>
          </p:nvCxnSpPr>
          <p:spPr bwMode="auto">
            <a:xfrm rot="16200000">
              <a:off x="1905653" y="5027270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 type="stealth" w="med" len="med"/>
            </a:ln>
          </p:spPr>
        </p:cxnSp>
        <p:cxnSp>
          <p:nvCxnSpPr>
            <p:cNvPr id="90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1575444" y="5385085"/>
              <a:ext cx="687330" cy="662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91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2410850" y="4277795"/>
              <a:ext cx="642454" cy="1390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2" name="Straight Connector 34"/>
            <p:cNvCxnSpPr>
              <a:cxnSpLocks noChangeShapeType="1"/>
            </p:cNvCxnSpPr>
            <p:nvPr/>
          </p:nvCxnSpPr>
          <p:spPr bwMode="auto">
            <a:xfrm>
              <a:off x="2732076" y="3956601"/>
              <a:ext cx="785138" cy="1588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93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3588653" y="3956601"/>
              <a:ext cx="643054" cy="1324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94" name="Straight Connector 36"/>
            <p:cNvCxnSpPr>
              <a:cxnSpLocks noChangeShapeType="1"/>
            </p:cNvCxnSpPr>
            <p:nvPr/>
          </p:nvCxnSpPr>
          <p:spPr bwMode="auto">
            <a:xfrm rot="5400000">
              <a:off x="3875049" y="4313821"/>
              <a:ext cx="713912" cy="794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 type="stealth" w="med" len="med"/>
            </a:ln>
          </p:spPr>
        </p:cxnSp>
        <p:cxnSp>
          <p:nvCxnSpPr>
            <p:cNvPr id="95" name="Straight Arrow Connector 37"/>
            <p:cNvCxnSpPr>
              <a:cxnSpLocks noChangeShapeType="1"/>
            </p:cNvCxnSpPr>
            <p:nvPr/>
          </p:nvCxnSpPr>
          <p:spPr bwMode="auto">
            <a:xfrm>
              <a:off x="2732771" y="5384424"/>
              <a:ext cx="713004" cy="1323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96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2374096" y="5028460"/>
              <a:ext cx="714573" cy="1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 type="stealth" w="med" len="med"/>
            </a:ln>
          </p:spPr>
        </p:cxnSp>
        <p:cxnSp>
          <p:nvCxnSpPr>
            <p:cNvPr id="97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3910082" y="5063561"/>
              <a:ext cx="642457" cy="598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8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3517215" y="5385748"/>
              <a:ext cx="714492" cy="1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2174877" y="5392499"/>
              <a:ext cx="6555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1800" b="1" dirty="0"/>
                <a:t>VC0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11457" y="4620235"/>
            <a:ext cx="3469953" cy="1759241"/>
            <a:chOff x="5063021" y="3930585"/>
            <a:chExt cx="3469953" cy="1759241"/>
          </a:xfrm>
        </p:grpSpPr>
        <p:cxnSp>
          <p:nvCxnSpPr>
            <p:cNvPr id="101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706595" y="4287673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102" name="Straight Connector 9"/>
            <p:cNvCxnSpPr>
              <a:cxnSpLocks noChangeShapeType="1"/>
            </p:cNvCxnSpPr>
            <p:nvPr/>
          </p:nvCxnSpPr>
          <p:spPr bwMode="auto">
            <a:xfrm>
              <a:off x="5063716" y="3930585"/>
              <a:ext cx="687330" cy="1323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3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5813532" y="3930585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 type="none"/>
              <a:tailEnd type="stealth"/>
            </a:ln>
          </p:spPr>
        </p:cxnSp>
        <p:cxnSp>
          <p:nvCxnSpPr>
            <p:cNvPr id="104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236664" y="4257930"/>
              <a:ext cx="654061" cy="694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05" name="Straight Arrow Connector 17"/>
            <p:cNvCxnSpPr>
              <a:cxnSpLocks noChangeShapeType="1"/>
            </p:cNvCxnSpPr>
            <p:nvPr/>
          </p:nvCxnSpPr>
          <p:spPr bwMode="auto">
            <a:xfrm>
              <a:off x="5064411" y="5358408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106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735677" y="5031692"/>
              <a:ext cx="655384" cy="694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07" name="Straight Arrow Connector 20"/>
            <p:cNvCxnSpPr>
              <a:cxnSpLocks noChangeShapeType="1"/>
            </p:cNvCxnSpPr>
            <p:nvPr/>
          </p:nvCxnSpPr>
          <p:spPr bwMode="auto">
            <a:xfrm rot="16200000">
              <a:off x="6206225" y="5001254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108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5876016" y="5359069"/>
              <a:ext cx="687330" cy="662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9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6711422" y="4251779"/>
              <a:ext cx="642454" cy="1390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10" name="Straight Connector 34"/>
            <p:cNvCxnSpPr>
              <a:cxnSpLocks noChangeShapeType="1"/>
            </p:cNvCxnSpPr>
            <p:nvPr/>
          </p:nvCxnSpPr>
          <p:spPr bwMode="auto">
            <a:xfrm>
              <a:off x="7032648" y="3930585"/>
              <a:ext cx="785138" cy="1588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111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7889225" y="3930585"/>
              <a:ext cx="643054" cy="1324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12" name="Straight Connector 36"/>
            <p:cNvCxnSpPr>
              <a:cxnSpLocks noChangeShapeType="1"/>
            </p:cNvCxnSpPr>
            <p:nvPr/>
          </p:nvCxnSpPr>
          <p:spPr bwMode="auto">
            <a:xfrm rot="5400000">
              <a:off x="8175621" y="4287805"/>
              <a:ext cx="713912" cy="794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113" name="Straight Arrow Connector 37"/>
            <p:cNvCxnSpPr>
              <a:cxnSpLocks noChangeShapeType="1"/>
            </p:cNvCxnSpPr>
            <p:nvPr/>
          </p:nvCxnSpPr>
          <p:spPr bwMode="auto">
            <a:xfrm>
              <a:off x="7033343" y="5358408"/>
              <a:ext cx="713004" cy="1323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14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6674668" y="5002444"/>
              <a:ext cx="714573" cy="1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115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8210654" y="5037545"/>
              <a:ext cx="642457" cy="598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16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7817787" y="5359732"/>
              <a:ext cx="714492" cy="1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 type="stealth" w="med" len="med"/>
            </a:ln>
          </p:spPr>
        </p:cxnSp>
        <p:sp>
          <p:nvSpPr>
            <p:cNvPr id="117" name="Text Box 8"/>
            <p:cNvSpPr txBox="1">
              <a:spLocks noChangeArrowheads="1"/>
            </p:cNvSpPr>
            <p:nvPr/>
          </p:nvSpPr>
          <p:spPr bwMode="auto">
            <a:xfrm>
              <a:off x="6483614" y="5320494"/>
              <a:ext cx="6555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1800" b="1" dirty="0"/>
                <a:t>VC1</a:t>
              </a: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2296153" y="3126619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298172" y="3362579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895695" y="3093952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897714" y="3329912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5400000">
            <a:off x="4452345" y="4799093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5400000">
            <a:off x="4216385" y="4801112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904123" y="5195644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906142" y="5431604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 rot="5400000">
            <a:off x="958364" y="3727897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 rot="5400000">
            <a:off x="722404" y="3729916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282577" y="5233251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284596" y="5469211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B6265-486A-DBEC-DD26-1BAC088B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F433-B73E-42A5-BF11-C13423DE8DF5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BF60E1-193F-3F23-48B6-D359D7048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Virtual Channels</a:t>
            </a:r>
          </a:p>
        </p:txBody>
      </p:sp>
      <p:sp>
        <p:nvSpPr>
          <p:cNvPr id="10" name="Rectangle 4"/>
          <p:cNvSpPr/>
          <p:nvPr/>
        </p:nvSpPr>
        <p:spPr bwMode="auto">
          <a:xfrm>
            <a:off x="615424" y="4723222"/>
            <a:ext cx="902444" cy="9998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11" name="Rectangle 5"/>
          <p:cNvSpPr/>
          <p:nvPr/>
        </p:nvSpPr>
        <p:spPr bwMode="auto">
          <a:xfrm>
            <a:off x="615424" y="2946567"/>
            <a:ext cx="902444" cy="9998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12" name="Straight Arrow Connector 7"/>
          <p:cNvCxnSpPr/>
          <p:nvPr/>
        </p:nvCxnSpPr>
        <p:spPr bwMode="auto">
          <a:xfrm rot="5400000" flipH="1" flipV="1">
            <a:off x="526924" y="4334874"/>
            <a:ext cx="779523" cy="2679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4"/>
          <p:cNvSpPr txBox="1">
            <a:spLocks noChangeArrowheads="1"/>
          </p:cNvSpPr>
          <p:nvPr/>
        </p:nvSpPr>
        <p:spPr bwMode="auto">
          <a:xfrm>
            <a:off x="890805" y="3168690"/>
            <a:ext cx="325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890805" y="4945674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5" name="Rectangle 27"/>
          <p:cNvSpPr/>
          <p:nvPr/>
        </p:nvSpPr>
        <p:spPr bwMode="auto">
          <a:xfrm rot="16200000">
            <a:off x="2173428" y="4771941"/>
            <a:ext cx="999883" cy="902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1517868" y="5392565"/>
            <a:ext cx="70428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9"/>
          <p:cNvSpPr txBox="1">
            <a:spLocks noChangeArrowheads="1"/>
          </p:cNvSpPr>
          <p:nvPr/>
        </p:nvSpPr>
        <p:spPr bwMode="auto">
          <a:xfrm>
            <a:off x="2451436" y="4912464"/>
            <a:ext cx="351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3777475" y="4771941"/>
            <a:ext cx="999883" cy="9024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30024" y="5111509"/>
            <a:ext cx="701603" cy="2754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24592" y="5389811"/>
            <a:ext cx="70428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 rot="16200000">
            <a:off x="2173426" y="2995288"/>
            <a:ext cx="999885" cy="902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529824" y="3281950"/>
            <a:ext cx="704280" cy="2755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1"/>
          <p:cNvSpPr txBox="1">
            <a:spLocks noChangeArrowheads="1"/>
          </p:cNvSpPr>
          <p:nvPr/>
        </p:nvSpPr>
        <p:spPr bwMode="auto">
          <a:xfrm>
            <a:off x="2451436" y="3135811"/>
            <a:ext cx="33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2130970" y="4334874"/>
            <a:ext cx="779523" cy="2677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3826195" y="2946567"/>
            <a:ext cx="902442" cy="9998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sz="1800" dirty="0">
              <a:solidFill>
                <a:srgbClr val="FFFFFF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4040330" y="4334838"/>
            <a:ext cx="77677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3"/>
          <p:cNvSpPr txBox="1">
            <a:spLocks noChangeArrowheads="1"/>
          </p:cNvSpPr>
          <p:nvPr/>
        </p:nvSpPr>
        <p:spPr bwMode="auto">
          <a:xfrm>
            <a:off x="4101574" y="3168626"/>
            <a:ext cx="351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8" name="TextBox 64"/>
          <p:cNvSpPr txBox="1">
            <a:spLocks noChangeArrowheads="1"/>
          </p:cNvSpPr>
          <p:nvPr/>
        </p:nvSpPr>
        <p:spPr bwMode="auto">
          <a:xfrm>
            <a:off x="4101574" y="4851074"/>
            <a:ext cx="351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sz="18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0800000" flipH="1" flipV="1">
            <a:off x="3121913" y="3279863"/>
            <a:ext cx="704281" cy="2754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483226" y="3608212"/>
            <a:ext cx="70428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rot="10800000">
            <a:off x="3121912" y="3608212"/>
            <a:ext cx="701603" cy="2755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8"/>
          <p:cNvCxnSpPr/>
          <p:nvPr/>
        </p:nvCxnSpPr>
        <p:spPr bwMode="auto">
          <a:xfrm rot="5400000">
            <a:off x="821949" y="4358890"/>
            <a:ext cx="776770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1529824" y="5108755"/>
            <a:ext cx="704280" cy="2754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3710474" y="4332120"/>
            <a:ext cx="779523" cy="2677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rot="5400000">
            <a:off x="2406779" y="4357552"/>
            <a:ext cx="776770" cy="2679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96153" y="3126619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98172" y="3362579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95695" y="3093952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897714" y="3329912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4452345" y="4799093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4216385" y="4801112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904123" y="5195644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06142" y="5431604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958364" y="3727897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722404" y="3729916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82577" y="5233251"/>
            <a:ext cx="155283" cy="160746"/>
          </a:xfrm>
          <a:prstGeom prst="rect">
            <a:avLst/>
          </a:prstGeom>
          <a:solidFill>
            <a:srgbClr val="4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84596" y="5469211"/>
            <a:ext cx="155283" cy="1607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443711" y="2594113"/>
            <a:ext cx="3469953" cy="1805230"/>
            <a:chOff x="762449" y="3956601"/>
            <a:chExt cx="3469953" cy="1805230"/>
          </a:xfrm>
        </p:grpSpPr>
        <p:cxnSp>
          <p:nvCxnSpPr>
            <p:cNvPr id="49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06023" y="4313689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50" name="Straight Connector 9"/>
            <p:cNvCxnSpPr>
              <a:cxnSpLocks noChangeShapeType="1"/>
            </p:cNvCxnSpPr>
            <p:nvPr/>
          </p:nvCxnSpPr>
          <p:spPr bwMode="auto">
            <a:xfrm>
              <a:off x="763144" y="3956601"/>
              <a:ext cx="687330" cy="1323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51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1512960" y="3956601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 type="none"/>
              <a:tailEnd type="stealth"/>
            </a:ln>
          </p:spPr>
        </p:cxnSp>
        <p:cxnSp>
          <p:nvCxnSpPr>
            <p:cNvPr id="52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936092" y="4283946"/>
              <a:ext cx="654061" cy="694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53" name="Straight Arrow Connector 17"/>
            <p:cNvCxnSpPr>
              <a:cxnSpLocks noChangeShapeType="1"/>
            </p:cNvCxnSpPr>
            <p:nvPr/>
          </p:nvCxnSpPr>
          <p:spPr bwMode="auto">
            <a:xfrm>
              <a:off x="763839" y="5384424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54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35105" y="5057708"/>
              <a:ext cx="655384" cy="694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55" name="Straight Arrow Connector 20"/>
            <p:cNvCxnSpPr>
              <a:cxnSpLocks noChangeShapeType="1"/>
            </p:cNvCxnSpPr>
            <p:nvPr/>
          </p:nvCxnSpPr>
          <p:spPr bwMode="auto">
            <a:xfrm rot="16200000">
              <a:off x="1905653" y="5027270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 type="stealth" w="med" len="med"/>
            </a:ln>
          </p:spPr>
        </p:cxnSp>
        <p:cxnSp>
          <p:nvCxnSpPr>
            <p:cNvPr id="56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1575444" y="5385085"/>
              <a:ext cx="687330" cy="662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57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2410850" y="4277795"/>
              <a:ext cx="642454" cy="1390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58" name="Straight Connector 34"/>
            <p:cNvCxnSpPr>
              <a:cxnSpLocks noChangeShapeType="1"/>
            </p:cNvCxnSpPr>
            <p:nvPr/>
          </p:nvCxnSpPr>
          <p:spPr bwMode="auto">
            <a:xfrm>
              <a:off x="2732076" y="3956601"/>
              <a:ext cx="785138" cy="1588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59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3588653" y="3956601"/>
              <a:ext cx="643054" cy="1324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60" name="Straight Connector 36"/>
            <p:cNvCxnSpPr>
              <a:cxnSpLocks noChangeShapeType="1"/>
            </p:cNvCxnSpPr>
            <p:nvPr/>
          </p:nvCxnSpPr>
          <p:spPr bwMode="auto">
            <a:xfrm rot="5400000">
              <a:off x="3875049" y="4313821"/>
              <a:ext cx="713912" cy="794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 type="stealth" w="med" len="med"/>
            </a:ln>
          </p:spPr>
        </p:cxnSp>
        <p:cxnSp>
          <p:nvCxnSpPr>
            <p:cNvPr id="61" name="Straight Arrow Connector 37"/>
            <p:cNvCxnSpPr>
              <a:cxnSpLocks noChangeShapeType="1"/>
            </p:cNvCxnSpPr>
            <p:nvPr/>
          </p:nvCxnSpPr>
          <p:spPr bwMode="auto">
            <a:xfrm>
              <a:off x="2732771" y="5384424"/>
              <a:ext cx="713004" cy="1323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62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2374096" y="5028460"/>
              <a:ext cx="714573" cy="1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round/>
              <a:headEnd/>
              <a:tailEnd type="stealth" w="med" len="med"/>
            </a:ln>
          </p:spPr>
        </p:cxnSp>
        <p:cxnSp>
          <p:nvCxnSpPr>
            <p:cNvPr id="63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3910082" y="5063561"/>
              <a:ext cx="642457" cy="598"/>
            </a:xfrm>
            <a:prstGeom prst="straightConnector1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64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3517215" y="5385748"/>
              <a:ext cx="714492" cy="1"/>
            </a:xfrm>
            <a:prstGeom prst="line">
              <a:avLst/>
            </a:prstGeom>
            <a:noFill/>
            <a:ln w="41275" cap="sq">
              <a:solidFill>
                <a:srgbClr val="0000FF"/>
              </a:solidFill>
              <a:prstDash val="solid"/>
              <a:round/>
              <a:headEnd/>
              <a:tailEnd type="stealth" w="med" len="med"/>
            </a:ln>
          </p:spPr>
        </p:cxnSp>
        <p:sp>
          <p:nvSpPr>
            <p:cNvPr id="65" name="Text Box 8"/>
            <p:cNvSpPr txBox="1">
              <a:spLocks noChangeArrowheads="1"/>
            </p:cNvSpPr>
            <p:nvPr/>
          </p:nvSpPr>
          <p:spPr bwMode="auto">
            <a:xfrm>
              <a:off x="2174877" y="5392499"/>
              <a:ext cx="6555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1800" b="1" dirty="0"/>
                <a:t>VC0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11457" y="4620235"/>
            <a:ext cx="3469953" cy="1759241"/>
            <a:chOff x="5063021" y="3930585"/>
            <a:chExt cx="3469953" cy="1759241"/>
          </a:xfrm>
        </p:grpSpPr>
        <p:cxnSp>
          <p:nvCxnSpPr>
            <p:cNvPr id="67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706595" y="4287673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68" name="Straight Connector 9"/>
            <p:cNvCxnSpPr>
              <a:cxnSpLocks noChangeShapeType="1"/>
            </p:cNvCxnSpPr>
            <p:nvPr/>
          </p:nvCxnSpPr>
          <p:spPr bwMode="auto">
            <a:xfrm>
              <a:off x="5063716" y="3930585"/>
              <a:ext cx="687330" cy="1323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9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5813532" y="3930585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 type="none"/>
              <a:tailEnd type="stealth"/>
            </a:ln>
          </p:spPr>
        </p:cxnSp>
        <p:cxnSp>
          <p:nvCxnSpPr>
            <p:cNvPr id="70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236664" y="4257930"/>
              <a:ext cx="654061" cy="694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71" name="Straight Arrow Connector 17"/>
            <p:cNvCxnSpPr>
              <a:cxnSpLocks noChangeShapeType="1"/>
            </p:cNvCxnSpPr>
            <p:nvPr/>
          </p:nvCxnSpPr>
          <p:spPr bwMode="auto">
            <a:xfrm>
              <a:off x="5064411" y="5358408"/>
              <a:ext cx="749815" cy="1323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72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735677" y="5031692"/>
              <a:ext cx="655384" cy="694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73" name="Straight Arrow Connector 20"/>
            <p:cNvCxnSpPr>
              <a:cxnSpLocks noChangeShapeType="1"/>
            </p:cNvCxnSpPr>
            <p:nvPr/>
          </p:nvCxnSpPr>
          <p:spPr bwMode="auto">
            <a:xfrm rot="16200000">
              <a:off x="6206225" y="5001254"/>
              <a:ext cx="714242" cy="1389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74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5876016" y="5359069"/>
              <a:ext cx="687330" cy="662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75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6711422" y="4251779"/>
              <a:ext cx="642454" cy="1390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76" name="Straight Connector 34"/>
            <p:cNvCxnSpPr>
              <a:cxnSpLocks noChangeShapeType="1"/>
            </p:cNvCxnSpPr>
            <p:nvPr/>
          </p:nvCxnSpPr>
          <p:spPr bwMode="auto">
            <a:xfrm>
              <a:off x="7032648" y="3930585"/>
              <a:ext cx="785138" cy="1588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 type="stealth" w="med" len="med"/>
            </a:ln>
          </p:spPr>
        </p:cxnSp>
        <p:cxnSp>
          <p:nvCxnSpPr>
            <p:cNvPr id="77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7889225" y="3930585"/>
              <a:ext cx="643054" cy="1324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78" name="Straight Connector 36"/>
            <p:cNvCxnSpPr>
              <a:cxnSpLocks noChangeShapeType="1"/>
            </p:cNvCxnSpPr>
            <p:nvPr/>
          </p:nvCxnSpPr>
          <p:spPr bwMode="auto">
            <a:xfrm rot="5400000">
              <a:off x="8175621" y="4287805"/>
              <a:ext cx="713912" cy="794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79" name="Straight Arrow Connector 37"/>
            <p:cNvCxnSpPr>
              <a:cxnSpLocks noChangeShapeType="1"/>
            </p:cNvCxnSpPr>
            <p:nvPr/>
          </p:nvCxnSpPr>
          <p:spPr bwMode="auto">
            <a:xfrm>
              <a:off x="7033343" y="5358408"/>
              <a:ext cx="713004" cy="1323"/>
            </a:xfrm>
            <a:prstGeom prst="straightConnector1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80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6674668" y="5002444"/>
              <a:ext cx="714573" cy="1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</p:cxnSp>
        <p:cxnSp>
          <p:nvCxnSpPr>
            <p:cNvPr id="81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8210654" y="5037545"/>
              <a:ext cx="642457" cy="598"/>
            </a:xfrm>
            <a:prstGeom prst="straightConnector1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82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7817787" y="5359732"/>
              <a:ext cx="714492" cy="1"/>
            </a:xfrm>
            <a:prstGeom prst="line">
              <a:avLst/>
            </a:prstGeom>
            <a:noFill/>
            <a:ln w="41275" cap="sq">
              <a:solidFill>
                <a:srgbClr val="008000"/>
              </a:solidFill>
              <a:prstDash val="solid"/>
              <a:round/>
              <a:headEnd/>
              <a:tailEnd type="stealth" w="med" len="med"/>
            </a:ln>
          </p:spPr>
        </p:cxnSp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6483614" y="5320494"/>
              <a:ext cx="6555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1800" b="1" dirty="0"/>
                <a:t>VC1</a:t>
              </a:r>
            </a:p>
          </p:txBody>
        </p:sp>
      </p:grpSp>
      <p:sp>
        <p:nvSpPr>
          <p:cNvPr id="85" name="Content Placeholder 2"/>
          <p:cNvSpPr>
            <a:spLocks noGrp="1"/>
          </p:cNvSpPr>
          <p:nvPr>
            <p:ph idx="1"/>
          </p:nvPr>
        </p:nvSpPr>
        <p:spPr>
          <a:xfrm>
            <a:off x="586512" y="1509839"/>
            <a:ext cx="6076019" cy="1419575"/>
          </a:xfrm>
        </p:spPr>
        <p:txBody>
          <a:bodyPr>
            <a:normAutofit/>
          </a:bodyPr>
          <a:lstStyle/>
          <a:p>
            <a:r>
              <a:rPr lang="en-US" sz="1800" dirty="0"/>
              <a:t>Allow any turns across all VCs except one</a:t>
            </a:r>
          </a:p>
          <a:p>
            <a:pPr lvl="1"/>
            <a:r>
              <a:rPr lang="en-US" sz="1600" dirty="0"/>
              <a:t>“Escape” VC </a:t>
            </a:r>
            <a:r>
              <a:rPr lang="en-US" sz="1600" dirty="0">
                <a:sym typeface="Wingdings"/>
              </a:rPr>
              <a:t> deadlock-free route</a:t>
            </a:r>
            <a:endParaRPr lang="en-US" sz="1600" dirty="0"/>
          </a:p>
          <a:p>
            <a:r>
              <a:rPr lang="en-US" sz="1800" dirty="0"/>
              <a:t>If there is a deadlock, can jump into escape VC which is guaranteed to drain</a:t>
            </a:r>
          </a:p>
        </p:txBody>
      </p:sp>
      <p:sp>
        <p:nvSpPr>
          <p:cNvPr id="86" name="Oval 85"/>
          <p:cNvSpPr/>
          <p:nvPr/>
        </p:nvSpPr>
        <p:spPr>
          <a:xfrm>
            <a:off x="6533219" y="1634077"/>
            <a:ext cx="954404" cy="476279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VC0</a:t>
            </a:r>
          </a:p>
        </p:txBody>
      </p:sp>
      <p:sp>
        <p:nvSpPr>
          <p:cNvPr id="88" name="Oval 87"/>
          <p:cNvSpPr/>
          <p:nvPr/>
        </p:nvSpPr>
        <p:spPr>
          <a:xfrm>
            <a:off x="7961251" y="1634077"/>
            <a:ext cx="954404" cy="476279"/>
          </a:xfrm>
          <a:prstGeom prst="ellipse">
            <a:avLst/>
          </a:prstGeom>
          <a:solidFill>
            <a:srgbClr val="C5E1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VC1</a:t>
            </a:r>
          </a:p>
        </p:txBody>
      </p:sp>
      <p:cxnSp>
        <p:nvCxnSpPr>
          <p:cNvPr id="90" name="Curved Connector 89"/>
          <p:cNvCxnSpPr/>
          <p:nvPr/>
        </p:nvCxnSpPr>
        <p:spPr>
          <a:xfrm rot="16200000" flipH="1">
            <a:off x="6999979" y="1413774"/>
            <a:ext cx="69749" cy="337433"/>
          </a:xfrm>
          <a:prstGeom prst="curvedConnector3">
            <a:avLst>
              <a:gd name="adj1" fmla="val -32774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rot="16200000" flipH="1">
            <a:off x="8404921" y="1430486"/>
            <a:ext cx="69749" cy="337433"/>
          </a:xfrm>
          <a:prstGeom prst="curvedConnector3">
            <a:avLst>
              <a:gd name="adj1" fmla="val -32774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/>
          <p:nvPr/>
        </p:nvCxnSpPr>
        <p:spPr>
          <a:xfrm>
            <a:off x="7511712" y="1853325"/>
            <a:ext cx="449539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511712" y="2089463"/>
            <a:ext cx="163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Escape VC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66C53-4387-B187-CA67-6E7C1AE8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AB38B-252B-4C10-BFA5-9002A41585EF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BC95A-839A-8B7C-FD8B-E611B970D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7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C56-049A-38D8-F286-ECEA66BF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C748DC-6377-1F6E-9D62-544BB5E5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5000"/>
            <a:ext cx="3957673" cy="4114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Topology</a:t>
            </a:r>
          </a:p>
          <a:p>
            <a:pPr lvl="1"/>
            <a:r>
              <a:rPr lang="en-US" dirty="0"/>
              <a:t>How to connect the nodes</a:t>
            </a:r>
          </a:p>
          <a:p>
            <a:pPr lvl="1"/>
            <a:r>
              <a:rPr lang="en-US" dirty="0"/>
              <a:t>~Road Network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path should a message take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~Series of road segments from source to destination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Flow Control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When does the message have to stop/proceed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~Traffic signals at end of each road segment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Router Microarchitecture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build the routers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~Design of traffic intersection (number of lanes, algorithm for turning red/green)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7DC8F-A3C0-7B70-45B3-4F8E12C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7FFF7-19BF-41CF-B200-1907E2230BE7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748DAF3-E125-CF35-191F-4AB85282E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CF19EAC7-6781-F566-8D5C-615E423FF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36" y="2361165"/>
            <a:ext cx="3729072" cy="2000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60733-EFF4-133F-2DE6-2528B9B5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97" y="3058792"/>
            <a:ext cx="275374" cy="302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785F1-A104-5FC3-87CE-33268D84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98" y="3058791"/>
            <a:ext cx="275374" cy="302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350A4B-51BD-96D4-848D-441EF7821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57" y="2878298"/>
            <a:ext cx="757110" cy="3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3" y="811763"/>
            <a:ext cx="7559567" cy="492601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kind of deadlock: </a:t>
            </a:r>
            <a:br>
              <a:rPr lang="en-US" dirty="0"/>
            </a:br>
            <a:r>
              <a:rPr lang="en-US" dirty="0"/>
              <a:t>Protocol Deadlock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440" y="1637104"/>
            <a:ext cx="2184516" cy="2211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r>
              <a:rPr lang="en-US" dirty="0">
                <a:latin typeface="Tahoma"/>
                <a:cs typeface="Tahoma"/>
              </a:rPr>
              <a:t>Cache 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0281" y="1637104"/>
            <a:ext cx="2588779" cy="2211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Directory</a:t>
            </a: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59515" y="2325464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3977011" y="2325463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4294507" y="2325464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4612002" y="2325464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659515" y="3106131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3977011" y="3106130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4294507" y="3106131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ahoma"/>
                <a:cs typeface="Tahoma"/>
              </a:rPr>
              <a:t>req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4612002" y="3106131"/>
            <a:ext cx="655285" cy="31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resp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731386" y="3091874"/>
            <a:ext cx="655285" cy="31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resp</a:t>
            </a:r>
            <a:endParaRPr lang="en-US" sz="1800" dirty="0">
              <a:latin typeface="Tahoma"/>
              <a:cs typeface="Tahoma"/>
            </a:endParaRPr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>
            <a:off x="3037955" y="2426767"/>
            <a:ext cx="79045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98392" y="2426767"/>
            <a:ext cx="79045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37955" y="3133076"/>
            <a:ext cx="790455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98392" y="3133076"/>
            <a:ext cx="790455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5400000">
            <a:off x="5731386" y="2325464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2551566" y="2324637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4016" y="1786410"/>
            <a:ext cx="62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5791" y="3535831"/>
            <a:ext cx="62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86013" y="1768388"/>
            <a:ext cx="62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1278" y="3524619"/>
            <a:ext cx="62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in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2551565" y="3106131"/>
            <a:ext cx="655285" cy="317495"/>
          </a:xfrm>
          <a:prstGeom prst="rect">
            <a:avLst/>
          </a:prstGeom>
          <a:solidFill>
            <a:srgbClr val="73FD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ahoma"/>
                <a:cs typeface="Tahoma"/>
              </a:rPr>
              <a:t>req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" y="3978662"/>
            <a:ext cx="7185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Cache / Directory can process a request only if there is space in its output queue to send a response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3509" y="5176397"/>
            <a:ext cx="735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Need separate Virtual Channels for requests and responses</a:t>
            </a:r>
          </a:p>
          <a:p>
            <a:r>
              <a:rPr lang="en-US" sz="2000" dirty="0">
                <a:latin typeface="Tahoma"/>
                <a:cs typeface="Tahoma"/>
              </a:rPr>
              <a:t>(called Virtual Networks (VN)) </a:t>
            </a:r>
          </a:p>
          <a:p>
            <a:r>
              <a:rPr lang="en-US" dirty="0">
                <a:latin typeface="Tahoma"/>
                <a:cs typeface="Tahoma"/>
              </a:rPr>
              <a:t>	for full coherence protocol, need three VNs </a:t>
            </a:r>
          </a:p>
          <a:p>
            <a:r>
              <a:rPr lang="en-US" dirty="0">
                <a:latin typeface="Tahoma"/>
                <a:cs typeface="Tahoma"/>
              </a:rPr>
              <a:t>		(see Cache Coherence Lecture)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3440" y="4689852"/>
            <a:ext cx="628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ahoma"/>
                <a:cs typeface="Tahoma"/>
              </a:rPr>
              <a:t>Deadlock, even though network is deadlock-free!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20B60-AF8A-F894-03B9-23C7120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69320-AFAE-4942-91EF-57ABBA62DB62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4C5C1C8-C975-1561-0266-4AC85908D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3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C56-049A-38D8-F286-ECEA66BF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Network Architecture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C748DC-6377-1F6E-9D62-544BB5E5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5000"/>
            <a:ext cx="3957673" cy="4114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Topology</a:t>
            </a:r>
          </a:p>
          <a:p>
            <a:pPr lvl="1"/>
            <a:r>
              <a:rPr lang="en-US" dirty="0"/>
              <a:t>How to connect the nodes</a:t>
            </a:r>
          </a:p>
          <a:p>
            <a:pPr lvl="1"/>
            <a:r>
              <a:rPr lang="en-US" dirty="0"/>
              <a:t>~Road Network</a:t>
            </a:r>
          </a:p>
          <a:p>
            <a:r>
              <a:rPr lang="en-US" b="1" dirty="0"/>
              <a:t>Routing</a:t>
            </a:r>
          </a:p>
          <a:p>
            <a:pPr lvl="1"/>
            <a:r>
              <a:rPr lang="en-US" dirty="0"/>
              <a:t>Which path should a message take</a:t>
            </a:r>
          </a:p>
          <a:p>
            <a:pPr lvl="1"/>
            <a:r>
              <a:rPr lang="en-US" dirty="0"/>
              <a:t>~Series of road segments from source to destination</a:t>
            </a:r>
          </a:p>
          <a:p>
            <a:r>
              <a:rPr lang="en-US" b="1" dirty="0"/>
              <a:t>Flow Control</a:t>
            </a:r>
          </a:p>
          <a:p>
            <a:pPr lvl="1"/>
            <a:r>
              <a:rPr lang="en-US" dirty="0"/>
              <a:t>When does the message have to stop/proceed</a:t>
            </a:r>
          </a:p>
          <a:p>
            <a:pPr lvl="1"/>
            <a:r>
              <a:rPr lang="en-US" dirty="0"/>
              <a:t>~Traffic signals at end of each road segment</a:t>
            </a:r>
          </a:p>
          <a:p>
            <a:r>
              <a:rPr lang="en-US" b="1" dirty="0"/>
              <a:t>Router Microarchitecture</a:t>
            </a:r>
          </a:p>
          <a:p>
            <a:pPr lvl="1"/>
            <a:r>
              <a:rPr lang="en-US" dirty="0"/>
              <a:t>How to build the routers</a:t>
            </a:r>
          </a:p>
          <a:p>
            <a:pPr lvl="1"/>
            <a:r>
              <a:rPr lang="en-US" dirty="0"/>
              <a:t>~Design of traffic intersection (number of lanes, algorithm for turning red/green)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C9BE7-F300-3059-CA76-AD8FF16B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01D6E-5521-48B0-8727-5D1BC1B98A5F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A0F6AA3-4096-7236-FF5C-DC7288F7D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BFE90867-FCA4-0477-641C-11B3C4938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36" y="2361165"/>
            <a:ext cx="3729072" cy="2000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FE584-CA7E-7DA8-9B99-45796A4E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97" y="3058792"/>
            <a:ext cx="275374" cy="302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2F1CBD-D3BC-870D-E358-8F25EFFAB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98" y="3058791"/>
            <a:ext cx="275374" cy="302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2F0E3F-2DEB-9EAD-0598-821504AD7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57" y="2878298"/>
            <a:ext cx="757110" cy="3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err="1"/>
              <a:t>NoCs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56987" y="3526897"/>
            <a:ext cx="367241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39991" y="5119688"/>
            <a:ext cx="4876798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556" y="2376488"/>
            <a:ext cx="121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4837" y="5348288"/>
            <a:ext cx="310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Offered Traffic (bits/sec)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35189" y="4891088"/>
            <a:ext cx="5638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693989" y="1817688"/>
            <a:ext cx="3632200" cy="2603500"/>
          </a:xfrm>
          <a:custGeom>
            <a:avLst/>
            <a:gdLst>
              <a:gd name="connsiteX0" fmla="*/ 0 w 3873500"/>
              <a:gd name="connsiteY0" fmla="*/ 2603500 h 2603500"/>
              <a:gd name="connsiteX1" fmla="*/ 2984500 w 3873500"/>
              <a:gd name="connsiteY1" fmla="*/ 2159000 h 2603500"/>
              <a:gd name="connsiteX2" fmla="*/ 3873500 w 3873500"/>
              <a:gd name="connsiteY2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3500" h="2603500">
                <a:moveTo>
                  <a:pt x="0" y="2603500"/>
                </a:moveTo>
                <a:cubicBezTo>
                  <a:pt x="1169458" y="2598208"/>
                  <a:pt x="2338917" y="2592917"/>
                  <a:pt x="2984500" y="2159000"/>
                </a:cubicBezTo>
                <a:cubicBezTo>
                  <a:pt x="3630083" y="1725083"/>
                  <a:pt x="3873500" y="0"/>
                  <a:pt x="3873500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35189" y="4662488"/>
            <a:ext cx="5638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5189" y="4433888"/>
            <a:ext cx="5638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251980" y="3526898"/>
            <a:ext cx="3672419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871774" y="3526104"/>
            <a:ext cx="3672419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490774" y="3526104"/>
            <a:ext cx="3672419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30189" y="4891088"/>
            <a:ext cx="1676400" cy="990600"/>
          </a:xfrm>
          <a:prstGeom prst="wedgeRoundRectCallout">
            <a:avLst>
              <a:gd name="adj1" fmla="val 102987"/>
              <a:gd name="adj2" fmla="val -48131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Min latency given by topology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7788" y="3793520"/>
            <a:ext cx="2228053" cy="870555"/>
          </a:xfrm>
          <a:prstGeom prst="wedgeRoundRectCallout">
            <a:avLst>
              <a:gd name="adj1" fmla="val 78745"/>
              <a:gd name="adj2" fmla="val 48023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Min latency given by routing algorithm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7789" y="2528888"/>
            <a:ext cx="2362202" cy="990600"/>
          </a:xfrm>
          <a:prstGeom prst="wedgeRoundRectCallout">
            <a:avLst>
              <a:gd name="adj1" fmla="val 79412"/>
              <a:gd name="adj2" fmla="val 136485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Zero load latency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topology+routing+flow</a:t>
            </a:r>
            <a:r>
              <a:rPr lang="en-US" sz="1600" dirty="0"/>
              <a:t> control)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240589" y="3519488"/>
            <a:ext cx="1676400" cy="990600"/>
          </a:xfrm>
          <a:prstGeom prst="wedgeRoundRectCallout">
            <a:avLst>
              <a:gd name="adj1" fmla="val -57619"/>
              <a:gd name="adj2" fmla="val 108279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Throughput given by topology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859589" y="2452688"/>
            <a:ext cx="1676400" cy="990600"/>
          </a:xfrm>
          <a:prstGeom prst="wedgeRoundRectCallout">
            <a:avLst>
              <a:gd name="adj1" fmla="val -57619"/>
              <a:gd name="adj2" fmla="val 108279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Throughput given by routing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478589" y="1233488"/>
            <a:ext cx="1676400" cy="990600"/>
          </a:xfrm>
          <a:prstGeom prst="wedgeRoundRectCallout">
            <a:avLst>
              <a:gd name="adj1" fmla="val -57619"/>
              <a:gd name="adj2" fmla="val 108279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Throughput given by flow control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7E9B7-AAF5-3631-87CE-96D86F82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914C1-4994-4C77-837E-CF9FD8E1B59A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144E50E8-F1F5-E60F-27EF-04A60906A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Often the first step in network design</a:t>
            </a:r>
          </a:p>
          <a:p>
            <a:endParaRPr lang="en-US" sz="2400" dirty="0"/>
          </a:p>
          <a:p>
            <a:r>
              <a:rPr lang="en-US" sz="2400" dirty="0"/>
              <a:t>Significant impact on network cost-performance</a:t>
            </a:r>
          </a:p>
          <a:p>
            <a:pPr lvl="1"/>
            <a:r>
              <a:rPr lang="en-US" sz="2000" dirty="0"/>
              <a:t>Determines implementation complexity, i.e., </a:t>
            </a:r>
            <a:r>
              <a:rPr lang="en-US" sz="2000" b="1" dirty="0">
                <a:solidFill>
                  <a:srgbClr val="FF0000"/>
                </a:solidFill>
              </a:rPr>
              <a:t>cost</a:t>
            </a:r>
          </a:p>
          <a:p>
            <a:pPr lvl="2"/>
            <a:r>
              <a:rPr lang="en-US" sz="1800" dirty="0"/>
              <a:t>number of routers and links</a:t>
            </a:r>
          </a:p>
          <a:p>
            <a:pPr lvl="2"/>
            <a:r>
              <a:rPr lang="en-US" sz="1800" dirty="0"/>
              <a:t>router degree (i.e., ports)</a:t>
            </a:r>
          </a:p>
          <a:p>
            <a:pPr lvl="2"/>
            <a:r>
              <a:rPr lang="en-US" sz="1800" dirty="0"/>
              <a:t>ease of layout</a:t>
            </a:r>
          </a:p>
          <a:p>
            <a:pPr lvl="1"/>
            <a:r>
              <a:rPr lang="en-US" sz="2000" dirty="0"/>
              <a:t>Determines application </a:t>
            </a:r>
            <a:r>
              <a:rPr lang="en-US" sz="2000" b="1" dirty="0">
                <a:solidFill>
                  <a:srgbClr val="FF0000"/>
                </a:solidFill>
              </a:rPr>
              <a:t>performance</a:t>
            </a:r>
          </a:p>
          <a:p>
            <a:pPr lvl="2"/>
            <a:r>
              <a:rPr lang="en-US" sz="1800" dirty="0"/>
              <a:t>number of hops </a:t>
            </a:r>
            <a:r>
              <a:rPr lang="en-US" sz="1800" dirty="0">
                <a:sym typeface="Wingdings"/>
              </a:rPr>
              <a:t> latency and energy consumption</a:t>
            </a:r>
            <a:endParaRPr lang="en-US" sz="1800" dirty="0"/>
          </a:p>
          <a:p>
            <a:pPr lvl="2"/>
            <a:r>
              <a:rPr lang="en-US" sz="1800" dirty="0"/>
              <a:t>maximum throughput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C04D6-247C-2826-0CB9-6B11E84C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4550C-044E-4057-87F1-8DF9E11EBDD8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6664CA-9921-8735-1BD5-350F36427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344592" y="2773757"/>
            <a:ext cx="674687" cy="675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6384924" y="2773757"/>
            <a:ext cx="674687" cy="675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1" name="Rectangle 80"/>
          <p:cNvSpPr/>
          <p:nvPr/>
        </p:nvSpPr>
        <p:spPr>
          <a:xfrm>
            <a:off x="6456361" y="1419553"/>
            <a:ext cx="674687" cy="675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/>
          <p:cNvSpPr/>
          <p:nvPr/>
        </p:nvSpPr>
        <p:spPr>
          <a:xfrm>
            <a:off x="7516813" y="2764978"/>
            <a:ext cx="674687" cy="675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/>
          <p:cNvSpPr/>
          <p:nvPr/>
        </p:nvSpPr>
        <p:spPr>
          <a:xfrm>
            <a:off x="5365750" y="1413889"/>
            <a:ext cx="674687" cy="675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select a topology?</a:t>
            </a:r>
          </a:p>
        </p:txBody>
      </p:sp>
      <p:sp>
        <p:nvSpPr>
          <p:cNvPr id="7" name="Oval 6"/>
          <p:cNvSpPr/>
          <p:nvPr/>
        </p:nvSpPr>
        <p:spPr>
          <a:xfrm>
            <a:off x="460375" y="1508124"/>
            <a:ext cx="523875" cy="523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755775" y="1398586"/>
            <a:ext cx="523875" cy="523875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094432" y="2239961"/>
            <a:ext cx="523875" cy="523875"/>
          </a:xfrm>
          <a:prstGeom prst="ellipse">
            <a:avLst/>
          </a:prstGeom>
          <a:solidFill>
            <a:srgbClr val="8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460375" y="2370241"/>
            <a:ext cx="523875" cy="523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845" y="3711202"/>
            <a:ext cx="377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  <a:cs typeface="Tahoma"/>
              </a:rPr>
              <a:t>Application’s</a:t>
            </a:r>
          </a:p>
          <a:p>
            <a:r>
              <a:rPr lang="en-US" sz="1600" b="1" dirty="0">
                <a:latin typeface="+mn-lt"/>
                <a:cs typeface="Tahoma"/>
              </a:rPr>
              <a:t>Task Communication Graph</a:t>
            </a:r>
          </a:p>
          <a:p>
            <a:endParaRPr lang="en-US" sz="1600" b="1" dirty="0">
              <a:latin typeface="+mn-lt"/>
              <a:cs typeface="Tahoma"/>
            </a:endParaRPr>
          </a:p>
          <a:p>
            <a:r>
              <a:rPr lang="en-US" sz="1600" dirty="0">
                <a:latin typeface="+mn-lt"/>
                <a:cs typeface="Tahoma"/>
              </a:rPr>
              <a:t>Vertices - tasks</a:t>
            </a:r>
          </a:p>
          <a:p>
            <a:r>
              <a:rPr lang="en-US" sz="1600" dirty="0">
                <a:latin typeface="+mn-lt"/>
                <a:cs typeface="Tahoma"/>
              </a:rPr>
              <a:t>Edges - communication</a:t>
            </a:r>
          </a:p>
        </p:txBody>
      </p:sp>
      <p:sp>
        <p:nvSpPr>
          <p:cNvPr id="12" name="Oval 11"/>
          <p:cNvSpPr/>
          <p:nvPr/>
        </p:nvSpPr>
        <p:spPr>
          <a:xfrm>
            <a:off x="1463674" y="3105146"/>
            <a:ext cx="523875" cy="523875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E</a:t>
            </a:r>
          </a:p>
        </p:txBody>
      </p:sp>
      <p:cxnSp>
        <p:nvCxnSpPr>
          <p:cNvPr id="14" name="Straight Arrow Connector 13"/>
          <p:cNvCxnSpPr>
            <a:stCxn id="7" idx="6"/>
            <a:endCxn id="8" idx="2"/>
          </p:cNvCxnSpPr>
          <p:nvPr/>
        </p:nvCxnSpPr>
        <p:spPr>
          <a:xfrm flipV="1">
            <a:off x="984250" y="1660524"/>
            <a:ext cx="771525" cy="109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9" idx="2"/>
          </p:cNvCxnSpPr>
          <p:nvPr/>
        </p:nvCxnSpPr>
        <p:spPr>
          <a:xfrm flipV="1">
            <a:off x="984250" y="2501899"/>
            <a:ext cx="1110182" cy="13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07530" y="1955279"/>
            <a:ext cx="1263622" cy="361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12" idx="0"/>
          </p:cNvCxnSpPr>
          <p:nvPr/>
        </p:nvCxnSpPr>
        <p:spPr>
          <a:xfrm>
            <a:off x="722313" y="2031999"/>
            <a:ext cx="1003299" cy="1073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7"/>
            <a:endCxn id="9" idx="3"/>
          </p:cNvCxnSpPr>
          <p:nvPr/>
        </p:nvCxnSpPr>
        <p:spPr>
          <a:xfrm flipV="1">
            <a:off x="1910829" y="2687116"/>
            <a:ext cx="260323" cy="494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5"/>
          </p:cNvCxnSpPr>
          <p:nvPr/>
        </p:nvCxnSpPr>
        <p:spPr>
          <a:xfrm flipH="1" flipV="1">
            <a:off x="2202930" y="1845741"/>
            <a:ext cx="239166" cy="4206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437187" y="1485952"/>
            <a:ext cx="523875" cy="523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A</a:t>
            </a:r>
          </a:p>
        </p:txBody>
      </p:sp>
      <p:sp>
        <p:nvSpPr>
          <p:cNvPr id="67" name="Oval 66"/>
          <p:cNvSpPr/>
          <p:nvPr/>
        </p:nvSpPr>
        <p:spPr>
          <a:xfrm>
            <a:off x="6524717" y="1507171"/>
            <a:ext cx="523875" cy="523875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B</a:t>
            </a:r>
          </a:p>
        </p:txBody>
      </p:sp>
      <p:sp>
        <p:nvSpPr>
          <p:cNvPr id="68" name="Oval 67"/>
          <p:cNvSpPr/>
          <p:nvPr/>
        </p:nvSpPr>
        <p:spPr>
          <a:xfrm>
            <a:off x="7610994" y="2813789"/>
            <a:ext cx="523875" cy="523875"/>
          </a:xfrm>
          <a:prstGeom prst="ellipse">
            <a:avLst/>
          </a:prstGeom>
          <a:solidFill>
            <a:srgbClr val="8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C</a:t>
            </a:r>
          </a:p>
        </p:txBody>
      </p:sp>
      <p:sp>
        <p:nvSpPr>
          <p:cNvPr id="69" name="Oval 68"/>
          <p:cNvSpPr/>
          <p:nvPr/>
        </p:nvSpPr>
        <p:spPr>
          <a:xfrm>
            <a:off x="5425281" y="2845539"/>
            <a:ext cx="523875" cy="523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D</a:t>
            </a:r>
          </a:p>
        </p:txBody>
      </p:sp>
      <p:sp>
        <p:nvSpPr>
          <p:cNvPr id="70" name="Oval 69"/>
          <p:cNvSpPr/>
          <p:nvPr/>
        </p:nvSpPr>
        <p:spPr>
          <a:xfrm>
            <a:off x="6456361" y="2882325"/>
            <a:ext cx="523875" cy="523875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E</a:t>
            </a:r>
          </a:p>
        </p:txBody>
      </p:sp>
      <p:cxnSp>
        <p:nvCxnSpPr>
          <p:cNvPr id="71" name="Straight Arrow Connector 70"/>
          <p:cNvCxnSpPr>
            <a:stCxn id="77" idx="3"/>
            <a:endCxn id="81" idx="1"/>
          </p:cNvCxnSpPr>
          <p:nvPr/>
        </p:nvCxnSpPr>
        <p:spPr>
          <a:xfrm>
            <a:off x="6040437" y="1751577"/>
            <a:ext cx="415924" cy="5664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992812" y="3274164"/>
            <a:ext cx="1524001" cy="0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019279" y="2094928"/>
            <a:ext cx="1497534" cy="718861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6" idx="4"/>
            <a:endCxn id="80" idx="0"/>
          </p:cNvCxnSpPr>
          <p:nvPr/>
        </p:nvCxnSpPr>
        <p:spPr>
          <a:xfrm>
            <a:off x="5699125" y="2009827"/>
            <a:ext cx="1023143" cy="763930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081944" y="3075727"/>
            <a:ext cx="352839" cy="0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2" idx="0"/>
            <a:endCxn id="81" idx="2"/>
          </p:cNvCxnSpPr>
          <p:nvPr/>
        </p:nvCxnSpPr>
        <p:spPr>
          <a:xfrm flipH="1" flipV="1">
            <a:off x="6793705" y="2094928"/>
            <a:ext cx="1060452" cy="670050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066257" y="1445631"/>
            <a:ext cx="214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n-lt"/>
                <a:cs typeface="Tahoma"/>
              </a:rPr>
              <a:t>Best topology?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924278" y="3537717"/>
            <a:ext cx="2107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  <a:cs typeface="Tahoma"/>
              </a:rPr>
              <a:t>Vertices - cores</a:t>
            </a:r>
          </a:p>
          <a:p>
            <a:r>
              <a:rPr lang="en-US" sz="1600" dirty="0">
                <a:latin typeface="+mn-lt"/>
                <a:cs typeface="Tahoma"/>
              </a:rPr>
              <a:t>Edges - links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31159" y="4225262"/>
            <a:ext cx="214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  <a:cs typeface="Tahoma"/>
              </a:rPr>
              <a:t>Problems?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780753" y="4563005"/>
            <a:ext cx="295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  <a:cs typeface="Tahoma"/>
              </a:rPr>
              <a:t>Cannot change algorithm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747814" y="4900587"/>
            <a:ext cx="295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  <a:cs typeface="Tahoma"/>
              </a:rPr>
              <a:t>Cannot change mapping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730750" y="5246076"/>
            <a:ext cx="4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  <a:cs typeface="Tahoma"/>
              </a:rPr>
              <a:t>Cannot adapt to data-dependent load imbalance in application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10903" y="5875083"/>
            <a:ext cx="445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  <a:cs typeface="Tahoma"/>
              </a:rPr>
              <a:t>Layout/packaging issue with long wires and high-node degree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0" y="5267709"/>
            <a:ext cx="418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+mn-lt"/>
                <a:cs typeface="Tahoma"/>
              </a:rPr>
              <a:t>Topology is fixed at design-time. </a:t>
            </a:r>
          </a:p>
          <a:p>
            <a:r>
              <a:rPr lang="en-US" sz="1600" i="1" dirty="0">
                <a:solidFill>
                  <a:srgbClr val="C00000"/>
                </a:solidFill>
                <a:latin typeface="+mn-lt"/>
                <a:cs typeface="Tahoma"/>
              </a:rPr>
              <a:t>Benefits to being regular and flexible</a:t>
            </a:r>
          </a:p>
        </p:txBody>
      </p:sp>
      <p:sp>
        <p:nvSpPr>
          <p:cNvPr id="110" name="Oval 109"/>
          <p:cNvSpPr/>
          <p:nvPr/>
        </p:nvSpPr>
        <p:spPr>
          <a:xfrm>
            <a:off x="460375" y="3156054"/>
            <a:ext cx="523875" cy="52387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F</a:t>
            </a:r>
          </a:p>
        </p:txBody>
      </p:sp>
      <p:cxnSp>
        <p:nvCxnSpPr>
          <p:cNvPr id="113" name="Straight Arrow Connector 112"/>
          <p:cNvCxnSpPr>
            <a:stCxn id="110" idx="0"/>
            <a:endCxn id="10" idx="4"/>
          </p:cNvCxnSpPr>
          <p:nvPr/>
        </p:nvCxnSpPr>
        <p:spPr>
          <a:xfrm flipV="1">
            <a:off x="722313" y="2894116"/>
            <a:ext cx="0" cy="261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0" idx="6"/>
            <a:endCxn id="12" idx="2"/>
          </p:cNvCxnSpPr>
          <p:nvPr/>
        </p:nvCxnSpPr>
        <p:spPr>
          <a:xfrm flipV="1">
            <a:off x="984250" y="3367084"/>
            <a:ext cx="479424" cy="50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518002" y="1419553"/>
            <a:ext cx="674687" cy="675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1" name="Oval 120"/>
          <p:cNvSpPr/>
          <p:nvPr/>
        </p:nvSpPr>
        <p:spPr>
          <a:xfrm>
            <a:off x="7610994" y="1475421"/>
            <a:ext cx="523875" cy="52387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ahoma"/>
              </a:rPr>
              <a:t>F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6924278" y="2135821"/>
            <a:ext cx="1012967" cy="611189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5652689" y="2128193"/>
            <a:ext cx="1864124" cy="587066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6723" y="36387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>
                <a:latin typeface="+mn-lt"/>
                <a:cs typeface="Tahoma"/>
              </a:rPr>
              <a:t>Network Topology Graph</a:t>
            </a:r>
            <a:endParaRPr lang="en-US" sz="1600" b="1" dirty="0">
              <a:latin typeface="+mn-lt"/>
              <a:cs typeface="Tahom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445E1-76D8-A3B9-BF89-B517B86A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828E-19BD-42BD-8194-EB983A5FC72A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3A2C619-12C2-BE7E-4229-6F0D52B7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77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3" grpId="0"/>
      <p:bldP spid="84" grpId="0"/>
      <p:bldP spid="102" grpId="0"/>
      <p:bldP spid="103" grpId="0"/>
      <p:bldP spid="105" grpId="0"/>
      <p:bldP spid="106" grpId="0"/>
      <p:bldP spid="107" grpId="0"/>
      <p:bldP spid="109" grpId="0"/>
      <p:bldP spid="120" grpId="0" animBg="1"/>
      <p:bldP spid="12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Design-time </a:t>
            </a:r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Degree</a:t>
            </a:r>
            <a:r>
              <a:rPr lang="en-US" sz="2400" dirty="0"/>
              <a:t> – number of ports at a node</a:t>
            </a:r>
          </a:p>
          <a:p>
            <a:pPr lvl="1"/>
            <a:r>
              <a:rPr lang="en-US" sz="2000" dirty="0"/>
              <a:t>Proxy for area/energy cost</a:t>
            </a:r>
          </a:p>
          <a:p>
            <a:r>
              <a:rPr lang="en-US" sz="2400" b="1" dirty="0"/>
              <a:t>Bisection Bandwidth </a:t>
            </a:r>
            <a:r>
              <a:rPr lang="en-US" sz="2400" dirty="0"/>
              <a:t>- bandwidth crossing a minimal cut that divides the network in half</a:t>
            </a:r>
          </a:p>
          <a:p>
            <a:pPr lvl="1"/>
            <a:r>
              <a:rPr lang="en-US" sz="2000" dirty="0"/>
              <a:t>(Min # channels crossing two halves) * (BW of each channel)</a:t>
            </a:r>
          </a:p>
          <a:p>
            <a:pPr lvl="1"/>
            <a:r>
              <a:rPr lang="en-US" sz="2000" dirty="0"/>
              <a:t>Proxy for peak bandwidth</a:t>
            </a:r>
          </a:p>
          <a:p>
            <a:pPr lvl="2"/>
            <a:r>
              <a:rPr lang="en-US" sz="1800" dirty="0"/>
              <a:t>Can be misleading as it does not account for routing and flow control efficiency</a:t>
            </a:r>
          </a:p>
          <a:p>
            <a:pPr lvl="2"/>
            <a:r>
              <a:rPr lang="en-US" sz="1800" dirty="0"/>
              <a:t>At this stage, we assume </a:t>
            </a:r>
            <a:r>
              <a:rPr lang="en-US" sz="1800" b="1" dirty="0">
                <a:solidFill>
                  <a:srgbClr val="C00000"/>
                </a:solidFill>
              </a:rPr>
              <a:t>ideal routing </a:t>
            </a:r>
            <a:r>
              <a:rPr lang="en-US" sz="1800" dirty="0"/>
              <a:t>(perfect load balancing) and </a:t>
            </a:r>
            <a:r>
              <a:rPr lang="en-US" sz="1800" b="1" dirty="0">
                <a:solidFill>
                  <a:srgbClr val="0000FF"/>
                </a:solidFill>
              </a:rPr>
              <a:t>ideal flow control </a:t>
            </a:r>
            <a:r>
              <a:rPr lang="en-US" sz="1800" dirty="0"/>
              <a:t>(no idle cycles on any channel)</a:t>
            </a:r>
          </a:p>
          <a:p>
            <a:r>
              <a:rPr lang="en-US" sz="2400" b="1" dirty="0"/>
              <a:t>Diameter</a:t>
            </a:r>
            <a:r>
              <a:rPr lang="en-US" sz="2400" dirty="0"/>
              <a:t> – maximum routing distance (number of links in </a:t>
            </a:r>
            <a:r>
              <a:rPr lang="en-US" sz="2400" i="1" dirty="0"/>
              <a:t>shortest</a:t>
            </a:r>
            <a:r>
              <a:rPr lang="en-US" sz="2400" dirty="0"/>
              <a:t> route)</a:t>
            </a:r>
          </a:p>
          <a:p>
            <a:pPr lvl="1"/>
            <a:r>
              <a:rPr lang="en-US" sz="2000" dirty="0"/>
              <a:t>Proxy for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481D-4A8D-A704-12F0-C4D5BF2A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8A476-ECB6-4282-A1EA-9BE7E202C687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F700DD-6F26-364B-FDB2-60C9AA4354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topologies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341" y="3903623"/>
            <a:ext cx="3023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Application’s</a:t>
            </a:r>
          </a:p>
          <a:p>
            <a:r>
              <a:rPr lang="en-US" b="1" dirty="0">
                <a:latin typeface="Tahoma"/>
                <a:cs typeface="Tahoma"/>
              </a:rPr>
              <a:t>Task Communication Graph</a:t>
            </a:r>
          </a:p>
          <a:p>
            <a:endParaRPr lang="en-US" b="1" dirty="0">
              <a:latin typeface="Tahoma"/>
              <a:cs typeface="Tahoma"/>
            </a:endParaRPr>
          </a:p>
          <a:p>
            <a:r>
              <a:rPr lang="en-US" dirty="0">
                <a:latin typeface="Tahoma"/>
                <a:cs typeface="Tahoma"/>
              </a:rPr>
              <a:t>Vertices - tasks</a:t>
            </a:r>
          </a:p>
          <a:p>
            <a:r>
              <a:rPr lang="en-US" dirty="0">
                <a:latin typeface="Tahoma"/>
                <a:cs typeface="Tahoma"/>
              </a:rPr>
              <a:t>Edges - communication</a:t>
            </a:r>
          </a:p>
          <a:p>
            <a:endParaRPr lang="en-US" b="1" dirty="0"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05125" y="1300269"/>
            <a:ext cx="6050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Can you suggest a regular topology (each router with same degree) with smallest possible diameter?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675188" y="3660771"/>
            <a:ext cx="1452562" cy="143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349186" y="2500209"/>
            <a:ext cx="580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ahoma"/>
                <a:cs typeface="Tahoma"/>
              </a:rPr>
              <a:t>Trick question :p</a:t>
            </a:r>
          </a:p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One node. Degree = 0, Diameter = 0. </a:t>
            </a:r>
          </a:p>
        </p:txBody>
      </p:sp>
      <p:sp>
        <p:nvSpPr>
          <p:cNvPr id="106" name="Oval 105"/>
          <p:cNvSpPr/>
          <p:nvPr/>
        </p:nvSpPr>
        <p:spPr>
          <a:xfrm>
            <a:off x="460375" y="1508124"/>
            <a:ext cx="523875" cy="523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A</a:t>
            </a:r>
          </a:p>
        </p:txBody>
      </p:sp>
      <p:sp>
        <p:nvSpPr>
          <p:cNvPr id="107" name="Oval 106"/>
          <p:cNvSpPr/>
          <p:nvPr/>
        </p:nvSpPr>
        <p:spPr>
          <a:xfrm>
            <a:off x="1755775" y="1398586"/>
            <a:ext cx="523875" cy="523875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B</a:t>
            </a:r>
          </a:p>
        </p:txBody>
      </p:sp>
      <p:sp>
        <p:nvSpPr>
          <p:cNvPr id="108" name="Oval 107"/>
          <p:cNvSpPr/>
          <p:nvPr/>
        </p:nvSpPr>
        <p:spPr>
          <a:xfrm>
            <a:off x="2094432" y="2239961"/>
            <a:ext cx="523875" cy="523875"/>
          </a:xfrm>
          <a:prstGeom prst="ellipse">
            <a:avLst/>
          </a:prstGeom>
          <a:solidFill>
            <a:srgbClr val="8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C</a:t>
            </a:r>
          </a:p>
        </p:txBody>
      </p:sp>
      <p:sp>
        <p:nvSpPr>
          <p:cNvPr id="109" name="Oval 108"/>
          <p:cNvSpPr/>
          <p:nvPr/>
        </p:nvSpPr>
        <p:spPr>
          <a:xfrm>
            <a:off x="460375" y="2370241"/>
            <a:ext cx="523875" cy="523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D</a:t>
            </a:r>
          </a:p>
        </p:txBody>
      </p:sp>
      <p:sp>
        <p:nvSpPr>
          <p:cNvPr id="110" name="Oval 109"/>
          <p:cNvSpPr/>
          <p:nvPr/>
        </p:nvSpPr>
        <p:spPr>
          <a:xfrm>
            <a:off x="1463674" y="3105146"/>
            <a:ext cx="523875" cy="523875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E</a:t>
            </a:r>
          </a:p>
        </p:txBody>
      </p:sp>
      <p:cxnSp>
        <p:nvCxnSpPr>
          <p:cNvPr id="111" name="Straight Arrow Connector 110"/>
          <p:cNvCxnSpPr>
            <a:stCxn id="106" idx="6"/>
            <a:endCxn id="107" idx="2"/>
          </p:cNvCxnSpPr>
          <p:nvPr/>
        </p:nvCxnSpPr>
        <p:spPr>
          <a:xfrm flipV="1">
            <a:off x="984250" y="1660524"/>
            <a:ext cx="771525" cy="109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9" idx="6"/>
            <a:endCxn id="108" idx="2"/>
          </p:cNvCxnSpPr>
          <p:nvPr/>
        </p:nvCxnSpPr>
        <p:spPr>
          <a:xfrm flipV="1">
            <a:off x="984250" y="2501899"/>
            <a:ext cx="1110182" cy="13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6" idx="5"/>
            <a:endCxn id="108" idx="1"/>
          </p:cNvCxnSpPr>
          <p:nvPr/>
        </p:nvCxnSpPr>
        <p:spPr>
          <a:xfrm>
            <a:off x="907530" y="1955279"/>
            <a:ext cx="1263622" cy="361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6" idx="4"/>
            <a:endCxn id="110" idx="0"/>
          </p:cNvCxnSpPr>
          <p:nvPr/>
        </p:nvCxnSpPr>
        <p:spPr>
          <a:xfrm>
            <a:off x="722313" y="2031999"/>
            <a:ext cx="1003299" cy="1073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10" idx="7"/>
            <a:endCxn id="108" idx="3"/>
          </p:cNvCxnSpPr>
          <p:nvPr/>
        </p:nvCxnSpPr>
        <p:spPr>
          <a:xfrm flipV="1">
            <a:off x="1910829" y="2687116"/>
            <a:ext cx="260323" cy="494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107" idx="5"/>
          </p:cNvCxnSpPr>
          <p:nvPr/>
        </p:nvCxnSpPr>
        <p:spPr>
          <a:xfrm flipH="1" flipV="1">
            <a:off x="2202930" y="1845741"/>
            <a:ext cx="239166" cy="4206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460375" y="3156054"/>
            <a:ext cx="523875" cy="52387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F</a:t>
            </a:r>
          </a:p>
        </p:txBody>
      </p:sp>
      <p:cxnSp>
        <p:nvCxnSpPr>
          <p:cNvPr id="118" name="Straight Arrow Connector 117"/>
          <p:cNvCxnSpPr>
            <a:stCxn id="117" idx="0"/>
            <a:endCxn id="109" idx="4"/>
          </p:cNvCxnSpPr>
          <p:nvPr/>
        </p:nvCxnSpPr>
        <p:spPr>
          <a:xfrm flipV="1">
            <a:off x="722313" y="2894116"/>
            <a:ext cx="0" cy="261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7" idx="6"/>
            <a:endCxn id="110" idx="2"/>
          </p:cNvCxnSpPr>
          <p:nvPr/>
        </p:nvCxnSpPr>
        <p:spPr>
          <a:xfrm flipV="1">
            <a:off x="984250" y="3367084"/>
            <a:ext cx="479424" cy="50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899025" y="3855998"/>
            <a:ext cx="930431" cy="1130840"/>
            <a:chOff x="9582150" y="1890295"/>
            <a:chExt cx="2157932" cy="2281343"/>
          </a:xfrm>
        </p:grpSpPr>
        <p:sp>
          <p:nvSpPr>
            <p:cNvPr id="120" name="Oval 119"/>
            <p:cNvSpPr/>
            <p:nvPr/>
          </p:nvSpPr>
          <p:spPr>
            <a:xfrm>
              <a:off x="9582150" y="1999833"/>
              <a:ext cx="523875" cy="5238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cs typeface="Tahoma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0877550" y="1890295"/>
              <a:ext cx="523875" cy="523875"/>
            </a:xfrm>
            <a:prstGeom prst="ellipse">
              <a:avLst/>
            </a:prstGeom>
            <a:solidFill>
              <a:srgbClr val="CC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cs typeface="Tahoma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1216207" y="2731670"/>
              <a:ext cx="523875" cy="523875"/>
            </a:xfrm>
            <a:prstGeom prst="ellipse">
              <a:avLst/>
            </a:prstGeom>
            <a:solidFill>
              <a:srgbClr val="808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cs typeface="Tahoma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9582150" y="2861950"/>
              <a:ext cx="523875" cy="52387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cs typeface="Tahoma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0585449" y="3596855"/>
              <a:ext cx="523875" cy="523875"/>
            </a:xfrm>
            <a:prstGeom prst="ellipse">
              <a:avLst/>
            </a:prstGeom>
            <a:solidFill>
              <a:srgbClr val="66CC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125" name="Straight Arrow Connector 124"/>
            <p:cNvCxnSpPr>
              <a:stCxn id="120" idx="6"/>
              <a:endCxn id="121" idx="2"/>
            </p:cNvCxnSpPr>
            <p:nvPr/>
          </p:nvCxnSpPr>
          <p:spPr>
            <a:xfrm flipV="1">
              <a:off x="10106025" y="2152233"/>
              <a:ext cx="771525" cy="10953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23" idx="6"/>
              <a:endCxn id="122" idx="2"/>
            </p:cNvCxnSpPr>
            <p:nvPr/>
          </p:nvCxnSpPr>
          <p:spPr>
            <a:xfrm flipV="1">
              <a:off x="10106025" y="2993608"/>
              <a:ext cx="1110182" cy="13028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0" idx="5"/>
              <a:endCxn id="122" idx="1"/>
            </p:cNvCxnSpPr>
            <p:nvPr/>
          </p:nvCxnSpPr>
          <p:spPr>
            <a:xfrm>
              <a:off x="10029305" y="2446988"/>
              <a:ext cx="1263622" cy="36140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0" idx="4"/>
              <a:endCxn id="124" idx="0"/>
            </p:cNvCxnSpPr>
            <p:nvPr/>
          </p:nvCxnSpPr>
          <p:spPr>
            <a:xfrm>
              <a:off x="9844088" y="2523708"/>
              <a:ext cx="1003299" cy="107314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24" idx="7"/>
              <a:endCxn id="122" idx="3"/>
            </p:cNvCxnSpPr>
            <p:nvPr/>
          </p:nvCxnSpPr>
          <p:spPr>
            <a:xfrm flipV="1">
              <a:off x="11032604" y="3178825"/>
              <a:ext cx="260323" cy="49475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21" idx="5"/>
            </p:cNvCxnSpPr>
            <p:nvPr/>
          </p:nvCxnSpPr>
          <p:spPr>
            <a:xfrm flipH="1" flipV="1">
              <a:off x="11324705" y="2337450"/>
              <a:ext cx="239166" cy="42068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9582150" y="3647763"/>
              <a:ext cx="523875" cy="523875"/>
            </a:xfrm>
            <a:prstGeom prst="ellipse">
              <a:avLst/>
            </a:prstGeom>
            <a:solidFill>
              <a:srgbClr val="CC66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132" name="Straight Arrow Connector 131"/>
            <p:cNvCxnSpPr>
              <a:stCxn id="131" idx="0"/>
              <a:endCxn id="123" idx="4"/>
            </p:cNvCxnSpPr>
            <p:nvPr/>
          </p:nvCxnSpPr>
          <p:spPr>
            <a:xfrm flipV="1">
              <a:off x="9844088" y="3385825"/>
              <a:ext cx="0" cy="26193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1" idx="6"/>
              <a:endCxn id="124" idx="2"/>
            </p:cNvCxnSpPr>
            <p:nvPr/>
          </p:nvCxnSpPr>
          <p:spPr>
            <a:xfrm flipV="1">
              <a:off x="10106025" y="3858793"/>
              <a:ext cx="479424" cy="5090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BE1C9-8984-5EFB-4427-A8C15745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6697F-A4CF-4160-9E5F-DD09D28F1BF9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E0752-310A-7465-9518-B4DAA4FB1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topologies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341" y="3903623"/>
            <a:ext cx="3023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Application’s</a:t>
            </a:r>
          </a:p>
          <a:p>
            <a:r>
              <a:rPr lang="en-US" b="1" dirty="0">
                <a:latin typeface="Tahoma"/>
                <a:cs typeface="Tahoma"/>
              </a:rPr>
              <a:t>Task Communication Graph</a:t>
            </a:r>
          </a:p>
          <a:p>
            <a:endParaRPr lang="en-US" b="1" dirty="0">
              <a:latin typeface="Tahoma"/>
              <a:cs typeface="Tahoma"/>
            </a:endParaRPr>
          </a:p>
          <a:p>
            <a:r>
              <a:rPr lang="en-US" dirty="0">
                <a:latin typeface="Tahoma"/>
                <a:cs typeface="Tahoma"/>
              </a:rPr>
              <a:t>Vertices - tasks</a:t>
            </a:r>
          </a:p>
          <a:p>
            <a:r>
              <a:rPr lang="en-US" dirty="0">
                <a:latin typeface="Tahoma"/>
                <a:cs typeface="Tahoma"/>
              </a:rPr>
              <a:t>Edges - communication</a:t>
            </a:r>
          </a:p>
          <a:p>
            <a:endParaRPr lang="en-US" b="1" dirty="0"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05125" y="1300269"/>
            <a:ext cx="6050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Can you suggest a regular topology (each router with same degree) with </a:t>
            </a:r>
            <a:r>
              <a:rPr lang="en-US" sz="2000" b="1" dirty="0">
                <a:solidFill>
                  <a:srgbClr val="0000FF"/>
                </a:solidFill>
                <a:latin typeface="Tahoma"/>
                <a:cs typeface="Tahoma"/>
              </a:rPr>
              <a:t>diameter = 1</a:t>
            </a:r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05839" y="2564877"/>
            <a:ext cx="373062" cy="3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05839" y="3364546"/>
            <a:ext cx="373062" cy="3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05839" y="4224601"/>
            <a:ext cx="373062" cy="3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678901" y="4501880"/>
            <a:ext cx="906463" cy="8989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508245" y="2928934"/>
            <a:ext cx="0" cy="435612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60375" y="1508124"/>
            <a:ext cx="523875" cy="523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A</a:t>
            </a:r>
          </a:p>
        </p:txBody>
      </p:sp>
      <p:sp>
        <p:nvSpPr>
          <p:cNvPr id="75" name="Oval 74"/>
          <p:cNvSpPr/>
          <p:nvPr/>
        </p:nvSpPr>
        <p:spPr>
          <a:xfrm>
            <a:off x="1755775" y="1398586"/>
            <a:ext cx="523875" cy="523875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B</a:t>
            </a:r>
          </a:p>
        </p:txBody>
      </p:sp>
      <p:sp>
        <p:nvSpPr>
          <p:cNvPr id="76" name="Oval 75"/>
          <p:cNvSpPr/>
          <p:nvPr/>
        </p:nvSpPr>
        <p:spPr>
          <a:xfrm>
            <a:off x="2094432" y="2239961"/>
            <a:ext cx="523875" cy="523875"/>
          </a:xfrm>
          <a:prstGeom prst="ellipse">
            <a:avLst/>
          </a:prstGeom>
          <a:solidFill>
            <a:srgbClr val="8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C</a:t>
            </a:r>
          </a:p>
        </p:txBody>
      </p:sp>
      <p:sp>
        <p:nvSpPr>
          <p:cNvPr id="77" name="Oval 76"/>
          <p:cNvSpPr/>
          <p:nvPr/>
        </p:nvSpPr>
        <p:spPr>
          <a:xfrm>
            <a:off x="460375" y="2370241"/>
            <a:ext cx="523875" cy="523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D</a:t>
            </a:r>
          </a:p>
        </p:txBody>
      </p:sp>
      <p:sp>
        <p:nvSpPr>
          <p:cNvPr id="78" name="Oval 77"/>
          <p:cNvSpPr/>
          <p:nvPr/>
        </p:nvSpPr>
        <p:spPr>
          <a:xfrm>
            <a:off x="1463674" y="3105146"/>
            <a:ext cx="523875" cy="523875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E</a:t>
            </a:r>
          </a:p>
        </p:txBody>
      </p:sp>
      <p:cxnSp>
        <p:nvCxnSpPr>
          <p:cNvPr id="79" name="Straight Arrow Connector 78"/>
          <p:cNvCxnSpPr>
            <a:stCxn id="74" idx="6"/>
            <a:endCxn id="75" idx="2"/>
          </p:cNvCxnSpPr>
          <p:nvPr/>
        </p:nvCxnSpPr>
        <p:spPr>
          <a:xfrm flipV="1">
            <a:off x="984250" y="1660524"/>
            <a:ext cx="771525" cy="109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7" idx="6"/>
            <a:endCxn id="76" idx="2"/>
          </p:cNvCxnSpPr>
          <p:nvPr/>
        </p:nvCxnSpPr>
        <p:spPr>
          <a:xfrm flipV="1">
            <a:off x="984250" y="2501899"/>
            <a:ext cx="1110182" cy="13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4" idx="5"/>
            <a:endCxn id="76" idx="1"/>
          </p:cNvCxnSpPr>
          <p:nvPr/>
        </p:nvCxnSpPr>
        <p:spPr>
          <a:xfrm>
            <a:off x="907530" y="1955279"/>
            <a:ext cx="1263622" cy="361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4" idx="4"/>
            <a:endCxn id="78" idx="0"/>
          </p:cNvCxnSpPr>
          <p:nvPr/>
        </p:nvCxnSpPr>
        <p:spPr>
          <a:xfrm>
            <a:off x="722313" y="2031999"/>
            <a:ext cx="1003299" cy="1073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8" idx="7"/>
            <a:endCxn id="76" idx="3"/>
          </p:cNvCxnSpPr>
          <p:nvPr/>
        </p:nvCxnSpPr>
        <p:spPr>
          <a:xfrm flipV="1">
            <a:off x="1910829" y="2687116"/>
            <a:ext cx="260323" cy="494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75" idx="5"/>
          </p:cNvCxnSpPr>
          <p:nvPr/>
        </p:nvCxnSpPr>
        <p:spPr>
          <a:xfrm flipH="1" flipV="1">
            <a:off x="2202930" y="1845741"/>
            <a:ext cx="239166" cy="4206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460375" y="3156054"/>
            <a:ext cx="523875" cy="52387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F</a:t>
            </a:r>
          </a:p>
        </p:txBody>
      </p:sp>
      <p:cxnSp>
        <p:nvCxnSpPr>
          <p:cNvPr id="86" name="Straight Arrow Connector 85"/>
          <p:cNvCxnSpPr>
            <a:stCxn id="85" idx="0"/>
            <a:endCxn id="77" idx="4"/>
          </p:cNvCxnSpPr>
          <p:nvPr/>
        </p:nvCxnSpPr>
        <p:spPr>
          <a:xfrm flipV="1">
            <a:off x="722313" y="2894116"/>
            <a:ext cx="0" cy="261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5" idx="6"/>
            <a:endCxn id="78" idx="2"/>
          </p:cNvCxnSpPr>
          <p:nvPr/>
        </p:nvCxnSpPr>
        <p:spPr>
          <a:xfrm flipV="1">
            <a:off x="984250" y="3367084"/>
            <a:ext cx="479424" cy="50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585364" y="2590796"/>
            <a:ext cx="373062" cy="3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585364" y="3373535"/>
            <a:ext cx="373062" cy="3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585364" y="4233590"/>
            <a:ext cx="373062" cy="3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4353464" y="2938248"/>
            <a:ext cx="0" cy="1286353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5760876" y="2938248"/>
            <a:ext cx="0" cy="435612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91845" y="2921798"/>
            <a:ext cx="0" cy="1286353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4508245" y="3728603"/>
            <a:ext cx="0" cy="435612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5760876" y="3755771"/>
            <a:ext cx="0" cy="435612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9" idx="3"/>
          </p:cNvCxnSpPr>
          <p:nvPr/>
        </p:nvCxnSpPr>
        <p:spPr>
          <a:xfrm flipV="1">
            <a:off x="4678901" y="3737592"/>
            <a:ext cx="906463" cy="669038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92" idx="1"/>
          </p:cNvCxnSpPr>
          <p:nvPr/>
        </p:nvCxnSpPr>
        <p:spPr>
          <a:xfrm flipV="1">
            <a:off x="4678901" y="2772825"/>
            <a:ext cx="906463" cy="1476375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4678901" y="2654940"/>
            <a:ext cx="906463" cy="8989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5" idx="3"/>
          </p:cNvCxnSpPr>
          <p:nvPr/>
        </p:nvCxnSpPr>
        <p:spPr>
          <a:xfrm>
            <a:off x="4678901" y="2746906"/>
            <a:ext cx="906463" cy="626954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678901" y="2894116"/>
            <a:ext cx="906463" cy="1330485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678901" y="3546575"/>
            <a:ext cx="906463" cy="8989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92" idx="1"/>
          </p:cNvCxnSpPr>
          <p:nvPr/>
        </p:nvCxnSpPr>
        <p:spPr>
          <a:xfrm flipV="1">
            <a:off x="4678901" y="2772825"/>
            <a:ext cx="906463" cy="591721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94" idx="1"/>
          </p:cNvCxnSpPr>
          <p:nvPr/>
        </p:nvCxnSpPr>
        <p:spPr>
          <a:xfrm>
            <a:off x="4678901" y="3755772"/>
            <a:ext cx="906463" cy="659847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921250" y="2239961"/>
            <a:ext cx="31750" cy="257016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001361" y="4689658"/>
            <a:ext cx="213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Bisection Cut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35676" y="5734893"/>
            <a:ext cx="213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Bisection BW = ?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935676" y="5334783"/>
            <a:ext cx="18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Degree = ?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067046" y="5318908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5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092446" y="5760293"/>
            <a:ext cx="4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/>
                <a:cs typeface="Tahoma"/>
              </a:rPr>
              <a:t>9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492620" y="2855722"/>
            <a:ext cx="190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/>
                <a:cs typeface="Tahoma"/>
              </a:rPr>
              <a:t>Challenge?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492621" y="3230764"/>
            <a:ext cx="247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Not scalable!! Cannot layout more than 4-6 cores in this manner for area and power reasons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62146" y="5027187"/>
            <a:ext cx="260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Fully Connected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889CD-4981-E80C-05D2-A64F41ED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5B42E-7264-41D0-9A6D-4CE8875C50AB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F4C87-FAE4-21F9-B899-8E011832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L16-</a:t>
            </a:r>
            <a:fld id="{53294580-05E8-4585-908E-66FCC5062C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92" grpId="0" animBg="1"/>
      <p:bldP spid="93" grpId="0" animBg="1"/>
      <p:bldP spid="94" grpId="0" animBg="1"/>
      <p:bldP spid="132" grpId="0"/>
      <p:bldP spid="133" grpId="0"/>
      <p:bldP spid="134" grpId="0"/>
      <p:bldP spid="135" grpId="0"/>
      <p:bldP spid="137" grpId="0"/>
      <p:bldP spid="138" grpId="0"/>
      <p:bldP spid="139" grpId="0"/>
      <p:bldP spid="140" grpId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Designs\Blueprint.pot</Template>
  <TotalTime>50044</TotalTime>
  <Words>2400</Words>
  <Application>Microsoft Office PowerPoint</Application>
  <PresentationFormat>On-screen Show (4:3)</PresentationFormat>
  <Paragraphs>683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Blueprint</vt:lpstr>
      <vt:lpstr>PowerPoint Presentation</vt:lpstr>
      <vt:lpstr>Network Architecture</vt:lpstr>
      <vt:lpstr>Network Architecture</vt:lpstr>
      <vt:lpstr>Network Architecture</vt:lpstr>
      <vt:lpstr>Topology Overview</vt:lpstr>
      <vt:lpstr>How to select a topology?</vt:lpstr>
      <vt:lpstr>Design-time metrics</vt:lpstr>
      <vt:lpstr>Regular topologies</vt:lpstr>
      <vt:lpstr>Regular topologies</vt:lpstr>
      <vt:lpstr>Bus</vt:lpstr>
      <vt:lpstr>Popular Bus Protocols</vt:lpstr>
      <vt:lpstr>Crossbar</vt:lpstr>
      <vt:lpstr>Ring</vt:lpstr>
      <vt:lpstr>Torus</vt:lpstr>
      <vt:lpstr>Mesh</vt:lpstr>
      <vt:lpstr>Hierarchical Topologies</vt:lpstr>
      <vt:lpstr>Other Topologies</vt:lpstr>
      <vt:lpstr>Run-time metrics</vt:lpstr>
      <vt:lpstr>Network Latency</vt:lpstr>
      <vt:lpstr>Latency Example</vt:lpstr>
      <vt:lpstr>Throughput</vt:lpstr>
      <vt:lpstr>Maximum Throughput Example</vt:lpstr>
      <vt:lpstr>Path Diversity</vt:lpstr>
      <vt:lpstr>Network Architecture</vt:lpstr>
      <vt:lpstr>Routing</vt:lpstr>
      <vt:lpstr>Routing Algorithms</vt:lpstr>
      <vt:lpstr>Dimension Ordered Routing</vt:lpstr>
      <vt:lpstr>XY vs YX</vt:lpstr>
      <vt:lpstr>Challenge with  Oblivious XY + YX</vt:lpstr>
      <vt:lpstr>Routing Deadlock</vt:lpstr>
      <vt:lpstr>Classic Example: Dining Philosopher’s Problem</vt:lpstr>
      <vt:lpstr>Deadlock Condition</vt:lpstr>
      <vt:lpstr>Turn Model (Glass &amp; Ni 1994)</vt:lpstr>
      <vt:lpstr>Deadlock-free Routing Algorithms</vt:lpstr>
      <vt:lpstr>Can we eliminate any two turns?</vt:lpstr>
      <vt:lpstr>Path Diversity vs Deadlock</vt:lpstr>
      <vt:lpstr>Why do deadlocks occur?</vt:lpstr>
      <vt:lpstr>Virtual Channels</vt:lpstr>
      <vt:lpstr>Escape Virtual Channels</vt:lpstr>
      <vt:lpstr>Another kind of deadlock:  Protocol Deadlock</vt:lpstr>
      <vt:lpstr>Summary of Network Architecture</vt:lpstr>
      <vt:lpstr>Evaluating NoCs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Bluespec technical deep dive</dc:title>
  <dc:creator>Nikhil</dc:creator>
  <cp:lastModifiedBy>Thomas Bourgeat</cp:lastModifiedBy>
  <cp:revision>1573</cp:revision>
  <cp:lastPrinted>2015-11-18T19:11:44Z</cp:lastPrinted>
  <dcterms:created xsi:type="dcterms:W3CDTF">2003-01-21T19:25:41Z</dcterms:created>
  <dcterms:modified xsi:type="dcterms:W3CDTF">2024-05-01T13:01:16Z</dcterms:modified>
</cp:coreProperties>
</file>