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52"/>
  </p:notesMasterIdLst>
  <p:handoutMasterIdLst>
    <p:handoutMasterId r:id="rId53"/>
  </p:handoutMasterIdLst>
  <p:sldIdLst>
    <p:sldId id="1421" r:id="rId2"/>
    <p:sldId id="1481" r:id="rId3"/>
    <p:sldId id="1042" r:id="rId4"/>
    <p:sldId id="1054" r:id="rId5"/>
    <p:sldId id="1504" r:id="rId6"/>
    <p:sldId id="1491" r:id="rId7"/>
    <p:sldId id="1016" r:id="rId8"/>
    <p:sldId id="1494" r:id="rId9"/>
    <p:sldId id="1018" r:id="rId10"/>
    <p:sldId id="1036" r:id="rId11"/>
    <p:sldId id="1505" r:id="rId12"/>
    <p:sldId id="1495" r:id="rId13"/>
    <p:sldId id="1050" r:id="rId14"/>
    <p:sldId id="1049" r:id="rId15"/>
    <p:sldId id="1051" r:id="rId16"/>
    <p:sldId id="1496" r:id="rId17"/>
    <p:sldId id="1052" r:id="rId18"/>
    <p:sldId id="1053" r:id="rId19"/>
    <p:sldId id="1482" r:id="rId20"/>
    <p:sldId id="1497" r:id="rId21"/>
    <p:sldId id="282" r:id="rId22"/>
    <p:sldId id="1498" r:id="rId23"/>
    <p:sldId id="1055" r:id="rId24"/>
    <p:sldId id="994" r:id="rId25"/>
    <p:sldId id="1000" r:id="rId26"/>
    <p:sldId id="1001" r:id="rId27"/>
    <p:sldId id="1002" r:id="rId28"/>
    <p:sldId id="1006" r:id="rId29"/>
    <p:sldId id="1502" r:id="rId30"/>
    <p:sldId id="1011" r:id="rId31"/>
    <p:sldId id="1013" r:id="rId32"/>
    <p:sldId id="1499" r:id="rId33"/>
    <p:sldId id="1017" r:id="rId34"/>
    <p:sldId id="1500" r:id="rId35"/>
    <p:sldId id="1058" r:id="rId36"/>
    <p:sldId id="1484" r:id="rId37"/>
    <p:sldId id="1056" r:id="rId38"/>
    <p:sldId id="1503" r:id="rId39"/>
    <p:sldId id="1057" r:id="rId40"/>
    <p:sldId id="1493" r:id="rId41"/>
    <p:sldId id="1501" r:id="rId42"/>
    <p:sldId id="1490" r:id="rId43"/>
    <p:sldId id="1045" r:id="rId44"/>
    <p:sldId id="1046" r:id="rId45"/>
    <p:sldId id="1047" r:id="rId46"/>
    <p:sldId id="1048" r:id="rId47"/>
    <p:sldId id="1035" r:id="rId48"/>
    <p:sldId id="1485" r:id="rId49"/>
    <p:sldId id="1486" r:id="rId50"/>
    <p:sldId id="1487" r:id="rId5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19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DFBD2D"/>
    <a:srgbClr val="F6FD71"/>
    <a:srgbClr val="FF3333"/>
    <a:srgbClr val="FD7E71"/>
    <a:srgbClr val="CC3300"/>
    <a:srgbClr val="707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8B211-F088-F9EC-8D75-53E182ADF705}" v="5" dt="2024-04-29T07:13:10.830"/>
    <p1510:client id="{13991EF3-F9CE-9DF2-468A-948050C0059D}" v="53" dt="2024-04-29T09:02:40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84" autoAdjust="0"/>
    <p:restoredTop sz="93435" autoAdjust="0"/>
  </p:normalViewPr>
  <p:slideViewPr>
    <p:cSldViewPr snapToGrid="0">
      <p:cViewPr varScale="1">
        <p:scale>
          <a:sx n="148" d="100"/>
          <a:sy n="148" d="100"/>
        </p:scale>
        <p:origin x="1392" y="108"/>
      </p:cViewPr>
      <p:guideLst>
        <p:guide orient="horz" pos="2448"/>
        <p:guide pos="1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20"/>
    </p:cViewPr>
  </p:sorterViewPr>
  <p:notesViewPr>
    <p:cSldViewPr snapToGrid="0">
      <p:cViewPr>
        <p:scale>
          <a:sx n="75" d="100"/>
          <a:sy n="75" d="100"/>
        </p:scale>
        <p:origin x="-1404" y="732"/>
      </p:cViewPr>
      <p:guideLst>
        <p:guide orient="horz" pos="2904"/>
        <p:guide pos="2184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ourgeat" userId="S::thomas.bourgeat@epfl.ch::c905bfc5-f54d-40f8-9569-0aebac52f548" providerId="AD" clId="Web-{13991EF3-F9CE-9DF2-468A-948050C0059D}"/>
    <pc:docChg chg="modSld">
      <pc:chgData name="Thomas Bourgeat" userId="S::thomas.bourgeat@epfl.ch::c905bfc5-f54d-40f8-9569-0aebac52f548" providerId="AD" clId="Web-{13991EF3-F9CE-9DF2-468A-948050C0059D}" dt="2024-04-29T09:02:40.120" v="23"/>
      <pc:docMkLst>
        <pc:docMk/>
      </pc:docMkLst>
      <pc:sldChg chg="modSp">
        <pc:chgData name="Thomas Bourgeat" userId="S::thomas.bourgeat@epfl.ch::c905bfc5-f54d-40f8-9569-0aebac52f548" providerId="AD" clId="Web-{13991EF3-F9CE-9DF2-468A-948050C0059D}" dt="2024-04-29T08:59:07.979" v="20" actId="20577"/>
        <pc:sldMkLst>
          <pc:docMk/>
          <pc:sldMk cId="3203580611" sldId="1049"/>
        </pc:sldMkLst>
        <pc:spChg chg="mod">
          <ac:chgData name="Thomas Bourgeat" userId="S::thomas.bourgeat@epfl.ch::c905bfc5-f54d-40f8-9569-0aebac52f548" providerId="AD" clId="Web-{13991EF3-F9CE-9DF2-468A-948050C0059D}" dt="2024-04-29T08:59:04.916" v="19" actId="20577"/>
          <ac:spMkLst>
            <pc:docMk/>
            <pc:sldMk cId="3203580611" sldId="1049"/>
            <ac:spMk id="10" creationId="{68F29FC9-E0B7-5EBA-62B5-BD50C9033584}"/>
          </ac:spMkLst>
        </pc:spChg>
        <pc:spChg chg="mod">
          <ac:chgData name="Thomas Bourgeat" userId="S::thomas.bourgeat@epfl.ch::c905bfc5-f54d-40f8-9569-0aebac52f548" providerId="AD" clId="Web-{13991EF3-F9CE-9DF2-468A-948050C0059D}" dt="2024-04-29T08:59:07.979" v="20" actId="20577"/>
          <ac:spMkLst>
            <pc:docMk/>
            <pc:sldMk cId="3203580611" sldId="1049"/>
            <ac:spMk id="11" creationId="{B84888FC-D485-39E2-4397-69ADCAC13F3B}"/>
          </ac:spMkLst>
        </pc:spChg>
      </pc:sldChg>
      <pc:sldChg chg="modSp">
        <pc:chgData name="Thomas Bourgeat" userId="S::thomas.bourgeat@epfl.ch::c905bfc5-f54d-40f8-9569-0aebac52f548" providerId="AD" clId="Web-{13991EF3-F9CE-9DF2-468A-948050C0059D}" dt="2024-04-29T08:58:58.385" v="14" actId="20577"/>
        <pc:sldMkLst>
          <pc:docMk/>
          <pc:sldMk cId="1415055618" sldId="1050"/>
        </pc:sldMkLst>
        <pc:spChg chg="mod">
          <ac:chgData name="Thomas Bourgeat" userId="S::thomas.bourgeat@epfl.ch::c905bfc5-f54d-40f8-9569-0aebac52f548" providerId="AD" clId="Web-{13991EF3-F9CE-9DF2-468A-948050C0059D}" dt="2024-04-29T08:58:53.557" v="9" actId="20577"/>
          <ac:spMkLst>
            <pc:docMk/>
            <pc:sldMk cId="1415055618" sldId="1050"/>
            <ac:spMk id="17" creationId="{0E552BB5-CDCE-BCE4-A14E-9A92BDD0EAF5}"/>
          </ac:spMkLst>
        </pc:spChg>
        <pc:spChg chg="mod">
          <ac:chgData name="Thomas Bourgeat" userId="S::thomas.bourgeat@epfl.ch::c905bfc5-f54d-40f8-9569-0aebac52f548" providerId="AD" clId="Web-{13991EF3-F9CE-9DF2-468A-948050C0059D}" dt="2024-04-29T08:58:58.385" v="14" actId="20577"/>
          <ac:spMkLst>
            <pc:docMk/>
            <pc:sldMk cId="1415055618" sldId="1050"/>
            <ac:spMk id="18" creationId="{10D46CFF-7E26-F3AA-B4C4-FD4CB6E30639}"/>
          </ac:spMkLst>
        </pc:spChg>
      </pc:sldChg>
      <pc:sldChg chg="delAnim">
        <pc:chgData name="Thomas Bourgeat" userId="S::thomas.bourgeat@epfl.ch::c905bfc5-f54d-40f8-9569-0aebac52f548" providerId="AD" clId="Web-{13991EF3-F9CE-9DF2-468A-948050C0059D}" dt="2024-04-29T09:02:40.120" v="23"/>
        <pc:sldMkLst>
          <pc:docMk/>
          <pc:sldMk cId="141422703" sldId="1496"/>
        </pc:sldMkLst>
      </pc:sldChg>
    </pc:docChg>
  </pc:docChgLst>
  <pc:docChgLst>
    <pc:chgData name="Thomas Bourgeat" userId="S::thomas.bourgeat@epfl.ch::c905bfc5-f54d-40f8-9569-0aebac52f548" providerId="AD" clId="Web-{08A8B211-F088-F9EC-8D75-53E182ADF705}"/>
    <pc:docChg chg="modSld">
      <pc:chgData name="Thomas Bourgeat" userId="S::thomas.bourgeat@epfl.ch::c905bfc5-f54d-40f8-9569-0aebac52f548" providerId="AD" clId="Web-{08A8B211-F088-F9EC-8D75-53E182ADF705}" dt="2024-04-29T07:13:10.830" v="3" actId="20577"/>
      <pc:docMkLst>
        <pc:docMk/>
      </pc:docMkLst>
      <pc:sldChg chg="modSp">
        <pc:chgData name="Thomas Bourgeat" userId="S::thomas.bourgeat@epfl.ch::c905bfc5-f54d-40f8-9569-0aebac52f548" providerId="AD" clId="Web-{08A8B211-F088-F9EC-8D75-53E182ADF705}" dt="2024-04-29T07:13:10.830" v="3" actId="20577"/>
        <pc:sldMkLst>
          <pc:docMk/>
          <pc:sldMk cId="353023116" sldId="1421"/>
        </pc:sldMkLst>
        <pc:spChg chg="mod">
          <ac:chgData name="Thomas Bourgeat" userId="S::thomas.bourgeat@epfl.ch::c905bfc5-f54d-40f8-9569-0aebac52f548" providerId="AD" clId="Web-{08A8B211-F088-F9EC-8D75-53E182ADF705}" dt="2024-04-29T07:13:10.830" v="3" actId="20577"/>
          <ac:spMkLst>
            <pc:docMk/>
            <pc:sldMk cId="353023116" sldId="1421"/>
            <ac:spMk id="716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55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t" anchorCtr="0" compatLnSpc="1">
            <a:prstTxWarp prst="textNoShape">
              <a:avLst/>
            </a:prstTxWarp>
          </a:bodyPr>
          <a:lstStyle>
            <a:lvl1pPr defTabSz="96508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46" y="1"/>
            <a:ext cx="317025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t" anchorCtr="0" compatLnSpc="1">
            <a:prstTxWarp prst="textNoShape">
              <a:avLst/>
            </a:prstTxWarp>
          </a:bodyPr>
          <a:lstStyle>
            <a:lvl1pPr algn="r" defTabSz="96508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49"/>
            <a:ext cx="3170255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b" anchorCtr="0" compatLnSpc="1">
            <a:prstTxWarp prst="textNoShape">
              <a:avLst/>
            </a:prstTxWarp>
          </a:bodyPr>
          <a:lstStyle>
            <a:lvl1pPr defTabSz="96508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46" y="9120149"/>
            <a:ext cx="317025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b" anchorCtr="0" compatLnSpc="1">
            <a:prstTxWarp prst="textNoShape">
              <a:avLst/>
            </a:prstTxWarp>
          </a:bodyPr>
          <a:lstStyle>
            <a:lvl1pPr algn="r" defTabSz="96508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fld id="{1260C9C6-A0DB-4607-A497-77CF885E1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9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82" name="Rectangle 1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55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t" anchorCtr="0" compatLnSpc="1">
            <a:prstTxWarp prst="textNoShape">
              <a:avLst/>
            </a:prstTxWarp>
          </a:bodyPr>
          <a:lstStyle>
            <a:lvl1pPr defTabSz="965080" ea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84" name="Rectangle 1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690" y="4560902"/>
            <a:ext cx="5365820" cy="432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5585" name="Rectangle 1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46" y="1"/>
            <a:ext cx="317025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t" anchorCtr="0" compatLnSpc="1">
            <a:prstTxWarp prst="textNoShape">
              <a:avLst/>
            </a:prstTxWarp>
          </a:bodyPr>
          <a:lstStyle>
            <a:lvl1pPr algn="r" defTabSz="965080" ea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86" name="Rectangle 18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49"/>
            <a:ext cx="3170255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b" anchorCtr="0" compatLnSpc="1">
            <a:prstTxWarp prst="textNoShape">
              <a:avLst/>
            </a:prstTxWarp>
          </a:bodyPr>
          <a:lstStyle>
            <a:lvl1pPr defTabSz="965080" ea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87" name="Rectangle 1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46" y="9120149"/>
            <a:ext cx="317025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7" tIns="48305" rIns="96617" bIns="48305" numCol="1" anchor="b" anchorCtr="0" compatLnSpc="1">
            <a:prstTxWarp prst="textNoShape">
              <a:avLst/>
            </a:prstTxWarp>
          </a:bodyPr>
          <a:lstStyle>
            <a:lvl1pPr algn="r" defTabSz="965080" eaLnBrk="0" hangingPunct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 sz="1400">
                <a:latin typeface="Tahoma" charset="0"/>
              </a:defRPr>
            </a:lvl1pPr>
          </a:lstStyle>
          <a:p>
            <a:pPr>
              <a:defRPr/>
            </a:pPr>
            <a:fld id="{48EF068C-896A-4B1F-83B4-1F2D5CC2D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060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9ECD1-CED9-471E-95FB-4B0E3A8B05F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9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068C-896A-4B1F-83B4-1F2D5CC2D72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</a:t>
            </a:r>
            <a:r>
              <a:rPr lang="en-US" baseline="0" dirty="0"/>
              <a:t> being stuck behind a car that wants to turn but you want to go straight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65942-383E-3240-932C-8554759196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6D489-1E22-4BAA-BBDC-3BD2A4A8E8F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Shared Memory Abstraction 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/>
              <a:t>Case 1: same cores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/>
              <a:t>Case 2: multiple cores.</a:t>
            </a:r>
          </a:p>
          <a:p>
            <a:pPr marL="171450" indent="-171450" eaLnBrk="1" hangingPunct="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1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6D489-1E22-4BAA-BBDC-3BD2A4A8E8F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Shared Memory Abstraction 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/>
              <a:t>Case 1: same cores</a:t>
            </a:r>
          </a:p>
          <a:p>
            <a:pPr marL="171450" indent="-171450" eaLnBrk="1" hangingPunct="1">
              <a:buFontTx/>
              <a:buChar char="-"/>
            </a:pPr>
            <a:r>
              <a:rPr lang="en-US" dirty="0"/>
              <a:t>Case 2: multiple cores.</a:t>
            </a:r>
          </a:p>
          <a:p>
            <a:pPr marL="171450" indent="-171450" eaLnBrk="1" hangingPunct="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9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65942-383E-3240-932C-8554759196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8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068C-896A-4B1F-83B4-1F2D5CC2D72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068C-896A-4B1F-83B4-1F2D5CC2D72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16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068C-896A-4B1F-83B4-1F2D5CC2D7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E66C7-7F5C-EB43-8AF8-9FBAF7BBA443}" type="slidenum">
              <a:rPr lang="en-US"/>
              <a:pPr/>
              <a:t>21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EF068C-896A-4B1F-83B4-1F2D5CC2D72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1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</p:grpSp>
      </p:grpSp>
      <p:sp>
        <p:nvSpPr>
          <p:cNvPr id="4137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7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z="1400" smtClean="0">
                <a:latin typeface="Tahoma" charset="0"/>
              </a:defRPr>
            </a:lvl1pPr>
          </a:lstStyle>
          <a:p>
            <a:pPr>
              <a:defRPr/>
            </a:pPr>
            <a:fld id="{A8F21CD6-FB69-48DC-9F5B-21FEE2178ED2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0" name="Rectangle 7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dirty="0" smtClean="0">
                <a:latin typeface="Tahoma" charset="0"/>
              </a:defRPr>
            </a:lvl1pPr>
          </a:lstStyle>
          <a:p>
            <a:pPr>
              <a:defRPr/>
            </a:pPr>
            <a:r>
              <a:rPr lang="en-US" dirty="0"/>
              <a:t>L15-</a:t>
            </a:r>
            <a:fld id="{6D66DF8F-9E10-4DDB-8C1E-68662AECA3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13AD4-33BD-45CF-8E53-F8955BD2DA4D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L15-</a:t>
            </a:r>
            <a:fld id="{53294580-05E8-4585-908E-66FCC5062C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41267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7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7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8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69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41270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0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1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41272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  <a:spcBef>
                      <a:spcPct val="25000"/>
                    </a:spcBef>
                    <a:buClr>
                      <a:schemeClr val="bg1"/>
                    </a:buClr>
                    <a:buSzPct val="100000"/>
                    <a:buFont typeface="Wingdings" pitchFamily="2" charset="2"/>
                    <a:buChar char="•"/>
                    <a:defRPr/>
                  </a:pPr>
                  <a:endParaRPr lang="en-US"/>
                </a:p>
              </p:txBody>
            </p:sp>
          </p:grpSp>
        </p:grpSp>
        <p:sp>
          <p:nvSpPr>
            <p:cNvPr id="41272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  <a:buClr>
                  <a:schemeClr val="bg1"/>
                </a:buClr>
                <a:buSzPct val="100000"/>
                <a:buFont typeface="Wingdings" pitchFamily="2" charset="2"/>
                <a:buChar char="•"/>
                <a:defRPr/>
              </a:pPr>
              <a:endParaRPr lang="en-US"/>
            </a:p>
          </p:txBody>
        </p:sp>
        <p:sp>
          <p:nvSpPr>
            <p:cNvPr id="41273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  <a:buClr>
                  <a:schemeClr val="bg1"/>
                </a:buClr>
                <a:buSzPct val="100000"/>
                <a:buFont typeface="Wingdings" pitchFamily="2" charset="2"/>
                <a:buChar char="•"/>
                <a:defRPr/>
              </a:pPr>
              <a:endParaRPr lang="en-US"/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41273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41273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412734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5000"/>
                  </a:spcBef>
                  <a:buClr>
                    <a:schemeClr val="bg1"/>
                  </a:buClr>
                  <a:buSzPct val="100000"/>
                  <a:buFont typeface="Wingdings" pitchFamily="2" charset="2"/>
                  <a:buChar char="•"/>
                  <a:defRPr/>
                </a:pPr>
                <a:endParaRPr lang="en-US"/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73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fld id="{DD815EC9-BFC8-488E-BDD8-4F33E609FCB3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4127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 smtClean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L15-</a:t>
            </a:r>
            <a:fld id="{D0401301-61DA-4AD1-B56D-F835E5556F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752475" y="1535415"/>
            <a:ext cx="7899400" cy="4651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6F89F7"/>
              </a:buClr>
            </a:pPr>
            <a:r>
              <a:rPr lang="en-US" sz="2400" dirty="0">
                <a:solidFill>
                  <a:srgbClr val="660066"/>
                </a:solidFill>
              </a:rPr>
              <a:t>Constructive Computer Architecture</a:t>
            </a:r>
          </a:p>
          <a:p>
            <a:pPr eaLnBrk="1" hangingPunct="1">
              <a:lnSpc>
                <a:spcPct val="80000"/>
              </a:lnSpc>
              <a:buClr>
                <a:srgbClr val="6F89F7"/>
              </a:buClr>
            </a:pPr>
            <a:endParaRPr lang="en-US" sz="900" dirty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F89F7"/>
              </a:buClr>
            </a:pPr>
            <a:endParaRPr lang="en-US" sz="900" dirty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F89F7"/>
              </a:buClr>
            </a:pPr>
            <a:endParaRPr lang="en-US" sz="900" dirty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F89F7"/>
              </a:buClr>
            </a:pPr>
            <a:endParaRPr lang="en-US" sz="900" dirty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4400" dirty="0">
                <a:solidFill>
                  <a:srgbClr val="660066"/>
                </a:solidFill>
              </a:rPr>
              <a:t>Networks-on-Chip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660066"/>
                </a:solidFill>
              </a:rPr>
              <a:t>    Part I: Flow Control &amp; Router </a:t>
            </a:r>
            <a:r>
              <a:rPr lang="en-US" sz="2800" dirty="0" err="1">
                <a:solidFill>
                  <a:srgbClr val="660066"/>
                </a:solidFill>
              </a:rPr>
              <a:t>Microarch</a:t>
            </a:r>
            <a:endParaRPr lang="en-US" sz="2800" dirty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endParaRPr lang="en-US" sz="36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Thomas Bourgeat – EPFL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Slides from Jianming Tong and Tushar Krishna </a:t>
            </a:r>
            <a:r>
              <a:rPr lang="en-US" sz="2400"/>
              <a:t>(Georgia Tech)</a:t>
            </a:r>
            <a:endParaRPr lang="en-US" sz="2400" dirty="0">
              <a:ea typeface="Verdana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15BBD-D339-D6AB-18DC-F76AFF0911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17F8D3E-297A-4C2A-AF55-A7466C25A8DE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88D5-5C64-ADED-8791-397300406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6D66DF8F-9E10-4DDB-8C1E-68662AECA33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NoC</a:t>
            </a:r>
            <a:r>
              <a:rPr lang="en-US" dirty="0"/>
              <a:t>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Performance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Latency</a:t>
            </a:r>
          </a:p>
          <a:p>
            <a:pPr lvl="2"/>
            <a:r>
              <a:rPr lang="en-US" dirty="0"/>
              <a:t>Delay to deliver a message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Throughput</a:t>
            </a:r>
          </a:p>
          <a:p>
            <a:pPr lvl="2"/>
            <a:r>
              <a:rPr lang="en-US" dirty="0"/>
              <a:t>How many messages are delivered per cycle</a:t>
            </a:r>
          </a:p>
          <a:p>
            <a:r>
              <a:rPr lang="en-US" b="1" dirty="0"/>
              <a:t>Power</a:t>
            </a:r>
          </a:p>
          <a:p>
            <a:pPr lvl="1"/>
            <a:r>
              <a:rPr lang="en-US" dirty="0"/>
              <a:t>Links</a:t>
            </a:r>
          </a:p>
          <a:p>
            <a:pPr lvl="1"/>
            <a:r>
              <a:rPr lang="en-US" dirty="0"/>
              <a:t>Routers</a:t>
            </a:r>
          </a:p>
          <a:p>
            <a:r>
              <a:rPr lang="en-US" b="1" dirty="0"/>
              <a:t>Area</a:t>
            </a:r>
          </a:p>
          <a:p>
            <a:pPr lvl="1"/>
            <a:r>
              <a:rPr lang="en-US" dirty="0"/>
              <a:t>Links</a:t>
            </a:r>
          </a:p>
          <a:p>
            <a:pPr lvl="1"/>
            <a:r>
              <a:rPr lang="en-US" dirty="0"/>
              <a:t>Routers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B573-14CB-4BDD-A718-76A714610FC5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932C1-5E8D-D4F4-00DE-39A0FF380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E0DD2-18A9-7298-5AFA-C95EAB2A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analogy</a:t>
            </a:r>
          </a:p>
        </p:txBody>
      </p:sp>
      <p:pic>
        <p:nvPicPr>
          <p:cNvPr id="7" name="Content Placeholder 6" descr="A city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FF6BE069-1B8E-26A0-8704-38C958A69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1905000"/>
            <a:ext cx="7200900" cy="4114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F1C2-03BC-3BC9-B5A2-1964ED20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113AD4-33BD-45CF-8E53-F8955BD2DA4D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7EAAA-56D7-74E9-D42A-1F4DD81C6D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7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BB66C62-C2F9-B3E0-C647-BB1164AE9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6" y="2361165"/>
            <a:ext cx="3729072" cy="2000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FDC56-049A-38D8-F286-ECEA66B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C748DC-6377-1F6E-9D62-544BB5E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5000"/>
            <a:ext cx="3957673" cy="4114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Topology</a:t>
            </a:r>
          </a:p>
          <a:p>
            <a:pPr lvl="1"/>
            <a:r>
              <a:rPr lang="en-US" dirty="0"/>
              <a:t>How to connect the nodes</a:t>
            </a:r>
          </a:p>
          <a:p>
            <a:pPr lvl="1"/>
            <a:r>
              <a:rPr lang="en-US" dirty="0"/>
              <a:t>~Road Network</a:t>
            </a:r>
          </a:p>
          <a:p>
            <a:r>
              <a:rPr lang="en-US" b="1" dirty="0"/>
              <a:t>Routing</a:t>
            </a:r>
          </a:p>
          <a:p>
            <a:pPr lvl="1"/>
            <a:r>
              <a:rPr lang="en-US" dirty="0"/>
              <a:t>Which path should a message take</a:t>
            </a:r>
          </a:p>
          <a:p>
            <a:pPr lvl="1"/>
            <a:r>
              <a:rPr lang="en-US" dirty="0"/>
              <a:t>~Series of road segments from source to destination</a:t>
            </a:r>
          </a:p>
          <a:p>
            <a:r>
              <a:rPr lang="en-US" b="1" dirty="0"/>
              <a:t>Flow Control</a:t>
            </a:r>
          </a:p>
          <a:p>
            <a:pPr lvl="1"/>
            <a:r>
              <a:rPr lang="en-US" dirty="0"/>
              <a:t>When does the message have to stop/proceed</a:t>
            </a:r>
          </a:p>
          <a:p>
            <a:pPr lvl="1"/>
            <a:r>
              <a:rPr lang="en-US" dirty="0"/>
              <a:t>~Traffic signals at end of each road segment</a:t>
            </a:r>
          </a:p>
          <a:p>
            <a:r>
              <a:rPr lang="en-US" b="1" dirty="0"/>
              <a:t>Router Microarchitecture</a:t>
            </a:r>
          </a:p>
          <a:p>
            <a:pPr lvl="1"/>
            <a:r>
              <a:rPr lang="en-US" dirty="0"/>
              <a:t>How to build the routers</a:t>
            </a:r>
          </a:p>
          <a:p>
            <a:pPr lvl="1"/>
            <a:r>
              <a:rPr lang="en-US" dirty="0"/>
              <a:t>~Design of traffic intersection (number of lanes, algorithm for turning red/green)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8192-4DA8-795E-E406-CA7438F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CC886-2B6F-424E-B2C7-0C3FB42FCA8A}" type="datetime1">
              <a:rPr lang="en-US" smtClean="0"/>
              <a:t>4/29/2024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316018-4A64-EA7D-B3E4-5F57CF1E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7" y="3058792"/>
            <a:ext cx="275374" cy="30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6015E-CAD1-B4A0-6267-BB18C7E2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98" y="3058791"/>
            <a:ext cx="275374" cy="30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7DF9A6-FFC7-C888-83E4-4154930C1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57" y="2878298"/>
            <a:ext cx="757110" cy="360986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343E7B6-E605-7D77-BAD6-32EABAF45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messages sent?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DBE6-F07C-4C6D-ADCF-25B1852DF580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2849880" y="1709765"/>
            <a:ext cx="13716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221480" y="1709765"/>
            <a:ext cx="13716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593080" y="1709765"/>
            <a:ext cx="13716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97479" y="2776565"/>
            <a:ext cx="762001" cy="380999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Route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3459480" y="2776566"/>
            <a:ext cx="762000" cy="380998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Seq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678680" y="2776565"/>
            <a:ext cx="1447802" cy="380999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221480" y="2776565"/>
            <a:ext cx="4572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126482" y="2776565"/>
            <a:ext cx="1523998" cy="380999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773680" y="3995765"/>
            <a:ext cx="6858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Type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459480" y="3995765"/>
            <a:ext cx="7620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VCID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221480" y="3995765"/>
            <a:ext cx="8382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059680" y="3995765"/>
            <a:ext cx="1066800" cy="381000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691980" y="2765722"/>
            <a:ext cx="1219200" cy="381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Packet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011680" y="3995765"/>
            <a:ext cx="1219200" cy="381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Flit</a:t>
            </a:r>
          </a:p>
        </p:txBody>
      </p:sp>
      <p:sp>
        <p:nvSpPr>
          <p:cNvPr id="118" name="Left Brace 117"/>
          <p:cNvSpPr/>
          <p:nvPr/>
        </p:nvSpPr>
        <p:spPr>
          <a:xfrm rot="16200000">
            <a:off x="3535680" y="2471765"/>
            <a:ext cx="228600" cy="1752600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Left Brace 118"/>
          <p:cNvSpPr/>
          <p:nvPr/>
        </p:nvSpPr>
        <p:spPr>
          <a:xfrm rot="16200000">
            <a:off x="5273381" y="2547964"/>
            <a:ext cx="228600" cy="1600200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Left Brace 119"/>
          <p:cNvSpPr/>
          <p:nvPr/>
        </p:nvSpPr>
        <p:spPr>
          <a:xfrm rot="16200000">
            <a:off x="6833672" y="2567184"/>
            <a:ext cx="228599" cy="1600200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Left Brace 120"/>
          <p:cNvSpPr/>
          <p:nvPr/>
        </p:nvSpPr>
        <p:spPr>
          <a:xfrm rot="16200000">
            <a:off x="3002280" y="4224364"/>
            <a:ext cx="228600" cy="685801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404751" y="4675937"/>
            <a:ext cx="327392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Head, Body, Tail, Head &amp; Tail</a:t>
            </a:r>
          </a:p>
        </p:txBody>
      </p:sp>
      <p:cxnSp>
        <p:nvCxnSpPr>
          <p:cNvPr id="125" name="Straight Connector 124"/>
          <p:cNvCxnSpPr/>
          <p:nvPr/>
        </p:nvCxnSpPr>
        <p:spPr>
          <a:xfrm rot="10800000" flipV="1">
            <a:off x="2697480" y="2090765"/>
            <a:ext cx="1524000" cy="6858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6" name="Straight Connector 125"/>
          <p:cNvCxnSpPr/>
          <p:nvPr/>
        </p:nvCxnSpPr>
        <p:spPr>
          <a:xfrm>
            <a:off x="5593080" y="2090765"/>
            <a:ext cx="2057400" cy="6858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28" name="Left Brace 127"/>
          <p:cNvSpPr/>
          <p:nvPr/>
        </p:nvSpPr>
        <p:spPr>
          <a:xfrm rot="5400000">
            <a:off x="5581715" y="1135851"/>
            <a:ext cx="228599" cy="2949070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561753" y="2224342"/>
            <a:ext cx="10668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Header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059680" y="2193029"/>
            <a:ext cx="1295400" cy="381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Payload</a:t>
            </a:r>
          </a:p>
        </p:txBody>
      </p:sp>
      <p:sp useBgFill="1">
        <p:nvSpPr>
          <p:cNvPr id="131" name="TextBox 130"/>
          <p:cNvSpPr txBox="1"/>
          <p:nvPr/>
        </p:nvSpPr>
        <p:spPr>
          <a:xfrm>
            <a:off x="3002280" y="3474033"/>
            <a:ext cx="1143000" cy="338554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Head Flit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754880" y="3462365"/>
            <a:ext cx="1371602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Body Flit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397827" y="3462364"/>
            <a:ext cx="914400" cy="338554"/>
          </a:xfrm>
          <a:prstGeom prst="rect">
            <a:avLst/>
          </a:prstGeom>
          <a:solidFill>
            <a:sysClr val="window" lastClr="FFFFF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Tail Flit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630680" y="1709765"/>
            <a:ext cx="1371600" cy="3810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Message</a:t>
            </a:r>
          </a:p>
        </p:txBody>
      </p:sp>
      <p:sp>
        <p:nvSpPr>
          <p:cNvPr id="135" name="Left Brace 134"/>
          <p:cNvSpPr/>
          <p:nvPr/>
        </p:nvSpPr>
        <p:spPr>
          <a:xfrm rot="5400000">
            <a:off x="3405575" y="2001694"/>
            <a:ext cx="245310" cy="1234099"/>
          </a:xfrm>
          <a:prstGeom prst="leftBrace">
            <a:avLst>
              <a:gd name="adj1" fmla="val 105000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1997-EF89-9D1E-F8E9-ECF12172C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7140DF-3BDB-A236-D16A-3E1358D5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20" y="5251452"/>
            <a:ext cx="580157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91DFB2-6067-509D-BA9B-0A81F32C96A7}"/>
              </a:ext>
            </a:extLst>
          </p:cNvPr>
          <p:cNvSpPr txBox="1"/>
          <p:nvPr/>
        </p:nvSpPr>
        <p:spPr>
          <a:xfrm>
            <a:off x="1580179" y="5329426"/>
            <a:ext cx="9757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x40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12CFA42-D78E-CD33-886F-354924B4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9" y="5225401"/>
            <a:ext cx="580157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EA20BA-A760-86A7-F38A-B1A6393929CF}"/>
              </a:ext>
            </a:extLst>
          </p:cNvPr>
          <p:cNvSpPr txBox="1"/>
          <p:nvPr/>
        </p:nvSpPr>
        <p:spPr>
          <a:xfrm>
            <a:off x="5285609" y="5327104"/>
            <a:ext cx="8622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x10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52BB5-CDCE-BCE4-A14E-9A92BDD0EAF5}"/>
              </a:ext>
            </a:extLst>
          </p:cNvPr>
          <p:cNvSpPr txBox="1"/>
          <p:nvPr/>
        </p:nvSpPr>
        <p:spPr>
          <a:xfrm>
            <a:off x="792151" y="5845894"/>
            <a:ext cx="2089135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Verdana"/>
                <a:ea typeface="Verdana"/>
              </a:rPr>
              <a:t>Lausanne Gare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Verdan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46CFF-7E26-F3AA-B4C4-FD4CB6E30639}"/>
              </a:ext>
            </a:extLst>
          </p:cNvPr>
          <p:cNvSpPr txBox="1"/>
          <p:nvPr/>
        </p:nvSpPr>
        <p:spPr>
          <a:xfrm>
            <a:off x="6254492" y="5843015"/>
            <a:ext cx="2390744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Verdana"/>
                <a:ea typeface="Verdana"/>
              </a:rPr>
              <a:t>Classroom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76AC21-95F0-FEE1-B4B7-9B49FA78C9F7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 bwMode="auto">
          <a:xfrm flipV="1">
            <a:off x="2881286" y="6027681"/>
            <a:ext cx="3373206" cy="2879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2" descr="What Is UberSUV? Black SUV Car Service">
            <a:extLst>
              <a:ext uri="{FF2B5EF4-FFF2-40B4-BE49-F238E27FC236}">
                <a16:creationId xmlns:a16="http://schemas.microsoft.com/office/drawing/2014/main" id="{CF6A867D-FA02-6720-7D0B-BCF95F4A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5" b="89963" l="9937" r="89958">
                        <a14:foregroundMark x1="47908" y1="69517" x2="46653" y2="70260"/>
                        <a14:foregroundMark x1="48431" y1="75093" x2="53661" y2="82156"/>
                        <a14:foregroundMark x1="18305" y1="52974" x2="22280" y2="62454"/>
                        <a14:foregroundMark x1="24895" y1="64126" x2="33368" y2="68030"/>
                        <a14:foregroundMark x1="36925" y1="69517" x2="36925" y2="73420"/>
                        <a14:foregroundMark x1="31590" y1="7435" x2="35146" y2="9851"/>
                        <a14:foregroundMark x1="71862" y1="60037" x2="74477" y2="64126"/>
                        <a14:foregroundMark x1="75837" y1="59294" x2="81067" y2="58550"/>
                        <a14:foregroundMark x1="66946" y1="60967" x2="70921" y2="64126"/>
                        <a14:foregroundMark x1="63912" y1="60037" x2="67364" y2="64870"/>
                        <a14:foregroundMark x1="82845" y1="52974" x2="84205" y2="60037"/>
                        <a14:foregroundMark x1="57218" y1="38104" x2="59833" y2="4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55" y="5249130"/>
            <a:ext cx="1097303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What Is UberSUV? Black SUV Car Service">
            <a:extLst>
              <a:ext uri="{FF2B5EF4-FFF2-40B4-BE49-F238E27FC236}">
                <a16:creationId xmlns:a16="http://schemas.microsoft.com/office/drawing/2014/main" id="{080423C1-91D5-66EF-B2C2-A03C1138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5" b="89963" l="9937" r="89958">
                        <a14:foregroundMark x1="47908" y1="69517" x2="46653" y2="70260"/>
                        <a14:foregroundMark x1="48431" y1="75093" x2="53661" y2="82156"/>
                        <a14:foregroundMark x1="18305" y1="52974" x2="22280" y2="62454"/>
                        <a14:foregroundMark x1="24895" y1="64126" x2="33368" y2="68030"/>
                        <a14:foregroundMark x1="36925" y1="69517" x2="36925" y2="73420"/>
                        <a14:foregroundMark x1="31590" y1="7435" x2="35146" y2="9851"/>
                        <a14:foregroundMark x1="71862" y1="60037" x2="74477" y2="64126"/>
                        <a14:foregroundMark x1="75837" y1="59294" x2="81067" y2="58550"/>
                        <a14:foregroundMark x1="66946" y1="60967" x2="70921" y2="64126"/>
                        <a14:foregroundMark x1="63912" y1="60037" x2="67364" y2="64870"/>
                        <a14:foregroundMark x1="82845" y1="52974" x2="84205" y2="60037"/>
                        <a14:foregroundMark x1="57218" y1="38104" x2="59833" y2="4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60" y="5256539"/>
            <a:ext cx="1097303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B2EE55-6922-B42F-C86E-ECA25F9175E9}"/>
              </a:ext>
            </a:extLst>
          </p:cNvPr>
          <p:cNvCxnSpPr/>
          <p:nvPr/>
        </p:nvCxnSpPr>
        <p:spPr bwMode="auto">
          <a:xfrm>
            <a:off x="890649" y="5130764"/>
            <a:ext cx="7350826" cy="0"/>
          </a:xfrm>
          <a:prstGeom prst="line">
            <a:avLst/>
          </a:prstGeom>
          <a:ln w="28575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D1547E8-EBA8-B1DB-D438-5BF9B90A857C}"/>
              </a:ext>
            </a:extLst>
          </p:cNvPr>
          <p:cNvSpPr/>
          <p:nvPr/>
        </p:nvSpPr>
        <p:spPr bwMode="auto">
          <a:xfrm>
            <a:off x="792151" y="5225152"/>
            <a:ext cx="2057730" cy="985628"/>
          </a:xfrm>
          <a:prstGeom prst="roundRect">
            <a:avLst/>
          </a:prstGeom>
          <a:noFill/>
          <a:ln w="28575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E36AF2-364D-5D91-A9AF-16018C378E15}"/>
              </a:ext>
            </a:extLst>
          </p:cNvPr>
          <p:cNvSpPr txBox="1"/>
          <p:nvPr/>
        </p:nvSpPr>
        <p:spPr>
          <a:xfrm>
            <a:off x="1211416" y="6258973"/>
            <a:ext cx="134446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Message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3141C1E-061C-40E2-E4D5-22F305502942}"/>
              </a:ext>
            </a:extLst>
          </p:cNvPr>
          <p:cNvSpPr/>
          <p:nvPr/>
        </p:nvSpPr>
        <p:spPr bwMode="auto">
          <a:xfrm>
            <a:off x="3041906" y="5202529"/>
            <a:ext cx="2931382" cy="703451"/>
          </a:xfrm>
          <a:prstGeom prst="roundRect">
            <a:avLst/>
          </a:prstGeom>
          <a:noFill/>
          <a:ln w="28575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D1E00E-4581-38C6-C560-2E94F5B84CF0}"/>
              </a:ext>
            </a:extLst>
          </p:cNvPr>
          <p:cNvSpPr txBox="1"/>
          <p:nvPr/>
        </p:nvSpPr>
        <p:spPr>
          <a:xfrm>
            <a:off x="3788362" y="6081927"/>
            <a:ext cx="134446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Packet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1405D2-9791-378E-99C1-CA70BC3E2B6E}"/>
              </a:ext>
            </a:extLst>
          </p:cNvPr>
          <p:cNvCxnSpPr>
            <a:cxnSpLocks/>
            <a:stCxn id="21" idx="2"/>
          </p:cNvCxnSpPr>
          <p:nvPr/>
        </p:nvCxnSpPr>
        <p:spPr bwMode="auto">
          <a:xfrm flipH="1">
            <a:off x="3589911" y="5874153"/>
            <a:ext cx="1" cy="56948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37B6F5-3B31-C24C-315B-72D272011B7E}"/>
              </a:ext>
            </a:extLst>
          </p:cNvPr>
          <p:cNvSpPr txBox="1"/>
          <p:nvPr/>
        </p:nvSpPr>
        <p:spPr>
          <a:xfrm>
            <a:off x="3316824" y="6412501"/>
            <a:ext cx="74462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Flit</a:t>
            </a:r>
          </a:p>
        </p:txBody>
      </p:sp>
    </p:spTree>
    <p:extLst>
      <p:ext uri="{BB962C8B-B14F-4D97-AF65-F5344CB8AC3E}">
        <p14:creationId xmlns:p14="http://schemas.microsoft.com/office/powerpoint/2010/main" val="14150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4" grpId="0" animBg="1"/>
      <p:bldP spid="25" grpId="0"/>
      <p:bldP spid="26" grpId="0" animBg="1"/>
      <p:bldP spid="2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Packet</a:t>
            </a:r>
            <a:r>
              <a:rPr lang="en-US" dirty="0"/>
              <a:t> Switching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FE5F19-B47E-3014-D810-F1E0AA92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027"/>
            <a:ext cx="7772400" cy="3757670"/>
          </a:xfrm>
        </p:spPr>
        <p:txBody>
          <a:bodyPr/>
          <a:lstStyle/>
          <a:p>
            <a:r>
              <a:rPr lang="en-US" sz="2400" dirty="0"/>
              <a:t>Messages composed of one or more packets</a:t>
            </a:r>
          </a:p>
          <a:p>
            <a:pPr lvl="1"/>
            <a:r>
              <a:rPr lang="en-US" sz="2000" dirty="0"/>
              <a:t>If message size is &lt;= maximum packet size only one packet created</a:t>
            </a:r>
          </a:p>
          <a:p>
            <a:pPr lvl="1"/>
            <a:endParaRPr lang="en-US" sz="2000" dirty="0"/>
          </a:p>
          <a:p>
            <a:r>
              <a:rPr lang="en-US" sz="2400" dirty="0"/>
              <a:t>Packets composed of one or more </a:t>
            </a:r>
            <a:r>
              <a:rPr lang="en-US" sz="2400" i="1" dirty="0"/>
              <a:t>flits</a:t>
            </a:r>
          </a:p>
          <a:p>
            <a:pPr lvl="1"/>
            <a:r>
              <a:rPr lang="en-US" sz="2000" dirty="0"/>
              <a:t>Flit size same as link width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Link segments allocated at packet/flit granularity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9A35-8457-467C-9685-204C7B874A5A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B4B0E-3523-9082-BB3D-43DACEAD57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AB248-01BD-20F4-879B-52147948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20" y="5251452"/>
            <a:ext cx="580157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DF2AC-737B-3321-AEF0-CDC905A90C43}"/>
              </a:ext>
            </a:extLst>
          </p:cNvPr>
          <p:cNvSpPr txBox="1"/>
          <p:nvPr/>
        </p:nvSpPr>
        <p:spPr>
          <a:xfrm>
            <a:off x="1580179" y="5329426"/>
            <a:ext cx="9757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x40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554E28-0638-8D42-E19F-48FC634A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9" y="5225401"/>
            <a:ext cx="580157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7625F-E9D4-7F37-4AF5-D16F616CD386}"/>
              </a:ext>
            </a:extLst>
          </p:cNvPr>
          <p:cNvSpPr txBox="1"/>
          <p:nvPr/>
        </p:nvSpPr>
        <p:spPr>
          <a:xfrm>
            <a:off x="5285609" y="5327104"/>
            <a:ext cx="8622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x10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29FC9-E0B7-5EBA-62B5-BD50C9033584}"/>
              </a:ext>
            </a:extLst>
          </p:cNvPr>
          <p:cNvSpPr txBox="1"/>
          <p:nvPr/>
        </p:nvSpPr>
        <p:spPr>
          <a:xfrm>
            <a:off x="792151" y="5845894"/>
            <a:ext cx="2089135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Verdana"/>
                <a:ea typeface="Verdana"/>
              </a:rPr>
              <a:t>Lausanne Gare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888FC-D485-39E2-4397-69ADCAC13F3B}"/>
              </a:ext>
            </a:extLst>
          </p:cNvPr>
          <p:cNvSpPr txBox="1"/>
          <p:nvPr/>
        </p:nvSpPr>
        <p:spPr>
          <a:xfrm>
            <a:off x="6102365" y="5843015"/>
            <a:ext cx="2542871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Verdana"/>
                <a:ea typeface="Verdana"/>
              </a:rPr>
              <a:t>Classroom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BF2EF4-7327-ADA5-A88F-F945C324DB3C}"/>
              </a:ext>
            </a:extLst>
          </p:cNvPr>
          <p:cNvCxnSpPr>
            <a:stCxn id="10" idx="3"/>
            <a:endCxn id="11" idx="1"/>
          </p:cNvCxnSpPr>
          <p:nvPr/>
        </p:nvCxnSpPr>
        <p:spPr bwMode="auto">
          <a:xfrm flipV="1">
            <a:off x="2881286" y="6027681"/>
            <a:ext cx="3221079" cy="2879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What Is UberSUV? Black SUV Car Service">
            <a:extLst>
              <a:ext uri="{FF2B5EF4-FFF2-40B4-BE49-F238E27FC236}">
                <a16:creationId xmlns:a16="http://schemas.microsoft.com/office/drawing/2014/main" id="{35F7F5D7-235B-3D7E-3072-66B4665E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5" b="89963" l="9937" r="89958">
                        <a14:foregroundMark x1="47908" y1="69517" x2="46653" y2="70260"/>
                        <a14:foregroundMark x1="48431" y1="75093" x2="53661" y2="82156"/>
                        <a14:foregroundMark x1="18305" y1="52974" x2="22280" y2="62454"/>
                        <a14:foregroundMark x1="24895" y1="64126" x2="33368" y2="68030"/>
                        <a14:foregroundMark x1="36925" y1="69517" x2="36925" y2="73420"/>
                        <a14:foregroundMark x1="31590" y1="7435" x2="35146" y2="9851"/>
                        <a14:foregroundMark x1="71862" y1="60037" x2="74477" y2="64126"/>
                        <a14:foregroundMark x1="75837" y1="59294" x2="81067" y2="58550"/>
                        <a14:foregroundMark x1="66946" y1="60967" x2="70921" y2="64126"/>
                        <a14:foregroundMark x1="63912" y1="60037" x2="67364" y2="64870"/>
                        <a14:foregroundMark x1="82845" y1="52974" x2="84205" y2="60037"/>
                        <a14:foregroundMark x1="57218" y1="38104" x2="59833" y2="4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55" y="5249130"/>
            <a:ext cx="1097303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hat Is UberSUV? Black SUV Car Service">
            <a:extLst>
              <a:ext uri="{FF2B5EF4-FFF2-40B4-BE49-F238E27FC236}">
                <a16:creationId xmlns:a16="http://schemas.microsoft.com/office/drawing/2014/main" id="{936AF093-CD54-CA37-73F5-47F0281A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5" b="89963" l="9937" r="89958">
                        <a14:foregroundMark x1="47908" y1="69517" x2="46653" y2="70260"/>
                        <a14:foregroundMark x1="48431" y1="75093" x2="53661" y2="82156"/>
                        <a14:foregroundMark x1="18305" y1="52974" x2="22280" y2="62454"/>
                        <a14:foregroundMark x1="24895" y1="64126" x2="33368" y2="68030"/>
                        <a14:foregroundMark x1="36925" y1="69517" x2="36925" y2="73420"/>
                        <a14:foregroundMark x1="31590" y1="7435" x2="35146" y2="9851"/>
                        <a14:foregroundMark x1="71862" y1="60037" x2="74477" y2="64126"/>
                        <a14:foregroundMark x1="75837" y1="59294" x2="81067" y2="58550"/>
                        <a14:foregroundMark x1="66946" y1="60967" x2="70921" y2="64126"/>
                        <a14:foregroundMark x1="63912" y1="60037" x2="67364" y2="64870"/>
                        <a14:foregroundMark x1="82845" y1="52974" x2="84205" y2="60037"/>
                        <a14:foregroundMark x1="57218" y1="38104" x2="59833" y2="4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60" y="5256539"/>
            <a:ext cx="1097303" cy="6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1E53A8F-5082-5E4E-FAB3-5D810D921A18}"/>
              </a:ext>
            </a:extLst>
          </p:cNvPr>
          <p:cNvSpPr/>
          <p:nvPr/>
        </p:nvSpPr>
        <p:spPr bwMode="auto">
          <a:xfrm>
            <a:off x="792151" y="5225152"/>
            <a:ext cx="2057730" cy="985628"/>
          </a:xfrm>
          <a:prstGeom prst="roundRect">
            <a:avLst/>
          </a:prstGeom>
          <a:noFill/>
          <a:ln w="28575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66082-8692-1D11-2611-D749D435EDE0}"/>
              </a:ext>
            </a:extLst>
          </p:cNvPr>
          <p:cNvSpPr txBox="1"/>
          <p:nvPr/>
        </p:nvSpPr>
        <p:spPr>
          <a:xfrm>
            <a:off x="1211416" y="6258973"/>
            <a:ext cx="134446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Message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F92B80A-D55B-C340-6889-6A7249DDDE70}"/>
              </a:ext>
            </a:extLst>
          </p:cNvPr>
          <p:cNvSpPr/>
          <p:nvPr/>
        </p:nvSpPr>
        <p:spPr bwMode="auto">
          <a:xfrm>
            <a:off x="3041906" y="5202529"/>
            <a:ext cx="2931382" cy="703451"/>
          </a:xfrm>
          <a:prstGeom prst="roundRect">
            <a:avLst/>
          </a:prstGeom>
          <a:noFill/>
          <a:ln w="28575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910A1-88DC-DC7C-2031-9ED8FFED0892}"/>
              </a:ext>
            </a:extLst>
          </p:cNvPr>
          <p:cNvSpPr txBox="1"/>
          <p:nvPr/>
        </p:nvSpPr>
        <p:spPr>
          <a:xfrm>
            <a:off x="3788362" y="6081927"/>
            <a:ext cx="134446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Packet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3798C3-E254-7784-3DA4-D939143A463A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3589911" y="5874153"/>
            <a:ext cx="1" cy="56948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91FCC9-4D1E-4B28-BF17-8161F1692243}"/>
              </a:ext>
            </a:extLst>
          </p:cNvPr>
          <p:cNvSpPr txBox="1"/>
          <p:nvPr/>
        </p:nvSpPr>
        <p:spPr>
          <a:xfrm>
            <a:off x="3316824" y="6412501"/>
            <a:ext cx="74462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Flit</a:t>
            </a:r>
          </a:p>
        </p:txBody>
      </p:sp>
    </p:spTree>
    <p:extLst>
      <p:ext uri="{BB962C8B-B14F-4D97-AF65-F5344CB8AC3E}">
        <p14:creationId xmlns:p14="http://schemas.microsoft.com/office/powerpoint/2010/main" val="32035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NoC</a:t>
            </a:r>
            <a:r>
              <a:rPr lang="en-US" dirty="0"/>
              <a:t> Packets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627E-BFAA-4CA9-A70B-5F5F020E9EEA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63082" y="1676401"/>
            <a:ext cx="685801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Route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52458" y="1665618"/>
            <a:ext cx="1371600" cy="381000"/>
          </a:xfrm>
          <a:prstGeom prst="rect">
            <a:avLst/>
          </a:prstGeom>
          <a:noFill/>
          <a:ln w="19050">
            <a:noFill/>
          </a:ln>
          <a:effectLst>
            <a:outerShdw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Cache line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8882" y="1676401"/>
            <a:ext cx="5334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Type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82282" y="1676399"/>
            <a:ext cx="551592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00"/>
                </a:solidFill>
              </a:rPr>
              <a:t>VCid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3876" y="1676399"/>
            <a:ext cx="551687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00"/>
                </a:solidFill>
              </a:rPr>
              <a:t>Addr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2937241" y="1170081"/>
            <a:ext cx="164704" cy="2219530"/>
          </a:xfrm>
          <a:prstGeom prst="leftBrace">
            <a:avLst>
              <a:gd name="adj1" fmla="val 10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2601" y="2362197"/>
            <a:ext cx="1226457" cy="381002"/>
          </a:xfrm>
          <a:prstGeom prst="rect">
            <a:avLst/>
          </a:prstGeom>
          <a:noFill/>
          <a:effectLst>
            <a:outerShdw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Head Flit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92569" y="1676399"/>
            <a:ext cx="1048609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Bytes 0-15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1179" y="1676399"/>
            <a:ext cx="1219198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Bytes 16-31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60379" y="1676399"/>
            <a:ext cx="1152364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Bytes 32-47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08329" y="1676399"/>
            <a:ext cx="1152364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Bytes 48-63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5843608" y="526225"/>
            <a:ext cx="228602" cy="3443344"/>
          </a:xfrm>
          <a:prstGeom prst="leftBrace">
            <a:avLst>
              <a:gd name="adj1" fmla="val 10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62714" y="2362198"/>
            <a:ext cx="2264229" cy="380997"/>
          </a:xfrm>
          <a:prstGeom prst="rect">
            <a:avLst/>
          </a:prstGeom>
          <a:noFill/>
          <a:effectLst>
            <a:outerShdw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Body Flits</a:t>
            </a:r>
          </a:p>
        </p:txBody>
      </p:sp>
      <p:sp>
        <p:nvSpPr>
          <p:cNvPr id="20" name="Left Brace 19"/>
          <p:cNvSpPr/>
          <p:nvPr/>
        </p:nvSpPr>
        <p:spPr>
          <a:xfrm rot="16200000">
            <a:off x="8105834" y="1707340"/>
            <a:ext cx="228606" cy="1081116"/>
          </a:xfrm>
          <a:prstGeom prst="leftBrace">
            <a:avLst>
              <a:gd name="adj1" fmla="val 10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12743" y="2362198"/>
            <a:ext cx="1226457" cy="381002"/>
          </a:xfrm>
          <a:prstGeom prst="rect">
            <a:avLst/>
          </a:prstGeom>
          <a:noFill/>
          <a:effectLst>
            <a:outerShdw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Tail Flit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8509" y="3375251"/>
            <a:ext cx="1797401" cy="381000"/>
          </a:xfrm>
          <a:prstGeom prst="rect">
            <a:avLst/>
          </a:prstGeom>
          <a:noFill/>
          <a:ln w="19050">
            <a:noFill/>
          </a:ln>
          <a:effectLst>
            <a:outerShdw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Cache Line Request</a:t>
            </a:r>
          </a:p>
        </p:txBody>
      </p:sp>
      <p:sp>
        <p:nvSpPr>
          <p:cNvPr id="27" name="Left Brace 26"/>
          <p:cNvSpPr/>
          <p:nvPr/>
        </p:nvSpPr>
        <p:spPr>
          <a:xfrm rot="16200000">
            <a:off x="3204028" y="2598840"/>
            <a:ext cx="228601" cy="2674259"/>
          </a:xfrm>
          <a:prstGeom prst="leftBrace">
            <a:avLst>
              <a:gd name="adj1" fmla="val 10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69457" y="4050268"/>
            <a:ext cx="1995714" cy="369332"/>
          </a:xfrm>
          <a:prstGeom prst="rect">
            <a:avLst/>
          </a:prstGeom>
          <a:noFill/>
          <a:effectLst>
            <a:outerShdw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Head_Tail</a:t>
            </a:r>
            <a:r>
              <a:rPr lang="en-US" dirty="0"/>
              <a:t> Flit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3082" y="3364470"/>
            <a:ext cx="630251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Route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93333" y="3364470"/>
            <a:ext cx="5334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Type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26733" y="3364468"/>
            <a:ext cx="551592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00"/>
                </a:solidFill>
              </a:rPr>
              <a:t>VCid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72668" y="3364469"/>
            <a:ext cx="551687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00"/>
                </a:solidFill>
              </a:rPr>
              <a:t>Addr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4355" y="3364469"/>
            <a:ext cx="693057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Cmd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51630" y="2929860"/>
            <a:ext cx="38672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64B Cache Line</a:t>
            </a:r>
          </a:p>
          <a:p>
            <a:r>
              <a:rPr lang="en-US" sz="2000" dirty="0"/>
              <a:t>128-bit flits (i.e., link width)</a:t>
            </a:r>
          </a:p>
          <a:p>
            <a:endParaRPr lang="en-US" sz="2000" dirty="0"/>
          </a:p>
          <a:p>
            <a:r>
              <a:rPr lang="en-US" sz="2000" dirty="0"/>
              <a:t>1 control flit (cache line </a:t>
            </a:r>
            <a:r>
              <a:rPr lang="en-US" sz="2000" dirty="0" err="1"/>
              <a:t>req</a:t>
            </a:r>
            <a:r>
              <a:rPr lang="en-US" sz="2000" dirty="0"/>
              <a:t>)</a:t>
            </a:r>
          </a:p>
          <a:p>
            <a:r>
              <a:rPr lang="en-US" sz="2000" dirty="0"/>
              <a:t>5 data flits (cache line data)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9456" y="5169295"/>
            <a:ext cx="8550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Packet contains destination/route information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Flits may not </a:t>
            </a:r>
            <a:r>
              <a:rPr lang="en-US" dirty="0">
                <a:solidFill>
                  <a:srgbClr val="C00000"/>
                </a:solidFill>
                <a:sym typeface="Wingdings"/>
              </a:rPr>
              <a:t> all flits of a packet must take same route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66E9E-8351-D403-F2FA-EE1860FCC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0" grpId="0" animBg="1"/>
      <p:bldP spid="21" grpId="0"/>
      <p:bldP spid="23" grpId="0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DC56-049A-38D8-F286-ECEA66B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C748DC-6377-1F6E-9D62-544BB5E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5000"/>
            <a:ext cx="3957673" cy="4114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Topology</a:t>
            </a:r>
          </a:p>
          <a:p>
            <a:pPr lvl="1"/>
            <a:r>
              <a:rPr lang="en-US" dirty="0"/>
              <a:t>How to connect the nodes</a:t>
            </a:r>
          </a:p>
          <a:p>
            <a:pPr lvl="1"/>
            <a:r>
              <a:rPr lang="en-US" dirty="0"/>
              <a:t>~Road Network</a:t>
            </a:r>
          </a:p>
          <a:p>
            <a:r>
              <a:rPr lang="en-US" b="1" dirty="0"/>
              <a:t>Routing</a:t>
            </a:r>
          </a:p>
          <a:p>
            <a:pPr lvl="1"/>
            <a:r>
              <a:rPr lang="en-US" dirty="0"/>
              <a:t>Which path should a message take</a:t>
            </a:r>
          </a:p>
          <a:p>
            <a:pPr lvl="1"/>
            <a:r>
              <a:rPr lang="en-US" dirty="0"/>
              <a:t>~Series of road segments from source to destination</a:t>
            </a:r>
          </a:p>
          <a:p>
            <a:r>
              <a:rPr lang="en-US" b="1" dirty="0"/>
              <a:t>Flow Control</a:t>
            </a:r>
          </a:p>
          <a:p>
            <a:pPr lvl="1"/>
            <a:r>
              <a:rPr lang="en-US" dirty="0"/>
              <a:t>When does the message have to stop/proceed</a:t>
            </a:r>
          </a:p>
          <a:p>
            <a:pPr lvl="1"/>
            <a:r>
              <a:rPr lang="en-US" dirty="0"/>
              <a:t>~Traffic signals at end of each road segment</a:t>
            </a:r>
          </a:p>
          <a:p>
            <a:r>
              <a:rPr lang="en-US" b="1" dirty="0"/>
              <a:t>Router Microarchitecture</a:t>
            </a:r>
          </a:p>
          <a:p>
            <a:pPr lvl="1"/>
            <a:r>
              <a:rPr lang="en-US" dirty="0"/>
              <a:t>How to build the routers</a:t>
            </a:r>
          </a:p>
          <a:p>
            <a:pPr lvl="1"/>
            <a:r>
              <a:rPr lang="en-US" dirty="0"/>
              <a:t>~Design of traffic intersection (number of lanes, algorithm for turning red/green)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8192-4DA8-795E-E406-CA7438F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373C0-36E9-4BFF-AF47-1E81C91B9E95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C74D50-87DF-9136-6A1E-736CDAEE0A1F}"/>
              </a:ext>
            </a:extLst>
          </p:cNvPr>
          <p:cNvSpPr/>
          <p:nvPr/>
        </p:nvSpPr>
        <p:spPr bwMode="auto">
          <a:xfrm>
            <a:off x="742028" y="3688080"/>
            <a:ext cx="4053843" cy="233172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BF7D0-72FD-34A6-68AE-972A3661A37A}"/>
              </a:ext>
            </a:extLst>
          </p:cNvPr>
          <p:cNvSpPr txBox="1"/>
          <p:nvPr/>
        </p:nvSpPr>
        <p:spPr>
          <a:xfrm>
            <a:off x="3100078" y="607689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Today’s class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BA6FA4-F6E0-6119-D6B9-593FA3C36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AB602AE-B0FA-AD11-A742-EAD2855E3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6" y="2361165"/>
            <a:ext cx="3729072" cy="2000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94C3E2-0CF1-797D-B6F9-E5565E4C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7" y="3058792"/>
            <a:ext cx="275374" cy="302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86A1F3-2D99-1033-42F3-F2C97CFD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98" y="3058791"/>
            <a:ext cx="275374" cy="302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D65C5D-B3A0-274F-5B2E-8B86779B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57" y="2878298"/>
            <a:ext cx="757110" cy="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 </a:t>
            </a:r>
            <a:r>
              <a:rPr lang="en-US" dirty="0" err="1"/>
              <a:t>NoC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F969-8247-4B2D-B843-84D0DBF8523D}" type="datetime1">
              <a:rPr lang="en-US" smtClean="0"/>
              <a:t>4/29/2024</a:t>
            </a:fld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1790383" y="2822757"/>
            <a:ext cx="6233890" cy="2040301"/>
            <a:chOff x="1542277" y="2939739"/>
            <a:chExt cx="5148812" cy="1219930"/>
          </a:xfrm>
        </p:grpSpPr>
        <p:sp>
          <p:nvSpPr>
            <p:cNvPr id="44" name="Oval 43"/>
            <p:cNvSpPr/>
            <p:nvPr/>
          </p:nvSpPr>
          <p:spPr>
            <a:xfrm>
              <a:off x="1659239" y="3131921"/>
              <a:ext cx="4936779" cy="845930"/>
            </a:xfrm>
            <a:prstGeom prst="ellipse">
              <a:avLst/>
            </a:prstGeom>
            <a:ln w="38100" cmpd="sng">
              <a:solidFill>
                <a:srgbClr val="99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42277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57489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30903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557489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630903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290073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14715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614715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86531" y="3360484"/>
              <a:ext cx="360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…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2275909" y="2239346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56" name="Oval 55"/>
          <p:cNvSpPr/>
          <p:nvPr/>
        </p:nvSpPr>
        <p:spPr>
          <a:xfrm>
            <a:off x="3948828" y="2239345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57" name="Oval 56"/>
          <p:cNvSpPr/>
          <p:nvPr/>
        </p:nvSpPr>
        <p:spPr>
          <a:xfrm>
            <a:off x="5457831" y="2239346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58" name="Oval 57"/>
          <p:cNvSpPr/>
          <p:nvPr/>
        </p:nvSpPr>
        <p:spPr>
          <a:xfrm>
            <a:off x="2428309" y="5299555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59" name="Oval 58"/>
          <p:cNvSpPr/>
          <p:nvPr/>
        </p:nvSpPr>
        <p:spPr>
          <a:xfrm>
            <a:off x="4101228" y="5299554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60" name="Oval 59"/>
          <p:cNvSpPr/>
          <p:nvPr/>
        </p:nvSpPr>
        <p:spPr>
          <a:xfrm>
            <a:off x="5610231" y="5299555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61" name="Oval 60"/>
          <p:cNvSpPr/>
          <p:nvPr/>
        </p:nvSpPr>
        <p:spPr>
          <a:xfrm>
            <a:off x="1010063" y="2822757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sp>
        <p:nvSpPr>
          <p:cNvPr id="62" name="Oval 61"/>
          <p:cNvSpPr/>
          <p:nvPr/>
        </p:nvSpPr>
        <p:spPr>
          <a:xfrm>
            <a:off x="7574183" y="2759811"/>
            <a:ext cx="1076026" cy="38436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Core</a:t>
            </a:r>
          </a:p>
        </p:txBody>
      </p:sp>
      <p:cxnSp>
        <p:nvCxnSpPr>
          <p:cNvPr id="64" name="Straight Connector 63"/>
          <p:cNvCxnSpPr>
            <a:stCxn id="61" idx="4"/>
          </p:cNvCxnSpPr>
          <p:nvPr/>
        </p:nvCxnSpPr>
        <p:spPr>
          <a:xfrm>
            <a:off x="1548076" y="3207122"/>
            <a:ext cx="242307" cy="31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898390" y="2624017"/>
            <a:ext cx="121154" cy="198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6" idx="4"/>
            <a:endCxn id="47" idx="0"/>
          </p:cNvCxnSpPr>
          <p:nvPr/>
        </p:nvCxnSpPr>
        <p:spPr>
          <a:xfrm>
            <a:off x="4486841" y="2623710"/>
            <a:ext cx="75096" cy="199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7" idx="4"/>
            <a:endCxn id="51" idx="0"/>
          </p:cNvCxnSpPr>
          <p:nvPr/>
        </p:nvCxnSpPr>
        <p:spPr>
          <a:xfrm flipH="1">
            <a:off x="5753081" y="2623711"/>
            <a:ext cx="242763" cy="199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937245" y="3172204"/>
            <a:ext cx="195289" cy="337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58" idx="0"/>
            <a:endCxn id="48" idx="2"/>
          </p:cNvCxnSpPr>
          <p:nvPr/>
        </p:nvCxnSpPr>
        <p:spPr>
          <a:xfrm flipV="1">
            <a:off x="2966322" y="4863058"/>
            <a:ext cx="295986" cy="43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9" idx="0"/>
            <a:endCxn id="49" idx="2"/>
          </p:cNvCxnSpPr>
          <p:nvPr/>
        </p:nvCxnSpPr>
        <p:spPr>
          <a:xfrm flipH="1" flipV="1">
            <a:off x="4561937" y="4863058"/>
            <a:ext cx="77304" cy="43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5753081" y="4863059"/>
            <a:ext cx="242763" cy="436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9C47BA-B81A-1689-49E9-F9FAD85C7FF9}"/>
              </a:ext>
            </a:extLst>
          </p:cNvPr>
          <p:cNvSpPr txBox="1"/>
          <p:nvPr/>
        </p:nvSpPr>
        <p:spPr>
          <a:xfrm>
            <a:off x="1109472" y="1628497"/>
            <a:ext cx="712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Suppose the cores are connected in a ring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70CF20-6A3C-A78F-2DD0-C18886DB7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8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24257" y="1561881"/>
            <a:ext cx="4658265" cy="4869895"/>
          </a:xfrm>
          <a:prstGeom prst="rect">
            <a:avLst/>
          </a:prstGeom>
          <a:solidFill>
            <a:srgbClr val="C5E17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the Ring Stop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B7BD-8299-4C71-ADB6-C2388732C54B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757529" y="3494088"/>
            <a:ext cx="644525" cy="19077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3045785" y="3629819"/>
            <a:ext cx="2514600" cy="6238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2402054" y="4556126"/>
            <a:ext cx="1589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213266" y="4556126"/>
            <a:ext cx="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179929" y="5969319"/>
            <a:ext cx="2212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/>
              <a:t>Output to Core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4319754" y="2206626"/>
            <a:ext cx="0" cy="808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3213578" y="1561881"/>
            <a:ext cx="2212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/>
              <a:t>Input from Core</a:t>
            </a: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3213266" y="3049588"/>
            <a:ext cx="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3213266" y="3494088"/>
            <a:ext cx="77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4615029" y="3881201"/>
            <a:ext cx="2418924" cy="0"/>
          </a:xfrm>
          <a:prstGeom prst="line">
            <a:avLst/>
          </a:prstGeom>
          <a:noFill/>
          <a:ln w="28575" cmpd="sng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>
            <a:off x="53207" y="4237638"/>
            <a:ext cx="1704322" cy="0"/>
          </a:xfrm>
          <a:prstGeom prst="line">
            <a:avLst/>
          </a:prstGeom>
          <a:noFill/>
          <a:ln w="28575" cmpd="sng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4319754" y="1991182"/>
            <a:ext cx="13710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  <p:grpSp>
        <p:nvGrpSpPr>
          <p:cNvPr id="49" name="Group 41"/>
          <p:cNvGrpSpPr>
            <a:grpSpLocks/>
          </p:cNvGrpSpPr>
          <p:nvPr/>
        </p:nvGrpSpPr>
        <p:grpSpPr bwMode="auto">
          <a:xfrm>
            <a:off x="2914816" y="1641476"/>
            <a:ext cx="523875" cy="1392237"/>
            <a:chOff x="2068" y="873"/>
            <a:chExt cx="330" cy="877"/>
          </a:xfrm>
        </p:grpSpPr>
        <p:sp>
          <p:nvSpPr>
            <p:cNvPr id="50" name="Line 34"/>
            <p:cNvSpPr>
              <a:spLocks noChangeShapeType="1"/>
            </p:cNvSpPr>
            <p:nvPr/>
          </p:nvSpPr>
          <p:spPr bwMode="auto">
            <a:xfrm rot="5400000">
              <a:off x="2243" y="1595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5"/>
            <p:cNvSpPr>
              <a:spLocks noChangeShapeType="1"/>
            </p:cNvSpPr>
            <p:nvPr/>
          </p:nvSpPr>
          <p:spPr bwMode="auto">
            <a:xfrm rot="5400000">
              <a:off x="2235" y="1437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6"/>
            <p:cNvSpPr>
              <a:spLocks noChangeShapeType="1"/>
            </p:cNvSpPr>
            <p:nvPr/>
          </p:nvSpPr>
          <p:spPr bwMode="auto">
            <a:xfrm rot="5400000">
              <a:off x="2235" y="1109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 rot="5400000">
              <a:off x="2243" y="1266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 rot="5400000">
              <a:off x="195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9"/>
            <p:cNvSpPr>
              <a:spLocks noChangeShapeType="1"/>
            </p:cNvSpPr>
            <p:nvPr/>
          </p:nvSpPr>
          <p:spPr bwMode="auto">
            <a:xfrm rot="5400000">
              <a:off x="162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" name="Group 42"/>
          <p:cNvGrpSpPr>
            <a:grpSpLocks/>
          </p:cNvGrpSpPr>
          <p:nvPr/>
        </p:nvGrpSpPr>
        <p:grpSpPr bwMode="auto">
          <a:xfrm>
            <a:off x="2970379" y="4984751"/>
            <a:ext cx="504825" cy="1392237"/>
            <a:chOff x="2080" y="873"/>
            <a:chExt cx="318" cy="877"/>
          </a:xfrm>
        </p:grpSpPr>
        <p:sp>
          <p:nvSpPr>
            <p:cNvPr id="57" name="Line 43"/>
            <p:cNvSpPr>
              <a:spLocks noChangeShapeType="1"/>
            </p:cNvSpPr>
            <p:nvPr/>
          </p:nvSpPr>
          <p:spPr bwMode="auto">
            <a:xfrm rot="5400000">
              <a:off x="2243" y="1595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rot="5400000">
              <a:off x="2235" y="1437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45"/>
            <p:cNvSpPr>
              <a:spLocks noChangeShapeType="1"/>
            </p:cNvSpPr>
            <p:nvPr/>
          </p:nvSpPr>
          <p:spPr bwMode="auto">
            <a:xfrm rot="5400000">
              <a:off x="2235" y="1109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 rot="5400000">
              <a:off x="2243" y="1266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47"/>
            <p:cNvSpPr>
              <a:spLocks noChangeShapeType="1"/>
            </p:cNvSpPr>
            <p:nvPr/>
          </p:nvSpPr>
          <p:spPr bwMode="auto">
            <a:xfrm rot="5400000">
              <a:off x="195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48"/>
            <p:cNvSpPr>
              <a:spLocks noChangeShapeType="1"/>
            </p:cNvSpPr>
            <p:nvPr/>
          </p:nvSpPr>
          <p:spPr bwMode="auto">
            <a:xfrm rot="5400000">
              <a:off x="1641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5964513" y="3442273"/>
            <a:ext cx="100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/>
              <a:t>Ring</a:t>
            </a:r>
          </a:p>
        </p:txBody>
      </p:sp>
      <p:sp>
        <p:nvSpPr>
          <p:cNvPr id="64" name="Isosceles Triangle 63"/>
          <p:cNvSpPr/>
          <p:nvPr/>
        </p:nvSpPr>
        <p:spPr>
          <a:xfrm>
            <a:off x="1891201" y="5189028"/>
            <a:ext cx="347269" cy="19486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6177383" y="1561881"/>
            <a:ext cx="25259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1.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Who should use output link?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70" name="Text Box 24"/>
          <p:cNvSpPr txBox="1">
            <a:spLocks noChangeArrowheads="1"/>
          </p:cNvSpPr>
          <p:nvPr/>
        </p:nvSpPr>
        <p:spPr bwMode="auto">
          <a:xfrm>
            <a:off x="6190581" y="4125337"/>
            <a:ext cx="2525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2.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What to do with the other flit (from ring/core) 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177383" y="5765444"/>
            <a:ext cx="2843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  <a:latin typeface="+mj-lt"/>
                <a:cs typeface="Tahoma"/>
              </a:rPr>
              <a:t>Have you seen this same situation in real life on a road network?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8D0010-F9CF-C1CD-72DF-512C8ED49F3F}"/>
              </a:ext>
            </a:extLst>
          </p:cNvPr>
          <p:cNvGrpSpPr/>
          <p:nvPr/>
        </p:nvGrpSpPr>
        <p:grpSpPr>
          <a:xfrm>
            <a:off x="6558347" y="42549"/>
            <a:ext cx="2233612" cy="804118"/>
            <a:chOff x="1542277" y="2939739"/>
            <a:chExt cx="5148812" cy="12199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50649-E03E-3EA1-9839-4D7C4C53504E}"/>
                </a:ext>
              </a:extLst>
            </p:cNvPr>
            <p:cNvSpPr/>
            <p:nvPr/>
          </p:nvSpPr>
          <p:spPr>
            <a:xfrm>
              <a:off x="1659239" y="3131921"/>
              <a:ext cx="4936779" cy="845930"/>
            </a:xfrm>
            <a:prstGeom prst="ellipse">
              <a:avLst/>
            </a:prstGeom>
            <a:ln w="38100" cmpd="sng">
              <a:solidFill>
                <a:srgbClr val="99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1A22B1-54DE-1846-0F56-3698790F9713}"/>
                </a:ext>
              </a:extLst>
            </p:cNvPr>
            <p:cNvSpPr/>
            <p:nvPr/>
          </p:nvSpPr>
          <p:spPr>
            <a:xfrm>
              <a:off x="1542277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275881-28A4-2585-BAF1-4BD48EE765A8}"/>
                </a:ext>
              </a:extLst>
            </p:cNvPr>
            <p:cNvSpPr/>
            <p:nvPr/>
          </p:nvSpPr>
          <p:spPr>
            <a:xfrm>
              <a:off x="2557489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556738-76C8-BC09-77F2-75285515DE2D}"/>
                </a:ext>
              </a:extLst>
            </p:cNvPr>
            <p:cNvSpPr/>
            <p:nvPr/>
          </p:nvSpPr>
          <p:spPr>
            <a:xfrm>
              <a:off x="3630903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2DDD64-99A2-6AD0-39E5-1D928CA6C91C}"/>
                </a:ext>
              </a:extLst>
            </p:cNvPr>
            <p:cNvSpPr/>
            <p:nvPr/>
          </p:nvSpPr>
          <p:spPr>
            <a:xfrm>
              <a:off x="2557489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241C0D-F0DD-B112-1D28-F9D5543B3C67}"/>
                </a:ext>
              </a:extLst>
            </p:cNvPr>
            <p:cNvSpPr/>
            <p:nvPr/>
          </p:nvSpPr>
          <p:spPr>
            <a:xfrm>
              <a:off x="3630903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31C641-CB98-4DFF-3621-504FC1C6BA57}"/>
                </a:ext>
              </a:extLst>
            </p:cNvPr>
            <p:cNvSpPr/>
            <p:nvPr/>
          </p:nvSpPr>
          <p:spPr>
            <a:xfrm>
              <a:off x="6290073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B62E82-1E35-1CF5-9D02-A020A8422FDB}"/>
                </a:ext>
              </a:extLst>
            </p:cNvPr>
            <p:cNvSpPr/>
            <p:nvPr/>
          </p:nvSpPr>
          <p:spPr>
            <a:xfrm>
              <a:off x="4614715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FEF778-2B73-A1F3-04CD-C15F065A8F44}"/>
                </a:ext>
              </a:extLst>
            </p:cNvPr>
            <p:cNvSpPr/>
            <p:nvPr/>
          </p:nvSpPr>
          <p:spPr>
            <a:xfrm>
              <a:off x="4614715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E6CA54-F6E1-9F6F-495F-6C4A97F39910}"/>
                </a:ext>
              </a:extLst>
            </p:cNvPr>
            <p:cNvSpPr txBox="1"/>
            <p:nvPr/>
          </p:nvSpPr>
          <p:spPr>
            <a:xfrm>
              <a:off x="5229836" y="3221759"/>
              <a:ext cx="360396" cy="466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…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92EA7E4-EAA8-96CF-FD26-E914472EB5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47" grpId="0"/>
      <p:bldP spid="64" grpId="0" animBg="1"/>
      <p:bldP spid="69" grpId="0"/>
      <p:bldP spid="70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301F-F7EE-46B7-ADE9-4624D639A1C0}" type="datetime1">
              <a:rPr lang="en-US" smtClean="0"/>
              <a:t>4/29/2024</a:t>
            </a:fld>
            <a:endParaRPr lang="en-US" dirty="0"/>
          </a:p>
        </p:txBody>
      </p:sp>
      <p:pic>
        <p:nvPicPr>
          <p:cNvPr id="12" name="Picture 4" descr="rot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341" y="1479776"/>
            <a:ext cx="5151933" cy="433314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87240" y="2323488"/>
            <a:ext cx="284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ahoma"/>
              </a:rPr>
              <a:t>Traffic already on ring has priority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66405" y="5170735"/>
            <a:ext cx="16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ahoma"/>
              </a:rPr>
              <a:t>Wait</a:t>
            </a:r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CC7094BF-393C-B2C0-26F5-69E810D1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383" y="1561881"/>
            <a:ext cx="25259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1.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Who should use output link?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E6CA9957-7027-F096-D267-93547353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581" y="4125337"/>
            <a:ext cx="2525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2.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What to do with the other flit (from ring/core) 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CCB21-183F-E71A-34F0-F27713DAA8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1123156" y="3782096"/>
            <a:ext cx="1879600" cy="944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/>
              <a:t>Recap:</a:t>
            </a:r>
            <a:br>
              <a:rPr lang="en-US" dirty="0"/>
            </a:br>
            <a:r>
              <a:rPr lang="en-US" dirty="0"/>
              <a:t>Symmetric Multiprocessors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557" y="5159802"/>
            <a:ext cx="3746499" cy="1362025"/>
          </a:xfrm>
        </p:spPr>
        <p:txBody>
          <a:bodyPr/>
          <a:lstStyle/>
          <a:p>
            <a:r>
              <a:rPr lang="en-US" sz="1800" dirty="0">
                <a:solidFill>
                  <a:srgbClr val="56127A"/>
                </a:solidFill>
                <a:latin typeface="Verdana" pitchFamily="34" charset="0"/>
              </a:rPr>
              <a:t>All memory is equally accessible to all processors</a:t>
            </a:r>
          </a:p>
          <a:p>
            <a:r>
              <a:rPr lang="en-US" sz="1800" dirty="0">
                <a:solidFill>
                  <a:srgbClr val="56127A"/>
                </a:solidFill>
                <a:latin typeface="Verdana" pitchFamily="34" charset="0"/>
              </a:rPr>
              <a:t>Any processor can do any I/O operation</a:t>
            </a:r>
          </a:p>
          <a:p>
            <a:endParaRPr lang="en-US" sz="1800" dirty="0"/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1515269" y="4080546"/>
            <a:ext cx="1206500" cy="398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Verdana" pitchFamily="34" charset="0"/>
              </a:rPr>
              <a:t>Memory</a:t>
            </a:r>
          </a:p>
        </p:txBody>
      </p:sp>
      <p:sp>
        <p:nvSpPr>
          <p:cNvPr id="7181" name="Line 10"/>
          <p:cNvSpPr>
            <a:spLocks noChangeShapeType="1"/>
          </p:cNvSpPr>
          <p:nvPr/>
        </p:nvSpPr>
        <p:spPr bwMode="auto">
          <a:xfrm>
            <a:off x="2012156" y="3207421"/>
            <a:ext cx="0" cy="563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1212056" y="2874046"/>
            <a:ext cx="6388100" cy="7239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2123281" y="3031209"/>
            <a:ext cx="443706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Processor-Memory Interconnect</a:t>
            </a:r>
          </a:p>
        </p:txBody>
      </p:sp>
      <p:sp>
        <p:nvSpPr>
          <p:cNvPr id="7193" name="Rectangle 22"/>
          <p:cNvSpPr>
            <a:spLocks noChangeArrowheads="1"/>
          </p:cNvSpPr>
          <p:nvPr/>
        </p:nvSpPr>
        <p:spPr bwMode="auto">
          <a:xfrm>
            <a:off x="5537993" y="3828647"/>
            <a:ext cx="985838" cy="3984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Verdana" pitchFamily="34" charset="0"/>
              </a:rPr>
              <a:t>bridge</a:t>
            </a:r>
          </a:p>
        </p:txBody>
      </p:sp>
      <p:grpSp>
        <p:nvGrpSpPr>
          <p:cNvPr id="7194" name="Group 23"/>
          <p:cNvGrpSpPr>
            <a:grpSpLocks/>
          </p:cNvGrpSpPr>
          <p:nvPr/>
        </p:nvGrpSpPr>
        <p:grpSpPr bwMode="auto">
          <a:xfrm>
            <a:off x="1250156" y="1689282"/>
            <a:ext cx="1549400" cy="1180001"/>
            <a:chOff x="1200" y="929"/>
            <a:chExt cx="976" cy="839"/>
          </a:xfrm>
        </p:grpSpPr>
        <p:sp>
          <p:nvSpPr>
            <p:cNvPr id="7225" name="Rectangle 24"/>
            <p:cNvSpPr>
              <a:spLocks noChangeArrowheads="1"/>
            </p:cNvSpPr>
            <p:nvPr/>
          </p:nvSpPr>
          <p:spPr bwMode="auto">
            <a:xfrm>
              <a:off x="1200" y="929"/>
              <a:ext cx="976" cy="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6" name="Rectangle 25"/>
            <p:cNvSpPr>
              <a:spLocks noChangeArrowheads="1"/>
            </p:cNvSpPr>
            <p:nvPr/>
          </p:nvSpPr>
          <p:spPr bwMode="auto">
            <a:xfrm>
              <a:off x="1241" y="1032"/>
              <a:ext cx="893" cy="50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latin typeface="Verdana" pitchFamily="34" charset="0"/>
                </a:rPr>
                <a:t>Processor</a:t>
              </a:r>
            </a:p>
            <a:p>
              <a:pPr eaLnBrk="0" hangingPunct="0"/>
              <a:r>
                <a:rPr lang="en-US" dirty="0"/>
                <a:t>+ cache</a:t>
              </a:r>
              <a:endParaRPr lang="en-US" sz="2000" dirty="0">
                <a:latin typeface="Verdana" pitchFamily="34" charset="0"/>
              </a:endParaRPr>
            </a:p>
          </p:txBody>
        </p:sp>
        <p:sp>
          <p:nvSpPr>
            <p:cNvPr id="7227" name="Line 26"/>
            <p:cNvSpPr>
              <a:spLocks noChangeShapeType="1"/>
            </p:cNvSpPr>
            <p:nvPr/>
          </p:nvSpPr>
          <p:spPr bwMode="auto">
            <a:xfrm>
              <a:off x="1680" y="1632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94112" y="4238021"/>
            <a:ext cx="5108575" cy="2323587"/>
            <a:chOff x="3115469" y="3776260"/>
            <a:chExt cx="5108575" cy="2323587"/>
          </a:xfrm>
        </p:grpSpPr>
        <p:sp>
          <p:nvSpPr>
            <p:cNvPr id="7176" name="Rectangle 5"/>
            <p:cNvSpPr>
              <a:spLocks noChangeArrowheads="1"/>
            </p:cNvSpPr>
            <p:nvPr/>
          </p:nvSpPr>
          <p:spPr bwMode="auto">
            <a:xfrm>
              <a:off x="3129756" y="4344071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1"/>
            <p:cNvSpPr>
              <a:spLocks noChangeArrowheads="1"/>
            </p:cNvSpPr>
            <p:nvPr/>
          </p:nvSpPr>
          <p:spPr bwMode="auto">
            <a:xfrm>
              <a:off x="3115469" y="4369471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5" name="Rectangle 27"/>
            <p:cNvSpPr>
              <a:spLocks noChangeArrowheads="1"/>
            </p:cNvSpPr>
            <p:nvPr/>
          </p:nvSpPr>
          <p:spPr bwMode="auto">
            <a:xfrm>
              <a:off x="3129756" y="3905921"/>
              <a:ext cx="5016500" cy="32543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Rectangle 6"/>
            <p:cNvSpPr>
              <a:spLocks noChangeArrowheads="1"/>
            </p:cNvSpPr>
            <p:nvPr/>
          </p:nvSpPr>
          <p:spPr bwMode="auto">
            <a:xfrm>
              <a:off x="6353969" y="4338235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Rectangle 7"/>
            <p:cNvSpPr>
              <a:spLocks noChangeArrowheads="1"/>
            </p:cNvSpPr>
            <p:nvPr/>
          </p:nvSpPr>
          <p:spPr bwMode="auto">
            <a:xfrm>
              <a:off x="4741069" y="4338235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2"/>
            <p:cNvSpPr>
              <a:spLocks noChangeArrowheads="1"/>
            </p:cNvSpPr>
            <p:nvPr/>
          </p:nvSpPr>
          <p:spPr bwMode="auto">
            <a:xfrm>
              <a:off x="4798219" y="4917672"/>
              <a:ext cx="1498600" cy="833438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3"/>
            <p:cNvSpPr>
              <a:spLocks noChangeArrowheads="1"/>
            </p:cNvSpPr>
            <p:nvPr/>
          </p:nvSpPr>
          <p:spPr bwMode="auto">
            <a:xfrm>
              <a:off x="4917282" y="5017685"/>
              <a:ext cx="1292225" cy="708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Verdana" pitchFamily="34" charset="0"/>
                </a:rPr>
                <a:t>Graphics</a:t>
              </a:r>
            </a:p>
            <a:p>
              <a:pPr eaLnBrk="0" hangingPunct="0"/>
              <a:r>
                <a:rPr lang="en-US" sz="2000">
                  <a:latin typeface="Verdana" pitchFamily="34" charset="0"/>
                </a:rPr>
                <a:t>output</a:t>
              </a:r>
            </a:p>
          </p:txBody>
        </p:sp>
        <p:sp>
          <p:nvSpPr>
            <p:cNvPr id="7186" name="Line 15"/>
            <p:cNvSpPr>
              <a:spLocks noChangeShapeType="1"/>
            </p:cNvSpPr>
            <p:nvPr/>
          </p:nvSpPr>
          <p:spPr bwMode="auto">
            <a:xfrm>
              <a:off x="3686969" y="4755747"/>
              <a:ext cx="0" cy="347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Line 16"/>
            <p:cNvSpPr>
              <a:spLocks noChangeShapeType="1"/>
            </p:cNvSpPr>
            <p:nvPr/>
          </p:nvSpPr>
          <p:spPr bwMode="auto">
            <a:xfrm>
              <a:off x="5452269" y="4731935"/>
              <a:ext cx="0" cy="1476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17"/>
            <p:cNvSpPr>
              <a:spLocks noChangeShapeType="1"/>
            </p:cNvSpPr>
            <p:nvPr/>
          </p:nvSpPr>
          <p:spPr bwMode="auto">
            <a:xfrm>
              <a:off x="7115969" y="4731935"/>
              <a:ext cx="0" cy="508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Line 19"/>
            <p:cNvSpPr>
              <a:spLocks noChangeShapeType="1"/>
            </p:cNvSpPr>
            <p:nvPr/>
          </p:nvSpPr>
          <p:spPr bwMode="auto">
            <a:xfrm>
              <a:off x="3813969" y="4125510"/>
              <a:ext cx="0" cy="2016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0"/>
            <p:cNvSpPr>
              <a:spLocks noChangeShapeType="1"/>
            </p:cNvSpPr>
            <p:nvPr/>
          </p:nvSpPr>
          <p:spPr bwMode="auto">
            <a:xfrm>
              <a:off x="7128669" y="4112810"/>
              <a:ext cx="0" cy="20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5490369" y="4271560"/>
              <a:ext cx="0" cy="555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Rectangle 29"/>
            <p:cNvSpPr>
              <a:spLocks noChangeArrowheads="1"/>
            </p:cNvSpPr>
            <p:nvPr/>
          </p:nvSpPr>
          <p:spPr bwMode="auto">
            <a:xfrm>
              <a:off x="4726782" y="4374747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8" name="Rectangle 30"/>
            <p:cNvSpPr>
              <a:spLocks noChangeArrowheads="1"/>
            </p:cNvSpPr>
            <p:nvPr/>
          </p:nvSpPr>
          <p:spPr bwMode="auto">
            <a:xfrm>
              <a:off x="6339682" y="4374747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>
              <a:off x="5477669" y="3776260"/>
              <a:ext cx="0" cy="123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3394869" y="512722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3394869" y="51938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3394869" y="5262160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3394869" y="5328835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3394869" y="53970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3394869" y="546377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4004469" y="512722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4004469" y="51938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4004469" y="5262160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4004469" y="5328835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4004469" y="53970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4004469" y="546377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>
              <a:off x="4296569" y="4755747"/>
              <a:ext cx="0" cy="347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Rectangle 46"/>
            <p:cNvSpPr>
              <a:spLocks noChangeArrowheads="1"/>
            </p:cNvSpPr>
            <p:nvPr/>
          </p:nvSpPr>
          <p:spPr bwMode="auto">
            <a:xfrm>
              <a:off x="4282282" y="3867382"/>
              <a:ext cx="2329165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bg1"/>
                  </a:solidFill>
                  <a:latin typeface="Verdana" pitchFamily="34" charset="0"/>
                </a:rPr>
                <a:t>I/O Interconnect</a:t>
              </a:r>
            </a:p>
          </p:txBody>
        </p:sp>
        <p:sp>
          <p:nvSpPr>
            <p:cNvPr id="7215" name="Freeform 47"/>
            <p:cNvSpPr>
              <a:spLocks/>
            </p:cNvSpPr>
            <p:nvPr/>
          </p:nvSpPr>
          <p:spPr bwMode="auto">
            <a:xfrm>
              <a:off x="6544469" y="5103410"/>
              <a:ext cx="1411288" cy="520700"/>
            </a:xfrm>
            <a:custGeom>
              <a:avLst/>
              <a:gdLst>
                <a:gd name="T0" fmla="*/ 888 w 889"/>
                <a:gd name="T1" fmla="*/ 6 h 369"/>
                <a:gd name="T2" fmla="*/ 872 w 889"/>
                <a:gd name="T3" fmla="*/ 0 h 369"/>
                <a:gd name="T4" fmla="*/ 856 w 889"/>
                <a:gd name="T5" fmla="*/ 0 h 369"/>
                <a:gd name="T6" fmla="*/ 840 w 889"/>
                <a:gd name="T7" fmla="*/ 0 h 369"/>
                <a:gd name="T8" fmla="*/ 816 w 889"/>
                <a:gd name="T9" fmla="*/ 0 h 369"/>
                <a:gd name="T10" fmla="*/ 800 w 889"/>
                <a:gd name="T11" fmla="*/ 0 h 369"/>
                <a:gd name="T12" fmla="*/ 784 w 889"/>
                <a:gd name="T13" fmla="*/ 0 h 369"/>
                <a:gd name="T14" fmla="*/ 768 w 889"/>
                <a:gd name="T15" fmla="*/ 0 h 369"/>
                <a:gd name="T16" fmla="*/ 752 w 889"/>
                <a:gd name="T17" fmla="*/ 0 h 369"/>
                <a:gd name="T18" fmla="*/ 736 w 889"/>
                <a:gd name="T19" fmla="*/ 0 h 369"/>
                <a:gd name="T20" fmla="*/ 720 w 889"/>
                <a:gd name="T21" fmla="*/ 0 h 369"/>
                <a:gd name="T22" fmla="*/ 704 w 889"/>
                <a:gd name="T23" fmla="*/ 0 h 369"/>
                <a:gd name="T24" fmla="*/ 680 w 889"/>
                <a:gd name="T25" fmla="*/ 6 h 369"/>
                <a:gd name="T26" fmla="*/ 656 w 889"/>
                <a:gd name="T27" fmla="*/ 6 h 369"/>
                <a:gd name="T28" fmla="*/ 632 w 889"/>
                <a:gd name="T29" fmla="*/ 6 h 369"/>
                <a:gd name="T30" fmla="*/ 616 w 889"/>
                <a:gd name="T31" fmla="*/ 12 h 369"/>
                <a:gd name="T32" fmla="*/ 584 w 889"/>
                <a:gd name="T33" fmla="*/ 19 h 369"/>
                <a:gd name="T34" fmla="*/ 568 w 889"/>
                <a:gd name="T35" fmla="*/ 25 h 369"/>
                <a:gd name="T36" fmla="*/ 544 w 889"/>
                <a:gd name="T37" fmla="*/ 32 h 369"/>
                <a:gd name="T38" fmla="*/ 528 w 889"/>
                <a:gd name="T39" fmla="*/ 38 h 369"/>
                <a:gd name="T40" fmla="*/ 512 w 889"/>
                <a:gd name="T41" fmla="*/ 44 h 369"/>
                <a:gd name="T42" fmla="*/ 488 w 889"/>
                <a:gd name="T43" fmla="*/ 51 h 369"/>
                <a:gd name="T44" fmla="*/ 456 w 889"/>
                <a:gd name="T45" fmla="*/ 63 h 369"/>
                <a:gd name="T46" fmla="*/ 440 w 889"/>
                <a:gd name="T47" fmla="*/ 63 h 369"/>
                <a:gd name="T48" fmla="*/ 408 w 889"/>
                <a:gd name="T49" fmla="*/ 82 h 369"/>
                <a:gd name="T50" fmla="*/ 392 w 889"/>
                <a:gd name="T51" fmla="*/ 89 h 369"/>
                <a:gd name="T52" fmla="*/ 376 w 889"/>
                <a:gd name="T53" fmla="*/ 95 h 369"/>
                <a:gd name="T54" fmla="*/ 360 w 889"/>
                <a:gd name="T55" fmla="*/ 101 h 369"/>
                <a:gd name="T56" fmla="*/ 344 w 889"/>
                <a:gd name="T57" fmla="*/ 108 h 369"/>
                <a:gd name="T58" fmla="*/ 328 w 889"/>
                <a:gd name="T59" fmla="*/ 114 h 369"/>
                <a:gd name="T60" fmla="*/ 296 w 889"/>
                <a:gd name="T61" fmla="*/ 126 h 369"/>
                <a:gd name="T62" fmla="*/ 288 w 889"/>
                <a:gd name="T63" fmla="*/ 139 h 369"/>
                <a:gd name="T64" fmla="*/ 272 w 889"/>
                <a:gd name="T65" fmla="*/ 146 h 369"/>
                <a:gd name="T66" fmla="*/ 256 w 889"/>
                <a:gd name="T67" fmla="*/ 158 h 369"/>
                <a:gd name="T68" fmla="*/ 232 w 889"/>
                <a:gd name="T69" fmla="*/ 171 h 369"/>
                <a:gd name="T70" fmla="*/ 216 w 889"/>
                <a:gd name="T71" fmla="*/ 183 h 369"/>
                <a:gd name="T72" fmla="*/ 200 w 889"/>
                <a:gd name="T73" fmla="*/ 196 h 369"/>
                <a:gd name="T74" fmla="*/ 176 w 889"/>
                <a:gd name="T75" fmla="*/ 215 h 369"/>
                <a:gd name="T76" fmla="*/ 160 w 889"/>
                <a:gd name="T77" fmla="*/ 228 h 369"/>
                <a:gd name="T78" fmla="*/ 144 w 889"/>
                <a:gd name="T79" fmla="*/ 240 h 369"/>
                <a:gd name="T80" fmla="*/ 128 w 889"/>
                <a:gd name="T81" fmla="*/ 252 h 369"/>
                <a:gd name="T82" fmla="*/ 112 w 889"/>
                <a:gd name="T83" fmla="*/ 252 h 369"/>
                <a:gd name="T84" fmla="*/ 96 w 889"/>
                <a:gd name="T85" fmla="*/ 260 h 369"/>
                <a:gd name="T86" fmla="*/ 80 w 889"/>
                <a:gd name="T87" fmla="*/ 272 h 369"/>
                <a:gd name="T88" fmla="*/ 64 w 889"/>
                <a:gd name="T89" fmla="*/ 278 h 369"/>
                <a:gd name="T90" fmla="*/ 48 w 889"/>
                <a:gd name="T91" fmla="*/ 278 h 369"/>
                <a:gd name="T92" fmla="*/ 32 w 889"/>
                <a:gd name="T93" fmla="*/ 284 h 369"/>
                <a:gd name="T94" fmla="*/ 16 w 889"/>
                <a:gd name="T95" fmla="*/ 291 h 369"/>
                <a:gd name="T96" fmla="*/ 0 w 889"/>
                <a:gd name="T97" fmla="*/ 291 h 3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89"/>
                <a:gd name="T148" fmla="*/ 0 h 369"/>
                <a:gd name="T149" fmla="*/ 889 w 889"/>
                <a:gd name="T150" fmla="*/ 369 h 3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89" h="369">
                  <a:moveTo>
                    <a:pt x="888" y="8"/>
                  </a:moveTo>
                  <a:lnTo>
                    <a:pt x="872" y="0"/>
                  </a:lnTo>
                  <a:lnTo>
                    <a:pt x="856" y="0"/>
                  </a:lnTo>
                  <a:lnTo>
                    <a:pt x="840" y="0"/>
                  </a:lnTo>
                  <a:lnTo>
                    <a:pt x="816" y="0"/>
                  </a:lnTo>
                  <a:lnTo>
                    <a:pt x="800" y="0"/>
                  </a:lnTo>
                  <a:lnTo>
                    <a:pt x="784" y="0"/>
                  </a:lnTo>
                  <a:lnTo>
                    <a:pt x="768" y="0"/>
                  </a:lnTo>
                  <a:lnTo>
                    <a:pt x="752" y="0"/>
                  </a:lnTo>
                  <a:lnTo>
                    <a:pt x="736" y="0"/>
                  </a:lnTo>
                  <a:lnTo>
                    <a:pt x="720" y="0"/>
                  </a:lnTo>
                  <a:lnTo>
                    <a:pt x="704" y="0"/>
                  </a:lnTo>
                  <a:lnTo>
                    <a:pt x="680" y="8"/>
                  </a:lnTo>
                  <a:lnTo>
                    <a:pt x="656" y="8"/>
                  </a:lnTo>
                  <a:lnTo>
                    <a:pt x="632" y="8"/>
                  </a:lnTo>
                  <a:lnTo>
                    <a:pt x="616" y="16"/>
                  </a:lnTo>
                  <a:lnTo>
                    <a:pt x="584" y="24"/>
                  </a:lnTo>
                  <a:lnTo>
                    <a:pt x="568" y="32"/>
                  </a:lnTo>
                  <a:lnTo>
                    <a:pt x="544" y="40"/>
                  </a:lnTo>
                  <a:lnTo>
                    <a:pt x="528" y="48"/>
                  </a:lnTo>
                  <a:lnTo>
                    <a:pt x="512" y="56"/>
                  </a:lnTo>
                  <a:lnTo>
                    <a:pt x="488" y="64"/>
                  </a:lnTo>
                  <a:lnTo>
                    <a:pt x="456" y="80"/>
                  </a:lnTo>
                  <a:lnTo>
                    <a:pt x="440" y="80"/>
                  </a:lnTo>
                  <a:lnTo>
                    <a:pt x="408" y="104"/>
                  </a:lnTo>
                  <a:lnTo>
                    <a:pt x="392" y="112"/>
                  </a:lnTo>
                  <a:lnTo>
                    <a:pt x="376" y="120"/>
                  </a:lnTo>
                  <a:lnTo>
                    <a:pt x="360" y="128"/>
                  </a:lnTo>
                  <a:lnTo>
                    <a:pt x="344" y="136"/>
                  </a:lnTo>
                  <a:lnTo>
                    <a:pt x="328" y="144"/>
                  </a:lnTo>
                  <a:lnTo>
                    <a:pt x="296" y="160"/>
                  </a:lnTo>
                  <a:lnTo>
                    <a:pt x="288" y="176"/>
                  </a:lnTo>
                  <a:lnTo>
                    <a:pt x="272" y="184"/>
                  </a:lnTo>
                  <a:lnTo>
                    <a:pt x="256" y="200"/>
                  </a:lnTo>
                  <a:lnTo>
                    <a:pt x="232" y="216"/>
                  </a:lnTo>
                  <a:lnTo>
                    <a:pt x="216" y="232"/>
                  </a:lnTo>
                  <a:lnTo>
                    <a:pt x="200" y="248"/>
                  </a:lnTo>
                  <a:lnTo>
                    <a:pt x="176" y="272"/>
                  </a:lnTo>
                  <a:lnTo>
                    <a:pt x="160" y="288"/>
                  </a:lnTo>
                  <a:lnTo>
                    <a:pt x="144" y="304"/>
                  </a:lnTo>
                  <a:lnTo>
                    <a:pt x="128" y="320"/>
                  </a:lnTo>
                  <a:lnTo>
                    <a:pt x="112" y="320"/>
                  </a:lnTo>
                  <a:lnTo>
                    <a:pt x="96" y="328"/>
                  </a:lnTo>
                  <a:lnTo>
                    <a:pt x="80" y="344"/>
                  </a:lnTo>
                  <a:lnTo>
                    <a:pt x="64" y="352"/>
                  </a:lnTo>
                  <a:lnTo>
                    <a:pt x="48" y="352"/>
                  </a:lnTo>
                  <a:lnTo>
                    <a:pt x="32" y="360"/>
                  </a:lnTo>
                  <a:lnTo>
                    <a:pt x="16" y="368"/>
                  </a:lnTo>
                  <a:lnTo>
                    <a:pt x="0" y="368"/>
                  </a:lnTo>
                </a:path>
              </a:pathLst>
            </a:custGeom>
            <a:noFill/>
            <a:ln w="127000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Rectangle 48"/>
            <p:cNvSpPr>
              <a:spLocks noChangeArrowheads="1"/>
            </p:cNvSpPr>
            <p:nvPr/>
          </p:nvSpPr>
          <p:spPr bwMode="auto">
            <a:xfrm>
              <a:off x="6849269" y="5701384"/>
              <a:ext cx="1374775" cy="3984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Verdana" pitchFamily="34" charset="0"/>
                </a:rPr>
                <a:t>Networks</a:t>
              </a:r>
            </a:p>
          </p:txBody>
        </p:sp>
      </p:grpSp>
      <p:grpSp>
        <p:nvGrpSpPr>
          <p:cNvPr id="7217" name="Group 49"/>
          <p:cNvGrpSpPr>
            <a:grpSpLocks/>
          </p:cNvGrpSpPr>
          <p:nvPr/>
        </p:nvGrpSpPr>
        <p:grpSpPr bwMode="auto">
          <a:xfrm>
            <a:off x="5784056" y="1648496"/>
            <a:ext cx="1549400" cy="1220788"/>
            <a:chOff x="4056" y="900"/>
            <a:chExt cx="976" cy="868"/>
          </a:xfrm>
        </p:grpSpPr>
        <p:sp>
          <p:nvSpPr>
            <p:cNvPr id="7222" name="Rectangle 50"/>
            <p:cNvSpPr>
              <a:spLocks noChangeArrowheads="1"/>
            </p:cNvSpPr>
            <p:nvPr/>
          </p:nvSpPr>
          <p:spPr bwMode="auto">
            <a:xfrm>
              <a:off x="4056" y="900"/>
              <a:ext cx="976" cy="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3" name="Rectangle 51"/>
            <p:cNvSpPr>
              <a:spLocks noChangeArrowheads="1"/>
            </p:cNvSpPr>
            <p:nvPr/>
          </p:nvSpPr>
          <p:spPr bwMode="auto">
            <a:xfrm>
              <a:off x="4113" y="1005"/>
              <a:ext cx="893" cy="50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latin typeface="Verdana" pitchFamily="34" charset="0"/>
                </a:rPr>
                <a:t>Processor</a:t>
              </a:r>
            </a:p>
            <a:p>
              <a:pPr eaLnBrk="0" hangingPunct="0"/>
              <a:r>
                <a:rPr lang="en-US" dirty="0"/>
                <a:t>+ cache</a:t>
              </a:r>
              <a:endParaRPr lang="en-US" sz="2000" dirty="0">
                <a:latin typeface="Verdana" pitchFamily="34" charset="0"/>
              </a:endParaRPr>
            </a:p>
          </p:txBody>
        </p:sp>
        <p:sp>
          <p:nvSpPr>
            <p:cNvPr id="7224" name="Line 52"/>
            <p:cNvSpPr>
              <a:spLocks noChangeShapeType="1"/>
            </p:cNvSpPr>
            <p:nvPr/>
          </p:nvSpPr>
          <p:spPr bwMode="auto">
            <a:xfrm>
              <a:off x="4560" y="1632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218" name="Group 53"/>
          <p:cNvGrpSpPr>
            <a:grpSpLocks/>
          </p:cNvGrpSpPr>
          <p:nvPr/>
        </p:nvGrpSpPr>
        <p:grpSpPr bwMode="auto">
          <a:xfrm>
            <a:off x="3244056" y="1946946"/>
            <a:ext cx="660400" cy="44450"/>
            <a:chOff x="2456" y="1112"/>
            <a:chExt cx="416" cy="32"/>
          </a:xfrm>
        </p:grpSpPr>
        <p:sp>
          <p:nvSpPr>
            <p:cNvPr id="7219" name="Oval 54"/>
            <p:cNvSpPr>
              <a:spLocks noChangeArrowheads="1"/>
            </p:cNvSpPr>
            <p:nvPr/>
          </p:nvSpPr>
          <p:spPr bwMode="auto">
            <a:xfrm>
              <a:off x="2456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  <p:sp>
          <p:nvSpPr>
            <p:cNvPr id="7220" name="Oval 55"/>
            <p:cNvSpPr>
              <a:spLocks noChangeArrowheads="1"/>
            </p:cNvSpPr>
            <p:nvPr/>
          </p:nvSpPr>
          <p:spPr bwMode="auto">
            <a:xfrm>
              <a:off x="2648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  <p:sp>
          <p:nvSpPr>
            <p:cNvPr id="7221" name="Oval 56"/>
            <p:cNvSpPr>
              <a:spLocks noChangeArrowheads="1"/>
            </p:cNvSpPr>
            <p:nvPr/>
          </p:nvSpPr>
          <p:spPr bwMode="auto">
            <a:xfrm>
              <a:off x="2840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</p:grpSp>
      <p:sp>
        <p:nvSpPr>
          <p:cNvPr id="63" name="Line 52"/>
          <p:cNvSpPr>
            <a:spLocks noChangeShapeType="1"/>
          </p:cNvSpPr>
          <p:nvPr/>
        </p:nvSpPr>
        <p:spPr bwMode="auto">
          <a:xfrm>
            <a:off x="6028221" y="3616027"/>
            <a:ext cx="0" cy="19127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0638AB-FE7E-D82D-A2A4-245A0F1A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54AC85-A917-4734-A2FE-CEA4FE1F0793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4BDD34-ADB5-BAED-CA10-36ABDD1483D0}"/>
              </a:ext>
            </a:extLst>
          </p:cNvPr>
          <p:cNvSpPr/>
          <p:nvPr/>
        </p:nvSpPr>
        <p:spPr bwMode="auto">
          <a:xfrm>
            <a:off x="990441" y="1598491"/>
            <a:ext cx="6964680" cy="1190904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A4625-6C44-B03A-E668-A21DF632A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66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DC56-049A-38D8-F286-ECEA66B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C748DC-6377-1F6E-9D62-544BB5E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5000"/>
            <a:ext cx="3957673" cy="4114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Topology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How to connect the nodes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~Road Network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Routing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Which path should a message take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~Series of road segments from source to destination</a:t>
            </a:r>
          </a:p>
          <a:p>
            <a:r>
              <a:rPr lang="en-US" b="1" dirty="0"/>
              <a:t>Flow Control</a:t>
            </a:r>
          </a:p>
          <a:p>
            <a:pPr lvl="1"/>
            <a:r>
              <a:rPr lang="en-US" dirty="0"/>
              <a:t>When does the message have to stop/proceed</a:t>
            </a:r>
          </a:p>
          <a:p>
            <a:pPr lvl="1"/>
            <a:r>
              <a:rPr lang="en-US" dirty="0"/>
              <a:t>~Traffic signals at end of each road segment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Router Microarchitecture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How to build the routers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~Design of traffic intersection (number of lanes, algorithm for turning red/green)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8192-4DA8-795E-E406-CA7438F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162501-E901-460A-9FF4-A9B0FE71CCA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DAF03D-FFF4-6C6E-55E3-8FBCAE93E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E35F0C7-1D03-5F0C-3236-E14F37596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6" y="2361165"/>
            <a:ext cx="3729072" cy="2000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5487B-A2DF-56C4-21F5-82194887D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7" y="3058792"/>
            <a:ext cx="275374" cy="30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F4263-58CF-ECB0-5B11-48C54EB58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98" y="3058791"/>
            <a:ext cx="275374" cy="302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C7F3C-F81A-8763-3917-0D63916C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57" y="2878298"/>
            <a:ext cx="757110" cy="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71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Flow Control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E002C-51BB-5C76-904B-021693FE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276600"/>
            <a:ext cx="8107675" cy="2743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Contention!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400" dirty="0"/>
              <a:t>Two packets trying to use the same link at the same time</a:t>
            </a:r>
          </a:p>
          <a:p>
            <a:pPr lvl="2"/>
            <a:r>
              <a:rPr lang="en-US" sz="2000" dirty="0"/>
              <a:t>Why?</a:t>
            </a:r>
          </a:p>
          <a:p>
            <a:pPr lvl="3"/>
            <a:r>
              <a:rPr lang="en-US" sz="1600" dirty="0"/>
              <a:t>Multiple packets sharing same links</a:t>
            </a:r>
          </a:p>
          <a:p>
            <a:pPr lvl="2"/>
            <a:r>
              <a:rPr lang="en-US" sz="2000" dirty="0"/>
              <a:t>Why not all to all connectivity?</a:t>
            </a:r>
          </a:p>
          <a:p>
            <a:pPr lvl="3"/>
            <a:r>
              <a:rPr lang="en-US" sz="1600" dirty="0"/>
              <a:t>Not scalable (next lecture)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B8449-C41C-4EF8-A02F-FAA5FC945E5B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886200" y="1752600"/>
            <a:ext cx="9906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4876800" y="2209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3124200" y="2209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4419600" y="12192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4419600" y="26670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AutoShape 9"/>
          <p:cNvSpPr>
            <a:spLocks noChangeArrowheads="1"/>
          </p:cNvSpPr>
          <p:nvPr/>
        </p:nvSpPr>
        <p:spPr bwMode="auto">
          <a:xfrm rot="-5400000">
            <a:off x="3733800" y="2057400"/>
            <a:ext cx="914400" cy="914400"/>
          </a:xfrm>
          <a:custGeom>
            <a:avLst/>
            <a:gdLst>
              <a:gd name="G0" fmla="+- 14936 0 0"/>
              <a:gd name="G1" fmla="+- 19114 0 0"/>
              <a:gd name="G2" fmla="+- 5708 0 0"/>
              <a:gd name="G3" fmla="*/ 14936 1 2"/>
              <a:gd name="G4" fmla="+- G3 10800 0"/>
              <a:gd name="G5" fmla="+- 21600 14936 19114"/>
              <a:gd name="G6" fmla="+- 19114 5708 0"/>
              <a:gd name="G7" fmla="*/ G6 1 2"/>
              <a:gd name="G8" fmla="*/ 191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9114 1 2"/>
              <a:gd name="G15" fmla="+- G5 0 G4"/>
              <a:gd name="G16" fmla="+- G0 0 G4"/>
              <a:gd name="G17" fmla="*/ G2 G15 G16"/>
              <a:gd name="T0" fmla="*/ 18268 w 21600"/>
              <a:gd name="T1" fmla="*/ 0 h 21600"/>
              <a:gd name="T2" fmla="*/ 14936 w 21600"/>
              <a:gd name="T3" fmla="*/ 5708 h 21600"/>
              <a:gd name="T4" fmla="*/ 0 w 21600"/>
              <a:gd name="T5" fmla="*/ 20644 h 21600"/>
              <a:gd name="T6" fmla="*/ 9557 w 21600"/>
              <a:gd name="T7" fmla="*/ 21600 h 21600"/>
              <a:gd name="T8" fmla="*/ 19114 w 21600"/>
              <a:gd name="T9" fmla="*/ 14025 h 21600"/>
              <a:gd name="T10" fmla="*/ 21600 w 21600"/>
              <a:gd name="T11" fmla="*/ 570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268" y="0"/>
                </a:moveTo>
                <a:lnTo>
                  <a:pt x="14936" y="5708"/>
                </a:lnTo>
                <a:lnTo>
                  <a:pt x="17422" y="5708"/>
                </a:lnTo>
                <a:lnTo>
                  <a:pt x="17422" y="19688"/>
                </a:lnTo>
                <a:lnTo>
                  <a:pt x="0" y="19688"/>
                </a:lnTo>
                <a:lnTo>
                  <a:pt x="0" y="21600"/>
                </a:lnTo>
                <a:lnTo>
                  <a:pt x="19114" y="21600"/>
                </a:lnTo>
                <a:lnTo>
                  <a:pt x="19114" y="5708"/>
                </a:lnTo>
                <a:lnTo>
                  <a:pt x="21600" y="570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 rot="5400000" flipV="1">
            <a:off x="3657600" y="1219200"/>
            <a:ext cx="914400" cy="1066800"/>
          </a:xfrm>
          <a:custGeom>
            <a:avLst/>
            <a:gdLst>
              <a:gd name="G0" fmla="+- 14936 0 0"/>
              <a:gd name="G1" fmla="+- 19114 0 0"/>
              <a:gd name="G2" fmla="+- 5708 0 0"/>
              <a:gd name="G3" fmla="*/ 14936 1 2"/>
              <a:gd name="G4" fmla="+- G3 10800 0"/>
              <a:gd name="G5" fmla="+- 21600 14936 19114"/>
              <a:gd name="G6" fmla="+- 19114 5708 0"/>
              <a:gd name="G7" fmla="*/ G6 1 2"/>
              <a:gd name="G8" fmla="*/ 191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9114 1 2"/>
              <a:gd name="G15" fmla="+- G5 0 G4"/>
              <a:gd name="G16" fmla="+- G0 0 G4"/>
              <a:gd name="G17" fmla="*/ G2 G15 G16"/>
              <a:gd name="T0" fmla="*/ 18268 w 21600"/>
              <a:gd name="T1" fmla="*/ 0 h 21600"/>
              <a:gd name="T2" fmla="*/ 14936 w 21600"/>
              <a:gd name="T3" fmla="*/ 5708 h 21600"/>
              <a:gd name="T4" fmla="*/ 0 w 21600"/>
              <a:gd name="T5" fmla="*/ 20644 h 21600"/>
              <a:gd name="T6" fmla="*/ 9557 w 21600"/>
              <a:gd name="T7" fmla="*/ 21600 h 21600"/>
              <a:gd name="T8" fmla="*/ 19114 w 21600"/>
              <a:gd name="T9" fmla="*/ 14025 h 21600"/>
              <a:gd name="T10" fmla="*/ 21600 w 21600"/>
              <a:gd name="T11" fmla="*/ 570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268" y="0"/>
                </a:moveTo>
                <a:lnTo>
                  <a:pt x="14936" y="5708"/>
                </a:lnTo>
                <a:lnTo>
                  <a:pt x="17422" y="5708"/>
                </a:lnTo>
                <a:lnTo>
                  <a:pt x="17422" y="19688"/>
                </a:lnTo>
                <a:lnTo>
                  <a:pt x="0" y="19688"/>
                </a:lnTo>
                <a:lnTo>
                  <a:pt x="0" y="21600"/>
                </a:lnTo>
                <a:lnTo>
                  <a:pt x="19114" y="21600"/>
                </a:lnTo>
                <a:lnTo>
                  <a:pt x="19114" y="5708"/>
                </a:lnTo>
                <a:lnTo>
                  <a:pt x="21600" y="570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0EF352-AA17-9BCB-B9B7-8B0B0CFA0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24257" y="1561881"/>
            <a:ext cx="4658265" cy="4869895"/>
          </a:xfrm>
          <a:prstGeom prst="rect">
            <a:avLst/>
          </a:prstGeom>
          <a:solidFill>
            <a:srgbClr val="C5E17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Contention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A541-A770-4053-87C1-419D3A976F42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757529" y="3494088"/>
            <a:ext cx="644525" cy="19077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3045785" y="3629819"/>
            <a:ext cx="2514600" cy="6238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2402054" y="4556126"/>
            <a:ext cx="1589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213266" y="4556126"/>
            <a:ext cx="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179929" y="5969319"/>
            <a:ext cx="2212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/>
              <a:t>Output to Core</a:t>
            </a: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4319754" y="2206626"/>
            <a:ext cx="0" cy="808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3213578" y="1561881"/>
            <a:ext cx="2212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/>
              <a:t>Input from Core</a:t>
            </a: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3213266" y="3049588"/>
            <a:ext cx="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3213266" y="3494088"/>
            <a:ext cx="77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4615029" y="3881201"/>
            <a:ext cx="2418924" cy="0"/>
          </a:xfrm>
          <a:prstGeom prst="line">
            <a:avLst/>
          </a:prstGeom>
          <a:noFill/>
          <a:ln w="28575" cmpd="sng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>
            <a:off x="53207" y="4237638"/>
            <a:ext cx="1704322" cy="0"/>
          </a:xfrm>
          <a:prstGeom prst="line">
            <a:avLst/>
          </a:prstGeom>
          <a:noFill/>
          <a:ln w="28575" cmpd="sng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4319754" y="1991182"/>
            <a:ext cx="13710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</p:txBody>
      </p:sp>
      <p:grpSp>
        <p:nvGrpSpPr>
          <p:cNvPr id="49" name="Group 41"/>
          <p:cNvGrpSpPr>
            <a:grpSpLocks/>
          </p:cNvGrpSpPr>
          <p:nvPr/>
        </p:nvGrpSpPr>
        <p:grpSpPr bwMode="auto">
          <a:xfrm>
            <a:off x="2914816" y="1641476"/>
            <a:ext cx="523875" cy="1392237"/>
            <a:chOff x="2068" y="873"/>
            <a:chExt cx="330" cy="877"/>
          </a:xfrm>
        </p:grpSpPr>
        <p:sp>
          <p:nvSpPr>
            <p:cNvPr id="50" name="Line 34"/>
            <p:cNvSpPr>
              <a:spLocks noChangeShapeType="1"/>
            </p:cNvSpPr>
            <p:nvPr/>
          </p:nvSpPr>
          <p:spPr bwMode="auto">
            <a:xfrm rot="5400000">
              <a:off x="2243" y="1595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5"/>
            <p:cNvSpPr>
              <a:spLocks noChangeShapeType="1"/>
            </p:cNvSpPr>
            <p:nvPr/>
          </p:nvSpPr>
          <p:spPr bwMode="auto">
            <a:xfrm rot="5400000">
              <a:off x="2235" y="1437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6"/>
            <p:cNvSpPr>
              <a:spLocks noChangeShapeType="1"/>
            </p:cNvSpPr>
            <p:nvPr/>
          </p:nvSpPr>
          <p:spPr bwMode="auto">
            <a:xfrm rot="5400000">
              <a:off x="2235" y="1109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 rot="5400000">
              <a:off x="2243" y="1266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 rot="5400000">
              <a:off x="195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9"/>
            <p:cNvSpPr>
              <a:spLocks noChangeShapeType="1"/>
            </p:cNvSpPr>
            <p:nvPr/>
          </p:nvSpPr>
          <p:spPr bwMode="auto">
            <a:xfrm rot="5400000">
              <a:off x="162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" name="Group 42"/>
          <p:cNvGrpSpPr>
            <a:grpSpLocks/>
          </p:cNvGrpSpPr>
          <p:nvPr/>
        </p:nvGrpSpPr>
        <p:grpSpPr bwMode="auto">
          <a:xfrm>
            <a:off x="2970379" y="4984751"/>
            <a:ext cx="504825" cy="1392237"/>
            <a:chOff x="2080" y="873"/>
            <a:chExt cx="318" cy="877"/>
          </a:xfrm>
        </p:grpSpPr>
        <p:sp>
          <p:nvSpPr>
            <p:cNvPr id="57" name="Line 43"/>
            <p:cNvSpPr>
              <a:spLocks noChangeShapeType="1"/>
            </p:cNvSpPr>
            <p:nvPr/>
          </p:nvSpPr>
          <p:spPr bwMode="auto">
            <a:xfrm rot="5400000">
              <a:off x="2243" y="1595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rot="5400000">
              <a:off x="2235" y="1437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45"/>
            <p:cNvSpPr>
              <a:spLocks noChangeShapeType="1"/>
            </p:cNvSpPr>
            <p:nvPr/>
          </p:nvSpPr>
          <p:spPr bwMode="auto">
            <a:xfrm rot="5400000">
              <a:off x="2235" y="1109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 rot="5400000">
              <a:off x="2243" y="1266"/>
              <a:ext cx="0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47"/>
            <p:cNvSpPr>
              <a:spLocks noChangeShapeType="1"/>
            </p:cNvSpPr>
            <p:nvPr/>
          </p:nvSpPr>
          <p:spPr bwMode="auto">
            <a:xfrm rot="5400000">
              <a:off x="1959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48"/>
            <p:cNvSpPr>
              <a:spLocks noChangeShapeType="1"/>
            </p:cNvSpPr>
            <p:nvPr/>
          </p:nvSpPr>
          <p:spPr bwMode="auto">
            <a:xfrm rot="5400000">
              <a:off x="1641" y="1312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5964513" y="3442273"/>
            <a:ext cx="100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/>
              <a:t>Ring</a:t>
            </a:r>
          </a:p>
        </p:txBody>
      </p:sp>
      <p:sp>
        <p:nvSpPr>
          <p:cNvPr id="64" name="Isosceles Triangle 63"/>
          <p:cNvSpPr/>
          <p:nvPr/>
        </p:nvSpPr>
        <p:spPr>
          <a:xfrm>
            <a:off x="1891201" y="5189028"/>
            <a:ext cx="347269" cy="19486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6177383" y="1561881"/>
            <a:ext cx="25259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1.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Who should use output link?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70" name="Text Box 24"/>
          <p:cNvSpPr txBox="1">
            <a:spLocks noChangeArrowheads="1"/>
          </p:cNvSpPr>
          <p:nvPr/>
        </p:nvSpPr>
        <p:spPr bwMode="auto">
          <a:xfrm>
            <a:off x="6190581" y="4125337"/>
            <a:ext cx="2525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2.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What to do with the other flit (from ring/core) 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8D0010-F9CF-C1CD-72DF-512C8ED49F3F}"/>
              </a:ext>
            </a:extLst>
          </p:cNvPr>
          <p:cNvGrpSpPr/>
          <p:nvPr/>
        </p:nvGrpSpPr>
        <p:grpSpPr>
          <a:xfrm>
            <a:off x="6558347" y="42549"/>
            <a:ext cx="2233612" cy="804118"/>
            <a:chOff x="1542277" y="2939739"/>
            <a:chExt cx="5148812" cy="12199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50649-E03E-3EA1-9839-4D7C4C53504E}"/>
                </a:ext>
              </a:extLst>
            </p:cNvPr>
            <p:cNvSpPr/>
            <p:nvPr/>
          </p:nvSpPr>
          <p:spPr>
            <a:xfrm>
              <a:off x="1659239" y="3131921"/>
              <a:ext cx="4936779" cy="845930"/>
            </a:xfrm>
            <a:prstGeom prst="ellipse">
              <a:avLst/>
            </a:prstGeom>
            <a:ln w="38100" cmpd="sng">
              <a:solidFill>
                <a:srgbClr val="99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1A22B1-54DE-1846-0F56-3698790F9713}"/>
                </a:ext>
              </a:extLst>
            </p:cNvPr>
            <p:cNvSpPr/>
            <p:nvPr/>
          </p:nvSpPr>
          <p:spPr>
            <a:xfrm>
              <a:off x="1542277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275881-28A4-2585-BAF1-4BD48EE765A8}"/>
                </a:ext>
              </a:extLst>
            </p:cNvPr>
            <p:cNvSpPr/>
            <p:nvPr/>
          </p:nvSpPr>
          <p:spPr>
            <a:xfrm>
              <a:off x="2557489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556738-76C8-BC09-77F2-75285515DE2D}"/>
                </a:ext>
              </a:extLst>
            </p:cNvPr>
            <p:cNvSpPr/>
            <p:nvPr/>
          </p:nvSpPr>
          <p:spPr>
            <a:xfrm>
              <a:off x="3630903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2DDD64-99A2-6AD0-39E5-1D928CA6C91C}"/>
                </a:ext>
              </a:extLst>
            </p:cNvPr>
            <p:cNvSpPr/>
            <p:nvPr/>
          </p:nvSpPr>
          <p:spPr>
            <a:xfrm>
              <a:off x="2557489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241C0D-F0DD-B112-1D28-F9D5543B3C67}"/>
                </a:ext>
              </a:extLst>
            </p:cNvPr>
            <p:cNvSpPr/>
            <p:nvPr/>
          </p:nvSpPr>
          <p:spPr>
            <a:xfrm>
              <a:off x="3630903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31C641-CB98-4DFF-3621-504FC1C6BA57}"/>
                </a:ext>
              </a:extLst>
            </p:cNvPr>
            <p:cNvSpPr/>
            <p:nvPr/>
          </p:nvSpPr>
          <p:spPr>
            <a:xfrm>
              <a:off x="6290073" y="3342806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B62E82-1E35-1CF5-9D02-A020A8422FDB}"/>
                </a:ext>
              </a:extLst>
            </p:cNvPr>
            <p:cNvSpPr/>
            <p:nvPr/>
          </p:nvSpPr>
          <p:spPr>
            <a:xfrm>
              <a:off x="4614715" y="2939739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FEF778-2B73-A1F3-04CD-C15F065A8F44}"/>
                </a:ext>
              </a:extLst>
            </p:cNvPr>
            <p:cNvSpPr/>
            <p:nvPr/>
          </p:nvSpPr>
          <p:spPr>
            <a:xfrm>
              <a:off x="4614715" y="3741881"/>
              <a:ext cx="401016" cy="417788"/>
            </a:xfrm>
            <a:prstGeom prst="rect">
              <a:avLst/>
            </a:prstGeom>
            <a:solidFill>
              <a:srgbClr val="C5E17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E6CA54-F6E1-9F6F-495F-6C4A97F39910}"/>
                </a:ext>
              </a:extLst>
            </p:cNvPr>
            <p:cNvSpPr txBox="1"/>
            <p:nvPr/>
          </p:nvSpPr>
          <p:spPr>
            <a:xfrm>
              <a:off x="5229836" y="3221759"/>
              <a:ext cx="360396" cy="466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…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FA0BD-531C-7716-66E8-770B42046603}"/>
              </a:ext>
            </a:extLst>
          </p:cNvPr>
          <p:cNvSpPr/>
          <p:nvPr/>
        </p:nvSpPr>
        <p:spPr>
          <a:xfrm>
            <a:off x="6181030" y="2234029"/>
            <a:ext cx="284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ahoma"/>
              </a:rPr>
              <a:t>Traffic already on ring has priority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4D16C-910C-40CB-8380-928AB9D3545B}"/>
              </a:ext>
            </a:extLst>
          </p:cNvPr>
          <p:cNvSpPr/>
          <p:nvPr/>
        </p:nvSpPr>
        <p:spPr>
          <a:xfrm>
            <a:off x="6300902" y="5199063"/>
            <a:ext cx="16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ahoma"/>
              </a:rPr>
              <a:t>Wait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05A46D-ED72-5B51-4FD4-9EDF681A63D0}"/>
              </a:ext>
            </a:extLst>
          </p:cNvPr>
          <p:cNvSpPr txBox="1"/>
          <p:nvPr/>
        </p:nvSpPr>
        <p:spPr>
          <a:xfrm>
            <a:off x="6386344" y="2842821"/>
            <a:ext cx="297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</a:rPr>
              <a:t>Note: opposite policy also possible.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CDA621B-758D-B87E-6CDC-AF2560A61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3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47538" cy="1143000"/>
          </a:xfrm>
        </p:spPr>
        <p:txBody>
          <a:bodyPr/>
          <a:lstStyle/>
          <a:p>
            <a:r>
              <a:rPr lang="en-US" dirty="0"/>
              <a:t>Implementing Flow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915C-D77C-47A2-BACE-786B63EFB259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8" name="Text Box 5"/>
          <p:cNvSpPr txBox="1">
            <a:spLocks noChangeArrowheads="1"/>
          </p:cNvSpPr>
          <p:nvPr/>
        </p:nvSpPr>
        <p:spPr bwMode="auto">
          <a:xfrm>
            <a:off x="6773341" y="2182236"/>
            <a:ext cx="25309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cs typeface="Tahoma"/>
              </a:rPr>
              <a:t>Traffic already on ring has priority</a:t>
            </a:r>
          </a:p>
        </p:txBody>
      </p:sp>
      <p:sp>
        <p:nvSpPr>
          <p:cNvPr id="80" name="Text Box 24"/>
          <p:cNvSpPr txBox="1">
            <a:spLocks noChangeArrowheads="1"/>
          </p:cNvSpPr>
          <p:nvPr/>
        </p:nvSpPr>
        <p:spPr bwMode="auto">
          <a:xfrm>
            <a:off x="1789832" y="5504404"/>
            <a:ext cx="4333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cs typeface="Tahoma"/>
              </a:rPr>
              <a:t>3. </a:t>
            </a:r>
            <a:r>
              <a:rPr lang="en-US" dirty="0">
                <a:solidFill>
                  <a:srgbClr val="000090"/>
                </a:solidFill>
                <a:cs typeface="Tahoma"/>
              </a:rPr>
              <a:t>What should a flit do if its output is blocked? </a:t>
            </a:r>
            <a:endParaRPr lang="en-US" b="0" dirty="0">
              <a:solidFill>
                <a:srgbClr val="000090"/>
              </a:solidFill>
              <a:cs typeface="Tahom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876893" y="2922410"/>
            <a:ext cx="2133066" cy="646331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cs typeface="Tahoma"/>
              </a:rPr>
              <a:t>This is known as </a:t>
            </a:r>
            <a:r>
              <a:rPr lang="en-US" sz="1800" b="1" dirty="0">
                <a:solidFill>
                  <a:schemeClr val="bg1"/>
                </a:solidFill>
                <a:cs typeface="Tahoma"/>
              </a:rPr>
              <a:t>“arbitration”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-69490" y="2434757"/>
            <a:ext cx="7129433" cy="2654117"/>
            <a:chOff x="-24808" y="2851349"/>
            <a:chExt cx="7129433" cy="2654117"/>
          </a:xfrm>
        </p:grpSpPr>
        <p:grpSp>
          <p:nvGrpSpPr>
            <p:cNvPr id="83" name="Group 82"/>
            <p:cNvGrpSpPr/>
            <p:nvPr/>
          </p:nvGrpSpPr>
          <p:grpSpPr>
            <a:xfrm>
              <a:off x="-24808" y="2857699"/>
              <a:ext cx="3039099" cy="2647027"/>
              <a:chOff x="819214" y="1257081"/>
              <a:chExt cx="5387388" cy="4924255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1548337" y="1257081"/>
                <a:ext cx="4658265" cy="4869895"/>
              </a:xfrm>
              <a:prstGeom prst="rect">
                <a:avLst/>
              </a:prstGeom>
              <a:solidFill>
                <a:srgbClr val="C5E17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4"/>
              <p:cNvSpPr>
                <a:spLocks noChangeArrowheads="1"/>
              </p:cNvSpPr>
              <p:nvPr/>
            </p:nvSpPr>
            <p:spPr bwMode="auto">
              <a:xfrm>
                <a:off x="1881609" y="3189288"/>
                <a:ext cx="644525" cy="19077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b="0" dirty="0"/>
              </a:p>
            </p:txBody>
          </p:sp>
          <p:sp>
            <p:nvSpPr>
              <p:cNvPr id="118" name="AutoShape 5"/>
              <p:cNvSpPr>
                <a:spLocks noChangeArrowheads="1"/>
              </p:cNvSpPr>
              <p:nvPr/>
            </p:nvSpPr>
            <p:spPr bwMode="auto">
              <a:xfrm rot="16200000">
                <a:off x="3169865" y="3325019"/>
                <a:ext cx="2514600" cy="62388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Line 6"/>
              <p:cNvSpPr>
                <a:spLocks noChangeShapeType="1"/>
              </p:cNvSpPr>
              <p:nvPr/>
            </p:nvSpPr>
            <p:spPr bwMode="auto">
              <a:xfrm>
                <a:off x="2526134" y="4251326"/>
                <a:ext cx="15890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Line 7"/>
              <p:cNvSpPr>
                <a:spLocks noChangeShapeType="1"/>
              </p:cNvSpPr>
              <p:nvPr/>
            </p:nvSpPr>
            <p:spPr bwMode="auto">
              <a:xfrm>
                <a:off x="3337346" y="4251326"/>
                <a:ext cx="0" cy="696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Text Box 8"/>
              <p:cNvSpPr txBox="1">
                <a:spLocks noChangeArrowheads="1"/>
              </p:cNvSpPr>
              <p:nvPr/>
            </p:nvSpPr>
            <p:spPr bwMode="auto">
              <a:xfrm>
                <a:off x="3638157" y="5093481"/>
                <a:ext cx="2090788" cy="1087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Output to Core</a:t>
                </a:r>
              </a:p>
            </p:txBody>
          </p:sp>
          <p:sp>
            <p:nvSpPr>
              <p:cNvPr id="122" name="Line 9"/>
              <p:cNvSpPr>
                <a:spLocks noChangeShapeType="1"/>
              </p:cNvSpPr>
              <p:nvPr/>
            </p:nvSpPr>
            <p:spPr bwMode="auto">
              <a:xfrm>
                <a:off x="4443834" y="1901826"/>
                <a:ext cx="0" cy="8080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Text Box 10"/>
              <p:cNvSpPr txBox="1">
                <a:spLocks noChangeArrowheads="1"/>
              </p:cNvSpPr>
              <p:nvPr/>
            </p:nvSpPr>
            <p:spPr bwMode="auto">
              <a:xfrm>
                <a:off x="1483806" y="1282681"/>
                <a:ext cx="1668515" cy="1545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600" b="1" dirty="0"/>
                  <a:t>Input from Core</a:t>
                </a:r>
              </a:p>
            </p:txBody>
          </p:sp>
          <p:sp>
            <p:nvSpPr>
              <p:cNvPr id="124" name="Line 11"/>
              <p:cNvSpPr>
                <a:spLocks noChangeShapeType="1"/>
              </p:cNvSpPr>
              <p:nvPr/>
            </p:nvSpPr>
            <p:spPr bwMode="auto">
              <a:xfrm>
                <a:off x="3337346" y="2744788"/>
                <a:ext cx="0" cy="444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Line 12"/>
              <p:cNvSpPr>
                <a:spLocks noChangeShapeType="1"/>
              </p:cNvSpPr>
              <p:nvPr/>
            </p:nvSpPr>
            <p:spPr bwMode="auto">
              <a:xfrm>
                <a:off x="3337346" y="3189288"/>
                <a:ext cx="7778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Line 14"/>
              <p:cNvSpPr>
                <a:spLocks noChangeShapeType="1"/>
              </p:cNvSpPr>
              <p:nvPr/>
            </p:nvSpPr>
            <p:spPr bwMode="auto">
              <a:xfrm flipV="1">
                <a:off x="819214" y="3576400"/>
                <a:ext cx="1062394" cy="0"/>
              </a:xfrm>
              <a:prstGeom prst="line">
                <a:avLst/>
              </a:prstGeom>
              <a:noFill/>
              <a:ln w="28575" cmpd="sng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27" name="Group 41"/>
              <p:cNvGrpSpPr>
                <a:grpSpLocks/>
              </p:cNvGrpSpPr>
              <p:nvPr/>
            </p:nvGrpSpPr>
            <p:grpSpPr bwMode="auto">
              <a:xfrm>
                <a:off x="3038896" y="1336676"/>
                <a:ext cx="523875" cy="1392237"/>
                <a:chOff x="2068" y="873"/>
                <a:chExt cx="330" cy="877"/>
              </a:xfrm>
            </p:grpSpPr>
            <p:sp>
              <p:nvSpPr>
                <p:cNvPr id="136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595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437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109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266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0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195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162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42"/>
              <p:cNvGrpSpPr>
                <a:grpSpLocks/>
              </p:cNvGrpSpPr>
              <p:nvPr/>
            </p:nvGrpSpPr>
            <p:grpSpPr bwMode="auto">
              <a:xfrm>
                <a:off x="3094459" y="4679951"/>
                <a:ext cx="504825" cy="1392237"/>
                <a:chOff x="2080" y="873"/>
                <a:chExt cx="318" cy="877"/>
              </a:xfrm>
            </p:grpSpPr>
            <p:sp>
              <p:nvSpPr>
                <p:cNvPr id="130" name="Line 43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595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Line 44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437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109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Line 46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266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Line 47"/>
                <p:cNvSpPr>
                  <a:spLocks noChangeShapeType="1"/>
                </p:cNvSpPr>
                <p:nvPr/>
              </p:nvSpPr>
              <p:spPr bwMode="auto">
                <a:xfrm rot="5400000">
                  <a:off x="195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Line 48"/>
                <p:cNvSpPr>
                  <a:spLocks noChangeShapeType="1"/>
                </p:cNvSpPr>
                <p:nvPr/>
              </p:nvSpPr>
              <p:spPr bwMode="auto">
                <a:xfrm rot="5400000">
                  <a:off x="1641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9" name="Isosceles Triangle 34"/>
              <p:cNvSpPr/>
              <p:nvPr/>
            </p:nvSpPr>
            <p:spPr>
              <a:xfrm>
                <a:off x="2015281" y="4884228"/>
                <a:ext cx="347269" cy="194868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186459" y="2851349"/>
              <a:ext cx="4918166" cy="2654117"/>
              <a:chOff x="-1560363" y="1257081"/>
              <a:chExt cx="8718396" cy="4937446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1548337" y="1257081"/>
                <a:ext cx="4658265" cy="4869895"/>
              </a:xfrm>
              <a:prstGeom prst="rect">
                <a:avLst/>
              </a:prstGeom>
              <a:solidFill>
                <a:srgbClr val="C5E176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4"/>
              <p:cNvSpPr>
                <a:spLocks noChangeArrowheads="1"/>
              </p:cNvSpPr>
              <p:nvPr/>
            </p:nvSpPr>
            <p:spPr bwMode="auto">
              <a:xfrm>
                <a:off x="1881609" y="3189288"/>
                <a:ext cx="644525" cy="19077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b="0" dirty="0"/>
              </a:p>
            </p:txBody>
          </p:sp>
          <p:sp>
            <p:nvSpPr>
              <p:cNvPr id="91" name="AutoShape 5"/>
              <p:cNvSpPr>
                <a:spLocks noChangeArrowheads="1"/>
              </p:cNvSpPr>
              <p:nvPr/>
            </p:nvSpPr>
            <p:spPr bwMode="auto">
              <a:xfrm rot="16200000">
                <a:off x="3169865" y="3325019"/>
                <a:ext cx="2514600" cy="62388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6"/>
              <p:cNvSpPr>
                <a:spLocks noChangeShapeType="1"/>
              </p:cNvSpPr>
              <p:nvPr/>
            </p:nvSpPr>
            <p:spPr bwMode="auto">
              <a:xfrm>
                <a:off x="2526134" y="4251326"/>
                <a:ext cx="15890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7"/>
              <p:cNvSpPr>
                <a:spLocks noChangeShapeType="1"/>
              </p:cNvSpPr>
              <p:nvPr/>
            </p:nvSpPr>
            <p:spPr bwMode="auto">
              <a:xfrm>
                <a:off x="3337346" y="4251326"/>
                <a:ext cx="0" cy="696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Text Box 8"/>
              <p:cNvSpPr txBox="1">
                <a:spLocks noChangeArrowheads="1"/>
              </p:cNvSpPr>
              <p:nvPr/>
            </p:nvSpPr>
            <p:spPr bwMode="auto">
              <a:xfrm>
                <a:off x="3497765" y="5106672"/>
                <a:ext cx="2090786" cy="1087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Output to Core</a:t>
                </a:r>
              </a:p>
            </p:txBody>
          </p:sp>
          <p:sp>
            <p:nvSpPr>
              <p:cNvPr id="95" name="Line 9"/>
              <p:cNvSpPr>
                <a:spLocks noChangeShapeType="1"/>
              </p:cNvSpPr>
              <p:nvPr/>
            </p:nvSpPr>
            <p:spPr bwMode="auto">
              <a:xfrm>
                <a:off x="4443834" y="1901826"/>
                <a:ext cx="0" cy="8080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Text Box 10"/>
              <p:cNvSpPr txBox="1">
                <a:spLocks noChangeArrowheads="1"/>
              </p:cNvSpPr>
              <p:nvPr/>
            </p:nvSpPr>
            <p:spPr bwMode="auto">
              <a:xfrm>
                <a:off x="1582688" y="1335368"/>
                <a:ext cx="1542615" cy="1545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600" b="1" dirty="0"/>
                  <a:t>Input from Core</a:t>
                </a:r>
              </a:p>
            </p:txBody>
          </p:sp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>
                <a:off x="3337346" y="2744788"/>
                <a:ext cx="0" cy="444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>
                <a:off x="3337346" y="3189288"/>
                <a:ext cx="7778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>
                <a:off x="4739109" y="3635465"/>
                <a:ext cx="2418924" cy="0"/>
              </a:xfrm>
              <a:prstGeom prst="line">
                <a:avLst/>
              </a:prstGeom>
              <a:noFill/>
              <a:ln w="28575" cmpd="sng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14"/>
              <p:cNvSpPr>
                <a:spLocks noChangeShapeType="1"/>
              </p:cNvSpPr>
              <p:nvPr/>
            </p:nvSpPr>
            <p:spPr bwMode="auto">
              <a:xfrm>
                <a:off x="-1560363" y="3558681"/>
                <a:ext cx="3441973" cy="0"/>
              </a:xfrm>
              <a:prstGeom prst="line">
                <a:avLst/>
              </a:prstGeom>
              <a:noFill/>
              <a:ln w="28575" cmpd="sng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1" name="Group 41"/>
              <p:cNvGrpSpPr>
                <a:grpSpLocks/>
              </p:cNvGrpSpPr>
              <p:nvPr/>
            </p:nvGrpSpPr>
            <p:grpSpPr bwMode="auto">
              <a:xfrm>
                <a:off x="3038896" y="1336676"/>
                <a:ext cx="523875" cy="1392237"/>
                <a:chOff x="2068" y="873"/>
                <a:chExt cx="330" cy="877"/>
              </a:xfrm>
            </p:grpSpPr>
            <p:sp>
              <p:nvSpPr>
                <p:cNvPr id="11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595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437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109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266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195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162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" name="Group 42"/>
              <p:cNvGrpSpPr>
                <a:grpSpLocks/>
              </p:cNvGrpSpPr>
              <p:nvPr/>
            </p:nvGrpSpPr>
            <p:grpSpPr bwMode="auto">
              <a:xfrm>
                <a:off x="3094459" y="4679951"/>
                <a:ext cx="504825" cy="1392237"/>
                <a:chOff x="2080" y="873"/>
                <a:chExt cx="318" cy="877"/>
              </a:xfrm>
            </p:grpSpPr>
            <p:sp>
              <p:nvSpPr>
                <p:cNvPr id="104" name="Line 43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595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" name="Line 44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437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2235" y="1109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Line 46"/>
                <p:cNvSpPr>
                  <a:spLocks noChangeShapeType="1"/>
                </p:cNvSpPr>
                <p:nvPr/>
              </p:nvSpPr>
              <p:spPr bwMode="auto">
                <a:xfrm rot="5400000">
                  <a:off x="2243" y="1266"/>
                  <a:ext cx="0" cy="3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Line 47"/>
                <p:cNvSpPr>
                  <a:spLocks noChangeShapeType="1"/>
                </p:cNvSpPr>
                <p:nvPr/>
              </p:nvSpPr>
              <p:spPr bwMode="auto">
                <a:xfrm rot="5400000">
                  <a:off x="1959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Line 48"/>
                <p:cNvSpPr>
                  <a:spLocks noChangeShapeType="1"/>
                </p:cNvSpPr>
                <p:nvPr/>
              </p:nvSpPr>
              <p:spPr bwMode="auto">
                <a:xfrm rot="5400000">
                  <a:off x="1641" y="1312"/>
                  <a:ext cx="8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3" name="Isosceles Triangle 54"/>
              <p:cNvSpPr/>
              <p:nvPr/>
            </p:nvSpPr>
            <p:spPr>
              <a:xfrm>
                <a:off x="2015281" y="4884228"/>
                <a:ext cx="347269" cy="194868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4"/>
            <p:cNvSpPr>
              <a:spLocks noChangeArrowheads="1"/>
            </p:cNvSpPr>
            <p:nvPr/>
          </p:nvSpPr>
          <p:spPr bwMode="auto">
            <a:xfrm>
              <a:off x="2643089" y="3890004"/>
              <a:ext cx="363585" cy="10254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0" dirty="0"/>
            </a:p>
          </p:txBody>
        </p:sp>
        <p:sp>
          <p:nvSpPr>
            <p:cNvPr id="86" name="Isosceles Triangle 84"/>
            <p:cNvSpPr/>
            <p:nvPr/>
          </p:nvSpPr>
          <p:spPr>
            <a:xfrm>
              <a:off x="2718496" y="4801117"/>
              <a:ext cx="195899" cy="104751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4"/>
            <p:cNvSpPr>
              <a:spLocks noChangeArrowheads="1"/>
            </p:cNvSpPr>
            <p:nvPr/>
          </p:nvSpPr>
          <p:spPr bwMode="auto">
            <a:xfrm>
              <a:off x="6204023" y="3877220"/>
              <a:ext cx="363585" cy="10254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0" dirty="0"/>
            </a:p>
          </p:txBody>
        </p:sp>
        <p:sp>
          <p:nvSpPr>
            <p:cNvPr id="88" name="Isosceles Triangle 86"/>
            <p:cNvSpPr/>
            <p:nvPr/>
          </p:nvSpPr>
          <p:spPr>
            <a:xfrm>
              <a:off x="6279430" y="4788333"/>
              <a:ext cx="195899" cy="104751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4774977" y="4600511"/>
            <a:ext cx="243585" cy="14819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4783867" y="4768786"/>
            <a:ext cx="243585" cy="14819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783867" y="4895786"/>
            <a:ext cx="243585" cy="14819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4082647" y="4706953"/>
            <a:ext cx="707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ahoma"/>
              </a:rPr>
              <a:t>Full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158847" y="3613756"/>
            <a:ext cx="243585" cy="14819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430570" y="3472612"/>
            <a:ext cx="93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ahoma"/>
              </a:rPr>
              <a:t>New Flit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A1F577B-FAFC-E6E2-1213-4152C3366B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37B38BB-5478-B763-6278-0BDECE59A406}"/>
              </a:ext>
            </a:extLst>
          </p:cNvPr>
          <p:cNvSpPr/>
          <p:nvPr/>
        </p:nvSpPr>
        <p:spPr bwMode="auto">
          <a:xfrm>
            <a:off x="1628091" y="2548085"/>
            <a:ext cx="711363" cy="340232"/>
          </a:xfrm>
          <a:prstGeom prst="cloud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DE5A261-8618-98B0-2642-83D02D9255E4}"/>
              </a:ext>
            </a:extLst>
          </p:cNvPr>
          <p:cNvSpPr/>
          <p:nvPr/>
        </p:nvSpPr>
        <p:spPr bwMode="auto">
          <a:xfrm>
            <a:off x="5209332" y="2535522"/>
            <a:ext cx="711363" cy="340232"/>
          </a:xfrm>
          <a:prstGeom prst="cloud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C9259-77D6-568D-AC3A-87F92453189F}"/>
              </a:ext>
            </a:extLst>
          </p:cNvPr>
          <p:cNvSpPr txBox="1"/>
          <p:nvPr/>
        </p:nvSpPr>
        <p:spPr>
          <a:xfrm>
            <a:off x="1628091" y="1503515"/>
            <a:ext cx="4648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Tahoma"/>
              </a:rPr>
              <a:t>The control structure is called an </a:t>
            </a:r>
            <a:r>
              <a:rPr lang="en-US" sz="2000" b="1" dirty="0">
                <a:cs typeface="Tahoma"/>
              </a:rPr>
              <a:t>“arbiter”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36B2D-9109-F3C9-E1F2-A17DCCE9D4F6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1983773" y="2180913"/>
            <a:ext cx="404578" cy="386625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9CC9B0-B6F7-2959-E743-FF9BAD1A042A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2430914" y="2178824"/>
            <a:ext cx="3134100" cy="376151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Box 24">
            <a:extLst>
              <a:ext uri="{FF2B5EF4-FFF2-40B4-BE49-F238E27FC236}">
                <a16:creationId xmlns:a16="http://schemas.microsoft.com/office/drawing/2014/main" id="{D9AC314A-E573-29AF-1E36-F65B9E3C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17" y="1526755"/>
            <a:ext cx="25259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1.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Who should use output link?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65E35709-A3BD-DF5B-57BF-7B0445415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806" y="4380398"/>
            <a:ext cx="2525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+mj-lt"/>
                <a:cs typeface="Tahoma"/>
              </a:rPr>
              <a:t>2. </a:t>
            </a:r>
            <a:r>
              <a:rPr lang="en-US" dirty="0">
                <a:solidFill>
                  <a:srgbClr val="000090"/>
                </a:solidFill>
                <a:latin typeface="+mj-lt"/>
                <a:cs typeface="Tahoma"/>
              </a:rPr>
              <a:t>What to do with the other flit (from ring/core) </a:t>
            </a:r>
            <a:endParaRPr lang="en-US" b="0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88C1CC-FBC4-46C8-D513-FEF2175BC76B}"/>
              </a:ext>
            </a:extLst>
          </p:cNvPr>
          <p:cNvSpPr/>
          <p:nvPr/>
        </p:nvSpPr>
        <p:spPr>
          <a:xfrm>
            <a:off x="6965127" y="5454124"/>
            <a:ext cx="16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ahoma"/>
              </a:rPr>
              <a:t>Wait</a:t>
            </a:r>
          </a:p>
        </p:txBody>
      </p:sp>
    </p:spTree>
    <p:extLst>
      <p:ext uri="{BB962C8B-B14F-4D97-AF65-F5344CB8AC3E}">
        <p14:creationId xmlns:p14="http://schemas.microsoft.com/office/powerpoint/2010/main" val="30815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animBg="1"/>
      <p:bldP spid="144" grpId="0" animBg="1"/>
      <p:bldP spid="145" grpId="0" animBg="1"/>
      <p:bldP spid="146" grpId="0" animBg="1"/>
      <p:bldP spid="147" grpId="0"/>
      <p:bldP spid="148" grpId="0" animBg="1"/>
      <p:bldP spid="79" grpId="0"/>
      <p:bldP spid="3" grpId="0" animBg="1"/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C36B1A-8C33-277E-5F23-752BA9EA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Control:</a:t>
            </a:r>
            <a:br>
              <a:rPr lang="en-US" dirty="0"/>
            </a:br>
            <a:r>
              <a:rPr lang="en-US" dirty="0"/>
              <a:t>Buffer Management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CAB03BB-66E9-436A-BCB5-56356A134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80"/>
            <a:ext cx="8138160" cy="370332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Option 1: </a:t>
            </a:r>
            <a:r>
              <a:rPr lang="en-US" dirty="0">
                <a:solidFill>
                  <a:srgbClr val="C00000"/>
                </a:solidFill>
              </a:rPr>
              <a:t>Drop!</a:t>
            </a:r>
          </a:p>
          <a:p>
            <a:pPr lvl="1"/>
            <a:r>
              <a:rPr lang="en-US" dirty="0"/>
              <a:t>Send a NACK back for dropped packet or have a timeout</a:t>
            </a:r>
          </a:p>
          <a:p>
            <a:pPr lvl="2"/>
            <a:r>
              <a:rPr lang="en-US" dirty="0"/>
              <a:t>Source retransmits</a:t>
            </a:r>
          </a:p>
          <a:p>
            <a:pPr lvl="2"/>
            <a:r>
              <a:rPr lang="en-US" dirty="0"/>
              <a:t>Implicit congestion control</a:t>
            </a:r>
          </a:p>
          <a:p>
            <a:pPr lvl="1"/>
            <a:r>
              <a:rPr lang="en-US" dirty="0"/>
              <a:t>Flow control protocol on the Internet</a:t>
            </a:r>
          </a:p>
          <a:p>
            <a:pPr lvl="1"/>
            <a:r>
              <a:rPr lang="en-US" b="1" dirty="0"/>
              <a:t>Advantage: </a:t>
            </a:r>
            <a:r>
              <a:rPr lang="en-US" dirty="0"/>
              <a:t>can be </a:t>
            </a:r>
            <a:r>
              <a:rPr lang="en-US" dirty="0" err="1"/>
              <a:t>bufferless</a:t>
            </a:r>
            <a:r>
              <a:rPr lang="en-US" dirty="0"/>
              <a:t>!</a:t>
            </a:r>
          </a:p>
          <a:p>
            <a:pPr lvl="1"/>
            <a:r>
              <a:rPr lang="en-US" b="1" dirty="0"/>
              <a:t>Challenges?</a:t>
            </a:r>
          </a:p>
          <a:p>
            <a:pPr lvl="2"/>
            <a:r>
              <a:rPr lang="en-US" dirty="0"/>
              <a:t>Latency and energy overhead of re-transmitting more than that of buffering so not preferred on-chip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618D-E3D9-4695-8F12-6DA7F75FAF4B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C05E7-B7AC-8EA2-D88D-CC0E36D4706C}"/>
              </a:ext>
            </a:extLst>
          </p:cNvPr>
          <p:cNvSpPr txBox="1"/>
          <p:nvPr/>
        </p:nvSpPr>
        <p:spPr>
          <a:xfrm>
            <a:off x="838200" y="1651307"/>
            <a:ext cx="813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What should a flit do if its output is blocked?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6C76198-E774-E429-52F5-6BEF36FDB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Flow Control:</a:t>
            </a:r>
            <a:br>
              <a:rPr lang="en-US" dirty="0"/>
            </a:br>
            <a:r>
              <a:rPr lang="en-US" dirty="0"/>
              <a:t>Buffer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8840"/>
            <a:ext cx="7772400" cy="3870960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/>
              <a:t>Option 2: </a:t>
            </a:r>
            <a:r>
              <a:rPr lang="en-US" sz="3400" dirty="0">
                <a:solidFill>
                  <a:srgbClr val="C00000"/>
                </a:solidFill>
              </a:rPr>
              <a:t>Misroute!</a:t>
            </a:r>
          </a:p>
          <a:p>
            <a:pPr lvl="1"/>
            <a:r>
              <a:rPr lang="en-US" dirty="0"/>
              <a:t>As long as N input ports and N output ports, can send flit out of some other output port</a:t>
            </a:r>
          </a:p>
          <a:p>
            <a:pPr lvl="2"/>
            <a:r>
              <a:rPr lang="en-US" dirty="0"/>
              <a:t>called “bouncing” on a ring</a:t>
            </a:r>
          </a:p>
          <a:p>
            <a:pPr lvl="1"/>
            <a:r>
              <a:rPr lang="en-US" b="1" dirty="0"/>
              <a:t>Advantage: </a:t>
            </a:r>
            <a:r>
              <a:rPr lang="en-US" dirty="0"/>
              <a:t>can be </a:t>
            </a:r>
            <a:r>
              <a:rPr lang="en-US" dirty="0" err="1"/>
              <a:t>bufferless</a:t>
            </a:r>
            <a:r>
              <a:rPr lang="en-US" dirty="0"/>
              <a:t>!</a:t>
            </a:r>
          </a:p>
          <a:p>
            <a:pPr lvl="1"/>
            <a:r>
              <a:rPr lang="en-US" b="1" dirty="0"/>
              <a:t>Challenges?</a:t>
            </a:r>
          </a:p>
          <a:p>
            <a:pPr lvl="2"/>
            <a:r>
              <a:rPr lang="en-US" b="1" dirty="0"/>
              <a:t>Energy</a:t>
            </a:r>
          </a:p>
          <a:p>
            <a:pPr lvl="3"/>
            <a:r>
              <a:rPr lang="en-US" dirty="0"/>
              <a:t>Routes become non-minimal – more energy consumption at router latches and on links</a:t>
            </a:r>
          </a:p>
          <a:p>
            <a:pPr lvl="2"/>
            <a:r>
              <a:rPr lang="en-US" b="1" dirty="0"/>
              <a:t>Performance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Non-minimal routes – can lead to longer delays</a:t>
            </a:r>
          </a:p>
          <a:p>
            <a:pPr lvl="2"/>
            <a:r>
              <a:rPr lang="en-US" b="1" dirty="0"/>
              <a:t>Correctness</a:t>
            </a:r>
          </a:p>
          <a:p>
            <a:pPr lvl="3"/>
            <a:r>
              <a:rPr lang="en-US" dirty="0" err="1"/>
              <a:t>Livelock</a:t>
            </a:r>
            <a:r>
              <a:rPr lang="en-US" dirty="0"/>
              <a:t>! – cannot guarantee forward progress</a:t>
            </a:r>
          </a:p>
          <a:p>
            <a:pPr lvl="4"/>
            <a:r>
              <a:rPr lang="en-US" dirty="0"/>
              <a:t>Need to restrict number of misroutes of same packet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/>
          <a:p>
            <a:fld id="{A383BC99-7DFF-4A39-BDD0-193CC9AA1536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38597-9737-A44A-670F-95355AC3D512}"/>
              </a:ext>
            </a:extLst>
          </p:cNvPr>
          <p:cNvSpPr txBox="1"/>
          <p:nvPr/>
        </p:nvSpPr>
        <p:spPr>
          <a:xfrm>
            <a:off x="655320" y="1483668"/>
            <a:ext cx="813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What should a flit do if its output is blocked?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5192E2-BE22-E7F9-B303-3B2ADCB39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Control:</a:t>
            </a:r>
            <a:br>
              <a:rPr lang="en-US" dirty="0"/>
            </a:br>
            <a:r>
              <a:rPr lang="en-US" dirty="0"/>
              <a:t>Buffer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8364"/>
            <a:ext cx="8138160" cy="385143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0080"/>
                </a:solidFill>
              </a:rPr>
              <a:t>Option 3: </a:t>
            </a:r>
            <a:r>
              <a:rPr lang="en-US" dirty="0">
                <a:solidFill>
                  <a:srgbClr val="C00000"/>
                </a:solidFill>
              </a:rPr>
              <a:t>Wait!</a:t>
            </a:r>
          </a:p>
          <a:p>
            <a:pPr lvl="1"/>
            <a:r>
              <a:rPr lang="en-US" dirty="0"/>
              <a:t>Signal to previous router to not send any more flits till the input at this router can be drained</a:t>
            </a: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Backpressure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techniques</a:t>
            </a:r>
          </a:p>
          <a:p>
            <a:pPr lvl="3"/>
            <a:r>
              <a:rPr lang="en-US" b="1" dirty="0"/>
              <a:t>On/Off : </a:t>
            </a:r>
            <a:r>
              <a:rPr lang="en-US" dirty="0"/>
              <a:t>one bit to signal if next router can receive or not</a:t>
            </a:r>
          </a:p>
          <a:p>
            <a:pPr lvl="4"/>
            <a:r>
              <a:rPr lang="en-US" dirty="0"/>
              <a:t>Challenge: Delay of on/off signal</a:t>
            </a:r>
          </a:p>
          <a:p>
            <a:pPr lvl="3"/>
            <a:r>
              <a:rPr lang="en-US" b="1" dirty="0"/>
              <a:t>Credit-based : </a:t>
            </a:r>
            <a:r>
              <a:rPr lang="en-US" dirty="0"/>
              <a:t>A count of how many flits can be sent to the next node?</a:t>
            </a:r>
          </a:p>
          <a:p>
            <a:pPr lvl="4"/>
            <a:r>
              <a:rPr lang="en-US" dirty="0"/>
              <a:t>When should credit be decremented?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When should credit be incremented?</a:t>
            </a:r>
            <a:br>
              <a:rPr lang="en-US" dirty="0"/>
            </a:br>
            <a:endParaRPr lang="en-US" dirty="0"/>
          </a:p>
          <a:p>
            <a:pPr lvl="3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A396-CECB-4002-A00F-4C7803DAC5A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39440" y="4639692"/>
            <a:ext cx="5836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Whenever a flit is sent to the next router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7607" y="5392021"/>
            <a:ext cx="562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Whenever a flit leaves the next router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CEEFE-9041-B779-42D8-C94C318938E7}"/>
              </a:ext>
            </a:extLst>
          </p:cNvPr>
          <p:cNvSpPr txBox="1"/>
          <p:nvPr/>
        </p:nvSpPr>
        <p:spPr>
          <a:xfrm>
            <a:off x="655320" y="1483668"/>
            <a:ext cx="813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What should a flit do if its output is blocked?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5BDF5-A551-8CDB-7994-B810C2854070}"/>
              </a:ext>
            </a:extLst>
          </p:cNvPr>
          <p:cNvSpPr txBox="1"/>
          <p:nvPr/>
        </p:nvSpPr>
        <p:spPr>
          <a:xfrm>
            <a:off x="1722120" y="6109689"/>
            <a:ext cx="5074920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In </a:t>
            </a:r>
            <a:r>
              <a:rPr lang="en-US" dirty="0" err="1"/>
              <a:t>NoC</a:t>
            </a:r>
            <a:r>
              <a:rPr lang="en-US" dirty="0"/>
              <a:t> lab you will use On/Off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712725-3AF8-B8F2-B7B5-B86B823BE4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Control: </a:t>
            </a:r>
            <a:br>
              <a:rPr lang="en-US" dirty="0"/>
            </a:br>
            <a:r>
              <a:rPr lang="en-US" dirty="0"/>
              <a:t>Link and Buffer Allocation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26-3E8E-4088-83DD-B855626368B0}" type="datetime1">
              <a:rPr lang="en-US" smtClean="0"/>
              <a:t>4/29/2024</a:t>
            </a:fld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403556" y="1982253"/>
          <a:ext cx="7139271" cy="4084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201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Store and Forward</a:t>
                      </a:r>
                    </a:p>
                    <a:p>
                      <a:pPr algn="ctr"/>
                      <a:endParaRPr lang="en-US" sz="2200" b="1" dirty="0"/>
                    </a:p>
                    <a:p>
                      <a:pPr algn="ctr"/>
                      <a:endParaRPr lang="en-US" sz="2200" b="1" dirty="0"/>
                    </a:p>
                    <a:p>
                      <a:pPr algn="ctr"/>
                      <a:r>
                        <a:rPr lang="en-US" sz="2200" b="1" dirty="0"/>
                        <a:t>Virtual Cut 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Wormhole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019">
                <a:tc>
                  <a:txBody>
                    <a:bodyPr/>
                    <a:lstStyle/>
                    <a:p>
                      <a:pPr algn="ctr"/>
                      <a:endParaRPr lang="en-US" sz="2200" b="0" dirty="0"/>
                    </a:p>
                    <a:p>
                      <a:pPr algn="ctr"/>
                      <a:r>
                        <a:rPr lang="en-US" sz="2200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i="0" baseline="0" dirty="0">
                          <a:solidFill>
                            <a:schemeClr val="tx1"/>
                          </a:solidFill>
                        </a:rPr>
                        <a:t>Virtual Channel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en-US" sz="22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58191" y="1551366"/>
            <a:ext cx="1934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Per Packet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838" y="1521245"/>
            <a:ext cx="1731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Per Flit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97522" y="2911202"/>
            <a:ext cx="1821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Per Packet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85493" y="4686765"/>
            <a:ext cx="1445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Per Flit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0668" y="1236140"/>
            <a:ext cx="22055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90"/>
                </a:solidFill>
              </a:rPr>
              <a:t>Buffers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13588" y="3612460"/>
            <a:ext cx="140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90"/>
                </a:solidFill>
              </a:rPr>
              <a:t>Links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90897" y="2276710"/>
            <a:ext cx="3321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wait for entire packet to arrive before forwarding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4382" y="3329541"/>
            <a:ext cx="3154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start forwarding as soon as flit arrives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38017" y="2287420"/>
            <a:ext cx="3391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Buffer can be smaller than entire packet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8017" y="4428495"/>
            <a:ext cx="3391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Interleave flits of different packets on link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A5F5-BF8D-EB53-94F7-2D2C52944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688D83-46F3-8A6A-88BE-20BAC33A9699}"/>
              </a:ext>
            </a:extLst>
          </p:cNvPr>
          <p:cNvSpPr/>
          <p:nvPr/>
        </p:nvSpPr>
        <p:spPr>
          <a:xfrm>
            <a:off x="5422070" y="3158481"/>
            <a:ext cx="2723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May block channel mid-packet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453E8-937C-8D9B-446A-6E3A833F44EC}"/>
              </a:ext>
            </a:extLst>
          </p:cNvPr>
          <p:cNvSpPr/>
          <p:nvPr/>
        </p:nvSpPr>
        <p:spPr>
          <a:xfrm>
            <a:off x="5386165" y="5431807"/>
            <a:ext cx="2723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Complex Router</a:t>
            </a:r>
          </a:p>
        </p:txBody>
      </p:sp>
    </p:spTree>
    <p:extLst>
      <p:ext uri="{BB962C8B-B14F-4D97-AF65-F5344CB8AC3E}">
        <p14:creationId xmlns:p14="http://schemas.microsoft.com/office/powerpoint/2010/main" val="18953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9" grpId="0"/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Wormhole Flow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C6F3-19E8-437B-8C32-16C538DF7D79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153" name="Rectangle 4" descr="Large checker board"/>
          <p:cNvSpPr>
            <a:spLocks noChangeArrowheads="1"/>
          </p:cNvSpPr>
          <p:nvPr/>
        </p:nvSpPr>
        <p:spPr bwMode="auto">
          <a:xfrm>
            <a:off x="475814" y="28802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" name="Rectangle 5" descr="Large checker board"/>
          <p:cNvSpPr>
            <a:spLocks noChangeArrowheads="1"/>
          </p:cNvSpPr>
          <p:nvPr/>
        </p:nvSpPr>
        <p:spPr bwMode="auto">
          <a:xfrm>
            <a:off x="1923614" y="28802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Rectangle 6" descr="Large checker board"/>
          <p:cNvSpPr>
            <a:spLocks noChangeArrowheads="1"/>
          </p:cNvSpPr>
          <p:nvPr/>
        </p:nvSpPr>
        <p:spPr bwMode="auto">
          <a:xfrm>
            <a:off x="3371414" y="28802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Rectangle 7" descr="Large checker board"/>
          <p:cNvSpPr>
            <a:spLocks noChangeArrowheads="1"/>
          </p:cNvSpPr>
          <p:nvPr/>
        </p:nvSpPr>
        <p:spPr bwMode="auto">
          <a:xfrm>
            <a:off x="3371414" y="4099449"/>
            <a:ext cx="533400" cy="53340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" name="Rectangle 8" descr="Large checker board"/>
          <p:cNvSpPr>
            <a:spLocks noChangeArrowheads="1"/>
          </p:cNvSpPr>
          <p:nvPr/>
        </p:nvSpPr>
        <p:spPr bwMode="auto">
          <a:xfrm>
            <a:off x="475814" y="40994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Rectangle 9" descr="Large checker board"/>
          <p:cNvSpPr>
            <a:spLocks noChangeArrowheads="1"/>
          </p:cNvSpPr>
          <p:nvPr/>
        </p:nvSpPr>
        <p:spPr bwMode="auto">
          <a:xfrm>
            <a:off x="4819214" y="2880249"/>
            <a:ext cx="533400" cy="5334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Rectangle 10" descr="Large checker board"/>
          <p:cNvSpPr>
            <a:spLocks noChangeArrowheads="1"/>
          </p:cNvSpPr>
          <p:nvPr/>
        </p:nvSpPr>
        <p:spPr bwMode="auto">
          <a:xfrm>
            <a:off x="3371414" y="5318649"/>
            <a:ext cx="533400" cy="533400"/>
          </a:xfrm>
          <a:prstGeom prst="rect">
            <a:avLst/>
          </a:prstGeom>
          <a:solidFill>
            <a:srgbClr val="3366FF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Rectangle 11" descr="Large checker board"/>
          <p:cNvSpPr>
            <a:spLocks noChangeArrowheads="1"/>
          </p:cNvSpPr>
          <p:nvPr/>
        </p:nvSpPr>
        <p:spPr bwMode="auto">
          <a:xfrm>
            <a:off x="475814" y="53186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1" name="Rectangle 12" descr="Large checker board"/>
          <p:cNvSpPr>
            <a:spLocks noChangeArrowheads="1"/>
          </p:cNvSpPr>
          <p:nvPr/>
        </p:nvSpPr>
        <p:spPr bwMode="auto">
          <a:xfrm>
            <a:off x="1923614" y="53186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>
            <a:off x="1009214" y="31088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Line 14"/>
          <p:cNvSpPr>
            <a:spLocks noChangeShapeType="1"/>
          </p:cNvSpPr>
          <p:nvPr/>
        </p:nvSpPr>
        <p:spPr bwMode="auto">
          <a:xfrm>
            <a:off x="2457014" y="31088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4" name="Line 15"/>
          <p:cNvSpPr>
            <a:spLocks noChangeShapeType="1"/>
          </p:cNvSpPr>
          <p:nvPr/>
        </p:nvSpPr>
        <p:spPr bwMode="auto">
          <a:xfrm>
            <a:off x="1009214" y="43280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Line 16"/>
          <p:cNvSpPr>
            <a:spLocks noChangeShapeType="1"/>
          </p:cNvSpPr>
          <p:nvPr/>
        </p:nvSpPr>
        <p:spPr bwMode="auto">
          <a:xfrm>
            <a:off x="2457014" y="43280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Line 17"/>
          <p:cNvSpPr>
            <a:spLocks noChangeShapeType="1"/>
          </p:cNvSpPr>
          <p:nvPr/>
        </p:nvSpPr>
        <p:spPr bwMode="auto">
          <a:xfrm>
            <a:off x="1009214" y="55472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Line 18"/>
          <p:cNvSpPr>
            <a:spLocks noChangeShapeType="1"/>
          </p:cNvSpPr>
          <p:nvPr/>
        </p:nvSpPr>
        <p:spPr bwMode="auto">
          <a:xfrm>
            <a:off x="2457014" y="55472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Line 19"/>
          <p:cNvSpPr>
            <a:spLocks noChangeShapeType="1"/>
          </p:cNvSpPr>
          <p:nvPr/>
        </p:nvSpPr>
        <p:spPr bwMode="auto">
          <a:xfrm>
            <a:off x="704414" y="34136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Line 20"/>
          <p:cNvSpPr>
            <a:spLocks noChangeShapeType="1"/>
          </p:cNvSpPr>
          <p:nvPr/>
        </p:nvSpPr>
        <p:spPr bwMode="auto">
          <a:xfrm>
            <a:off x="704414" y="46328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Line 21"/>
          <p:cNvSpPr>
            <a:spLocks noChangeShapeType="1"/>
          </p:cNvSpPr>
          <p:nvPr/>
        </p:nvSpPr>
        <p:spPr bwMode="auto">
          <a:xfrm>
            <a:off x="2152214" y="34136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Line 22"/>
          <p:cNvSpPr>
            <a:spLocks noChangeShapeType="1"/>
          </p:cNvSpPr>
          <p:nvPr/>
        </p:nvSpPr>
        <p:spPr bwMode="auto">
          <a:xfrm>
            <a:off x="2152214" y="46328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" name="Line 23"/>
          <p:cNvSpPr>
            <a:spLocks noChangeShapeType="1"/>
          </p:cNvSpPr>
          <p:nvPr/>
        </p:nvSpPr>
        <p:spPr bwMode="auto">
          <a:xfrm>
            <a:off x="3600014" y="34136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3" name="Line 24"/>
          <p:cNvSpPr>
            <a:spLocks noChangeShapeType="1"/>
          </p:cNvSpPr>
          <p:nvPr/>
        </p:nvSpPr>
        <p:spPr bwMode="auto">
          <a:xfrm>
            <a:off x="3600014" y="46328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9330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8568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7806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7044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3808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23046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2284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1522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38286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37524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36762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600014" y="2880249"/>
            <a:ext cx="76200" cy="5334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371414" y="4175649"/>
            <a:ext cx="533400" cy="762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ectangle 7" descr="Large checker board"/>
          <p:cNvSpPr>
            <a:spLocks noChangeArrowheads="1"/>
          </p:cNvSpPr>
          <p:nvPr/>
        </p:nvSpPr>
        <p:spPr bwMode="auto">
          <a:xfrm>
            <a:off x="3371414" y="16610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8" name="Rectangle 8" descr="Large checker board"/>
          <p:cNvSpPr>
            <a:spLocks noChangeArrowheads="1"/>
          </p:cNvSpPr>
          <p:nvPr/>
        </p:nvSpPr>
        <p:spPr bwMode="auto">
          <a:xfrm>
            <a:off x="475814" y="16610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9" name="Rectangle 9" descr="Large checker board"/>
          <p:cNvSpPr>
            <a:spLocks noChangeArrowheads="1"/>
          </p:cNvSpPr>
          <p:nvPr/>
        </p:nvSpPr>
        <p:spPr bwMode="auto">
          <a:xfrm>
            <a:off x="1923614" y="16610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0" name="Line 15"/>
          <p:cNvSpPr>
            <a:spLocks noChangeShapeType="1"/>
          </p:cNvSpPr>
          <p:nvPr/>
        </p:nvSpPr>
        <p:spPr bwMode="auto">
          <a:xfrm>
            <a:off x="1009214" y="18896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1" name="Line 16"/>
          <p:cNvSpPr>
            <a:spLocks noChangeShapeType="1"/>
          </p:cNvSpPr>
          <p:nvPr/>
        </p:nvSpPr>
        <p:spPr bwMode="auto">
          <a:xfrm>
            <a:off x="2457014" y="18896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2" name="Line 20"/>
          <p:cNvSpPr>
            <a:spLocks noChangeShapeType="1"/>
          </p:cNvSpPr>
          <p:nvPr/>
        </p:nvSpPr>
        <p:spPr bwMode="auto">
          <a:xfrm>
            <a:off x="704414" y="21944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3" name="Line 22"/>
          <p:cNvSpPr>
            <a:spLocks noChangeShapeType="1"/>
          </p:cNvSpPr>
          <p:nvPr/>
        </p:nvSpPr>
        <p:spPr bwMode="auto">
          <a:xfrm>
            <a:off x="2152214" y="21944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" name="Line 24"/>
          <p:cNvSpPr>
            <a:spLocks noChangeShapeType="1"/>
          </p:cNvSpPr>
          <p:nvPr/>
        </p:nvSpPr>
        <p:spPr bwMode="auto">
          <a:xfrm>
            <a:off x="3600014" y="21944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5" name="Rectangle 7" descr="Large checker board"/>
          <p:cNvSpPr>
            <a:spLocks noChangeArrowheads="1"/>
          </p:cNvSpPr>
          <p:nvPr/>
        </p:nvSpPr>
        <p:spPr bwMode="auto">
          <a:xfrm>
            <a:off x="4819214" y="40994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Rectangle 10" descr="Large checker board"/>
          <p:cNvSpPr>
            <a:spLocks noChangeArrowheads="1"/>
          </p:cNvSpPr>
          <p:nvPr/>
        </p:nvSpPr>
        <p:spPr bwMode="auto">
          <a:xfrm>
            <a:off x="4819214" y="53186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7" name="Line 16"/>
          <p:cNvSpPr>
            <a:spLocks noChangeShapeType="1"/>
          </p:cNvSpPr>
          <p:nvPr/>
        </p:nvSpPr>
        <p:spPr bwMode="auto">
          <a:xfrm>
            <a:off x="3904814" y="43280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8" name="Line 18"/>
          <p:cNvSpPr>
            <a:spLocks noChangeShapeType="1"/>
          </p:cNvSpPr>
          <p:nvPr/>
        </p:nvSpPr>
        <p:spPr bwMode="auto">
          <a:xfrm>
            <a:off x="3904814" y="55472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Line 24"/>
          <p:cNvSpPr>
            <a:spLocks noChangeShapeType="1"/>
          </p:cNvSpPr>
          <p:nvPr/>
        </p:nvSpPr>
        <p:spPr bwMode="auto">
          <a:xfrm>
            <a:off x="5047814" y="46328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Rectangle 7" descr="Large checker board"/>
          <p:cNvSpPr>
            <a:spLocks noChangeArrowheads="1"/>
          </p:cNvSpPr>
          <p:nvPr/>
        </p:nvSpPr>
        <p:spPr bwMode="auto">
          <a:xfrm>
            <a:off x="1923614" y="40994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Line 16"/>
          <p:cNvSpPr>
            <a:spLocks noChangeShapeType="1"/>
          </p:cNvSpPr>
          <p:nvPr/>
        </p:nvSpPr>
        <p:spPr bwMode="auto">
          <a:xfrm>
            <a:off x="3904814" y="31088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2" name="Line 24"/>
          <p:cNvSpPr>
            <a:spLocks noChangeShapeType="1"/>
          </p:cNvSpPr>
          <p:nvPr/>
        </p:nvSpPr>
        <p:spPr bwMode="auto">
          <a:xfrm>
            <a:off x="5047814" y="34136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3" name="Rectangle 7" descr="Large checker board"/>
          <p:cNvSpPr>
            <a:spLocks noChangeArrowheads="1"/>
          </p:cNvSpPr>
          <p:nvPr/>
        </p:nvSpPr>
        <p:spPr bwMode="auto">
          <a:xfrm>
            <a:off x="4819214" y="1661049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Line 16"/>
          <p:cNvSpPr>
            <a:spLocks noChangeShapeType="1"/>
          </p:cNvSpPr>
          <p:nvPr/>
        </p:nvSpPr>
        <p:spPr bwMode="auto">
          <a:xfrm>
            <a:off x="3904814" y="1889649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Line 24"/>
          <p:cNvSpPr>
            <a:spLocks noChangeShapeType="1"/>
          </p:cNvSpPr>
          <p:nvPr/>
        </p:nvSpPr>
        <p:spPr bwMode="auto">
          <a:xfrm>
            <a:off x="5047814" y="2194449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282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520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4758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3996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3371414" y="4556649"/>
            <a:ext cx="533400" cy="76200"/>
          </a:xfrm>
          <a:prstGeom prst="rect">
            <a:avLst/>
          </a:prstGeom>
          <a:solidFill>
            <a:srgbClr val="9BBB5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3371414" y="4480449"/>
            <a:ext cx="5334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3371414" y="4404249"/>
            <a:ext cx="5334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3371414" y="4328049"/>
            <a:ext cx="5334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3371414" y="4251849"/>
            <a:ext cx="5334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20760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19998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19236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18474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5238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34476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3371414" y="2880249"/>
            <a:ext cx="76200" cy="5334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ular Callout 221"/>
          <p:cNvSpPr/>
          <p:nvPr/>
        </p:nvSpPr>
        <p:spPr>
          <a:xfrm>
            <a:off x="4321567" y="5045642"/>
            <a:ext cx="2133600" cy="1036637"/>
          </a:xfrm>
          <a:prstGeom prst="wedgeRoundRectCallout">
            <a:avLst>
              <a:gd name="adj1" fmla="val -78571"/>
              <a:gd name="adj2" fmla="val -64912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Blocked by other packets</a:t>
            </a:r>
          </a:p>
        </p:txBody>
      </p:sp>
      <p:sp>
        <p:nvSpPr>
          <p:cNvPr id="223" name="Rounded Rectangular Callout 222"/>
          <p:cNvSpPr/>
          <p:nvPr/>
        </p:nvSpPr>
        <p:spPr>
          <a:xfrm>
            <a:off x="4819213" y="1354618"/>
            <a:ext cx="2649647" cy="1036637"/>
          </a:xfrm>
          <a:prstGeom prst="wedgeRoundRectCallout">
            <a:avLst>
              <a:gd name="adj1" fmla="val -75595"/>
              <a:gd name="adj2" fmla="val 115180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Channel idle but red packet blocked behind blue</a:t>
            </a:r>
          </a:p>
        </p:txBody>
      </p:sp>
      <p:sp>
        <p:nvSpPr>
          <p:cNvPr id="224" name="Rounded Rectangular Callout 223"/>
          <p:cNvSpPr/>
          <p:nvPr/>
        </p:nvSpPr>
        <p:spPr>
          <a:xfrm>
            <a:off x="5047814" y="3657330"/>
            <a:ext cx="2133600" cy="1036637"/>
          </a:xfrm>
          <a:prstGeom prst="wedgeRoundRectCallout">
            <a:avLst>
              <a:gd name="adj1" fmla="val -117261"/>
              <a:gd name="adj2" fmla="val -53886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Buffer full: blue cannot proceed</a:t>
            </a:r>
          </a:p>
        </p:txBody>
      </p:sp>
      <p:sp>
        <p:nvSpPr>
          <p:cNvPr id="225" name="Rounded Rectangular Callout 224"/>
          <p:cNvSpPr/>
          <p:nvPr/>
        </p:nvSpPr>
        <p:spPr>
          <a:xfrm>
            <a:off x="506615" y="4861449"/>
            <a:ext cx="2438400" cy="1168535"/>
          </a:xfrm>
          <a:prstGeom prst="wedgeRoundRectCallout">
            <a:avLst>
              <a:gd name="adj1" fmla="val 44664"/>
              <a:gd name="adj2" fmla="val -187474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Red holds this channel: channel remains idle until red proceeds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5371658" y="2802197"/>
            <a:ext cx="133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Dest</a:t>
            </a:r>
            <a:r>
              <a:rPr lang="en-US" sz="2400" dirty="0">
                <a:solidFill>
                  <a:srgbClr val="FF0000"/>
                </a:solidFill>
              </a:rPr>
              <a:t> for Red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3235855" y="5797986"/>
            <a:ext cx="133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Dest</a:t>
            </a:r>
            <a:r>
              <a:rPr lang="en-US" sz="1800" dirty="0">
                <a:solidFill>
                  <a:srgbClr val="FF0000"/>
                </a:solidFill>
              </a:rPr>
              <a:t> for Blue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235141" y="1949975"/>
            <a:ext cx="2649648" cy="707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6 flit buffers/input port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6693414" y="5021022"/>
            <a:ext cx="244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“Head-of-Line Blocking”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75706-1732-4559-8D76-0A0F6F41F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77" grpId="0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4" grpId="0" animBg="1"/>
      <p:bldP spid="185" grpId="0" animBg="1"/>
      <p:bldP spid="186" grpId="0" animBg="1"/>
      <p:bldP spid="206" grpId="0" animBg="1"/>
      <p:bldP spid="207" grpId="0" animBg="1"/>
      <p:bldP spid="208" grpId="0" animBg="1"/>
      <p:bldP spid="209" grpId="0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9" grpId="0" animBg="1"/>
      <p:bldP spid="220" grpId="0" animBg="1"/>
      <p:bldP spid="221" grpId="0" animBg="1"/>
      <p:bldP spid="223" grpId="0" animBg="1"/>
      <p:bldP spid="224" grpId="0" animBg="1"/>
      <p:bldP spid="225" grpId="0" animBg="1"/>
      <p:bldP spid="2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7DA0-32C7-E621-9679-C5EA1901C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812292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When a message blocks, instead of holding on to physical links so others can’t use them, hold on to </a:t>
            </a:r>
            <a:r>
              <a:rPr lang="en-US" dirty="0">
                <a:solidFill>
                  <a:srgbClr val="FF0000"/>
                </a:solidFill>
              </a:rPr>
              <a:t>virtual</a:t>
            </a:r>
            <a:r>
              <a:rPr lang="en-US" dirty="0"/>
              <a:t> links (i.e., buffers)</a:t>
            </a:r>
          </a:p>
          <a:p>
            <a:pPr lvl="1"/>
            <a:r>
              <a:rPr lang="en-US" dirty="0"/>
              <a:t>Analogous to lanes on the highway</a:t>
            </a:r>
          </a:p>
          <a:p>
            <a:pPr lvl="2"/>
            <a:r>
              <a:rPr lang="en-US" dirty="0"/>
              <a:t>“Right-only” lane so that traffic going straight does not block</a:t>
            </a:r>
          </a:p>
          <a:p>
            <a:endParaRPr lang="en-US" dirty="0"/>
          </a:p>
          <a:p>
            <a:r>
              <a:rPr lang="en-US" dirty="0"/>
              <a:t>Disadvantages?</a:t>
            </a:r>
          </a:p>
          <a:p>
            <a:pPr lvl="1"/>
            <a:r>
              <a:rPr lang="en-US" dirty="0"/>
              <a:t>More complex router (multiple sets of queues)</a:t>
            </a:r>
          </a:p>
          <a:p>
            <a:pPr lvl="1"/>
            <a:r>
              <a:rPr lang="en-US" dirty="0"/>
              <a:t>Arbitration between VCs required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CD221-DDFC-FB49-BB6F-2621547B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DFACC-3C09-417C-8967-055FDDAC65B4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A2F11-4440-6019-25C7-063785C813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8B5B04-C509-DC8B-B251-21A690E2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Channels</a:t>
            </a:r>
          </a:p>
        </p:txBody>
      </p:sp>
    </p:spTree>
    <p:extLst>
      <p:ext uri="{BB962C8B-B14F-4D97-AF65-F5344CB8AC3E}">
        <p14:creationId xmlns:p14="http://schemas.microsoft.com/office/powerpoint/2010/main" val="42397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92" y="155086"/>
            <a:ext cx="8250347" cy="1143000"/>
          </a:xfrm>
        </p:spPr>
        <p:txBody>
          <a:bodyPr/>
          <a:lstStyle/>
          <a:p>
            <a:r>
              <a:rPr lang="en-US" dirty="0"/>
              <a:t>Early commercial Multicore Chips 2006 - 2011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E03B-9954-41E2-9F4D-340130A37FD1}" type="datetime1">
              <a:rPr lang="en-US" smtClean="0"/>
              <a:t>4/29/2024</a:t>
            </a:fld>
            <a:endParaRPr lang="en-US" dirty="0"/>
          </a:p>
        </p:txBody>
      </p:sp>
      <p:pic>
        <p:nvPicPr>
          <p:cNvPr id="16" name="Content Placeholder 15" descr="niagara2-die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53" b="-17053"/>
          <a:stretch>
            <a:fillRect/>
          </a:stretch>
        </p:blipFill>
        <p:spPr>
          <a:xfrm>
            <a:off x="284053" y="1022871"/>
            <a:ext cx="2826131" cy="3258190"/>
          </a:xfrm>
        </p:spPr>
      </p:pic>
      <p:pic>
        <p:nvPicPr>
          <p:cNvPr id="17" name="Picture 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3417" y="1367887"/>
            <a:ext cx="1586374" cy="254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44" y="1385157"/>
            <a:ext cx="3270311" cy="237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3" y="3909939"/>
            <a:ext cx="2656731" cy="234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 descr="amd-12-core-magny-cours-cp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84" y="4164080"/>
            <a:ext cx="2779365" cy="201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366" y="3989592"/>
            <a:ext cx="2912227" cy="23059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09385" y="4662523"/>
            <a:ext cx="1527898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IBM Power 7 8 Cores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91674" y="4853812"/>
            <a:ext cx="2207170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AMD </a:t>
            </a:r>
            <a:r>
              <a:rPr lang="en-US" sz="1400" dirty="0" err="1"/>
              <a:t>MagnyCours</a:t>
            </a:r>
            <a:r>
              <a:rPr lang="en-US" sz="1400" dirty="0"/>
              <a:t> 12 Cores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3381" y="4716652"/>
            <a:ext cx="1527898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Tilera</a:t>
            </a:r>
            <a:r>
              <a:rPr lang="en-US" sz="1400" dirty="0"/>
              <a:t> Tile64 64 Cores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93417" y="2083658"/>
            <a:ext cx="1586374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Intel Teraflops 80 Cores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8432" y="2038075"/>
            <a:ext cx="1919938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Sun </a:t>
            </a:r>
            <a:r>
              <a:rPr lang="en-US" sz="1400" dirty="0" err="1"/>
              <a:t>UltraSpac</a:t>
            </a:r>
            <a:r>
              <a:rPr lang="en-US" sz="1400" dirty="0"/>
              <a:t> T2 </a:t>
            </a:r>
          </a:p>
          <a:p>
            <a:pPr algn="ctr"/>
            <a:r>
              <a:rPr lang="en-US" sz="1400" dirty="0"/>
              <a:t>8 Cores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51878" y="2312919"/>
            <a:ext cx="1146740" cy="5068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IBM Cell </a:t>
            </a:r>
          </a:p>
          <a:p>
            <a:pPr algn="ctr"/>
            <a:r>
              <a:rPr lang="en-US" sz="1400" dirty="0"/>
              <a:t>8 Cores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7B4D18-D5ED-D431-6400-11A4A4C27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63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01526" cy="1143000"/>
          </a:xfrm>
        </p:spPr>
        <p:txBody>
          <a:bodyPr/>
          <a:lstStyle/>
          <a:p>
            <a:r>
              <a:rPr lang="en-US" dirty="0"/>
              <a:t>Virtual Channel Flow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00D0-469C-4D81-857B-34D8F33088D8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82" name="Rectangle 4" descr="Large checker board"/>
          <p:cNvSpPr>
            <a:spLocks noChangeArrowheads="1"/>
          </p:cNvSpPr>
          <p:nvPr/>
        </p:nvSpPr>
        <p:spPr bwMode="auto">
          <a:xfrm>
            <a:off x="473908" y="28805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Rectangle 5" descr="Large checker board"/>
          <p:cNvSpPr>
            <a:spLocks noChangeArrowheads="1"/>
          </p:cNvSpPr>
          <p:nvPr/>
        </p:nvSpPr>
        <p:spPr bwMode="auto">
          <a:xfrm>
            <a:off x="1921708" y="28805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Rectangle 6" descr="Large checker board"/>
          <p:cNvSpPr>
            <a:spLocks noChangeArrowheads="1"/>
          </p:cNvSpPr>
          <p:nvPr/>
        </p:nvSpPr>
        <p:spPr bwMode="auto">
          <a:xfrm>
            <a:off x="3369508" y="28805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Rectangle 7" descr="Large checker board"/>
          <p:cNvSpPr>
            <a:spLocks noChangeArrowheads="1"/>
          </p:cNvSpPr>
          <p:nvPr/>
        </p:nvSpPr>
        <p:spPr bwMode="auto">
          <a:xfrm>
            <a:off x="3369508" y="4099790"/>
            <a:ext cx="533400" cy="53340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Rectangle 8" descr="Large checker board"/>
          <p:cNvSpPr>
            <a:spLocks noChangeArrowheads="1"/>
          </p:cNvSpPr>
          <p:nvPr/>
        </p:nvSpPr>
        <p:spPr bwMode="auto">
          <a:xfrm>
            <a:off x="473908" y="40997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9" descr="Large checker board"/>
          <p:cNvSpPr>
            <a:spLocks noChangeArrowheads="1"/>
          </p:cNvSpPr>
          <p:nvPr/>
        </p:nvSpPr>
        <p:spPr bwMode="auto">
          <a:xfrm>
            <a:off x="4817308" y="2880590"/>
            <a:ext cx="533400" cy="5334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Rectangle 10" descr="Large checker board"/>
          <p:cNvSpPr>
            <a:spLocks noChangeArrowheads="1"/>
          </p:cNvSpPr>
          <p:nvPr/>
        </p:nvSpPr>
        <p:spPr bwMode="auto">
          <a:xfrm>
            <a:off x="3369508" y="5318990"/>
            <a:ext cx="533400" cy="533400"/>
          </a:xfrm>
          <a:prstGeom prst="rect">
            <a:avLst/>
          </a:prstGeom>
          <a:solidFill>
            <a:srgbClr val="3366FF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Rectangle 11" descr="Large checker board"/>
          <p:cNvSpPr>
            <a:spLocks noChangeArrowheads="1"/>
          </p:cNvSpPr>
          <p:nvPr/>
        </p:nvSpPr>
        <p:spPr bwMode="auto">
          <a:xfrm>
            <a:off x="473908" y="53189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Rectangle 12" descr="Large checker board"/>
          <p:cNvSpPr>
            <a:spLocks noChangeArrowheads="1"/>
          </p:cNvSpPr>
          <p:nvPr/>
        </p:nvSpPr>
        <p:spPr bwMode="auto">
          <a:xfrm>
            <a:off x="1921708" y="53189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Line 13"/>
          <p:cNvSpPr>
            <a:spLocks noChangeShapeType="1"/>
          </p:cNvSpPr>
          <p:nvPr/>
        </p:nvSpPr>
        <p:spPr bwMode="auto">
          <a:xfrm>
            <a:off x="1007308" y="31091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Line 14"/>
          <p:cNvSpPr>
            <a:spLocks noChangeShapeType="1"/>
          </p:cNvSpPr>
          <p:nvPr/>
        </p:nvSpPr>
        <p:spPr bwMode="auto">
          <a:xfrm>
            <a:off x="2455108" y="31091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Line 15"/>
          <p:cNvSpPr>
            <a:spLocks noChangeShapeType="1"/>
          </p:cNvSpPr>
          <p:nvPr/>
        </p:nvSpPr>
        <p:spPr bwMode="auto">
          <a:xfrm>
            <a:off x="1007308" y="43283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Line 16"/>
          <p:cNvSpPr>
            <a:spLocks noChangeShapeType="1"/>
          </p:cNvSpPr>
          <p:nvPr/>
        </p:nvSpPr>
        <p:spPr bwMode="auto">
          <a:xfrm>
            <a:off x="2455108" y="43283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Line 17"/>
          <p:cNvSpPr>
            <a:spLocks noChangeShapeType="1"/>
          </p:cNvSpPr>
          <p:nvPr/>
        </p:nvSpPr>
        <p:spPr bwMode="auto">
          <a:xfrm>
            <a:off x="1007308" y="55475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Line 18"/>
          <p:cNvSpPr>
            <a:spLocks noChangeShapeType="1"/>
          </p:cNvSpPr>
          <p:nvPr/>
        </p:nvSpPr>
        <p:spPr bwMode="auto">
          <a:xfrm>
            <a:off x="2455108" y="55475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Line 19"/>
          <p:cNvSpPr>
            <a:spLocks noChangeShapeType="1"/>
          </p:cNvSpPr>
          <p:nvPr/>
        </p:nvSpPr>
        <p:spPr bwMode="auto">
          <a:xfrm>
            <a:off x="702508" y="34139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Line 20"/>
          <p:cNvSpPr>
            <a:spLocks noChangeShapeType="1"/>
          </p:cNvSpPr>
          <p:nvPr/>
        </p:nvSpPr>
        <p:spPr bwMode="auto">
          <a:xfrm>
            <a:off x="702508" y="46331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Line 21"/>
          <p:cNvSpPr>
            <a:spLocks noChangeShapeType="1"/>
          </p:cNvSpPr>
          <p:nvPr/>
        </p:nvSpPr>
        <p:spPr bwMode="auto">
          <a:xfrm>
            <a:off x="2150308" y="34139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>
            <a:off x="2150308" y="46331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Line 23"/>
          <p:cNvSpPr>
            <a:spLocks noChangeShapeType="1"/>
          </p:cNvSpPr>
          <p:nvPr/>
        </p:nvSpPr>
        <p:spPr bwMode="auto">
          <a:xfrm>
            <a:off x="3598108" y="34139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Line 24"/>
          <p:cNvSpPr>
            <a:spLocks noChangeShapeType="1"/>
          </p:cNvSpPr>
          <p:nvPr/>
        </p:nvSpPr>
        <p:spPr bwMode="auto">
          <a:xfrm>
            <a:off x="3598108" y="46331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311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549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787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025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3789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3027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2265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1503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8267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7505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6743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598108" y="2880590"/>
            <a:ext cx="76200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598108" y="4404590"/>
            <a:ext cx="304800" cy="762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ectangle 7" descr="Large checker board"/>
          <p:cNvSpPr>
            <a:spLocks noChangeArrowheads="1"/>
          </p:cNvSpPr>
          <p:nvPr/>
        </p:nvSpPr>
        <p:spPr bwMode="auto">
          <a:xfrm>
            <a:off x="3369508" y="16613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Rectangle 8" descr="Large checker board"/>
          <p:cNvSpPr>
            <a:spLocks noChangeArrowheads="1"/>
          </p:cNvSpPr>
          <p:nvPr/>
        </p:nvSpPr>
        <p:spPr bwMode="auto">
          <a:xfrm>
            <a:off x="473908" y="16613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Rectangle 9" descr="Large checker board"/>
          <p:cNvSpPr>
            <a:spLocks noChangeArrowheads="1"/>
          </p:cNvSpPr>
          <p:nvPr/>
        </p:nvSpPr>
        <p:spPr bwMode="auto">
          <a:xfrm>
            <a:off x="1921708" y="16613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Line 15"/>
          <p:cNvSpPr>
            <a:spLocks noChangeShapeType="1"/>
          </p:cNvSpPr>
          <p:nvPr/>
        </p:nvSpPr>
        <p:spPr bwMode="auto">
          <a:xfrm>
            <a:off x="1007308" y="18899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Line 16"/>
          <p:cNvSpPr>
            <a:spLocks noChangeShapeType="1"/>
          </p:cNvSpPr>
          <p:nvPr/>
        </p:nvSpPr>
        <p:spPr bwMode="auto">
          <a:xfrm>
            <a:off x="2455108" y="18899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Line 20"/>
          <p:cNvSpPr>
            <a:spLocks noChangeShapeType="1"/>
          </p:cNvSpPr>
          <p:nvPr/>
        </p:nvSpPr>
        <p:spPr bwMode="auto">
          <a:xfrm>
            <a:off x="702508" y="21947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Line 22"/>
          <p:cNvSpPr>
            <a:spLocks noChangeShapeType="1"/>
          </p:cNvSpPr>
          <p:nvPr/>
        </p:nvSpPr>
        <p:spPr bwMode="auto">
          <a:xfrm>
            <a:off x="2150308" y="21947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Line 24"/>
          <p:cNvSpPr>
            <a:spLocks noChangeShapeType="1"/>
          </p:cNvSpPr>
          <p:nvPr/>
        </p:nvSpPr>
        <p:spPr bwMode="auto">
          <a:xfrm>
            <a:off x="3598108" y="21947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Rectangle 7" descr="Large checker board"/>
          <p:cNvSpPr>
            <a:spLocks noChangeArrowheads="1"/>
          </p:cNvSpPr>
          <p:nvPr/>
        </p:nvSpPr>
        <p:spPr bwMode="auto">
          <a:xfrm>
            <a:off x="4817308" y="40997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Rectangle 10" descr="Large checker board"/>
          <p:cNvSpPr>
            <a:spLocks noChangeArrowheads="1"/>
          </p:cNvSpPr>
          <p:nvPr/>
        </p:nvSpPr>
        <p:spPr bwMode="auto">
          <a:xfrm>
            <a:off x="4817308" y="53189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Line 16"/>
          <p:cNvSpPr>
            <a:spLocks noChangeShapeType="1"/>
          </p:cNvSpPr>
          <p:nvPr/>
        </p:nvSpPr>
        <p:spPr bwMode="auto">
          <a:xfrm>
            <a:off x="3902908" y="43283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Line 18"/>
          <p:cNvSpPr>
            <a:spLocks noChangeShapeType="1"/>
          </p:cNvSpPr>
          <p:nvPr/>
        </p:nvSpPr>
        <p:spPr bwMode="auto">
          <a:xfrm>
            <a:off x="3902908" y="55475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Line 24"/>
          <p:cNvSpPr>
            <a:spLocks noChangeShapeType="1"/>
          </p:cNvSpPr>
          <p:nvPr/>
        </p:nvSpPr>
        <p:spPr bwMode="auto">
          <a:xfrm>
            <a:off x="5045908" y="46331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Rectangle 7" descr="Large checker board"/>
          <p:cNvSpPr>
            <a:spLocks noChangeArrowheads="1"/>
          </p:cNvSpPr>
          <p:nvPr/>
        </p:nvSpPr>
        <p:spPr bwMode="auto">
          <a:xfrm>
            <a:off x="1921708" y="40997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Line 16"/>
          <p:cNvSpPr>
            <a:spLocks noChangeShapeType="1"/>
          </p:cNvSpPr>
          <p:nvPr/>
        </p:nvSpPr>
        <p:spPr bwMode="auto">
          <a:xfrm>
            <a:off x="3902908" y="31091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Line 24"/>
          <p:cNvSpPr>
            <a:spLocks noChangeShapeType="1"/>
          </p:cNvSpPr>
          <p:nvPr/>
        </p:nvSpPr>
        <p:spPr bwMode="auto">
          <a:xfrm>
            <a:off x="5045908" y="34139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Rectangle 7" descr="Large checker board"/>
          <p:cNvSpPr>
            <a:spLocks noChangeArrowheads="1"/>
          </p:cNvSpPr>
          <p:nvPr/>
        </p:nvSpPr>
        <p:spPr bwMode="auto">
          <a:xfrm>
            <a:off x="4817308" y="1661390"/>
            <a:ext cx="533400" cy="533400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Line 16"/>
          <p:cNvSpPr>
            <a:spLocks noChangeShapeType="1"/>
          </p:cNvSpPr>
          <p:nvPr/>
        </p:nvSpPr>
        <p:spPr bwMode="auto">
          <a:xfrm>
            <a:off x="3902908" y="1889990"/>
            <a:ext cx="914400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Line 24"/>
          <p:cNvSpPr>
            <a:spLocks noChangeShapeType="1"/>
          </p:cNvSpPr>
          <p:nvPr/>
        </p:nvSpPr>
        <p:spPr bwMode="auto">
          <a:xfrm>
            <a:off x="5045908" y="2194790"/>
            <a:ext cx="0" cy="685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9311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8549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7787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7025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598108" y="4556990"/>
            <a:ext cx="304800" cy="76200"/>
          </a:xfrm>
          <a:prstGeom prst="rect">
            <a:avLst/>
          </a:prstGeom>
          <a:solidFill>
            <a:srgbClr val="9BBB5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3369508" y="4556990"/>
            <a:ext cx="2286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369508" y="4480790"/>
            <a:ext cx="2286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369508" y="4404590"/>
            <a:ext cx="228600" cy="76200"/>
          </a:xfrm>
          <a:prstGeom prst="rect">
            <a:avLst/>
          </a:prstGeom>
          <a:solidFill>
            <a:srgbClr val="8064A2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3789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3027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22265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1503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38267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37505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6743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ular Callout 150"/>
          <p:cNvSpPr/>
          <p:nvPr/>
        </p:nvSpPr>
        <p:spPr>
          <a:xfrm>
            <a:off x="5045908" y="3657671"/>
            <a:ext cx="2133600" cy="1036637"/>
          </a:xfrm>
          <a:prstGeom prst="wedgeRoundRectCallout">
            <a:avLst>
              <a:gd name="adj1" fmla="val -117261"/>
              <a:gd name="adj2" fmla="val -53886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Buffer full: blue cannot proceed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3598108" y="4480790"/>
            <a:ext cx="304800" cy="76200"/>
          </a:xfrm>
          <a:prstGeom prst="rect">
            <a:avLst/>
          </a:prstGeom>
          <a:solidFill>
            <a:srgbClr val="9BBB5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2745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1983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1221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598108" y="3109190"/>
            <a:ext cx="76200" cy="304800"/>
          </a:xfrm>
          <a:prstGeom prst="rect">
            <a:avLst/>
          </a:prstGeom>
          <a:solidFill>
            <a:srgbClr val="C0504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ular Callout 156"/>
          <p:cNvSpPr/>
          <p:nvPr/>
        </p:nvSpPr>
        <p:spPr>
          <a:xfrm>
            <a:off x="4321567" y="5045642"/>
            <a:ext cx="2133600" cy="1036637"/>
          </a:xfrm>
          <a:prstGeom prst="wedgeRoundRectCallout">
            <a:avLst>
              <a:gd name="adj1" fmla="val -78571"/>
              <a:gd name="adj2" fmla="val -64912"/>
              <a:gd name="adj3" fmla="val 16667"/>
            </a:avLst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Blocked by other packets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71658" y="2802197"/>
            <a:ext cx="133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Dest</a:t>
            </a:r>
            <a:r>
              <a:rPr lang="en-US" dirty="0"/>
              <a:t> for Red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235855" y="5797986"/>
            <a:ext cx="133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Dest</a:t>
            </a:r>
            <a:r>
              <a:rPr lang="en-US" dirty="0"/>
              <a:t> for Blue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02524" y="2016521"/>
            <a:ext cx="2938384" cy="64633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6 flit buffers/input port</a:t>
            </a:r>
          </a:p>
          <a:p>
            <a:r>
              <a:rPr lang="en-US" sz="1800" dirty="0"/>
              <a:t>3 flit buffers/VC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85555-5168-C769-FFF0-FA7B26B85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3" grpId="0" animBg="1"/>
      <p:bldP spid="114" grpId="0" animBg="1"/>
      <p:bldP spid="115" grpId="0" animBg="1"/>
      <p:bldP spid="135" grpId="0" animBg="1"/>
      <p:bldP spid="136" grpId="0" animBg="1"/>
      <p:bldP spid="137" grpId="0" animBg="1"/>
      <p:bldP spid="138" grpId="0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1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Bufferless</a:t>
            </a:r>
            <a:endParaRPr lang="en-US" sz="3200" dirty="0"/>
          </a:p>
          <a:p>
            <a:pPr lvl="1"/>
            <a:r>
              <a:rPr lang="en-US" sz="2400" dirty="0"/>
              <a:t>Circuit switching</a:t>
            </a:r>
          </a:p>
          <a:p>
            <a:pPr lvl="1"/>
            <a:r>
              <a:rPr lang="en-US" sz="2400" dirty="0"/>
              <a:t>Dropping</a:t>
            </a:r>
          </a:p>
          <a:p>
            <a:pPr lvl="1"/>
            <a:r>
              <a:rPr lang="en-US" sz="2400" dirty="0"/>
              <a:t>Misrouting</a:t>
            </a:r>
          </a:p>
          <a:p>
            <a:r>
              <a:rPr lang="en-US" sz="3200" dirty="0"/>
              <a:t>Buffered</a:t>
            </a:r>
          </a:p>
          <a:p>
            <a:pPr lvl="1"/>
            <a:r>
              <a:rPr lang="en-US" sz="2400" dirty="0"/>
              <a:t>Store-and-forward</a:t>
            </a:r>
          </a:p>
          <a:p>
            <a:pPr lvl="1"/>
            <a:r>
              <a:rPr lang="en-US" sz="2400" dirty="0"/>
              <a:t>Virtual cut-through</a:t>
            </a:r>
          </a:p>
          <a:p>
            <a:pPr lvl="1"/>
            <a:r>
              <a:rPr lang="en-US" sz="2400" dirty="0"/>
              <a:t>Wormhole</a:t>
            </a:r>
          </a:p>
          <a:p>
            <a:pPr lvl="1"/>
            <a:r>
              <a:rPr lang="en-US" sz="2400" dirty="0"/>
              <a:t>Virtual-channel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A3D6-4367-43FA-BF5F-105C1582B990}" type="datetime1">
              <a:rPr lang="en-US" smtClean="0"/>
              <a:t>4/29/2024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60015" y="1485900"/>
            <a:ext cx="2384815" cy="4038600"/>
            <a:chOff x="5942806" y="1905794"/>
            <a:chExt cx="2384815" cy="40386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>
              <a:off x="3924300" y="3924300"/>
              <a:ext cx="4038600" cy="15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139477" y="3037276"/>
              <a:ext cx="21881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Complexity</a:t>
              </a:r>
            </a:p>
            <a:p>
              <a:pPr algn="ctr"/>
              <a:r>
                <a:rPr lang="en-US" sz="2800" b="1" dirty="0"/>
                <a:t>&amp;</a:t>
              </a:r>
            </a:p>
            <a:p>
              <a:pPr algn="ctr"/>
              <a:r>
                <a:rPr lang="en-US" sz="2800" b="1" dirty="0"/>
                <a:t>Efficiency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D7F98-D60D-34B2-71A9-52605651D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DC56-049A-38D8-F286-ECEA66B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C748DC-6377-1F6E-9D62-544BB5E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5000"/>
            <a:ext cx="3957673" cy="4114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Topology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How to connect the nodes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~Road Network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Routing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Which path should a message take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~Series of road segments from source to destination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Flow Control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When does the message have to stop/proceed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~Traffic signals at end of each road segment</a:t>
            </a:r>
          </a:p>
          <a:p>
            <a:r>
              <a:rPr lang="en-US" b="1" dirty="0"/>
              <a:t>Router Microarchitecture</a:t>
            </a:r>
          </a:p>
          <a:p>
            <a:pPr lvl="1"/>
            <a:r>
              <a:rPr lang="en-US" dirty="0"/>
              <a:t>How to build the routers</a:t>
            </a:r>
          </a:p>
          <a:p>
            <a:pPr lvl="1"/>
            <a:r>
              <a:rPr lang="en-US" dirty="0"/>
              <a:t>~Design of traffic intersection (number of lanes, algorithm for turning red/green)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8192-4DA8-795E-E406-CA7438F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28ACA3-4B8C-449B-8DC7-E66E41807B54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AE15C-A2F2-E7E7-78AE-4F96D35EE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0D30366-CD16-BC01-ACCA-0640FBA0D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6" y="2361165"/>
            <a:ext cx="3729072" cy="2000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C78FC-2109-E082-6678-1A7CD9D7F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7" y="3058792"/>
            <a:ext cx="275374" cy="30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CD6-CF81-E417-21D7-382CAA6A0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98" y="3058791"/>
            <a:ext cx="275374" cy="302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2222F-EA48-A461-F7D6-90751D8B6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57" y="2878298"/>
            <a:ext cx="757110" cy="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5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router look like?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23880-C12F-43AD-B2B5-3E0022222108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71F6819B-0BE1-4EB6-F266-372A3278B1B4}"/>
              </a:ext>
            </a:extLst>
          </p:cNvPr>
          <p:cNvSpPr/>
          <p:nvPr/>
        </p:nvSpPr>
        <p:spPr>
          <a:xfrm>
            <a:off x="874556" y="1572567"/>
            <a:ext cx="4542098" cy="426720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8DC571B-D200-BCB2-83E4-4AF5ACDD5DCB}"/>
              </a:ext>
            </a:extLst>
          </p:cNvPr>
          <p:cNvGrpSpPr/>
          <p:nvPr/>
        </p:nvGrpSpPr>
        <p:grpSpPr>
          <a:xfrm>
            <a:off x="3288901" y="2944167"/>
            <a:ext cx="1929054" cy="2819400"/>
            <a:chOff x="4396508" y="2529016"/>
            <a:chExt cx="1851892" cy="335280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DA6D563-74B0-403A-9714-A282633C8D98}"/>
                </a:ext>
              </a:extLst>
            </p:cNvPr>
            <p:cNvSpPr/>
            <p:nvPr/>
          </p:nvSpPr>
          <p:spPr>
            <a:xfrm>
              <a:off x="4396508" y="2529016"/>
              <a:ext cx="1851892" cy="3352800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FF"/>
                  </a:solidFill>
                  <a:latin typeface="Tahoma"/>
                  <a:cs typeface="Tahoma"/>
                </a:rPr>
                <a:t>Crossbar Switch</a:t>
              </a: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08D03D1-48B1-6FF6-243E-EE6956FAE708}"/>
                </a:ext>
              </a:extLst>
            </p:cNvPr>
            <p:cNvCxnSpPr/>
            <p:nvPr/>
          </p:nvCxnSpPr>
          <p:spPr>
            <a:xfrm rot="16200000" flipH="1">
              <a:off x="4000500" y="3447226"/>
              <a:ext cx="2590800" cy="1143000"/>
            </a:xfrm>
            <a:prstGeom prst="line">
              <a:avLst/>
            </a:prstGeom>
            <a:gradFill rotWithShape="1">
              <a:gsLst>
                <a:gs pos="20000">
                  <a:sysClr val="windowText" lastClr="000000">
                    <a:tint val="9000"/>
                  </a:sysClr>
                </a:gs>
                <a:gs pos="100000">
                  <a:sysClr val="windowText" lastClr="000000">
                    <a:tint val="70000"/>
                    <a:satMod val="100000"/>
                  </a:sysClr>
                </a:gs>
              </a:gsLst>
              <a:path path="circle">
                <a:fillToRect l="-15000" t="-15000" r="115000" b="115000"/>
              </a:path>
            </a:gra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5E0ACDF-7C17-7AC7-57BD-AF5513A1EA7B}"/>
                </a:ext>
              </a:extLst>
            </p:cNvPr>
            <p:cNvCxnSpPr/>
            <p:nvPr/>
          </p:nvCxnSpPr>
          <p:spPr>
            <a:xfrm rot="5400000">
              <a:off x="4038600" y="3485326"/>
              <a:ext cx="2590800" cy="1066800"/>
            </a:xfrm>
            <a:prstGeom prst="line">
              <a:avLst/>
            </a:prstGeom>
            <a:gradFill rotWithShape="1">
              <a:gsLst>
                <a:gs pos="20000">
                  <a:sysClr val="windowText" lastClr="000000">
                    <a:tint val="9000"/>
                  </a:sysClr>
                </a:gs>
                <a:gs pos="100000">
                  <a:sysClr val="windowText" lastClr="000000">
                    <a:tint val="70000"/>
                    <a:satMod val="100000"/>
                  </a:sysClr>
                </a:gs>
              </a:gsLst>
              <a:path path="circle">
                <a:fillToRect l="-15000" t="-15000" r="115000" b="115000"/>
              </a:path>
            </a:gra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159966E-0E56-B8FD-AD84-8FBE0018CF0D}"/>
              </a:ext>
            </a:extLst>
          </p:cNvPr>
          <p:cNvSpPr/>
          <p:nvPr/>
        </p:nvSpPr>
        <p:spPr>
          <a:xfrm>
            <a:off x="3312956" y="1648767"/>
            <a:ext cx="1600200" cy="457200"/>
          </a:xfrm>
          <a:prstGeom prst="rect">
            <a:avLst/>
          </a:prstGeom>
          <a:gradFill rotWithShape="1">
            <a:gsLst>
              <a:gs pos="0">
                <a:srgbClr val="990000">
                  <a:tint val="100000"/>
                  <a:shade val="60000"/>
                  <a:satMod val="135000"/>
                </a:srgbClr>
              </a:gs>
              <a:gs pos="100000">
                <a:srgbClr val="990000">
                  <a:tint val="100000"/>
                  <a:shade val="100000"/>
                  <a:satMod val="135000"/>
                </a:srgbClr>
              </a:gs>
            </a:gsLst>
            <a:lin ang="16200000" scaled="1"/>
          </a:gradFill>
          <a:ln w="12700" cap="flat" cmpd="sng" algn="ctr">
            <a:solidFill>
              <a:srgbClr val="9900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EBCD17D-51ED-1D24-CD20-A217944DEE30}"/>
              </a:ext>
            </a:extLst>
          </p:cNvPr>
          <p:cNvSpPr/>
          <p:nvPr/>
        </p:nvSpPr>
        <p:spPr>
          <a:xfrm>
            <a:off x="3312956" y="2182167"/>
            <a:ext cx="1600200" cy="457200"/>
          </a:xfrm>
          <a:prstGeom prst="rect">
            <a:avLst/>
          </a:prstGeom>
          <a:gradFill rotWithShape="1">
            <a:gsLst>
              <a:gs pos="0">
                <a:srgbClr val="990000">
                  <a:tint val="100000"/>
                  <a:shade val="60000"/>
                  <a:satMod val="135000"/>
                </a:srgbClr>
              </a:gs>
              <a:gs pos="100000">
                <a:srgbClr val="990000">
                  <a:tint val="100000"/>
                  <a:shade val="100000"/>
                  <a:satMod val="135000"/>
                </a:srgbClr>
              </a:gs>
            </a:gsLst>
            <a:lin ang="16200000" scaled="1"/>
          </a:gradFill>
          <a:ln w="12700" cap="flat" cmpd="sng" algn="ctr">
            <a:solidFill>
              <a:srgbClr val="9900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F57EE2A-58C0-ABEC-CA51-A4B09DF783F3}"/>
              </a:ext>
            </a:extLst>
          </p:cNvPr>
          <p:cNvGrpSpPr/>
          <p:nvPr/>
        </p:nvGrpSpPr>
        <p:grpSpPr>
          <a:xfrm>
            <a:off x="1103156" y="4163367"/>
            <a:ext cx="1752600" cy="1524000"/>
            <a:chOff x="990600" y="4191000"/>
            <a:chExt cx="1752600" cy="15240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2C3905B-57DD-F492-5F3C-27F068732221}"/>
                </a:ext>
              </a:extLst>
            </p:cNvPr>
            <p:cNvSpPr/>
            <p:nvPr/>
          </p:nvSpPr>
          <p:spPr>
            <a:xfrm>
              <a:off x="990600" y="4191000"/>
              <a:ext cx="1752600" cy="1524000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FF"/>
                  </a:solidFill>
                  <a:latin typeface="Tahoma"/>
                  <a:cs typeface="Tahoma"/>
                </a:rPr>
                <a:t>Input Buffers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951A450-7B82-1649-D533-40193B165515}"/>
                </a:ext>
              </a:extLst>
            </p:cNvPr>
            <p:cNvSpPr/>
            <p:nvPr/>
          </p:nvSpPr>
          <p:spPr>
            <a:xfrm>
              <a:off x="1752600" y="42672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DDC73CE-E006-2DF6-33CD-462B4B094B00}"/>
                </a:ext>
              </a:extLst>
            </p:cNvPr>
            <p:cNvSpPr/>
            <p:nvPr/>
          </p:nvSpPr>
          <p:spPr>
            <a:xfrm>
              <a:off x="1981200" y="42672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5CBC30B-3077-52D0-9E61-AC045BBB7ED3}"/>
                </a:ext>
              </a:extLst>
            </p:cNvPr>
            <p:cNvSpPr/>
            <p:nvPr/>
          </p:nvSpPr>
          <p:spPr>
            <a:xfrm>
              <a:off x="2209800" y="42672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F66D475-B967-ED29-6AEB-311F273354DC}"/>
                </a:ext>
              </a:extLst>
            </p:cNvPr>
            <p:cNvSpPr/>
            <p:nvPr/>
          </p:nvSpPr>
          <p:spPr>
            <a:xfrm>
              <a:off x="2438400" y="42672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F570055-A5C6-7B91-F91D-406AA91068AF}"/>
                </a:ext>
              </a:extLst>
            </p:cNvPr>
            <p:cNvSpPr/>
            <p:nvPr/>
          </p:nvSpPr>
          <p:spPr>
            <a:xfrm>
              <a:off x="1752600" y="4572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E49966E-5AFD-9AEE-A107-972BFF43A855}"/>
                </a:ext>
              </a:extLst>
            </p:cNvPr>
            <p:cNvSpPr/>
            <p:nvPr/>
          </p:nvSpPr>
          <p:spPr>
            <a:xfrm>
              <a:off x="1981200" y="4572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03C12BF-8132-5EC9-1205-A70C1D389B36}"/>
                </a:ext>
              </a:extLst>
            </p:cNvPr>
            <p:cNvSpPr/>
            <p:nvPr/>
          </p:nvSpPr>
          <p:spPr>
            <a:xfrm>
              <a:off x="2209800" y="4572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EABE745-86DD-B571-880C-D85719AD5AE0}"/>
                </a:ext>
              </a:extLst>
            </p:cNvPr>
            <p:cNvSpPr/>
            <p:nvPr/>
          </p:nvSpPr>
          <p:spPr>
            <a:xfrm>
              <a:off x="2438400" y="4572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7C7758-4EDB-FF18-E7BC-1A6623FB59BA}"/>
                </a:ext>
              </a:extLst>
            </p:cNvPr>
            <p:cNvSpPr/>
            <p:nvPr/>
          </p:nvSpPr>
          <p:spPr>
            <a:xfrm>
              <a:off x="1981200" y="51054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4A7917B-35D5-3AAC-1A35-D56C0D70918F}"/>
                </a:ext>
              </a:extLst>
            </p:cNvPr>
            <p:cNvSpPr/>
            <p:nvPr/>
          </p:nvSpPr>
          <p:spPr>
            <a:xfrm>
              <a:off x="2209800" y="51054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7F1A2734-BC7B-332F-7A67-4D4F6C814419}"/>
                </a:ext>
              </a:extLst>
            </p:cNvPr>
            <p:cNvSpPr/>
            <p:nvPr/>
          </p:nvSpPr>
          <p:spPr>
            <a:xfrm>
              <a:off x="2438400" y="51054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263FFB24-FEA4-1932-4DF5-3F3729A6F565}"/>
                </a:ext>
              </a:extLst>
            </p:cNvPr>
            <p:cNvSpPr/>
            <p:nvPr/>
          </p:nvSpPr>
          <p:spPr>
            <a:xfrm>
              <a:off x="1752600" y="51054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D580D84D-3E93-B63D-E968-EBD007C6F2F2}"/>
                </a:ext>
              </a:extLst>
            </p:cNvPr>
            <p:cNvSpPr txBox="1"/>
            <p:nvPr/>
          </p:nvSpPr>
          <p:spPr>
            <a:xfrm>
              <a:off x="1254125" y="4251325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1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1D7B5F14-F774-196C-0AAF-EA5C1D47F285}"/>
                </a:ext>
              </a:extLst>
            </p:cNvPr>
            <p:cNvSpPr txBox="1"/>
            <p:nvPr/>
          </p:nvSpPr>
          <p:spPr>
            <a:xfrm>
              <a:off x="1254125" y="4507726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2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A556531D-1B34-2426-26CF-37E3AA0E9BEB}"/>
                </a:ext>
              </a:extLst>
            </p:cNvPr>
            <p:cNvSpPr txBox="1"/>
            <p:nvPr/>
          </p:nvSpPr>
          <p:spPr>
            <a:xfrm>
              <a:off x="1254125" y="5089525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n</a:t>
              </a: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C8806267-448A-449D-7D34-2C9F70632D81}"/>
                </a:ext>
              </a:extLst>
            </p:cNvPr>
            <p:cNvSpPr/>
            <p:nvPr/>
          </p:nvSpPr>
          <p:spPr>
            <a:xfrm>
              <a:off x="2133600" y="4876800"/>
              <a:ext cx="76200" cy="4571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05B760BC-6E06-3F7A-61C4-AB4CAC93C651}"/>
                </a:ext>
              </a:extLst>
            </p:cNvPr>
            <p:cNvSpPr/>
            <p:nvPr/>
          </p:nvSpPr>
          <p:spPr>
            <a:xfrm>
              <a:off x="2133600" y="5029200"/>
              <a:ext cx="76200" cy="4571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C1BE38A5-19CC-322C-662F-C345265D77EB}"/>
              </a:ext>
            </a:extLst>
          </p:cNvPr>
          <p:cNvSpPr txBox="1"/>
          <p:nvPr/>
        </p:nvSpPr>
        <p:spPr>
          <a:xfrm>
            <a:off x="6197702" y="2463392"/>
            <a:ext cx="311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VA: VC Allocation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Tahoma"/>
                <a:cs typeface="Tahoma"/>
              </a:rPr>
              <a:t>Input VCs arbitrate for “output” VCs (Input VCs at next router)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9FCA549-A162-A2E8-1E5B-6B20CF63F02B}"/>
              </a:ext>
            </a:extLst>
          </p:cNvPr>
          <p:cNvSpPr txBox="1"/>
          <p:nvPr/>
        </p:nvSpPr>
        <p:spPr>
          <a:xfrm>
            <a:off x="6219927" y="3642636"/>
            <a:ext cx="290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SA: Switch Allocation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Tahoma"/>
                <a:cs typeface="Tahoma"/>
              </a:rPr>
              <a:t>Input ports arbitrate for output ports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C6855B62-E2D4-966B-A121-9B51F3E531BA}"/>
              </a:ext>
            </a:extLst>
          </p:cNvPr>
          <p:cNvCxnSpPr>
            <a:endCxn id="186" idx="1"/>
          </p:cNvCxnSpPr>
          <p:nvPr/>
        </p:nvCxnSpPr>
        <p:spPr>
          <a:xfrm>
            <a:off x="2550956" y="1877367"/>
            <a:ext cx="762000" cy="1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7A47210A-0171-0DC3-E14D-DFFF4580BCC5}"/>
              </a:ext>
            </a:extLst>
          </p:cNvPr>
          <p:cNvCxnSpPr/>
          <p:nvPr/>
        </p:nvCxnSpPr>
        <p:spPr>
          <a:xfrm>
            <a:off x="2703356" y="2332979"/>
            <a:ext cx="609600" cy="1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CFC8209-973D-690D-C90C-986B5D9B806C}"/>
              </a:ext>
            </a:extLst>
          </p:cNvPr>
          <p:cNvGrpSpPr/>
          <p:nvPr/>
        </p:nvGrpSpPr>
        <p:grpSpPr>
          <a:xfrm>
            <a:off x="1103156" y="2182167"/>
            <a:ext cx="1752600" cy="1828800"/>
            <a:chOff x="1219200" y="2209800"/>
            <a:chExt cx="1752600" cy="1828800"/>
          </a:xfrm>
        </p:grpSpPr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0A2530B0-0FBD-4C1E-6E06-B49DB008AB7B}"/>
                </a:ext>
              </a:extLst>
            </p:cNvPr>
            <p:cNvCxnSpPr/>
            <p:nvPr/>
          </p:nvCxnSpPr>
          <p:spPr>
            <a:xfrm rot="5400000">
              <a:off x="1829197" y="2361803"/>
              <a:ext cx="304800" cy="7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D1B87C6-B5B5-D3D8-F277-16B9E19B3E0C}"/>
                </a:ext>
              </a:extLst>
            </p:cNvPr>
            <p:cNvSpPr/>
            <p:nvPr/>
          </p:nvSpPr>
          <p:spPr>
            <a:xfrm>
              <a:off x="1219200" y="2514600"/>
              <a:ext cx="1752600" cy="1524000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FF"/>
                  </a:solidFill>
                  <a:latin typeface="Tahoma"/>
                  <a:cs typeface="Tahoma"/>
                </a:rPr>
                <a:t>Input Buffers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BC864ED-32E4-EBCD-3F53-3041F02096A4}"/>
                </a:ext>
              </a:extLst>
            </p:cNvPr>
            <p:cNvSpPr/>
            <p:nvPr/>
          </p:nvSpPr>
          <p:spPr>
            <a:xfrm>
              <a:off x="1981200" y="25908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6120DB8-4DF5-1DB5-B2A3-F044095DC375}"/>
                </a:ext>
              </a:extLst>
            </p:cNvPr>
            <p:cNvSpPr/>
            <p:nvPr/>
          </p:nvSpPr>
          <p:spPr>
            <a:xfrm>
              <a:off x="2209800" y="25908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D7565D6-FE24-4485-AB81-77B7188944F8}"/>
                </a:ext>
              </a:extLst>
            </p:cNvPr>
            <p:cNvSpPr/>
            <p:nvPr/>
          </p:nvSpPr>
          <p:spPr>
            <a:xfrm>
              <a:off x="2438400" y="25908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9EADFE8-FAFF-A3D3-F9ED-F265E8DCC8B7}"/>
                </a:ext>
              </a:extLst>
            </p:cNvPr>
            <p:cNvSpPr/>
            <p:nvPr/>
          </p:nvSpPr>
          <p:spPr>
            <a:xfrm>
              <a:off x="2667000" y="25908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91D0059-641A-AA77-EF14-E5BE87AFF79C}"/>
                </a:ext>
              </a:extLst>
            </p:cNvPr>
            <p:cNvSpPr/>
            <p:nvPr/>
          </p:nvSpPr>
          <p:spPr>
            <a:xfrm>
              <a:off x="1981200" y="28956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272432C-711E-3F24-755B-5E18126FBC2C}"/>
                </a:ext>
              </a:extLst>
            </p:cNvPr>
            <p:cNvSpPr/>
            <p:nvPr/>
          </p:nvSpPr>
          <p:spPr>
            <a:xfrm>
              <a:off x="2209800" y="28956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54E41B3-1591-8BE4-8CD7-DE2A96A4BE53}"/>
                </a:ext>
              </a:extLst>
            </p:cNvPr>
            <p:cNvSpPr/>
            <p:nvPr/>
          </p:nvSpPr>
          <p:spPr>
            <a:xfrm>
              <a:off x="2438400" y="28956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5C4BD22-CB84-1EE9-A904-55971BEFCABA}"/>
                </a:ext>
              </a:extLst>
            </p:cNvPr>
            <p:cNvSpPr/>
            <p:nvPr/>
          </p:nvSpPr>
          <p:spPr>
            <a:xfrm>
              <a:off x="2667000" y="28956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B1A6F12-C632-1311-3125-31D618DD11CB}"/>
                </a:ext>
              </a:extLst>
            </p:cNvPr>
            <p:cNvSpPr/>
            <p:nvPr/>
          </p:nvSpPr>
          <p:spPr>
            <a:xfrm>
              <a:off x="2209800" y="3429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ABCBD8F-15A0-B392-B790-CF3DA57CDEB1}"/>
                </a:ext>
              </a:extLst>
            </p:cNvPr>
            <p:cNvSpPr/>
            <p:nvPr/>
          </p:nvSpPr>
          <p:spPr>
            <a:xfrm>
              <a:off x="2438400" y="3429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53070CC7-A429-67C4-0B9D-1B2BC3875664}"/>
                </a:ext>
              </a:extLst>
            </p:cNvPr>
            <p:cNvSpPr/>
            <p:nvPr/>
          </p:nvSpPr>
          <p:spPr>
            <a:xfrm>
              <a:off x="2667000" y="3429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E85FA13-FBA6-6D80-6A80-78081BB50481}"/>
                </a:ext>
              </a:extLst>
            </p:cNvPr>
            <p:cNvSpPr/>
            <p:nvPr/>
          </p:nvSpPr>
          <p:spPr>
            <a:xfrm>
              <a:off x="1981200" y="3429000"/>
              <a:ext cx="228600" cy="228600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" lastClr="FFFFFF"/>
                </a:solidFill>
                <a:latin typeface="Tahoma"/>
                <a:cs typeface="Tahoma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661F6815-771D-46B1-29F9-FF4BF31499F8}"/>
                </a:ext>
              </a:extLst>
            </p:cNvPr>
            <p:cNvSpPr txBox="1"/>
            <p:nvPr/>
          </p:nvSpPr>
          <p:spPr>
            <a:xfrm>
              <a:off x="1482725" y="2574925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0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1C4D6B1-48FB-8A53-4832-683E15BC05E6}"/>
                </a:ext>
              </a:extLst>
            </p:cNvPr>
            <p:cNvSpPr txBox="1"/>
            <p:nvPr/>
          </p:nvSpPr>
          <p:spPr>
            <a:xfrm>
              <a:off x="1466850" y="2847201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1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BD55238-E897-0CBE-3977-62D7A300BA21}"/>
                </a:ext>
              </a:extLst>
            </p:cNvPr>
            <p:cNvSpPr txBox="1"/>
            <p:nvPr/>
          </p:nvSpPr>
          <p:spPr>
            <a:xfrm>
              <a:off x="1482725" y="3429000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VC n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CC92F14-3EBB-EAE4-AC77-B95A37FDF1E7}"/>
                </a:ext>
              </a:extLst>
            </p:cNvPr>
            <p:cNvSpPr/>
            <p:nvPr/>
          </p:nvSpPr>
          <p:spPr>
            <a:xfrm>
              <a:off x="2362200" y="3200400"/>
              <a:ext cx="76200" cy="4571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8527EFBE-402B-6E67-81AB-7C744063BBA4}"/>
                </a:ext>
              </a:extLst>
            </p:cNvPr>
            <p:cNvSpPr/>
            <p:nvPr/>
          </p:nvSpPr>
          <p:spPr>
            <a:xfrm>
              <a:off x="2362200" y="3352800"/>
              <a:ext cx="76200" cy="45719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31BA8825-1393-3C18-60E9-BD1655519C6D}"/>
                </a:ext>
              </a:extLst>
            </p:cNvPr>
            <p:cNvCxnSpPr/>
            <p:nvPr/>
          </p:nvCxnSpPr>
          <p:spPr>
            <a:xfrm rot="5400000">
              <a:off x="2743200" y="2438400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9AF6558D-8F08-5A76-66A7-9CFF41647465}"/>
              </a:ext>
            </a:extLst>
          </p:cNvPr>
          <p:cNvCxnSpPr/>
          <p:nvPr/>
        </p:nvCxnSpPr>
        <p:spPr>
          <a:xfrm rot="5400000">
            <a:off x="2245362" y="2182167"/>
            <a:ext cx="609600" cy="1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C47E83DB-FDDE-FFA9-467F-375ECAEB5D68}"/>
              </a:ext>
            </a:extLst>
          </p:cNvPr>
          <p:cNvCxnSpPr/>
          <p:nvPr/>
        </p:nvCxnSpPr>
        <p:spPr>
          <a:xfrm rot="5400000">
            <a:off x="3922158" y="2791370"/>
            <a:ext cx="304800" cy="79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229" name="Right Arrow 228">
            <a:extLst>
              <a:ext uri="{FF2B5EF4-FFF2-40B4-BE49-F238E27FC236}">
                <a16:creationId xmlns:a16="http://schemas.microsoft.com/office/drawing/2014/main" id="{81694007-BBF6-5EBD-95AD-9A1671EB6A08}"/>
              </a:ext>
            </a:extLst>
          </p:cNvPr>
          <p:cNvSpPr/>
          <p:nvPr/>
        </p:nvSpPr>
        <p:spPr>
          <a:xfrm>
            <a:off x="112556" y="3325167"/>
            <a:ext cx="990600" cy="22860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Tahoma"/>
              <a:cs typeface="Tahoma"/>
            </a:endParaRPr>
          </a:p>
        </p:txBody>
      </p:sp>
      <p:sp>
        <p:nvSpPr>
          <p:cNvPr id="230" name="Right Arrow 229">
            <a:extLst>
              <a:ext uri="{FF2B5EF4-FFF2-40B4-BE49-F238E27FC236}">
                <a16:creationId xmlns:a16="http://schemas.microsoft.com/office/drawing/2014/main" id="{09D23055-666D-4D0A-E4B8-4DCB4C01A3A7}"/>
              </a:ext>
            </a:extLst>
          </p:cNvPr>
          <p:cNvSpPr/>
          <p:nvPr/>
        </p:nvSpPr>
        <p:spPr>
          <a:xfrm>
            <a:off x="112556" y="4772967"/>
            <a:ext cx="990600" cy="22860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Tahoma"/>
              <a:cs typeface="Tahoma"/>
            </a:endParaRPr>
          </a:p>
        </p:txBody>
      </p:sp>
      <p:sp>
        <p:nvSpPr>
          <p:cNvPr id="231" name="Right Arrow 230">
            <a:extLst>
              <a:ext uri="{FF2B5EF4-FFF2-40B4-BE49-F238E27FC236}">
                <a16:creationId xmlns:a16="http://schemas.microsoft.com/office/drawing/2014/main" id="{5A591736-CE00-876A-7550-F612356074A3}"/>
              </a:ext>
            </a:extLst>
          </p:cNvPr>
          <p:cNvSpPr/>
          <p:nvPr/>
        </p:nvSpPr>
        <p:spPr>
          <a:xfrm>
            <a:off x="5217956" y="3401367"/>
            <a:ext cx="914400" cy="22860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Tahoma"/>
              <a:cs typeface="Tahoma"/>
            </a:endParaRPr>
          </a:p>
        </p:txBody>
      </p:sp>
      <p:sp>
        <p:nvSpPr>
          <p:cNvPr id="232" name="Right Arrow 231">
            <a:extLst>
              <a:ext uri="{FF2B5EF4-FFF2-40B4-BE49-F238E27FC236}">
                <a16:creationId xmlns:a16="http://schemas.microsoft.com/office/drawing/2014/main" id="{D18825F4-ACA6-5207-0F22-D03CF3A6C0C8}"/>
              </a:ext>
            </a:extLst>
          </p:cNvPr>
          <p:cNvSpPr/>
          <p:nvPr/>
        </p:nvSpPr>
        <p:spPr>
          <a:xfrm>
            <a:off x="5217956" y="4772967"/>
            <a:ext cx="914400" cy="22860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Tahoma"/>
              <a:cs typeface="Tahoma"/>
            </a:endParaRPr>
          </a:p>
        </p:txBody>
      </p: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65E15D80-C9B3-F727-ADB1-F6B8C5E06329}"/>
              </a:ext>
            </a:extLst>
          </p:cNvPr>
          <p:cNvCxnSpPr/>
          <p:nvPr/>
        </p:nvCxnSpPr>
        <p:spPr>
          <a:xfrm>
            <a:off x="2855756" y="3706167"/>
            <a:ext cx="4572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18FABA5D-656D-7190-84A4-1E499223E172}"/>
              </a:ext>
            </a:extLst>
          </p:cNvPr>
          <p:cNvCxnSpPr/>
          <p:nvPr/>
        </p:nvCxnSpPr>
        <p:spPr>
          <a:xfrm>
            <a:off x="2855756" y="5001567"/>
            <a:ext cx="457200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56C810D8-A34D-36EB-D37B-40D16497592F}"/>
              </a:ext>
            </a:extLst>
          </p:cNvPr>
          <p:cNvSpPr/>
          <p:nvPr/>
        </p:nvSpPr>
        <p:spPr>
          <a:xfrm>
            <a:off x="288366" y="5938724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7218EB5-7D27-0749-D324-A2FE6F9EB42E}"/>
              </a:ext>
            </a:extLst>
          </p:cNvPr>
          <p:cNvSpPr/>
          <p:nvPr/>
        </p:nvSpPr>
        <p:spPr>
          <a:xfrm>
            <a:off x="2064376" y="5941165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3FDD254F-A3AB-76A4-6B52-118D2D815CCA}"/>
              </a:ext>
            </a:extLst>
          </p:cNvPr>
          <p:cNvSpPr/>
          <p:nvPr/>
        </p:nvSpPr>
        <p:spPr>
          <a:xfrm>
            <a:off x="4736160" y="5943600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7B71851D-A6F6-C4CC-C218-1CE640D0DA0D}"/>
              </a:ext>
            </a:extLst>
          </p:cNvPr>
          <p:cNvSpPr/>
          <p:nvPr/>
        </p:nvSpPr>
        <p:spPr>
          <a:xfrm>
            <a:off x="5691134" y="5938724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D19CFDF-9218-97EE-9E46-1398FED3B577}"/>
              </a:ext>
            </a:extLst>
          </p:cNvPr>
          <p:cNvSpPr txBox="1"/>
          <p:nvPr/>
        </p:nvSpPr>
        <p:spPr>
          <a:xfrm>
            <a:off x="414693" y="606836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BW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A23617F-C993-3908-3162-3B61D4824CB8}"/>
              </a:ext>
            </a:extLst>
          </p:cNvPr>
          <p:cNvSpPr txBox="1"/>
          <p:nvPr/>
        </p:nvSpPr>
        <p:spPr>
          <a:xfrm>
            <a:off x="2185377" y="6058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VA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AE358AB6-918A-E655-EA34-B39DF6AE75D0}"/>
              </a:ext>
            </a:extLst>
          </p:cNvPr>
          <p:cNvSpPr txBox="1"/>
          <p:nvPr/>
        </p:nvSpPr>
        <p:spPr>
          <a:xfrm>
            <a:off x="4939229" y="604578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ST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8615E7C4-AD30-4D86-FF8A-EF1129FFCD1C}"/>
              </a:ext>
            </a:extLst>
          </p:cNvPr>
          <p:cNvSpPr txBox="1"/>
          <p:nvPr/>
        </p:nvSpPr>
        <p:spPr>
          <a:xfrm>
            <a:off x="5848291" y="605275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LT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DED9468F-ED74-0AF9-767D-7C2E4666AE72}"/>
              </a:ext>
            </a:extLst>
          </p:cNvPr>
          <p:cNvSpPr txBox="1"/>
          <p:nvPr/>
        </p:nvSpPr>
        <p:spPr>
          <a:xfrm>
            <a:off x="3339029" y="172496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Tahoma"/>
                <a:cs typeface="Tahoma"/>
              </a:rPr>
              <a:t>VC Allocator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6980CCE-0779-4617-47D2-72F6D8D17813}"/>
              </a:ext>
            </a:extLst>
          </p:cNvPr>
          <p:cNvSpPr txBox="1"/>
          <p:nvPr/>
        </p:nvSpPr>
        <p:spPr>
          <a:xfrm>
            <a:off x="3322320" y="223661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Tahoma"/>
                <a:cs typeface="Tahoma"/>
              </a:rPr>
              <a:t>SW Allocator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9726D3D-29F7-DFE1-5618-E022128F0316}"/>
              </a:ext>
            </a:extLst>
          </p:cNvPr>
          <p:cNvSpPr txBox="1"/>
          <p:nvPr/>
        </p:nvSpPr>
        <p:spPr>
          <a:xfrm>
            <a:off x="6205381" y="157256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BW: Buffer Write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1EE97EF8-BDA8-53AA-7C5D-B06331497735}"/>
              </a:ext>
            </a:extLst>
          </p:cNvPr>
          <p:cNvSpPr txBox="1"/>
          <p:nvPr/>
        </p:nvSpPr>
        <p:spPr>
          <a:xfrm>
            <a:off x="6284756" y="507776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ST: Switch Traversal</a:t>
            </a:r>
            <a:endParaRPr lang="en-US" sz="18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BF731FC7-BD2A-72BB-266A-C9F8603ABA15}"/>
              </a:ext>
            </a:extLst>
          </p:cNvPr>
          <p:cNvSpPr txBox="1"/>
          <p:nvPr/>
        </p:nvSpPr>
        <p:spPr>
          <a:xfrm>
            <a:off x="6284756" y="551436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LT:  Link Traversal</a:t>
            </a:r>
            <a:endParaRPr lang="en-US" sz="18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46E04B5C-B1F0-F5E3-835D-64313F9CE01A}"/>
              </a:ext>
            </a:extLst>
          </p:cNvPr>
          <p:cNvSpPr/>
          <p:nvPr/>
        </p:nvSpPr>
        <p:spPr>
          <a:xfrm>
            <a:off x="6210774" y="2029122"/>
            <a:ext cx="245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RC: Route Compute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3C87329B-CE56-A594-476B-80AC2D292B42}"/>
              </a:ext>
            </a:extLst>
          </p:cNvPr>
          <p:cNvSpPr/>
          <p:nvPr/>
        </p:nvSpPr>
        <p:spPr>
          <a:xfrm>
            <a:off x="1168877" y="5939902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DB89278B-F337-1FE2-8063-31AD19E6E1C3}"/>
              </a:ext>
            </a:extLst>
          </p:cNvPr>
          <p:cNvSpPr/>
          <p:nvPr/>
        </p:nvSpPr>
        <p:spPr>
          <a:xfrm>
            <a:off x="1323686" y="6053006"/>
            <a:ext cx="506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RC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FC0F9E9B-9C2F-E00D-FF9F-3A800EBA459B}"/>
              </a:ext>
            </a:extLst>
          </p:cNvPr>
          <p:cNvSpPr/>
          <p:nvPr/>
        </p:nvSpPr>
        <p:spPr>
          <a:xfrm>
            <a:off x="1226350" y="1621463"/>
            <a:ext cx="1232811" cy="563254"/>
          </a:xfrm>
          <a:prstGeom prst="rect">
            <a:avLst/>
          </a:prstGeom>
          <a:gradFill rotWithShape="1">
            <a:gsLst>
              <a:gs pos="0">
                <a:srgbClr val="990000">
                  <a:tint val="100000"/>
                  <a:shade val="60000"/>
                  <a:satMod val="135000"/>
                </a:srgbClr>
              </a:gs>
              <a:gs pos="100000">
                <a:srgbClr val="990000">
                  <a:tint val="100000"/>
                  <a:shade val="100000"/>
                  <a:satMod val="135000"/>
                </a:srgbClr>
              </a:gs>
            </a:gsLst>
            <a:lin ang="16200000" scaled="1"/>
          </a:gradFill>
          <a:ln w="12700" cap="flat" cmpd="sng" algn="ctr">
            <a:solidFill>
              <a:srgbClr val="9900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9B3B6417-17ED-7E24-6279-250F8F2D0B4E}"/>
              </a:ext>
            </a:extLst>
          </p:cNvPr>
          <p:cNvSpPr txBox="1"/>
          <p:nvPr/>
        </p:nvSpPr>
        <p:spPr>
          <a:xfrm>
            <a:off x="1168877" y="1614103"/>
            <a:ext cx="14072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Tahoma"/>
                <a:cs typeface="Tahoma"/>
              </a:rPr>
              <a:t>Route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Tahoma"/>
                <a:cs typeface="Tahoma"/>
              </a:rPr>
              <a:t>Compute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D8F1833E-A99B-700C-0791-24A9C5FE2169}"/>
              </a:ext>
            </a:extLst>
          </p:cNvPr>
          <p:cNvSpPr/>
          <p:nvPr/>
        </p:nvSpPr>
        <p:spPr>
          <a:xfrm>
            <a:off x="2954339" y="5943481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77D1255A-9939-0894-1018-AE34861F846C}"/>
              </a:ext>
            </a:extLst>
          </p:cNvPr>
          <p:cNvSpPr/>
          <p:nvPr/>
        </p:nvSpPr>
        <p:spPr>
          <a:xfrm>
            <a:off x="3147557" y="6058668"/>
            <a:ext cx="48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SA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1C4B18C-66C5-08F8-938B-E481ECE74096}"/>
              </a:ext>
            </a:extLst>
          </p:cNvPr>
          <p:cNvSpPr/>
          <p:nvPr/>
        </p:nvSpPr>
        <p:spPr>
          <a:xfrm>
            <a:off x="3846731" y="5941165"/>
            <a:ext cx="838200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EFA18D5B-19CE-D7C0-EA02-927144C9B89A}"/>
              </a:ext>
            </a:extLst>
          </p:cNvPr>
          <p:cNvSpPr/>
          <p:nvPr/>
        </p:nvSpPr>
        <p:spPr>
          <a:xfrm>
            <a:off x="4004093" y="6049122"/>
            <a:ext cx="51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BR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924981E9-AE50-6BB8-9544-09593BF8A5B2}"/>
              </a:ext>
            </a:extLst>
          </p:cNvPr>
          <p:cNvSpPr txBox="1"/>
          <p:nvPr/>
        </p:nvSpPr>
        <p:spPr>
          <a:xfrm>
            <a:off x="6253824" y="460501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BR: Buffer Read</a:t>
            </a:r>
            <a:endParaRPr lang="en-US" sz="18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27736C6-A831-F9FA-ED19-559F71A30682}"/>
              </a:ext>
            </a:extLst>
          </p:cNvPr>
          <p:cNvGrpSpPr/>
          <p:nvPr/>
        </p:nvGrpSpPr>
        <p:grpSpPr>
          <a:xfrm>
            <a:off x="1063227" y="2509192"/>
            <a:ext cx="512373" cy="1371500"/>
            <a:chOff x="1093707" y="2179897"/>
            <a:chExt cx="512373" cy="1371500"/>
          </a:xfrm>
        </p:grpSpPr>
        <p:sp>
          <p:nvSpPr>
            <p:cNvPr id="259" name="Left Bracket 258">
              <a:extLst>
                <a:ext uri="{FF2B5EF4-FFF2-40B4-BE49-F238E27FC236}">
                  <a16:creationId xmlns:a16="http://schemas.microsoft.com/office/drawing/2014/main" id="{AA633A1E-004A-AB0A-5F45-5BAD2603E8C9}"/>
                </a:ext>
              </a:extLst>
            </p:cNvPr>
            <p:cNvSpPr/>
            <p:nvPr/>
          </p:nvSpPr>
          <p:spPr>
            <a:xfrm>
              <a:off x="1380816" y="2233872"/>
              <a:ext cx="193514" cy="533400"/>
            </a:xfrm>
            <a:prstGeom prst="leftBracke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0" name="Left Bracket 259">
              <a:extLst>
                <a:ext uri="{FF2B5EF4-FFF2-40B4-BE49-F238E27FC236}">
                  <a16:creationId xmlns:a16="http://schemas.microsoft.com/office/drawing/2014/main" id="{1A1EB8A1-F135-2BBB-D47E-5F241C23C17F}"/>
                </a:ext>
              </a:extLst>
            </p:cNvPr>
            <p:cNvSpPr/>
            <p:nvPr/>
          </p:nvSpPr>
          <p:spPr>
            <a:xfrm>
              <a:off x="1387326" y="2995871"/>
              <a:ext cx="218754" cy="339945"/>
            </a:xfrm>
            <a:prstGeom prst="leftBracke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E3AADEDF-FF18-8CA7-9E97-463428C7AA63}"/>
                </a:ext>
              </a:extLst>
            </p:cNvPr>
            <p:cNvSpPr txBox="1"/>
            <p:nvPr/>
          </p:nvSpPr>
          <p:spPr>
            <a:xfrm>
              <a:off x="1099222" y="2179897"/>
              <a:ext cx="332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VN0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6610DB29-AA54-DCFC-1820-A00267DB1346}"/>
                </a:ext>
              </a:extLst>
            </p:cNvPr>
            <p:cNvSpPr txBox="1"/>
            <p:nvPr/>
          </p:nvSpPr>
          <p:spPr>
            <a:xfrm>
              <a:off x="1093707" y="2905066"/>
              <a:ext cx="332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VN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Tahoma"/>
                  <a:cs typeface="Tahoma"/>
                </a:rPr>
                <a:t>1</a:t>
              </a:r>
            </a:p>
          </p:txBody>
        </p:sp>
      </p:grpSp>
      <p:sp>
        <p:nvSpPr>
          <p:cNvPr id="263" name="Rectangle 262">
            <a:extLst>
              <a:ext uri="{FF2B5EF4-FFF2-40B4-BE49-F238E27FC236}">
                <a16:creationId xmlns:a16="http://schemas.microsoft.com/office/drawing/2014/main" id="{6174A36A-7CC5-E069-1528-AAC97ED017C5}"/>
              </a:ext>
            </a:extLst>
          </p:cNvPr>
          <p:cNvSpPr/>
          <p:nvPr/>
        </p:nvSpPr>
        <p:spPr>
          <a:xfrm>
            <a:off x="36356" y="2944167"/>
            <a:ext cx="533400" cy="45720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black"/>
                </a:solidFill>
                <a:latin typeface="Tahoma"/>
                <a:cs typeface="Tahoma"/>
              </a:rPr>
              <a:t>FLIT</a:t>
            </a:r>
          </a:p>
        </p:txBody>
      </p:sp>
      <p:sp>
        <p:nvSpPr>
          <p:cNvPr id="264" name="Slide Number Placeholder 263">
            <a:extLst>
              <a:ext uri="{FF2B5EF4-FFF2-40B4-BE49-F238E27FC236}">
                <a16:creationId xmlns:a16="http://schemas.microsoft.com/office/drawing/2014/main" id="{27BBC643-DB4E-0706-C0E0-A838617FE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5751CB-7A40-6E88-49B9-1DEAC6952F82}"/>
              </a:ext>
            </a:extLst>
          </p:cNvPr>
          <p:cNvSpPr txBox="1"/>
          <p:nvPr/>
        </p:nvSpPr>
        <p:spPr>
          <a:xfrm rot="5400000">
            <a:off x="529818" y="3663819"/>
            <a:ext cx="12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0D062-0AF4-ECCE-9443-C2D7C43857A1}"/>
              </a:ext>
            </a:extLst>
          </p:cNvPr>
          <p:cNvSpPr txBox="1"/>
          <p:nvPr/>
        </p:nvSpPr>
        <p:spPr>
          <a:xfrm>
            <a:off x="-17164" y="5021301"/>
            <a:ext cx="81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Input 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FD25C-B535-6C0E-77BC-B37E3C997E73}"/>
              </a:ext>
            </a:extLst>
          </p:cNvPr>
          <p:cNvSpPr txBox="1"/>
          <p:nvPr/>
        </p:nvSpPr>
        <p:spPr>
          <a:xfrm>
            <a:off x="5438857" y="5021301"/>
            <a:ext cx="105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Output Ports</a:t>
            </a:r>
          </a:p>
        </p:txBody>
      </p:sp>
    </p:spTree>
    <p:extLst>
      <p:ext uri="{BB962C8B-B14F-4D97-AF65-F5344CB8AC3E}">
        <p14:creationId xmlns:p14="http://schemas.microsoft.com/office/powerpoint/2010/main" val="31017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25417 -0.0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6" dur="indefinite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-0.03333 L 0.25417 0.07778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7778 L 0.34583 0.07778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8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5 0.07778 L 0.5375 0.25556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8889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4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5 0.25556 L 0.67083 0.2555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202" grpId="0"/>
      <p:bldP spid="235" grpId="0" animBg="1"/>
      <p:bldP spid="236" grpId="0" animBg="1"/>
      <p:bldP spid="237" grpId="0" animBg="1"/>
      <p:bldP spid="238" grpId="0" animBg="1"/>
      <p:bldP spid="243" grpId="0"/>
      <p:bldP spid="243" grpId="1"/>
      <p:bldP spid="244" grpId="0"/>
      <p:bldP spid="245" grpId="0"/>
      <p:bldP spid="246" grpId="0"/>
      <p:bldP spid="247" grpId="0"/>
      <p:bldP spid="248" grpId="0"/>
      <p:bldP spid="249" grpId="0" animBg="1"/>
      <p:bldP spid="249" grpId="1" animBg="1"/>
      <p:bldP spid="252" grpId="0"/>
      <p:bldP spid="252" grpId="1"/>
      <p:bldP spid="253" grpId="0" animBg="1"/>
      <p:bldP spid="255" grpId="0" animBg="1"/>
      <p:bldP spid="257" grpId="0"/>
      <p:bldP spid="263" grpId="0" animBg="1"/>
      <p:bldP spid="263" grpId="1" animBg="1"/>
      <p:bldP spid="263" grpId="2" animBg="1"/>
      <p:bldP spid="263" grpId="3" animBg="1"/>
      <p:bldP spid="263" grpId="4" animBg="1"/>
      <p:bldP spid="263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22C6-AA78-D164-FD60-1E9A7029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Microarchitecture</a:t>
            </a:r>
          </a:p>
        </p:txBody>
      </p:sp>
      <p:sp>
        <p:nvSpPr>
          <p:cNvPr id="142" name="Content Placeholder 141">
            <a:extLst>
              <a:ext uri="{FF2B5EF4-FFF2-40B4-BE49-F238E27FC236}">
                <a16:creationId xmlns:a16="http://schemas.microsoft.com/office/drawing/2014/main" id="{D4E99DC2-DEBB-9616-7DDB-823299C1B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3629842" cy="4114800"/>
          </a:xfrm>
        </p:spPr>
        <p:txBody>
          <a:bodyPr/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Components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7"/>
                </a:solidFill>
                <a:effectLst/>
                <a:uLnTx/>
                <a:uFillTx/>
                <a:ea typeface="+mn-ea"/>
                <a:cs typeface="+mn-cs"/>
              </a:rPr>
              <a:t>Virtual Channel Buffers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7"/>
                </a:solidFill>
                <a:effectLst/>
                <a:uLnTx/>
                <a:uFillTx/>
                <a:ea typeface="+mn-ea"/>
                <a:cs typeface="+mn-cs"/>
              </a:rPr>
              <a:t>Routing Logic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7"/>
                </a:solidFill>
                <a:effectLst/>
                <a:uLnTx/>
                <a:uFillTx/>
                <a:ea typeface="+mn-ea"/>
                <a:cs typeface="+mn-cs"/>
              </a:rPr>
              <a:t>Allocation</a:t>
            </a:r>
          </a:p>
          <a:p>
            <a:pPr marL="731520" marR="0" lvl="2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Switch Allocation</a:t>
            </a:r>
          </a:p>
          <a:p>
            <a:pPr marL="731520" marR="0" lvl="2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VC Allocation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7"/>
                </a:solidFill>
                <a:effectLst/>
                <a:uLnTx/>
                <a:uFillTx/>
                <a:ea typeface="+mn-ea"/>
                <a:cs typeface="+mn-cs"/>
              </a:rPr>
              <a:t>Crossbar Switch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7"/>
                </a:solidFill>
                <a:effectLst/>
                <a:uLnTx/>
                <a:uFillTx/>
                <a:ea typeface="+mn-ea"/>
                <a:cs typeface="+mn-cs"/>
              </a:rPr>
              <a:t>Link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D178B-75D6-39B6-EC4D-51530DDC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5F30B1-49CB-4F84-8B8A-C1E94641EA60}" type="datetime1">
              <a:rPr lang="en-US" smtClean="0"/>
              <a:t>4/29/2024</a:t>
            </a:fld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3B7D2D0-1965-2260-903D-970B55632D81}"/>
              </a:ext>
            </a:extLst>
          </p:cNvPr>
          <p:cNvGrpSpPr/>
          <p:nvPr/>
        </p:nvGrpSpPr>
        <p:grpSpPr>
          <a:xfrm>
            <a:off x="4281113" y="1614712"/>
            <a:ext cx="4733484" cy="3719288"/>
            <a:chOff x="676276" y="1243272"/>
            <a:chExt cx="4680411" cy="42672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D9CBDED-B29E-BCD8-AA04-B5CDCB632C50}"/>
                </a:ext>
              </a:extLst>
            </p:cNvPr>
            <p:cNvSpPr/>
            <p:nvPr/>
          </p:nvSpPr>
          <p:spPr>
            <a:xfrm>
              <a:off x="905037" y="1243272"/>
              <a:ext cx="4040825" cy="4267200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89AAFC0-F79B-CED7-766C-BBB0E61B3BDA}"/>
                </a:ext>
              </a:extLst>
            </p:cNvPr>
            <p:cNvGrpSpPr/>
            <p:nvPr/>
          </p:nvGrpSpPr>
          <p:grpSpPr>
            <a:xfrm>
              <a:off x="3319381" y="2614872"/>
              <a:ext cx="1532179" cy="2819400"/>
              <a:chOff x="4396508" y="2529016"/>
              <a:chExt cx="1470892" cy="3352800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A866A87-422F-26A4-A660-788EDB5D35FB}"/>
                  </a:ext>
                </a:extLst>
              </p:cNvPr>
              <p:cNvSpPr/>
              <p:nvPr/>
            </p:nvSpPr>
            <p:spPr>
              <a:xfrm>
                <a:off x="4396508" y="2529016"/>
                <a:ext cx="1470892" cy="3352800"/>
              </a:xfrm>
              <a:prstGeom prst="rect">
                <a:avLst/>
              </a:prstGeom>
              <a:gradFill rotWithShape="1">
                <a:gsLst>
                  <a:gs pos="0">
                    <a:srgbClr val="990000">
                      <a:tint val="100000"/>
                      <a:shade val="60000"/>
                      <a:satMod val="135000"/>
                    </a:srgbClr>
                  </a:gs>
                  <a:gs pos="100000">
                    <a:srgbClr val="990000">
                      <a:tint val="100000"/>
                      <a:shade val="100000"/>
                      <a:satMod val="135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9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Crossbar Switch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8D6CE7E-C469-65C5-7F9B-B3FE21716735}"/>
                  </a:ext>
                </a:extLst>
              </p:cNvPr>
              <p:cNvCxnSpPr/>
              <p:nvPr/>
            </p:nvCxnSpPr>
            <p:spPr>
              <a:xfrm rot="16200000" flipH="1">
                <a:off x="3790119" y="3380263"/>
                <a:ext cx="2590800" cy="1143000"/>
              </a:xfrm>
              <a:prstGeom prst="line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B35A487-AF91-8D67-637F-6AF4357687D9}"/>
                  </a:ext>
                </a:extLst>
              </p:cNvPr>
              <p:cNvCxnSpPr/>
              <p:nvPr/>
            </p:nvCxnSpPr>
            <p:spPr>
              <a:xfrm rot="5400000">
                <a:off x="3815306" y="3448000"/>
                <a:ext cx="2590800" cy="1066800"/>
              </a:xfrm>
              <a:prstGeom prst="line">
                <a:avLst/>
              </a:prstGeom>
              <a:gradFill rotWithShape="1">
                <a:gsLst>
                  <a:gs pos="20000">
                    <a:sysClr val="windowText" lastClr="000000">
                      <a:tint val="9000"/>
                    </a:sysClr>
                  </a:gs>
                  <a:gs pos="100000">
                    <a:sysClr val="windowText" lastClr="000000">
                      <a:tint val="70000"/>
                      <a:satMod val="100000"/>
                    </a:sysClr>
                  </a:gs>
                </a:gsLst>
                <a:path path="circle">
                  <a:fillToRect l="-15000" t="-15000" r="115000" b="115000"/>
                </a:path>
              </a:gradFill>
              <a:ln w="2857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72B8593-9281-6D46-A31C-8B8A7784DE4E}"/>
                </a:ext>
              </a:extLst>
            </p:cNvPr>
            <p:cNvSpPr/>
            <p:nvPr/>
          </p:nvSpPr>
          <p:spPr>
            <a:xfrm>
              <a:off x="3343436" y="1319472"/>
              <a:ext cx="1508124" cy="457200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B0C3EB9-077B-ECCE-11AD-B6B9EAE99854}"/>
                </a:ext>
              </a:extLst>
            </p:cNvPr>
            <p:cNvSpPr/>
            <p:nvPr/>
          </p:nvSpPr>
          <p:spPr>
            <a:xfrm>
              <a:off x="3343436" y="1852872"/>
              <a:ext cx="1508124" cy="457200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9C3D934-935A-3E5A-CE3D-FAC4E68A88D9}"/>
                </a:ext>
              </a:extLst>
            </p:cNvPr>
            <p:cNvGrpSpPr/>
            <p:nvPr/>
          </p:nvGrpSpPr>
          <p:grpSpPr>
            <a:xfrm>
              <a:off x="1133636" y="3834072"/>
              <a:ext cx="1752600" cy="1524000"/>
              <a:chOff x="990600" y="4191000"/>
              <a:chExt cx="1752600" cy="1524000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FC46267-551B-339F-9397-F60F6C528BD6}"/>
                  </a:ext>
                </a:extLst>
              </p:cNvPr>
              <p:cNvSpPr/>
              <p:nvPr/>
            </p:nvSpPr>
            <p:spPr>
              <a:xfrm>
                <a:off x="990600" y="4191000"/>
                <a:ext cx="1752600" cy="1524000"/>
              </a:xfrm>
              <a:prstGeom prst="rect">
                <a:avLst/>
              </a:prstGeom>
              <a:gradFill rotWithShape="1">
                <a:gsLst>
                  <a:gs pos="0">
                    <a:srgbClr val="990000">
                      <a:tint val="100000"/>
                      <a:shade val="60000"/>
                      <a:satMod val="135000"/>
                    </a:srgbClr>
                  </a:gs>
                  <a:gs pos="100000">
                    <a:srgbClr val="990000">
                      <a:tint val="100000"/>
                      <a:shade val="100000"/>
                      <a:satMod val="135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9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Input Buffers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07DCF2D-73F1-817D-C3EF-879283D44588}"/>
                  </a:ext>
                </a:extLst>
              </p:cNvPr>
              <p:cNvSpPr/>
              <p:nvPr/>
            </p:nvSpPr>
            <p:spPr>
              <a:xfrm>
                <a:off x="1752600" y="42672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FB8F60C-EDCB-A7B8-6245-99D55612ECA3}"/>
                  </a:ext>
                </a:extLst>
              </p:cNvPr>
              <p:cNvSpPr/>
              <p:nvPr/>
            </p:nvSpPr>
            <p:spPr>
              <a:xfrm>
                <a:off x="1981200" y="42672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A2CB4E2-F411-664B-EA8E-14C6F429E482}"/>
                  </a:ext>
                </a:extLst>
              </p:cNvPr>
              <p:cNvSpPr/>
              <p:nvPr/>
            </p:nvSpPr>
            <p:spPr>
              <a:xfrm>
                <a:off x="2209800" y="42672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34FD498-F6AA-6D1E-5E35-2DD82BB594F7}"/>
                  </a:ext>
                </a:extLst>
              </p:cNvPr>
              <p:cNvSpPr/>
              <p:nvPr/>
            </p:nvSpPr>
            <p:spPr>
              <a:xfrm>
                <a:off x="2438400" y="42672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539613F-7C4F-CEEC-E063-C24AECA193A8}"/>
                  </a:ext>
                </a:extLst>
              </p:cNvPr>
              <p:cNvSpPr/>
              <p:nvPr/>
            </p:nvSpPr>
            <p:spPr>
              <a:xfrm>
                <a:off x="1752600" y="4572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87D89DC-C7E1-1485-D436-E28336D30313}"/>
                  </a:ext>
                </a:extLst>
              </p:cNvPr>
              <p:cNvSpPr/>
              <p:nvPr/>
            </p:nvSpPr>
            <p:spPr>
              <a:xfrm>
                <a:off x="1981200" y="4572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B349ACF0-A623-CE6E-59A9-39DBF27CD54D}"/>
                  </a:ext>
                </a:extLst>
              </p:cNvPr>
              <p:cNvSpPr/>
              <p:nvPr/>
            </p:nvSpPr>
            <p:spPr>
              <a:xfrm>
                <a:off x="2209800" y="4572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0CA35C53-2436-5336-8633-F57C0681E6DD}"/>
                  </a:ext>
                </a:extLst>
              </p:cNvPr>
              <p:cNvSpPr/>
              <p:nvPr/>
            </p:nvSpPr>
            <p:spPr>
              <a:xfrm>
                <a:off x="2438400" y="4572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93A403-A9FE-EF53-940F-B61B815FE207}"/>
                  </a:ext>
                </a:extLst>
              </p:cNvPr>
              <p:cNvSpPr/>
              <p:nvPr/>
            </p:nvSpPr>
            <p:spPr>
              <a:xfrm>
                <a:off x="1981200" y="51054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B887F8C-2B42-FE57-79F1-DA6E3883B443}"/>
                  </a:ext>
                </a:extLst>
              </p:cNvPr>
              <p:cNvSpPr/>
              <p:nvPr/>
            </p:nvSpPr>
            <p:spPr>
              <a:xfrm>
                <a:off x="2209800" y="51054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CCCBF73-E08E-B5B9-4B43-9844466A1F6C}"/>
                  </a:ext>
                </a:extLst>
              </p:cNvPr>
              <p:cNvSpPr/>
              <p:nvPr/>
            </p:nvSpPr>
            <p:spPr>
              <a:xfrm>
                <a:off x="2438400" y="51054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E8395C9-B340-FFE2-282F-AFF5FA7BB60B}"/>
                  </a:ext>
                </a:extLst>
              </p:cNvPr>
              <p:cNvSpPr/>
              <p:nvPr/>
            </p:nvSpPr>
            <p:spPr>
              <a:xfrm>
                <a:off x="1752600" y="51054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FC24999-7941-ED26-73E7-D446DAD45D5F}"/>
                  </a:ext>
                </a:extLst>
              </p:cNvPr>
              <p:cNvSpPr txBox="1"/>
              <p:nvPr/>
            </p:nvSpPr>
            <p:spPr>
              <a:xfrm>
                <a:off x="1254125" y="4251325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1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501CC22-6C67-38A3-3320-A5AFD51D4B6D}"/>
                  </a:ext>
                </a:extLst>
              </p:cNvPr>
              <p:cNvSpPr txBox="1"/>
              <p:nvPr/>
            </p:nvSpPr>
            <p:spPr>
              <a:xfrm>
                <a:off x="1254125" y="4507726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2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E3E1B1F-D9C0-F1E6-1F67-E894FACD61D8}"/>
                  </a:ext>
                </a:extLst>
              </p:cNvPr>
              <p:cNvSpPr txBox="1"/>
              <p:nvPr/>
            </p:nvSpPr>
            <p:spPr>
              <a:xfrm>
                <a:off x="1254125" y="5089525"/>
                <a:ext cx="609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n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176BEF0-64BD-0869-0554-55B4F0ED09B8}"/>
                  </a:ext>
                </a:extLst>
              </p:cNvPr>
              <p:cNvSpPr/>
              <p:nvPr/>
            </p:nvSpPr>
            <p:spPr>
              <a:xfrm>
                <a:off x="2133600" y="4876800"/>
                <a:ext cx="76200" cy="45719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9847012-32D3-8323-2832-4D9749C13C64}"/>
                  </a:ext>
                </a:extLst>
              </p:cNvPr>
              <p:cNvSpPr/>
              <p:nvPr/>
            </p:nvSpPr>
            <p:spPr>
              <a:xfrm>
                <a:off x="2133600" y="5029200"/>
                <a:ext cx="76200" cy="45719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019CE08-E23D-A108-AF33-D775B8199A4D}"/>
                </a:ext>
              </a:extLst>
            </p:cNvPr>
            <p:cNvCxnSpPr>
              <a:endCxn id="85" idx="1"/>
            </p:cNvCxnSpPr>
            <p:nvPr/>
          </p:nvCxnSpPr>
          <p:spPr>
            <a:xfrm>
              <a:off x="2581436" y="1548072"/>
              <a:ext cx="762000" cy="1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3097EB1-A4A2-481E-246B-B0224817F8CB}"/>
                </a:ext>
              </a:extLst>
            </p:cNvPr>
            <p:cNvCxnSpPr/>
            <p:nvPr/>
          </p:nvCxnSpPr>
          <p:spPr>
            <a:xfrm>
              <a:off x="2733836" y="2003684"/>
              <a:ext cx="609600" cy="1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77174DD-4FBC-CA58-8E8A-848BCA1594A7}"/>
                </a:ext>
              </a:extLst>
            </p:cNvPr>
            <p:cNvGrpSpPr/>
            <p:nvPr/>
          </p:nvGrpSpPr>
          <p:grpSpPr>
            <a:xfrm>
              <a:off x="1133636" y="1852872"/>
              <a:ext cx="1752600" cy="1828800"/>
              <a:chOff x="1219200" y="2209800"/>
              <a:chExt cx="1752600" cy="1828800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9084659-D53E-8353-251C-FED1CC9F923E}"/>
                  </a:ext>
                </a:extLst>
              </p:cNvPr>
              <p:cNvCxnSpPr/>
              <p:nvPr/>
            </p:nvCxnSpPr>
            <p:spPr>
              <a:xfrm rot="5400000">
                <a:off x="1829197" y="2361803"/>
                <a:ext cx="304800" cy="7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C08BB09-5047-75DE-1F7C-CEEB6DA448CB}"/>
                  </a:ext>
                </a:extLst>
              </p:cNvPr>
              <p:cNvSpPr/>
              <p:nvPr/>
            </p:nvSpPr>
            <p:spPr>
              <a:xfrm>
                <a:off x="1219200" y="2514600"/>
                <a:ext cx="1752600" cy="1524000"/>
              </a:xfrm>
              <a:prstGeom prst="rect">
                <a:avLst/>
              </a:prstGeom>
              <a:gradFill rotWithShape="1">
                <a:gsLst>
                  <a:gs pos="0">
                    <a:srgbClr val="990000">
                      <a:tint val="100000"/>
                      <a:shade val="60000"/>
                      <a:satMod val="135000"/>
                    </a:srgbClr>
                  </a:gs>
                  <a:gs pos="100000">
                    <a:srgbClr val="990000">
                      <a:tint val="100000"/>
                      <a:shade val="100000"/>
                      <a:satMod val="135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9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Input Buffers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E4130BA-D2C5-BC64-14B8-4505E22B0C1A}"/>
                  </a:ext>
                </a:extLst>
              </p:cNvPr>
              <p:cNvSpPr/>
              <p:nvPr/>
            </p:nvSpPr>
            <p:spPr>
              <a:xfrm>
                <a:off x="1981200" y="25908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2B38CDA-F5FC-F773-4881-9280A99E2D45}"/>
                  </a:ext>
                </a:extLst>
              </p:cNvPr>
              <p:cNvSpPr/>
              <p:nvPr/>
            </p:nvSpPr>
            <p:spPr>
              <a:xfrm>
                <a:off x="2209800" y="25908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B4C40DF-4B44-020C-783A-9B1A0210BD24}"/>
                  </a:ext>
                </a:extLst>
              </p:cNvPr>
              <p:cNvSpPr/>
              <p:nvPr/>
            </p:nvSpPr>
            <p:spPr>
              <a:xfrm>
                <a:off x="2438400" y="25908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6B50338-F1DC-58C0-A561-79118417FD22}"/>
                  </a:ext>
                </a:extLst>
              </p:cNvPr>
              <p:cNvSpPr/>
              <p:nvPr/>
            </p:nvSpPr>
            <p:spPr>
              <a:xfrm>
                <a:off x="2667000" y="25908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116D7B2-D454-BF9D-563A-8A5F6FAAE664}"/>
                  </a:ext>
                </a:extLst>
              </p:cNvPr>
              <p:cNvSpPr/>
              <p:nvPr/>
            </p:nvSpPr>
            <p:spPr>
              <a:xfrm>
                <a:off x="1981200" y="28956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E7F14-B6D6-07D1-F0B6-7F5112A53B27}"/>
                  </a:ext>
                </a:extLst>
              </p:cNvPr>
              <p:cNvSpPr/>
              <p:nvPr/>
            </p:nvSpPr>
            <p:spPr>
              <a:xfrm>
                <a:off x="2209800" y="28956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B9DB03-CFDA-84CB-CCE0-013640158B71}"/>
                  </a:ext>
                </a:extLst>
              </p:cNvPr>
              <p:cNvSpPr/>
              <p:nvPr/>
            </p:nvSpPr>
            <p:spPr>
              <a:xfrm>
                <a:off x="2438400" y="28956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1FA2F2A-2D0C-ECBB-CBD0-A370BF70E5B5}"/>
                  </a:ext>
                </a:extLst>
              </p:cNvPr>
              <p:cNvSpPr/>
              <p:nvPr/>
            </p:nvSpPr>
            <p:spPr>
              <a:xfrm>
                <a:off x="2667000" y="28956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B392CBA3-A053-57C1-B99A-9962FEB61EA9}"/>
                  </a:ext>
                </a:extLst>
              </p:cNvPr>
              <p:cNvSpPr/>
              <p:nvPr/>
            </p:nvSpPr>
            <p:spPr>
              <a:xfrm>
                <a:off x="2209800" y="3429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46B0D3ED-1A6D-B50D-8EB0-ED20B5C25795}"/>
                  </a:ext>
                </a:extLst>
              </p:cNvPr>
              <p:cNvSpPr/>
              <p:nvPr/>
            </p:nvSpPr>
            <p:spPr>
              <a:xfrm>
                <a:off x="2438400" y="3429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FDD858B-7643-C18D-C00D-C6EFE9E546E8}"/>
                  </a:ext>
                </a:extLst>
              </p:cNvPr>
              <p:cNvSpPr/>
              <p:nvPr/>
            </p:nvSpPr>
            <p:spPr>
              <a:xfrm>
                <a:off x="2667000" y="3429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D348DFF-7CDF-5E5F-B006-5D1DE470BEE9}"/>
                  </a:ext>
                </a:extLst>
              </p:cNvPr>
              <p:cNvSpPr/>
              <p:nvPr/>
            </p:nvSpPr>
            <p:spPr>
              <a:xfrm>
                <a:off x="1981200" y="3429000"/>
                <a:ext cx="228600" cy="228600"/>
              </a:xfrm>
              <a:prstGeom prst="rect">
                <a:avLst/>
              </a:prstGeom>
              <a:solidFill>
                <a:srgbClr val="00B05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B360903-F3FE-ACE3-DCF2-44D191088AA6}"/>
                  </a:ext>
                </a:extLst>
              </p:cNvPr>
              <p:cNvSpPr txBox="1"/>
              <p:nvPr/>
            </p:nvSpPr>
            <p:spPr>
              <a:xfrm>
                <a:off x="1482725" y="2574925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0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D774408-308C-2C14-9CC1-F5D1404AF25A}"/>
                  </a:ext>
                </a:extLst>
              </p:cNvPr>
              <p:cNvSpPr txBox="1"/>
              <p:nvPr/>
            </p:nvSpPr>
            <p:spPr>
              <a:xfrm>
                <a:off x="1466850" y="2847201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1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07D09D78-A8B1-E6BC-38F7-961E11C266CF}"/>
                  </a:ext>
                </a:extLst>
              </p:cNvPr>
              <p:cNvSpPr txBox="1"/>
              <p:nvPr/>
            </p:nvSpPr>
            <p:spPr>
              <a:xfrm>
                <a:off x="1482725" y="3429000"/>
                <a:ext cx="609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VC n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F4150DB-1855-7ED5-867B-B27AD7B52993}"/>
                  </a:ext>
                </a:extLst>
              </p:cNvPr>
              <p:cNvSpPr/>
              <p:nvPr/>
            </p:nvSpPr>
            <p:spPr>
              <a:xfrm>
                <a:off x="2362200" y="3200400"/>
                <a:ext cx="76200" cy="45719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318017D-2C01-C7B8-2818-2620EA402AB8}"/>
                  </a:ext>
                </a:extLst>
              </p:cNvPr>
              <p:cNvSpPr/>
              <p:nvPr/>
            </p:nvSpPr>
            <p:spPr>
              <a:xfrm>
                <a:off x="2362200" y="3352800"/>
                <a:ext cx="76200" cy="45719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endParaRPr>
              </a:p>
            </p:txBody>
          </p: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A89034CC-5F11-8DE7-3ACD-1B81473446E4}"/>
                  </a:ext>
                </a:extLst>
              </p:cNvPr>
              <p:cNvCxnSpPr/>
              <p:nvPr/>
            </p:nvCxnSpPr>
            <p:spPr>
              <a:xfrm rot="5400000">
                <a:off x="2743200" y="2438400"/>
                <a:ext cx="152400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2D4E5AB-51E2-0851-DCC3-B2FA40F90197}"/>
                </a:ext>
              </a:extLst>
            </p:cNvPr>
            <p:cNvCxnSpPr/>
            <p:nvPr/>
          </p:nvCxnSpPr>
          <p:spPr>
            <a:xfrm rot="5400000">
              <a:off x="2275842" y="1852872"/>
              <a:ext cx="609600" cy="1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A569CC7-B0FE-24B3-892C-F4E1F73CD1C1}"/>
                </a:ext>
              </a:extLst>
            </p:cNvPr>
            <p:cNvCxnSpPr/>
            <p:nvPr/>
          </p:nvCxnSpPr>
          <p:spPr>
            <a:xfrm rot="5400000">
              <a:off x="3952638" y="2462075"/>
              <a:ext cx="304800" cy="7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86" name="Right Arrow 85">
              <a:extLst>
                <a:ext uri="{FF2B5EF4-FFF2-40B4-BE49-F238E27FC236}">
                  <a16:creationId xmlns:a16="http://schemas.microsoft.com/office/drawing/2014/main" id="{3EC80158-717D-403B-7C5C-F7B0FC5B1E98}"/>
                </a:ext>
              </a:extLst>
            </p:cNvPr>
            <p:cNvSpPr/>
            <p:nvPr/>
          </p:nvSpPr>
          <p:spPr>
            <a:xfrm>
              <a:off x="676276" y="3041590"/>
              <a:ext cx="457359" cy="182881"/>
            </a:xfrm>
            <a:prstGeom prst="right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sp>
          <p:nvSpPr>
            <p:cNvPr id="87" name="Right Arrow 86">
              <a:extLst>
                <a:ext uri="{FF2B5EF4-FFF2-40B4-BE49-F238E27FC236}">
                  <a16:creationId xmlns:a16="http://schemas.microsoft.com/office/drawing/2014/main" id="{02A81A2A-90E6-E226-4332-B32033FCF28E}"/>
                </a:ext>
              </a:extLst>
            </p:cNvPr>
            <p:cNvSpPr/>
            <p:nvPr/>
          </p:nvSpPr>
          <p:spPr>
            <a:xfrm>
              <a:off x="676276" y="4443672"/>
              <a:ext cx="457360" cy="228600"/>
            </a:xfrm>
            <a:prstGeom prst="right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sp>
          <p:nvSpPr>
            <p:cNvPr id="88" name="Right Arrow 87">
              <a:extLst>
                <a:ext uri="{FF2B5EF4-FFF2-40B4-BE49-F238E27FC236}">
                  <a16:creationId xmlns:a16="http://schemas.microsoft.com/office/drawing/2014/main" id="{EB027AF9-7C14-6DD3-12A9-2C41CA389E17}"/>
                </a:ext>
              </a:extLst>
            </p:cNvPr>
            <p:cNvSpPr/>
            <p:nvPr/>
          </p:nvSpPr>
          <p:spPr>
            <a:xfrm>
              <a:off x="4864272" y="3101961"/>
              <a:ext cx="485415" cy="228600"/>
            </a:xfrm>
            <a:prstGeom prst="right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sp>
          <p:nvSpPr>
            <p:cNvPr id="89" name="Right Arrow 88">
              <a:extLst>
                <a:ext uri="{FF2B5EF4-FFF2-40B4-BE49-F238E27FC236}">
                  <a16:creationId xmlns:a16="http://schemas.microsoft.com/office/drawing/2014/main" id="{2443297C-E4A3-7003-4D8A-D0BE78547146}"/>
                </a:ext>
              </a:extLst>
            </p:cNvPr>
            <p:cNvSpPr/>
            <p:nvPr/>
          </p:nvSpPr>
          <p:spPr>
            <a:xfrm>
              <a:off x="4871272" y="4443672"/>
              <a:ext cx="485415" cy="228600"/>
            </a:xfrm>
            <a:prstGeom prst="right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CBD79EC-2C69-E03E-4265-23DDAF69A9FD}"/>
                </a:ext>
              </a:extLst>
            </p:cNvPr>
            <p:cNvCxnSpPr/>
            <p:nvPr/>
          </p:nvCxnSpPr>
          <p:spPr>
            <a:xfrm>
              <a:off x="2886236" y="3376872"/>
              <a:ext cx="4572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874B994-8DB7-2B64-75BD-630161DA75C9}"/>
                </a:ext>
              </a:extLst>
            </p:cNvPr>
            <p:cNvCxnSpPr/>
            <p:nvPr/>
          </p:nvCxnSpPr>
          <p:spPr>
            <a:xfrm>
              <a:off x="2886236" y="4672272"/>
              <a:ext cx="4572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CDE0970-6131-2AF9-0CD0-0FD957E8FA63}"/>
                </a:ext>
              </a:extLst>
            </p:cNvPr>
            <p:cNvSpPr txBox="1"/>
            <p:nvPr/>
          </p:nvSpPr>
          <p:spPr>
            <a:xfrm>
              <a:off x="3369510" y="1395672"/>
              <a:ext cx="1482050" cy="42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rPr>
                <a:t>VC Allocator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46D5BB-3D23-A3B7-E1B1-35DF47872509}"/>
                </a:ext>
              </a:extLst>
            </p:cNvPr>
            <p:cNvSpPr txBox="1"/>
            <p:nvPr/>
          </p:nvSpPr>
          <p:spPr>
            <a:xfrm>
              <a:off x="3352800" y="1907316"/>
              <a:ext cx="1498760" cy="42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rPr>
                <a:t>SW Allocator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C79C3D4-04EA-8706-FCC3-24B56528D2FA}"/>
                </a:ext>
              </a:extLst>
            </p:cNvPr>
            <p:cNvSpPr/>
            <p:nvPr/>
          </p:nvSpPr>
          <p:spPr>
            <a:xfrm>
              <a:off x="1256830" y="1292168"/>
              <a:ext cx="1232811" cy="563254"/>
            </a:xfrm>
            <a:prstGeom prst="rect">
              <a:avLst/>
            </a:prstGeom>
            <a:gradFill rotWithShape="1">
              <a:gsLst>
                <a:gs pos="0">
                  <a:srgbClr val="990000">
                    <a:tint val="100000"/>
                    <a:shade val="60000"/>
                    <a:satMod val="135000"/>
                  </a:srgbClr>
                </a:gs>
                <a:gs pos="100000">
                  <a:srgbClr val="990000">
                    <a:tint val="100000"/>
                    <a:shade val="100000"/>
                    <a:satMod val="135000"/>
                  </a:srgbClr>
                </a:gs>
              </a:gsLst>
              <a:lin ang="16200000" scaled="1"/>
            </a:gradFill>
            <a:ln w="12700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CE5B089-FB66-05C2-5056-90B48AF706E0}"/>
                </a:ext>
              </a:extLst>
            </p:cNvPr>
            <p:cNvSpPr txBox="1"/>
            <p:nvPr/>
          </p:nvSpPr>
          <p:spPr>
            <a:xfrm>
              <a:off x="1199357" y="1284808"/>
              <a:ext cx="140724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rPr>
                <a:t>Route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cs typeface="Tahoma"/>
                </a:rPr>
                <a:t>Compute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AA31468-7761-03FB-B0EC-62EDFBB2C7F4}"/>
                </a:ext>
              </a:extLst>
            </p:cNvPr>
            <p:cNvGrpSpPr/>
            <p:nvPr/>
          </p:nvGrpSpPr>
          <p:grpSpPr>
            <a:xfrm>
              <a:off x="1093707" y="2179897"/>
              <a:ext cx="512373" cy="1371500"/>
              <a:chOff x="1093707" y="2179897"/>
              <a:chExt cx="512373" cy="1371500"/>
            </a:xfrm>
          </p:grpSpPr>
          <p:sp>
            <p:nvSpPr>
              <p:cNvPr id="97" name="Left Bracket 96">
                <a:extLst>
                  <a:ext uri="{FF2B5EF4-FFF2-40B4-BE49-F238E27FC236}">
                    <a16:creationId xmlns:a16="http://schemas.microsoft.com/office/drawing/2014/main" id="{9C2CF606-3239-8FB1-4CBB-A1D3D5FE8E3C}"/>
                  </a:ext>
                </a:extLst>
              </p:cNvPr>
              <p:cNvSpPr/>
              <p:nvPr/>
            </p:nvSpPr>
            <p:spPr>
              <a:xfrm>
                <a:off x="1380816" y="2233872"/>
                <a:ext cx="193514" cy="533400"/>
              </a:xfrm>
              <a:prstGeom prst="leftBracket">
                <a:avLst/>
              </a:prstGeom>
              <a:noFill/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98" name="Left Bracket 97">
                <a:extLst>
                  <a:ext uri="{FF2B5EF4-FFF2-40B4-BE49-F238E27FC236}">
                    <a16:creationId xmlns:a16="http://schemas.microsoft.com/office/drawing/2014/main" id="{624DE532-79C0-8F92-4580-AC4DCEEE44EF}"/>
                  </a:ext>
                </a:extLst>
              </p:cNvPr>
              <p:cNvSpPr/>
              <p:nvPr/>
            </p:nvSpPr>
            <p:spPr>
              <a:xfrm>
                <a:off x="1387326" y="2995871"/>
                <a:ext cx="218754" cy="339945"/>
              </a:xfrm>
              <a:prstGeom prst="leftBracket">
                <a:avLst/>
              </a:prstGeom>
              <a:noFill/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C4471D0-C57A-577B-78D5-66B4F31AED79}"/>
                  </a:ext>
                </a:extLst>
              </p:cNvPr>
              <p:cNvSpPr txBox="1"/>
              <p:nvPr/>
            </p:nvSpPr>
            <p:spPr>
              <a:xfrm>
                <a:off x="1099222" y="2179897"/>
                <a:ext cx="3328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VN0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661374C-5A39-B71A-6133-5FB6A0A56AA7}"/>
                  </a:ext>
                </a:extLst>
              </p:cNvPr>
              <p:cNvSpPr txBox="1"/>
              <p:nvPr/>
            </p:nvSpPr>
            <p:spPr>
              <a:xfrm>
                <a:off x="1093707" y="2905066"/>
                <a:ext cx="3328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VN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cs typeface="Tahoma"/>
                  </a:rPr>
                  <a:t>1</a:t>
                </a:r>
              </a:p>
            </p:txBody>
          </p:sp>
        </p:grpSp>
      </p:grpSp>
      <p:sp>
        <p:nvSpPr>
          <p:cNvPr id="143" name="Slide Number Placeholder 142">
            <a:extLst>
              <a:ext uri="{FF2B5EF4-FFF2-40B4-BE49-F238E27FC236}">
                <a16:creationId xmlns:a16="http://schemas.microsoft.com/office/drawing/2014/main" id="{738D7838-EF4D-19CB-F6E7-CC7ADDD65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26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Channel Buffers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Why are VCs used?</a:t>
            </a:r>
          </a:p>
          <a:p>
            <a:pPr lvl="1"/>
            <a:r>
              <a:rPr lang="en-US" b="1" dirty="0"/>
              <a:t>Correctness: </a:t>
            </a:r>
            <a:r>
              <a:rPr lang="en-US" dirty="0"/>
              <a:t>Avoid Cache Coherence Deadlock</a:t>
            </a:r>
          </a:p>
          <a:p>
            <a:pPr lvl="1"/>
            <a:r>
              <a:rPr lang="en-US" b="1" dirty="0"/>
              <a:t>Performance: </a:t>
            </a:r>
            <a:r>
              <a:rPr lang="en-US" dirty="0"/>
              <a:t>Avoid “Head-of-line Blocking”</a:t>
            </a:r>
          </a:p>
          <a:p>
            <a:endParaRPr lang="en-US" dirty="0"/>
          </a:p>
          <a:p>
            <a:r>
              <a:rPr lang="en-US" b="1" dirty="0"/>
              <a:t>How are VCs implemented?</a:t>
            </a:r>
          </a:p>
          <a:p>
            <a:pPr lvl="1"/>
            <a:r>
              <a:rPr lang="en-US" dirty="0"/>
              <a:t>“Separate” queues at each input port</a:t>
            </a:r>
          </a:p>
          <a:p>
            <a:pPr lvl="2"/>
            <a:r>
              <a:rPr lang="en-US" dirty="0"/>
              <a:t>Implementation Choices:</a:t>
            </a:r>
          </a:p>
          <a:p>
            <a:pPr lvl="3"/>
            <a:r>
              <a:rPr lang="en-US" dirty="0"/>
              <a:t>Physically separate set of queues</a:t>
            </a:r>
          </a:p>
          <a:p>
            <a:pPr lvl="3"/>
            <a:r>
              <a:rPr lang="en-US" dirty="0"/>
              <a:t>Logically separate and share a common pool of buffers</a:t>
            </a:r>
          </a:p>
          <a:p>
            <a:pPr lvl="1"/>
            <a:r>
              <a:rPr lang="en-US" dirty="0"/>
              <a:t>Each packet arrives with a </a:t>
            </a:r>
            <a:r>
              <a:rPr lang="en-US" dirty="0" err="1"/>
              <a:t>VCid</a:t>
            </a:r>
            <a:endParaRPr lang="en-US" dirty="0"/>
          </a:p>
          <a:p>
            <a:pPr lvl="2"/>
            <a:r>
              <a:rPr lang="en-US" dirty="0"/>
              <a:t>Selects a VC at the previous router</a:t>
            </a:r>
          </a:p>
          <a:p>
            <a:pPr lvl="3"/>
            <a:r>
              <a:rPr lang="en-US" dirty="0"/>
              <a:t>Previous router needs to know how many VCs empty</a:t>
            </a:r>
          </a:p>
          <a:p>
            <a:pPr lvl="3"/>
            <a:r>
              <a:rPr lang="en-US" dirty="0"/>
              <a:t>This information is conveyed via “credits” or On/Off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Question: Many shallow VCs or few deep VCs?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76AD-EB65-4F56-8A42-3BAEF73C4B5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AAC1B-378B-CE41-7A41-C7726AC7BA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2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 and Switch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“Allocator” matches N requests to M resources</a:t>
            </a:r>
          </a:p>
          <a:p>
            <a:r>
              <a:rPr lang="en-US" dirty="0"/>
              <a:t>“Arbiter” matches N requests to 1 resource</a:t>
            </a:r>
          </a:p>
          <a:p>
            <a:r>
              <a:rPr lang="en-US" dirty="0"/>
              <a:t>VC Allocation</a:t>
            </a:r>
          </a:p>
          <a:p>
            <a:pPr lvl="1"/>
            <a:r>
              <a:rPr lang="en-US" dirty="0"/>
              <a:t>Requests: Input VCs</a:t>
            </a:r>
          </a:p>
          <a:p>
            <a:pPr lvl="1"/>
            <a:r>
              <a:rPr lang="en-US" dirty="0"/>
              <a:t>Resources: Output VCs (i.e., VCs at next router)</a:t>
            </a:r>
          </a:p>
          <a:p>
            <a:r>
              <a:rPr lang="en-US" dirty="0"/>
              <a:t>Switch Allocation</a:t>
            </a:r>
          </a:p>
          <a:p>
            <a:pPr lvl="1"/>
            <a:r>
              <a:rPr lang="en-US" dirty="0"/>
              <a:t>Requests: Input VCs/Input ports</a:t>
            </a:r>
          </a:p>
          <a:p>
            <a:pPr lvl="1"/>
            <a:r>
              <a:rPr lang="en-US" dirty="0"/>
              <a:t>Resources: Output ports of the router</a:t>
            </a:r>
          </a:p>
          <a:p>
            <a:r>
              <a:rPr lang="en-US" dirty="0"/>
              <a:t>Allocator that delivers the highest matching translates to higher network throughput</a:t>
            </a:r>
          </a:p>
          <a:p>
            <a:pPr lvl="1"/>
            <a:r>
              <a:rPr lang="en-US" dirty="0"/>
              <a:t>Must also be fast and/or able to be pipelined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3579-6181-4B54-BFD0-1B6248E22B1B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7395A-881F-50AF-BE22-E117EE9DF525}"/>
              </a:ext>
            </a:extLst>
          </p:cNvPr>
          <p:cNvSpPr txBox="1"/>
          <p:nvPr/>
        </p:nvSpPr>
        <p:spPr>
          <a:xfrm>
            <a:off x="2584645" y="6076890"/>
            <a:ext cx="392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discussion in recitation!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3879C-7110-C5B3-F604-693912DD6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(Crossbar)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2146-687D-4250-9347-AB143BA4C40E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38D1-8D5F-A57B-CC46-0201111C1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C60F7E-50B3-0229-DD7F-43C55D6C22B0}"/>
              </a:ext>
            </a:extLst>
          </p:cNvPr>
          <p:cNvGrpSpPr/>
          <p:nvPr/>
        </p:nvGrpSpPr>
        <p:grpSpPr>
          <a:xfrm>
            <a:off x="284449" y="1817457"/>
            <a:ext cx="4287551" cy="2499782"/>
            <a:chOff x="152400" y="76200"/>
            <a:chExt cx="6934200" cy="28956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4E7AC86-70EF-C5F6-60FC-67B240935495}"/>
                </a:ext>
              </a:extLst>
            </p:cNvPr>
            <p:cNvCxnSpPr/>
            <p:nvPr/>
          </p:nvCxnSpPr>
          <p:spPr>
            <a:xfrm>
              <a:off x="969645" y="2112101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61B36F02-F5EA-5B6E-F162-3FFCD98C9FD6}"/>
                </a:ext>
              </a:extLst>
            </p:cNvPr>
            <p:cNvSpPr/>
            <p:nvPr/>
          </p:nvSpPr>
          <p:spPr>
            <a:xfrm rot="10800000">
              <a:off x="1626870" y="2328182"/>
              <a:ext cx="990600" cy="285750"/>
            </a:xfrm>
            <a:prstGeom prst="trapezoid">
              <a:avLst>
                <a:gd name="adj" fmla="val 5928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ahoma"/>
                <a:cs typeface="Tahoma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12B7A5-0AD5-B4DB-5008-8896288D5101}"/>
                </a:ext>
              </a:extLst>
            </p:cNvPr>
            <p:cNvCxnSpPr/>
            <p:nvPr/>
          </p:nvCxnSpPr>
          <p:spPr>
            <a:xfrm>
              <a:off x="2112645" y="2619375"/>
              <a:ext cx="0" cy="35242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83998A-6554-FA7D-80F6-DBAEFE15F291}"/>
                </a:ext>
              </a:extLst>
            </p:cNvPr>
            <p:cNvGrpSpPr/>
            <p:nvPr/>
          </p:nvGrpSpPr>
          <p:grpSpPr>
            <a:xfrm>
              <a:off x="430149" y="1903095"/>
              <a:ext cx="539496" cy="411480"/>
              <a:chOff x="292608" y="1197864"/>
              <a:chExt cx="539496" cy="475488"/>
            </a:xfrm>
          </p:grpSpPr>
          <p:sp>
            <p:nvSpPr>
              <p:cNvPr id="65" name="Isosceles Triangle 65">
                <a:extLst>
                  <a:ext uri="{FF2B5EF4-FFF2-40B4-BE49-F238E27FC236}">
                    <a16:creationId xmlns:a16="http://schemas.microsoft.com/office/drawing/2014/main" id="{1A59F44D-B806-B623-675D-B4C91504120C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4349D60-1FE2-ADE1-F02A-A62D34C5DDA0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4222A8-65A8-9073-542F-36ED40E4FCB2}"/>
                </a:ext>
              </a:extLst>
            </p:cNvPr>
            <p:cNvCxnSpPr/>
            <p:nvPr/>
          </p:nvCxnSpPr>
          <p:spPr>
            <a:xfrm>
              <a:off x="152400" y="2084070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B092F4-A9AB-7527-13F7-6E14B0762D28}"/>
                </a:ext>
              </a:extLst>
            </p:cNvPr>
            <p:cNvCxnSpPr/>
            <p:nvPr/>
          </p:nvCxnSpPr>
          <p:spPr>
            <a:xfrm>
              <a:off x="969645" y="1656806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F91494-8E12-E154-5E3F-ADD5712B30FC}"/>
                </a:ext>
              </a:extLst>
            </p:cNvPr>
            <p:cNvGrpSpPr/>
            <p:nvPr/>
          </p:nvGrpSpPr>
          <p:grpSpPr>
            <a:xfrm>
              <a:off x="430149" y="1447800"/>
              <a:ext cx="539496" cy="411480"/>
              <a:chOff x="292608" y="1197864"/>
              <a:chExt cx="539496" cy="475488"/>
            </a:xfrm>
          </p:grpSpPr>
          <p:sp>
            <p:nvSpPr>
              <p:cNvPr id="63" name="Isosceles Triangle 63">
                <a:extLst>
                  <a:ext uri="{FF2B5EF4-FFF2-40B4-BE49-F238E27FC236}">
                    <a16:creationId xmlns:a16="http://schemas.microsoft.com/office/drawing/2014/main" id="{E77A0ED2-68EF-0F6E-4EEC-2BF3B3E5E273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999BE22-460B-6CBD-C569-DEC531CB4FD1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FA35C9-1DEB-AA9F-0144-93D67334FCBF}"/>
                </a:ext>
              </a:extLst>
            </p:cNvPr>
            <p:cNvCxnSpPr/>
            <p:nvPr/>
          </p:nvCxnSpPr>
          <p:spPr>
            <a:xfrm>
              <a:off x="152400" y="1628775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AE50C-6A00-8C58-FCBF-AEB5437525AE}"/>
                </a:ext>
              </a:extLst>
            </p:cNvPr>
            <p:cNvCxnSpPr/>
            <p:nvPr/>
          </p:nvCxnSpPr>
          <p:spPr>
            <a:xfrm>
              <a:off x="969645" y="1199606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0C6D24-935D-B041-710D-53DD98B59CCC}"/>
                </a:ext>
              </a:extLst>
            </p:cNvPr>
            <p:cNvGrpSpPr/>
            <p:nvPr/>
          </p:nvGrpSpPr>
          <p:grpSpPr>
            <a:xfrm>
              <a:off x="430149" y="990600"/>
              <a:ext cx="539496" cy="411480"/>
              <a:chOff x="292608" y="1197864"/>
              <a:chExt cx="539496" cy="475488"/>
            </a:xfrm>
          </p:grpSpPr>
          <p:sp>
            <p:nvSpPr>
              <p:cNvPr id="61" name="Isosceles Triangle 61">
                <a:extLst>
                  <a:ext uri="{FF2B5EF4-FFF2-40B4-BE49-F238E27FC236}">
                    <a16:creationId xmlns:a16="http://schemas.microsoft.com/office/drawing/2014/main" id="{C98D98A2-4A1E-8099-9403-398AD70AD153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9A3209F-97B1-0674-282B-AFB517B3436D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46E1A8-F5E2-95F4-47A1-D2C8B22E125D}"/>
                </a:ext>
              </a:extLst>
            </p:cNvPr>
            <p:cNvCxnSpPr/>
            <p:nvPr/>
          </p:nvCxnSpPr>
          <p:spPr>
            <a:xfrm>
              <a:off x="152400" y="1171575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3A1B81-3A87-CFBA-73BF-B2E881DE0966}"/>
                </a:ext>
              </a:extLst>
            </p:cNvPr>
            <p:cNvCxnSpPr/>
            <p:nvPr/>
          </p:nvCxnSpPr>
          <p:spPr>
            <a:xfrm>
              <a:off x="969645" y="742406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DC1DDC-DF38-19C0-0934-D4CB331D8554}"/>
                </a:ext>
              </a:extLst>
            </p:cNvPr>
            <p:cNvGrpSpPr/>
            <p:nvPr/>
          </p:nvGrpSpPr>
          <p:grpSpPr>
            <a:xfrm>
              <a:off x="430149" y="533400"/>
              <a:ext cx="539496" cy="411480"/>
              <a:chOff x="292608" y="1197864"/>
              <a:chExt cx="539496" cy="475488"/>
            </a:xfrm>
          </p:grpSpPr>
          <p:sp>
            <p:nvSpPr>
              <p:cNvPr id="59" name="Isosceles Triangle 59">
                <a:extLst>
                  <a:ext uri="{FF2B5EF4-FFF2-40B4-BE49-F238E27FC236}">
                    <a16:creationId xmlns:a16="http://schemas.microsoft.com/office/drawing/2014/main" id="{13276178-ED03-34F7-5C0E-E62ED96105A5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D880B38-FEAF-BDFE-9478-4542D7C24CE2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AD6855-DC53-C324-45B8-5239303D921D}"/>
                </a:ext>
              </a:extLst>
            </p:cNvPr>
            <p:cNvCxnSpPr/>
            <p:nvPr/>
          </p:nvCxnSpPr>
          <p:spPr>
            <a:xfrm>
              <a:off x="152400" y="714375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152905-6958-B348-A8C0-410CF4EE34AA}"/>
                </a:ext>
              </a:extLst>
            </p:cNvPr>
            <p:cNvCxnSpPr/>
            <p:nvPr/>
          </p:nvCxnSpPr>
          <p:spPr>
            <a:xfrm>
              <a:off x="969645" y="285206"/>
              <a:ext cx="5943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DC2677-1D06-D336-2946-70CB515F8A13}"/>
                </a:ext>
              </a:extLst>
            </p:cNvPr>
            <p:cNvGrpSpPr/>
            <p:nvPr/>
          </p:nvGrpSpPr>
          <p:grpSpPr>
            <a:xfrm>
              <a:off x="430149" y="76200"/>
              <a:ext cx="539496" cy="411480"/>
              <a:chOff x="292608" y="1197864"/>
              <a:chExt cx="539496" cy="475488"/>
            </a:xfrm>
          </p:grpSpPr>
          <p:sp>
            <p:nvSpPr>
              <p:cNvPr id="57" name="Isosceles Triangle 57">
                <a:extLst>
                  <a:ext uri="{FF2B5EF4-FFF2-40B4-BE49-F238E27FC236}">
                    <a16:creationId xmlns:a16="http://schemas.microsoft.com/office/drawing/2014/main" id="{A13868C3-C593-7371-69BB-1557843FF418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D151741-D2BA-4744-AB50-EC0F363B2D45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3C695C-01B3-18C9-7919-87F9583D3CF9}"/>
                </a:ext>
              </a:extLst>
            </p:cNvPr>
            <p:cNvCxnSpPr/>
            <p:nvPr/>
          </p:nvCxnSpPr>
          <p:spPr>
            <a:xfrm>
              <a:off x="152400" y="257175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70D5FC-3C90-1149-EFE9-AA6FE1F037A0}"/>
                </a:ext>
              </a:extLst>
            </p:cNvPr>
            <p:cNvCxnSpPr/>
            <p:nvPr/>
          </p:nvCxnSpPr>
          <p:spPr>
            <a:xfrm>
              <a:off x="1828800" y="2112791"/>
              <a:ext cx="0" cy="2153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EDBF4E4-5C40-7541-049A-170A8D36A44C}"/>
                </a:ext>
              </a:extLst>
            </p:cNvPr>
            <p:cNvCxnSpPr/>
            <p:nvPr/>
          </p:nvCxnSpPr>
          <p:spPr>
            <a:xfrm>
              <a:off x="1981200" y="1657496"/>
              <a:ext cx="0" cy="6706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345A04-08CB-93F9-56A2-42794A7FF74B}"/>
                </a:ext>
              </a:extLst>
            </p:cNvPr>
            <p:cNvCxnSpPr>
              <a:endCxn id="8" idx="2"/>
            </p:cNvCxnSpPr>
            <p:nvPr/>
          </p:nvCxnSpPr>
          <p:spPr>
            <a:xfrm>
              <a:off x="2112645" y="1200296"/>
              <a:ext cx="9525" cy="11278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A1C186-CBEB-8CF7-C3D1-C28B4D52F921}"/>
                </a:ext>
              </a:extLst>
            </p:cNvPr>
            <p:cNvCxnSpPr/>
            <p:nvPr/>
          </p:nvCxnSpPr>
          <p:spPr>
            <a:xfrm>
              <a:off x="2287633" y="739140"/>
              <a:ext cx="0" cy="1589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0DDABC-4DFF-A917-7100-EDDC6F7C1640}"/>
                </a:ext>
              </a:extLst>
            </p:cNvPr>
            <p:cNvCxnSpPr/>
            <p:nvPr/>
          </p:nvCxnSpPr>
          <p:spPr>
            <a:xfrm>
              <a:off x="2438400" y="285896"/>
              <a:ext cx="0" cy="20286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0DD38ECD-C58E-C7BD-115C-3C505892A825}"/>
                </a:ext>
              </a:extLst>
            </p:cNvPr>
            <p:cNvSpPr/>
            <p:nvPr/>
          </p:nvSpPr>
          <p:spPr>
            <a:xfrm rot="10800000">
              <a:off x="2743201" y="2347086"/>
              <a:ext cx="990600" cy="285750"/>
            </a:xfrm>
            <a:prstGeom prst="trapezoid">
              <a:avLst>
                <a:gd name="adj" fmla="val 5928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ahoma"/>
                <a:cs typeface="Tahoma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54BB02F-9AAC-D255-3321-4FDD6F64381F}"/>
                </a:ext>
              </a:extLst>
            </p:cNvPr>
            <p:cNvCxnSpPr/>
            <p:nvPr/>
          </p:nvCxnSpPr>
          <p:spPr>
            <a:xfrm>
              <a:off x="3228976" y="2606024"/>
              <a:ext cx="0" cy="35242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085815-5C23-235E-D6E7-273D2F5A2E96}"/>
                </a:ext>
              </a:extLst>
            </p:cNvPr>
            <p:cNvCxnSpPr/>
            <p:nvPr/>
          </p:nvCxnSpPr>
          <p:spPr>
            <a:xfrm>
              <a:off x="2945131" y="2131695"/>
              <a:ext cx="0" cy="2153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5A9A5A9-5ECA-F080-5FB3-6C7F0EFC5971}"/>
                </a:ext>
              </a:extLst>
            </p:cNvPr>
            <p:cNvCxnSpPr/>
            <p:nvPr/>
          </p:nvCxnSpPr>
          <p:spPr>
            <a:xfrm>
              <a:off x="3097531" y="1676400"/>
              <a:ext cx="0" cy="6706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5E48215-1A89-097B-45E4-E87E89F67FE3}"/>
                </a:ext>
              </a:extLst>
            </p:cNvPr>
            <p:cNvCxnSpPr>
              <a:endCxn id="29" idx="2"/>
            </p:cNvCxnSpPr>
            <p:nvPr/>
          </p:nvCxnSpPr>
          <p:spPr>
            <a:xfrm>
              <a:off x="3228976" y="1219200"/>
              <a:ext cx="9525" cy="11278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119B9DD-34F7-527E-7FBF-AA69506BBE08}"/>
                </a:ext>
              </a:extLst>
            </p:cNvPr>
            <p:cNvCxnSpPr/>
            <p:nvPr/>
          </p:nvCxnSpPr>
          <p:spPr>
            <a:xfrm>
              <a:off x="3403964" y="758044"/>
              <a:ext cx="0" cy="1589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6DCA2DE-AE29-1558-7E4C-06A946521DE8}"/>
                </a:ext>
              </a:extLst>
            </p:cNvPr>
            <p:cNvCxnSpPr/>
            <p:nvPr/>
          </p:nvCxnSpPr>
          <p:spPr>
            <a:xfrm>
              <a:off x="3554731" y="304800"/>
              <a:ext cx="0" cy="20286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BEBBC586-74B5-4F06-1DDE-85C6C83B55B7}"/>
                </a:ext>
              </a:extLst>
            </p:cNvPr>
            <p:cNvSpPr/>
            <p:nvPr/>
          </p:nvSpPr>
          <p:spPr>
            <a:xfrm rot="10800000">
              <a:off x="3810000" y="2347086"/>
              <a:ext cx="990600" cy="285750"/>
            </a:xfrm>
            <a:prstGeom prst="trapezoid">
              <a:avLst>
                <a:gd name="adj" fmla="val 5928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ahoma"/>
                <a:cs typeface="Tahoma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F4DB6FA-F823-CDCE-D83F-C34A08C35FB8}"/>
                </a:ext>
              </a:extLst>
            </p:cNvPr>
            <p:cNvCxnSpPr/>
            <p:nvPr/>
          </p:nvCxnSpPr>
          <p:spPr>
            <a:xfrm>
              <a:off x="4295775" y="2606024"/>
              <a:ext cx="0" cy="35242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62B362-78CA-912F-4D17-07961B0FFCF0}"/>
                </a:ext>
              </a:extLst>
            </p:cNvPr>
            <p:cNvCxnSpPr/>
            <p:nvPr/>
          </p:nvCxnSpPr>
          <p:spPr>
            <a:xfrm>
              <a:off x="4011930" y="2131695"/>
              <a:ext cx="0" cy="2153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6BF513-8224-EA2B-E891-3AE20F69F898}"/>
                </a:ext>
              </a:extLst>
            </p:cNvPr>
            <p:cNvCxnSpPr/>
            <p:nvPr/>
          </p:nvCxnSpPr>
          <p:spPr>
            <a:xfrm>
              <a:off x="4164330" y="1676400"/>
              <a:ext cx="0" cy="6706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647131A-353C-F761-4F82-5265E0224148}"/>
                </a:ext>
              </a:extLst>
            </p:cNvPr>
            <p:cNvCxnSpPr>
              <a:endCxn id="36" idx="2"/>
            </p:cNvCxnSpPr>
            <p:nvPr/>
          </p:nvCxnSpPr>
          <p:spPr>
            <a:xfrm>
              <a:off x="4295775" y="1219200"/>
              <a:ext cx="9525" cy="11278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22C26D3-CF78-92C5-A4C2-F1C4EC3C8555}"/>
                </a:ext>
              </a:extLst>
            </p:cNvPr>
            <p:cNvCxnSpPr/>
            <p:nvPr/>
          </p:nvCxnSpPr>
          <p:spPr>
            <a:xfrm>
              <a:off x="4470763" y="758044"/>
              <a:ext cx="0" cy="1589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6A6A10-964A-50C5-641A-2FEA7D9C1975}"/>
                </a:ext>
              </a:extLst>
            </p:cNvPr>
            <p:cNvCxnSpPr/>
            <p:nvPr/>
          </p:nvCxnSpPr>
          <p:spPr>
            <a:xfrm>
              <a:off x="4621530" y="304800"/>
              <a:ext cx="0" cy="20286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6333FA61-E661-C268-39B5-AC7F4081E72A}"/>
                </a:ext>
              </a:extLst>
            </p:cNvPr>
            <p:cNvSpPr/>
            <p:nvPr/>
          </p:nvSpPr>
          <p:spPr>
            <a:xfrm rot="10800000">
              <a:off x="4953000" y="2347086"/>
              <a:ext cx="990600" cy="285750"/>
            </a:xfrm>
            <a:prstGeom prst="trapezoid">
              <a:avLst>
                <a:gd name="adj" fmla="val 5928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ahoma"/>
                <a:cs typeface="Tahoma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81DB018-25C0-D402-7CBA-69AE48D52664}"/>
                </a:ext>
              </a:extLst>
            </p:cNvPr>
            <p:cNvCxnSpPr/>
            <p:nvPr/>
          </p:nvCxnSpPr>
          <p:spPr>
            <a:xfrm>
              <a:off x="5438775" y="2606024"/>
              <a:ext cx="0" cy="35242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AC18B63-D826-4DB0-8417-B6DBBDFE7B37}"/>
                </a:ext>
              </a:extLst>
            </p:cNvPr>
            <p:cNvCxnSpPr/>
            <p:nvPr/>
          </p:nvCxnSpPr>
          <p:spPr>
            <a:xfrm>
              <a:off x="5154930" y="2131695"/>
              <a:ext cx="0" cy="2153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B5EA93B-485D-213D-7E20-F653FFE599D8}"/>
                </a:ext>
              </a:extLst>
            </p:cNvPr>
            <p:cNvCxnSpPr/>
            <p:nvPr/>
          </p:nvCxnSpPr>
          <p:spPr>
            <a:xfrm>
              <a:off x="5307330" y="1676400"/>
              <a:ext cx="0" cy="6706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34C8CB-0F3B-CE2E-DCC0-6274C6638D76}"/>
                </a:ext>
              </a:extLst>
            </p:cNvPr>
            <p:cNvCxnSpPr>
              <a:endCxn id="43" idx="2"/>
            </p:cNvCxnSpPr>
            <p:nvPr/>
          </p:nvCxnSpPr>
          <p:spPr>
            <a:xfrm>
              <a:off x="5438775" y="1219200"/>
              <a:ext cx="9525" cy="11278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4818BF-5BE8-1070-D14F-6A2F96224387}"/>
                </a:ext>
              </a:extLst>
            </p:cNvPr>
            <p:cNvCxnSpPr/>
            <p:nvPr/>
          </p:nvCxnSpPr>
          <p:spPr>
            <a:xfrm>
              <a:off x="5613763" y="758044"/>
              <a:ext cx="0" cy="1589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BF3DDF-9D98-25E9-A8CB-CC31FCCF5559}"/>
                </a:ext>
              </a:extLst>
            </p:cNvPr>
            <p:cNvCxnSpPr/>
            <p:nvPr/>
          </p:nvCxnSpPr>
          <p:spPr>
            <a:xfrm>
              <a:off x="5764530" y="304800"/>
              <a:ext cx="0" cy="20286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C611BC09-B406-AE06-C527-D0C6D50ACADF}"/>
                </a:ext>
              </a:extLst>
            </p:cNvPr>
            <p:cNvSpPr/>
            <p:nvPr/>
          </p:nvSpPr>
          <p:spPr>
            <a:xfrm rot="10800000">
              <a:off x="6096000" y="2347086"/>
              <a:ext cx="990600" cy="285750"/>
            </a:xfrm>
            <a:prstGeom prst="trapezoid">
              <a:avLst>
                <a:gd name="adj" fmla="val 59286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ahoma"/>
                <a:cs typeface="Tahoma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0313231-5FD4-B545-62E5-56F8E47EE8EE}"/>
                </a:ext>
              </a:extLst>
            </p:cNvPr>
            <p:cNvCxnSpPr/>
            <p:nvPr/>
          </p:nvCxnSpPr>
          <p:spPr>
            <a:xfrm>
              <a:off x="6553200" y="2606025"/>
              <a:ext cx="0" cy="35242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3E81F4-A988-2B4C-280D-961378CD91BD}"/>
                </a:ext>
              </a:extLst>
            </p:cNvPr>
            <p:cNvCxnSpPr/>
            <p:nvPr/>
          </p:nvCxnSpPr>
          <p:spPr>
            <a:xfrm>
              <a:off x="6248400" y="2131695"/>
              <a:ext cx="0" cy="2153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468588-F350-CBF7-9BF6-FF9956E35D05}"/>
                </a:ext>
              </a:extLst>
            </p:cNvPr>
            <p:cNvCxnSpPr/>
            <p:nvPr/>
          </p:nvCxnSpPr>
          <p:spPr>
            <a:xfrm>
              <a:off x="6400800" y="1676400"/>
              <a:ext cx="0" cy="6706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A84F6D5-1D63-59AB-E350-F0962C7B32C5}"/>
                </a:ext>
              </a:extLst>
            </p:cNvPr>
            <p:cNvCxnSpPr/>
            <p:nvPr/>
          </p:nvCxnSpPr>
          <p:spPr>
            <a:xfrm>
              <a:off x="6532245" y="1219200"/>
              <a:ext cx="9525" cy="11278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7A0322B-32B2-B060-6C1D-F0543FC9317C}"/>
                </a:ext>
              </a:extLst>
            </p:cNvPr>
            <p:cNvCxnSpPr/>
            <p:nvPr/>
          </p:nvCxnSpPr>
          <p:spPr>
            <a:xfrm>
              <a:off x="6707233" y="758044"/>
              <a:ext cx="0" cy="1589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4A1328-471C-A998-294D-6B6A7F8F7587}"/>
                </a:ext>
              </a:extLst>
            </p:cNvPr>
            <p:cNvCxnSpPr/>
            <p:nvPr/>
          </p:nvCxnSpPr>
          <p:spPr>
            <a:xfrm>
              <a:off x="6858000" y="304800"/>
              <a:ext cx="0" cy="20286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806DA8B-6ABB-876F-4465-5C927186D5F6}"/>
              </a:ext>
            </a:extLst>
          </p:cNvPr>
          <p:cNvSpPr txBox="1"/>
          <p:nvPr/>
        </p:nvSpPr>
        <p:spPr>
          <a:xfrm>
            <a:off x="770832" y="4681087"/>
            <a:ext cx="34758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Mux-based Crossbar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4BDC529-A7A7-301D-A1E0-7AA6550EF000}"/>
              </a:ext>
            </a:extLst>
          </p:cNvPr>
          <p:cNvSpPr/>
          <p:nvPr/>
        </p:nvSpPr>
        <p:spPr>
          <a:xfrm>
            <a:off x="114931" y="1671886"/>
            <a:ext cx="4457069" cy="29898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ahoma"/>
              <a:cs typeface="Tahom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CA0C9B-4F99-C381-B671-C46C9359EA7A}"/>
              </a:ext>
            </a:extLst>
          </p:cNvPr>
          <p:cNvSpPr txBox="1"/>
          <p:nvPr/>
        </p:nvSpPr>
        <p:spPr>
          <a:xfrm>
            <a:off x="701519" y="3521698"/>
            <a:ext cx="7811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ahoma"/>
                <a:cs typeface="Tahoma"/>
              </a:rPr>
              <a:t>Mux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3C4F149-778E-6094-1B68-74FA66027AC1}"/>
              </a:ext>
            </a:extLst>
          </p:cNvPr>
          <p:cNvGrpSpPr/>
          <p:nvPr/>
        </p:nvGrpSpPr>
        <p:grpSpPr>
          <a:xfrm>
            <a:off x="4776566" y="1576764"/>
            <a:ext cx="3969835" cy="2965832"/>
            <a:chOff x="4162" y="3256140"/>
            <a:chExt cx="4466273" cy="344543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D336848-8334-0FC5-94E1-484E8B1DDB73}"/>
                </a:ext>
              </a:extLst>
            </p:cNvPr>
            <p:cNvCxnSpPr/>
            <p:nvPr/>
          </p:nvCxnSpPr>
          <p:spPr>
            <a:xfrm rot="5400000">
              <a:off x="-112144" y="5057662"/>
              <a:ext cx="3231845" cy="914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F6C5D0D-1F82-81A8-31B8-6D6287AF17DE}"/>
                </a:ext>
              </a:extLst>
            </p:cNvPr>
            <p:cNvCxnSpPr/>
            <p:nvPr/>
          </p:nvCxnSpPr>
          <p:spPr>
            <a:xfrm rot="5400000">
              <a:off x="534032" y="5076398"/>
              <a:ext cx="3231845" cy="914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2ACAD03-68AE-374E-01ED-68F6DC615850}"/>
                </a:ext>
              </a:extLst>
            </p:cNvPr>
            <p:cNvCxnSpPr/>
            <p:nvPr/>
          </p:nvCxnSpPr>
          <p:spPr>
            <a:xfrm rot="5400000">
              <a:off x="1207640" y="5074057"/>
              <a:ext cx="3231845" cy="914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2A43B5A7-69D3-351D-F8EE-CA82EA57550D}"/>
                </a:ext>
              </a:extLst>
            </p:cNvPr>
            <p:cNvCxnSpPr/>
            <p:nvPr/>
          </p:nvCxnSpPr>
          <p:spPr>
            <a:xfrm rot="5400000">
              <a:off x="1875152" y="5081083"/>
              <a:ext cx="3231845" cy="914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8CBD63-351A-CF3C-7288-B26BA9C65CD1}"/>
                </a:ext>
              </a:extLst>
            </p:cNvPr>
            <p:cNvCxnSpPr/>
            <p:nvPr/>
          </p:nvCxnSpPr>
          <p:spPr>
            <a:xfrm rot="5400000">
              <a:off x="2533520" y="5074057"/>
              <a:ext cx="3231845" cy="914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36BE7F6B-33FD-BAB3-A027-DC75AB35CB47}"/>
                </a:ext>
              </a:extLst>
            </p:cNvPr>
            <p:cNvCxnSpPr/>
            <p:nvPr/>
          </p:nvCxnSpPr>
          <p:spPr>
            <a:xfrm>
              <a:off x="779498" y="3747683"/>
              <a:ext cx="3676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5B525E3C-6B1A-DCFE-9D99-2F60F10FB42A}"/>
                </a:ext>
              </a:extLst>
            </p:cNvPr>
            <p:cNvCxnSpPr/>
            <p:nvPr/>
          </p:nvCxnSpPr>
          <p:spPr>
            <a:xfrm>
              <a:off x="779498" y="4238221"/>
              <a:ext cx="3676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BF667749-8ECB-1872-C4E4-0EB6123CA0DD}"/>
                </a:ext>
              </a:extLst>
            </p:cNvPr>
            <p:cNvCxnSpPr/>
            <p:nvPr/>
          </p:nvCxnSpPr>
          <p:spPr>
            <a:xfrm>
              <a:off x="774735" y="4770477"/>
              <a:ext cx="3676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0CFA00DC-B938-C1EC-FE7A-0D2FD7F62260}"/>
                </a:ext>
              </a:extLst>
            </p:cNvPr>
            <p:cNvCxnSpPr/>
            <p:nvPr/>
          </p:nvCxnSpPr>
          <p:spPr>
            <a:xfrm>
              <a:off x="793785" y="5333595"/>
              <a:ext cx="3676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ADBA3D25-D379-47B5-3D5B-BD4F02676569}"/>
                </a:ext>
              </a:extLst>
            </p:cNvPr>
            <p:cNvCxnSpPr/>
            <p:nvPr/>
          </p:nvCxnSpPr>
          <p:spPr>
            <a:xfrm>
              <a:off x="784260" y="5919383"/>
              <a:ext cx="3676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23A2D220-83B7-6A3A-3A81-2A4806EB7498}"/>
                </a:ext>
              </a:extLst>
            </p:cNvPr>
            <p:cNvGrpSpPr/>
            <p:nvPr/>
          </p:nvGrpSpPr>
          <p:grpSpPr>
            <a:xfrm>
              <a:off x="401926" y="3537752"/>
              <a:ext cx="539496" cy="411480"/>
              <a:chOff x="292608" y="1197864"/>
              <a:chExt cx="539496" cy="475488"/>
            </a:xfrm>
          </p:grpSpPr>
          <p:sp>
            <p:nvSpPr>
              <p:cNvPr id="550" name="Isosceles Triangle 276">
                <a:extLst>
                  <a:ext uri="{FF2B5EF4-FFF2-40B4-BE49-F238E27FC236}">
                    <a16:creationId xmlns:a16="http://schemas.microsoft.com/office/drawing/2014/main" id="{0B6B7E51-FF6D-C19A-EB73-4454AEB74279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A8CBAB9B-1AB9-F2DD-2943-04BF28B0EFBB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B8E7D4E4-ED5A-9E04-43EC-431B0C4D0800}"/>
                </a:ext>
              </a:extLst>
            </p:cNvPr>
            <p:cNvGrpSpPr/>
            <p:nvPr/>
          </p:nvGrpSpPr>
          <p:grpSpPr>
            <a:xfrm>
              <a:off x="398878" y="4028480"/>
              <a:ext cx="539496" cy="411480"/>
              <a:chOff x="292608" y="1197864"/>
              <a:chExt cx="539496" cy="475488"/>
            </a:xfrm>
          </p:grpSpPr>
          <p:sp>
            <p:nvSpPr>
              <p:cNvPr id="548" name="Isosceles Triangle 274">
                <a:extLst>
                  <a:ext uri="{FF2B5EF4-FFF2-40B4-BE49-F238E27FC236}">
                    <a16:creationId xmlns:a16="http://schemas.microsoft.com/office/drawing/2014/main" id="{F9E29E8E-D1D6-59B4-EFDC-EAD7C1847F0F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4B54B536-EAE4-35AB-27C8-2272597CEF76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F54E4409-6BAC-7979-F5DF-179343E06B11}"/>
                </a:ext>
              </a:extLst>
            </p:cNvPr>
            <p:cNvGrpSpPr/>
            <p:nvPr/>
          </p:nvGrpSpPr>
          <p:grpSpPr>
            <a:xfrm>
              <a:off x="389734" y="4558832"/>
              <a:ext cx="539496" cy="411480"/>
              <a:chOff x="292608" y="1197864"/>
              <a:chExt cx="539496" cy="475488"/>
            </a:xfrm>
          </p:grpSpPr>
          <p:sp>
            <p:nvSpPr>
              <p:cNvPr id="546" name="Isosceles Triangle 272">
                <a:extLst>
                  <a:ext uri="{FF2B5EF4-FFF2-40B4-BE49-F238E27FC236}">
                    <a16:creationId xmlns:a16="http://schemas.microsoft.com/office/drawing/2014/main" id="{6E26C633-B60C-22DE-10EA-582DF75A4B82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7A86F2AF-6166-7B12-B967-040A07581622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298F184E-7B2B-A251-2308-7F43478DD18D}"/>
                </a:ext>
              </a:extLst>
            </p:cNvPr>
            <p:cNvGrpSpPr/>
            <p:nvPr/>
          </p:nvGrpSpPr>
          <p:grpSpPr>
            <a:xfrm>
              <a:off x="389734" y="5116616"/>
              <a:ext cx="539496" cy="411480"/>
              <a:chOff x="292608" y="1197864"/>
              <a:chExt cx="539496" cy="475488"/>
            </a:xfrm>
          </p:grpSpPr>
          <p:sp>
            <p:nvSpPr>
              <p:cNvPr id="544" name="Isosceles Triangle 270">
                <a:extLst>
                  <a:ext uri="{FF2B5EF4-FFF2-40B4-BE49-F238E27FC236}">
                    <a16:creationId xmlns:a16="http://schemas.microsoft.com/office/drawing/2014/main" id="{1C41BF26-D2C7-7666-EE3F-BACCC9AB0B38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31C416C-2B28-9EB7-1FAF-C18682CA9D7A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15C9B3D3-904E-D55D-6124-51D2375F8E80}"/>
                </a:ext>
              </a:extLst>
            </p:cNvPr>
            <p:cNvGrpSpPr/>
            <p:nvPr/>
          </p:nvGrpSpPr>
          <p:grpSpPr>
            <a:xfrm>
              <a:off x="389734" y="5701832"/>
              <a:ext cx="539496" cy="411480"/>
              <a:chOff x="292608" y="1197864"/>
              <a:chExt cx="539496" cy="475488"/>
            </a:xfrm>
          </p:grpSpPr>
          <p:sp>
            <p:nvSpPr>
              <p:cNvPr id="542" name="Isosceles Triangle 268">
                <a:extLst>
                  <a:ext uri="{FF2B5EF4-FFF2-40B4-BE49-F238E27FC236}">
                    <a16:creationId xmlns:a16="http://schemas.microsoft.com/office/drawing/2014/main" id="{F3197BF5-F251-42EE-1528-4E6F4E11BD13}"/>
                  </a:ext>
                </a:extLst>
              </p:cNvPr>
              <p:cNvSpPr/>
              <p:nvPr/>
            </p:nvSpPr>
            <p:spPr>
              <a:xfrm rot="5400000">
                <a:off x="260604" y="1229868"/>
                <a:ext cx="475488" cy="411480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23271B4E-B17F-6BDC-3891-2EE8593E71A2}"/>
                  </a:ext>
                </a:extLst>
              </p:cNvPr>
              <p:cNvSpPr/>
              <p:nvPr/>
            </p:nvSpPr>
            <p:spPr>
              <a:xfrm>
                <a:off x="704088" y="1371600"/>
                <a:ext cx="128016" cy="13716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latin typeface="Tahoma"/>
                  <a:cs typeface="Tahoma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423BAA01-5AFB-2DB5-88A7-250ED5724398}"/>
                </a:ext>
              </a:extLst>
            </p:cNvPr>
            <p:cNvGrpSpPr/>
            <p:nvPr/>
          </p:nvGrpSpPr>
          <p:grpSpPr>
            <a:xfrm rot="3165885">
              <a:off x="1688964" y="3900770"/>
              <a:ext cx="495418" cy="183512"/>
              <a:chOff x="5769483" y="1719264"/>
              <a:chExt cx="827151" cy="343470"/>
            </a:xfrm>
          </p:grpSpPr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BA44FC16-3962-7A1F-CC11-5F290E666445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C3813FE2-287D-5F89-815A-90442B369788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C40FD3C5-2AD7-3616-CE1C-27B5D4762338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EA7310ED-C501-A128-9CA8-3513BB47C1F9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9271F66D-3CFF-B675-6FE4-910E68470DFC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64F1FF06-5D6A-AD1E-B59C-2ADFB64C3E92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981474CB-DCD3-1A1B-5EB2-7ECE60FEF297}"/>
                </a:ext>
              </a:extLst>
            </p:cNvPr>
            <p:cNvGrpSpPr/>
            <p:nvPr/>
          </p:nvGrpSpPr>
          <p:grpSpPr>
            <a:xfrm rot="3165885">
              <a:off x="1027548" y="3916010"/>
              <a:ext cx="495418" cy="183512"/>
              <a:chOff x="5769483" y="1719264"/>
              <a:chExt cx="827151" cy="343470"/>
            </a:xfrm>
          </p:grpSpPr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46D4BE04-9225-D16E-E4CA-3E352A562B4C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885D9F34-C30A-6702-0D37-700DF4133A0C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A055E8EE-C9E3-C659-9EAF-3838F9C9BA27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425A83F-EF43-FBF7-D991-8ABC82699BE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C44593F1-C1A8-9B8D-9ECC-0C1236196D8D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38865302-24AF-2B38-A083-F59EB7FF1362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45186418-BA4B-A03C-039E-91A16F19A32E}"/>
                </a:ext>
              </a:extLst>
            </p:cNvPr>
            <p:cNvCxnSpPr/>
            <p:nvPr/>
          </p:nvCxnSpPr>
          <p:spPr>
            <a:xfrm>
              <a:off x="124177" y="3718727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C7CD3892-B7EF-5302-EBBE-6EC3F5F6A297}"/>
                </a:ext>
              </a:extLst>
            </p:cNvPr>
            <p:cNvCxnSpPr/>
            <p:nvPr/>
          </p:nvCxnSpPr>
          <p:spPr>
            <a:xfrm>
              <a:off x="139417" y="4227743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4C2D2988-4913-8750-ACB3-B5CEA8175841}"/>
                </a:ext>
              </a:extLst>
            </p:cNvPr>
            <p:cNvCxnSpPr/>
            <p:nvPr/>
          </p:nvCxnSpPr>
          <p:spPr>
            <a:xfrm>
              <a:off x="130273" y="4767239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71B661D8-C713-4424-504C-6612C47A5AA1}"/>
                </a:ext>
              </a:extLst>
            </p:cNvPr>
            <p:cNvCxnSpPr/>
            <p:nvPr/>
          </p:nvCxnSpPr>
          <p:spPr>
            <a:xfrm>
              <a:off x="130273" y="5334167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6A40E8B-4C13-D488-212A-B9E18D3272B8}"/>
                </a:ext>
              </a:extLst>
            </p:cNvPr>
            <p:cNvCxnSpPr/>
            <p:nvPr/>
          </p:nvCxnSpPr>
          <p:spPr>
            <a:xfrm>
              <a:off x="130273" y="5928527"/>
              <a:ext cx="265176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6B98EFD2-107F-5CF4-B22C-E0190983C13D}"/>
                </a:ext>
              </a:extLst>
            </p:cNvPr>
            <p:cNvGrpSpPr/>
            <p:nvPr/>
          </p:nvGrpSpPr>
          <p:grpSpPr>
            <a:xfrm rot="3165885">
              <a:off x="3011795" y="3897722"/>
              <a:ext cx="495418" cy="183512"/>
              <a:chOff x="5769483" y="1719264"/>
              <a:chExt cx="827151" cy="343470"/>
            </a:xfrm>
          </p:grpSpPr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8380C192-5B61-BC5B-4A9D-640FBEA77BAF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9E426B18-F2FE-16F8-4053-81BB687060C0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7A928373-05A7-D678-8A56-E833C20B048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86C00943-EDAD-0659-F4FF-B723D7548426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677DBF5E-A34D-9F10-A469-A1AA55CF1C11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547A8B17-C1DD-2062-4341-5EB3D1C7D848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793C79C7-6BE6-EBED-47FD-DE65307BF78F}"/>
                </a:ext>
              </a:extLst>
            </p:cNvPr>
            <p:cNvGrpSpPr/>
            <p:nvPr/>
          </p:nvGrpSpPr>
          <p:grpSpPr>
            <a:xfrm rot="3165885">
              <a:off x="2350379" y="3912962"/>
              <a:ext cx="495418" cy="183512"/>
              <a:chOff x="5769483" y="1719264"/>
              <a:chExt cx="827151" cy="343470"/>
            </a:xfrm>
          </p:grpSpPr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5119CB85-8998-AD0B-CDE8-D13049DD9DD1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F6BCBBD5-C375-0B2D-2A44-7835AB6E33A9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0882B5EC-21EB-D5E1-9EAB-26609711486F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39288E2C-BCF4-9411-6765-BB91F905548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208D6982-8F4A-720A-9BBE-25142133CE22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656B20B5-72D3-964D-773A-DDDAF4719D66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452F0F88-6A0E-EE81-F6BF-A8E58DF54F74}"/>
                </a:ext>
              </a:extLst>
            </p:cNvPr>
            <p:cNvGrpSpPr/>
            <p:nvPr/>
          </p:nvGrpSpPr>
          <p:grpSpPr>
            <a:xfrm rot="3165885">
              <a:off x="3679308" y="3888577"/>
              <a:ext cx="495418" cy="183512"/>
              <a:chOff x="5769483" y="1719264"/>
              <a:chExt cx="827151" cy="343470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D655211D-E9EF-D19B-5908-92695A486ABA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317B372B-0BF2-F1C1-B311-D70F492F3126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A8046514-95E4-8B8A-7C07-2480181CBE8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DA1087DA-30E8-1085-E753-A3A7EF643A12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46D6EC88-941F-89DA-2E1D-EDDB173C117A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83DC18B4-286F-3D2B-D2BE-007A3539AEB3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92610910-D5E8-09A8-3D76-D7F406EBFE82}"/>
                </a:ext>
              </a:extLst>
            </p:cNvPr>
            <p:cNvGrpSpPr/>
            <p:nvPr/>
          </p:nvGrpSpPr>
          <p:grpSpPr>
            <a:xfrm rot="3165885">
              <a:off x="1704203" y="4391498"/>
              <a:ext cx="495418" cy="183512"/>
              <a:chOff x="5769483" y="1719264"/>
              <a:chExt cx="827151" cy="343470"/>
            </a:xfrm>
          </p:grpSpPr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022640DF-5EA9-2F6F-58A3-D34DC0E8C08F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2A019693-D28E-9289-98AF-0B99C6B9B635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DAFF6CD4-B9C3-1064-0BD7-835B880021A0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098C6703-98EF-1DE6-0056-DADF4E0FE951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899410B-6183-9521-B12C-B5FD8DE5D395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F4ED760A-62F6-CD99-424E-54DE48B8301B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AE855119-174B-B07A-CFFF-B88BFEAC171A}"/>
                </a:ext>
              </a:extLst>
            </p:cNvPr>
            <p:cNvGrpSpPr/>
            <p:nvPr/>
          </p:nvGrpSpPr>
          <p:grpSpPr>
            <a:xfrm rot="3165885">
              <a:off x="1042787" y="4406738"/>
              <a:ext cx="495418" cy="183512"/>
              <a:chOff x="5769483" y="1719264"/>
              <a:chExt cx="827151" cy="343470"/>
            </a:xfrm>
          </p:grpSpPr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5CEC05EE-DF1B-C01B-2FD3-3DD4A5C5963C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14989CA2-7569-62E3-877D-D3886E1F86A7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F0AAC1CE-42C2-D2F0-67D1-70A78DD8EC97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FAA8F1F4-DB81-FFDC-FF12-1D59601C334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A68EAB2D-43CD-B7A6-0D31-105A4E658A63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6C03697E-ECAD-3D83-CD76-5AEF3C0AF10E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E1B42BE3-E8FA-54BF-260E-756F623E14C1}"/>
                </a:ext>
              </a:extLst>
            </p:cNvPr>
            <p:cNvGrpSpPr/>
            <p:nvPr/>
          </p:nvGrpSpPr>
          <p:grpSpPr>
            <a:xfrm rot="3165885">
              <a:off x="3027034" y="4388450"/>
              <a:ext cx="495418" cy="183512"/>
              <a:chOff x="5769483" y="1719264"/>
              <a:chExt cx="827151" cy="343470"/>
            </a:xfrm>
          </p:grpSpPr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091B83B5-2DA8-9AB5-D4B2-D98D0A6B4CF7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461365D8-00E2-82AB-6781-0567AC617CB3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EA355C19-1551-A7BC-4C2A-946D58F4B34D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9563A007-EB33-0011-FDEC-195335808F2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E475872D-E676-1CC9-3195-317C47983877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F1EC9DC0-7589-8951-3CB8-D499C8C9E1CA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0411D227-1242-EF40-4E8D-50EF551B3C93}"/>
                </a:ext>
              </a:extLst>
            </p:cNvPr>
            <p:cNvGrpSpPr/>
            <p:nvPr/>
          </p:nvGrpSpPr>
          <p:grpSpPr>
            <a:xfrm rot="3165885">
              <a:off x="2365618" y="4403690"/>
              <a:ext cx="495418" cy="183512"/>
              <a:chOff x="5769483" y="1719264"/>
              <a:chExt cx="827151" cy="343470"/>
            </a:xfrm>
          </p:grpSpPr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B10595D6-4D5A-6026-06E9-AA1EC8936DAE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1990E477-9129-BF86-49F2-4605E8C68871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27465FFB-284D-189C-DDFE-53100769A550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1EC42203-2266-C6A7-CA04-F5DFB6B496FA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D4632F0D-7FE5-932D-E53B-7E9305293C41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A091F8F8-A95A-62AC-755C-A6F5A9684DF1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C2FAA215-7FC8-BBEA-D09A-C7769FDA08C3}"/>
                </a:ext>
              </a:extLst>
            </p:cNvPr>
            <p:cNvGrpSpPr/>
            <p:nvPr/>
          </p:nvGrpSpPr>
          <p:grpSpPr>
            <a:xfrm rot="3165885">
              <a:off x="3694547" y="4379305"/>
              <a:ext cx="495418" cy="183512"/>
              <a:chOff x="5769483" y="1719264"/>
              <a:chExt cx="827151" cy="343470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993DC127-A611-B4F5-9E47-81C48E113020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21177236-7361-8FA5-2B7A-E772EACF650B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1729A534-B578-5E50-BD3E-5BF8C6E14035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6F60EF2E-EDAB-7323-9987-6B5D6F5FC62D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88E72B56-3FF7-CEB5-60F9-80A3E2B0508A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7D84F29B-4C9E-E9BC-F9B4-72BA2370D8AA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5765E690-8F08-790A-460E-E3783A92CB88}"/>
                </a:ext>
              </a:extLst>
            </p:cNvPr>
            <p:cNvGrpSpPr/>
            <p:nvPr/>
          </p:nvGrpSpPr>
          <p:grpSpPr>
            <a:xfrm rot="3165885">
              <a:off x="1704203" y="4930995"/>
              <a:ext cx="495418" cy="183512"/>
              <a:chOff x="5769483" y="1719264"/>
              <a:chExt cx="827151" cy="343470"/>
            </a:xfrm>
          </p:grpSpPr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BDFABAD8-1D95-CFB2-F96B-6D042043A2B4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0317E645-6A3E-F349-58F8-BA35EE95218D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20E2ACB3-84F7-7CE1-205B-9299C2F50CCB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23AE890D-DA43-B94E-D9A7-E493D3C871C8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3BD9F2E4-1FA3-5828-D5C9-BC3106E21458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457AF8A8-47BF-05FC-96FA-C13EB291CBEB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C19DAC2D-A0F2-AC9A-AD84-AA51367956BF}"/>
                </a:ext>
              </a:extLst>
            </p:cNvPr>
            <p:cNvGrpSpPr/>
            <p:nvPr/>
          </p:nvGrpSpPr>
          <p:grpSpPr>
            <a:xfrm rot="3165885">
              <a:off x="1042787" y="4946235"/>
              <a:ext cx="495418" cy="183512"/>
              <a:chOff x="5769483" y="1719264"/>
              <a:chExt cx="827151" cy="343470"/>
            </a:xfrm>
          </p:grpSpPr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DB5C23BA-177F-246E-8096-2A3225C56F8F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213665B2-AB94-B4C6-0347-FA79A9CBEE52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D2277F02-122F-B54A-604F-9C369987E6E0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A085398F-03C4-0D31-9BC1-99122BC6AD7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AA748EFD-B9C7-C4C1-CCA3-F61727671FBB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1FD4AAEC-F168-3A30-2B5B-4EA673B57E64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276AD68F-439D-73D0-8719-A0B5439A4288}"/>
                </a:ext>
              </a:extLst>
            </p:cNvPr>
            <p:cNvGrpSpPr/>
            <p:nvPr/>
          </p:nvGrpSpPr>
          <p:grpSpPr>
            <a:xfrm rot="3165885">
              <a:off x="3027034" y="4927947"/>
              <a:ext cx="495418" cy="183512"/>
              <a:chOff x="5769483" y="1719264"/>
              <a:chExt cx="827151" cy="343470"/>
            </a:xfrm>
          </p:grpSpPr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D9DDFB8C-CCC6-714B-028C-37A395810C4D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322A7DBE-7C5B-12AD-9AA2-1554EA106C7F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87EF0CDB-1E97-4C3D-142D-74B77176C0C7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AB8D9310-D7EF-FC03-D491-736E6142D7F8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202AA865-3399-B332-A690-61851412FC09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2B539851-477B-401E-623E-CA5990CD521E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B031004E-9710-1F00-6A45-791A7378520E}"/>
                </a:ext>
              </a:extLst>
            </p:cNvPr>
            <p:cNvGrpSpPr/>
            <p:nvPr/>
          </p:nvGrpSpPr>
          <p:grpSpPr>
            <a:xfrm rot="3165885">
              <a:off x="2365618" y="4943187"/>
              <a:ext cx="495418" cy="183512"/>
              <a:chOff x="5769483" y="1719264"/>
              <a:chExt cx="827151" cy="343470"/>
            </a:xfrm>
          </p:grpSpPr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9B2B7179-40C8-66B7-A112-9163670C9FAE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654456D2-D50A-AC9F-93AF-A1901DF62B54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311128AE-B015-9A34-9CA6-1EB8DF79C2BF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999ED5D6-5BFC-2A3E-E669-6A5EE14AB596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EE7FE87C-4240-7679-4DDD-3C853537A230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9D920AA8-A599-1036-D5F4-F21C32C9CB61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5F428DF8-A71C-0191-36B3-AB6E30DCE17F}"/>
                </a:ext>
              </a:extLst>
            </p:cNvPr>
            <p:cNvGrpSpPr/>
            <p:nvPr/>
          </p:nvGrpSpPr>
          <p:grpSpPr>
            <a:xfrm rot="3165885">
              <a:off x="3694547" y="4918802"/>
              <a:ext cx="495418" cy="183512"/>
              <a:chOff x="5769483" y="1719264"/>
              <a:chExt cx="827151" cy="343470"/>
            </a:xfrm>
          </p:grpSpPr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49CDE115-E730-F252-22D3-31FEA0753D6B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4C2813CB-852E-8666-28F2-3DE6B0609E85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39309C96-057C-740A-928D-BE5ECB55F8AE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E7D626FD-EFA4-0CC2-EEB4-645E373939FF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D3614022-BE9D-DE5F-6914-E71294610B82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985509CD-D94F-70AA-5E8A-55026F4CA5E6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E59DF98C-6B96-E954-59C5-530E0857E44A}"/>
                </a:ext>
              </a:extLst>
            </p:cNvPr>
            <p:cNvGrpSpPr/>
            <p:nvPr/>
          </p:nvGrpSpPr>
          <p:grpSpPr>
            <a:xfrm rot="3165885">
              <a:off x="1704204" y="5488779"/>
              <a:ext cx="495418" cy="183512"/>
              <a:chOff x="5769483" y="1719264"/>
              <a:chExt cx="827151" cy="343470"/>
            </a:xfrm>
          </p:grpSpPr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5CD44970-FE7A-762F-549C-CC706E325AE6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F3DFC046-B49C-572C-EFAC-A977CAD078EB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149CD030-7F06-D77D-0A78-09503ACE0E2C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E20E9E0A-D7A0-2EB0-6990-AD6E2B952895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0BD7077D-6234-D462-BBDA-DD35767ECD85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BF48FEEF-C032-1FA0-C993-5903A0B8D44F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3A20D258-A8FB-7AB3-1825-F6B28A37ACA7}"/>
                </a:ext>
              </a:extLst>
            </p:cNvPr>
            <p:cNvGrpSpPr/>
            <p:nvPr/>
          </p:nvGrpSpPr>
          <p:grpSpPr>
            <a:xfrm rot="3165885">
              <a:off x="1042788" y="5504019"/>
              <a:ext cx="495418" cy="183512"/>
              <a:chOff x="5769483" y="1719264"/>
              <a:chExt cx="827151" cy="343470"/>
            </a:xfrm>
          </p:grpSpPr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CECF346A-C7E9-F92F-49F4-C14C1CBA4D43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3C0115E8-3616-D3F5-9478-FC738F3C29C5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C4A9A614-B7D9-280B-1F35-630C35E2037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74F204EC-3B86-E1CE-9BC2-DCFE458D7928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AD378BF7-87B0-12DB-10A6-62CAFA0A6C2C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51049E50-7F0C-DC55-0A30-3D3AB4736DAE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D0DA0802-4231-3473-7CDA-2466B692FE33}"/>
                </a:ext>
              </a:extLst>
            </p:cNvPr>
            <p:cNvGrpSpPr/>
            <p:nvPr/>
          </p:nvGrpSpPr>
          <p:grpSpPr>
            <a:xfrm rot="3165885">
              <a:off x="3027035" y="5485731"/>
              <a:ext cx="495418" cy="183512"/>
              <a:chOff x="5769483" y="1719264"/>
              <a:chExt cx="827151" cy="343470"/>
            </a:xfrm>
          </p:grpSpPr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37E4C4DA-EC1D-4190-25D5-0B0304E6AECE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8DF4D9A-3A59-C62F-7418-7F26B51371C7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F06857D5-EB80-62B5-9462-C710FD40A869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4DCF1196-E5CA-9FC1-61EB-A5201A1800B3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74F9A83A-C62D-2503-C16B-735F6151C09F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611CD19D-FA3B-9440-27F7-4E167DF67611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625C3EA3-3A4B-957E-C8F7-29F46B94819C}"/>
                </a:ext>
              </a:extLst>
            </p:cNvPr>
            <p:cNvGrpSpPr/>
            <p:nvPr/>
          </p:nvGrpSpPr>
          <p:grpSpPr>
            <a:xfrm rot="3165885">
              <a:off x="2365619" y="5500971"/>
              <a:ext cx="495418" cy="183512"/>
              <a:chOff x="5769483" y="1719264"/>
              <a:chExt cx="827151" cy="343470"/>
            </a:xfrm>
          </p:grpSpPr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032E0A9B-F05E-4292-6B5E-2BAC95DC233F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9C459381-05AA-77D1-9144-B221E9A2414B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202C9E62-294A-BBE0-C420-F60DCD9966BB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02E440E8-7620-6F01-C0AA-178BDF46EA40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1883D1CC-1C25-1419-0F6C-5953AD555CBA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CAC69A10-4228-993E-69DB-44EB6EF80784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51E3D679-3DA4-F9A8-5519-AB4DD9D05235}"/>
                </a:ext>
              </a:extLst>
            </p:cNvPr>
            <p:cNvGrpSpPr/>
            <p:nvPr/>
          </p:nvGrpSpPr>
          <p:grpSpPr>
            <a:xfrm rot="3165885">
              <a:off x="3694548" y="5476586"/>
              <a:ext cx="495418" cy="183512"/>
              <a:chOff x="5769483" y="1719264"/>
              <a:chExt cx="827151" cy="343470"/>
            </a:xfrm>
          </p:grpSpPr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0F50ACF3-AE1D-FA57-F6B5-244F4C4571F7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7CC4E557-C6BE-C689-B46B-EDB625590A20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F4D88B37-7AA7-2127-06DC-3452213861D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EACD10DE-53B9-7D73-2FD3-D472EEFAB02A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AC06DF3A-6412-7841-C54A-66CC2E45B39E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0263A06C-5A14-DBA2-C35A-16604496C4A6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410CC22B-1DD7-8328-7164-B4197898FBAB}"/>
                </a:ext>
              </a:extLst>
            </p:cNvPr>
            <p:cNvGrpSpPr/>
            <p:nvPr/>
          </p:nvGrpSpPr>
          <p:grpSpPr>
            <a:xfrm rot="3165885">
              <a:off x="1695060" y="6064850"/>
              <a:ext cx="495418" cy="183512"/>
              <a:chOff x="5769483" y="1719264"/>
              <a:chExt cx="827151" cy="343470"/>
            </a:xfrm>
          </p:grpSpPr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43897472-E031-E1E0-1B4D-009EDD240816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022EFE57-EDBA-6376-ABA8-0CE2276E8386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DB7AC133-A8CC-60EE-6B23-62FE2A93CAF3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ED0825B8-C601-D55B-0865-F01F4E3FF644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21AC1E86-C1E8-D4B7-E461-770C4B55DD13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85737149-A41B-8993-33F1-418BE941E5F7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59FD20B1-D3B8-8881-0BAD-6081E8A6975E}"/>
                </a:ext>
              </a:extLst>
            </p:cNvPr>
            <p:cNvGrpSpPr/>
            <p:nvPr/>
          </p:nvGrpSpPr>
          <p:grpSpPr>
            <a:xfrm rot="3165885">
              <a:off x="1033644" y="6080090"/>
              <a:ext cx="495418" cy="183512"/>
              <a:chOff x="5769483" y="1719264"/>
              <a:chExt cx="827151" cy="343470"/>
            </a:xfrm>
          </p:grpSpPr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849D7BB7-1E3E-5562-7BF5-1C3660A8251E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07283349-A471-D269-F34E-322CDAB71444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28AA9932-C8E3-1A77-EEAE-0B1FB508B6D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1F953116-75AC-72C5-0D63-730D92583F79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E4CC114E-FC72-25FC-4E14-97205696B618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C050BAF8-5532-FC95-E44F-93408DDC5D8A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1694B4F1-8AE1-7FDD-94CC-880A85FB6EE4}"/>
                </a:ext>
              </a:extLst>
            </p:cNvPr>
            <p:cNvGrpSpPr/>
            <p:nvPr/>
          </p:nvGrpSpPr>
          <p:grpSpPr>
            <a:xfrm rot="3165885">
              <a:off x="3017891" y="6061802"/>
              <a:ext cx="495418" cy="183512"/>
              <a:chOff x="5769483" y="1719264"/>
              <a:chExt cx="827151" cy="343470"/>
            </a:xfrm>
          </p:grpSpPr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A18524F9-260F-2EB8-EE7A-C227BE7164D6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3F77ED3A-BEA1-71D4-8E58-C5E3022F84CF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A92EA14-5E45-9C93-28F2-16FE6F70F801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7691F527-6D80-981C-F0E9-A43F6D456E42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EE35A60F-4FD2-A345-32DB-50ECF02078BD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045A4A87-C449-CE1B-BAC6-86C719E2A58A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3015E14-3BBE-BD48-BC2A-39D9FFE1B502}"/>
                </a:ext>
              </a:extLst>
            </p:cNvPr>
            <p:cNvGrpSpPr/>
            <p:nvPr/>
          </p:nvGrpSpPr>
          <p:grpSpPr>
            <a:xfrm rot="3165885">
              <a:off x="2356475" y="6077042"/>
              <a:ext cx="495418" cy="183512"/>
              <a:chOff x="5769483" y="1719264"/>
              <a:chExt cx="827151" cy="343470"/>
            </a:xfrm>
          </p:grpSpPr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19ED43F0-6237-6FE7-CD6E-6935FAB720F1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E3EFA795-3BFA-C430-1A2B-D1C8E183E47B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C14E7905-A109-269D-9FDD-C0E7FDE5FAE4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4EFEF0A-B443-9D9B-53BE-1D93180F5859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F1453002-F077-27EE-DB7E-0D50866DB9F5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6E68FBD1-C169-993E-37BD-1B773A7D0573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BA70744B-49EE-661F-C698-3B83B35320A1}"/>
                </a:ext>
              </a:extLst>
            </p:cNvPr>
            <p:cNvGrpSpPr/>
            <p:nvPr/>
          </p:nvGrpSpPr>
          <p:grpSpPr>
            <a:xfrm rot="3165885">
              <a:off x="3685404" y="6052657"/>
              <a:ext cx="495418" cy="183512"/>
              <a:chOff x="5769483" y="1719264"/>
              <a:chExt cx="827151" cy="343470"/>
            </a:xfrm>
          </p:grpSpPr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BCB7C5D5-362C-FB00-B3C2-F30B5FF35222}"/>
                  </a:ext>
                </a:extLst>
              </p:cNvPr>
              <p:cNvCxnSpPr/>
              <p:nvPr/>
            </p:nvCxnSpPr>
            <p:spPr>
              <a:xfrm>
                <a:off x="5769483" y="1729359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41625085-9FA2-135B-E65B-8E4E6E399027}"/>
                  </a:ext>
                </a:extLst>
              </p:cNvPr>
              <p:cNvCxnSpPr/>
              <p:nvPr/>
            </p:nvCxnSpPr>
            <p:spPr>
              <a:xfrm rot="5400000">
                <a:off x="5884070" y="1859758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2A81E6C8-2F14-CFC4-D6F8-4DB8C38C4F98}"/>
                  </a:ext>
                </a:extLst>
              </p:cNvPr>
              <p:cNvCxnSpPr/>
              <p:nvPr/>
            </p:nvCxnSpPr>
            <p:spPr>
              <a:xfrm>
                <a:off x="6024562" y="1990725"/>
                <a:ext cx="3190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0AF895F6-E4A9-B32F-093C-C18C808B0AA0}"/>
                  </a:ext>
                </a:extLst>
              </p:cNvPr>
              <p:cNvCxnSpPr/>
              <p:nvPr/>
            </p:nvCxnSpPr>
            <p:spPr>
              <a:xfrm>
                <a:off x="6331458" y="1729361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79C86DB7-9151-AFFC-C00A-051C4CC2CDC4}"/>
                  </a:ext>
                </a:extLst>
              </p:cNvPr>
              <p:cNvCxnSpPr/>
              <p:nvPr/>
            </p:nvCxnSpPr>
            <p:spPr>
              <a:xfrm rot="5400000">
                <a:off x="6198395" y="1859762"/>
                <a:ext cx="28098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4E9896F4-50B5-F895-ABB3-43B90174DA9B}"/>
                  </a:ext>
                </a:extLst>
              </p:cNvPr>
              <p:cNvCxnSpPr/>
              <p:nvPr/>
            </p:nvCxnSpPr>
            <p:spPr>
              <a:xfrm>
                <a:off x="6055233" y="2062734"/>
                <a:ext cx="265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C7AAEF8B-69FF-0846-D52B-6C5C7C347138}"/>
                </a:ext>
              </a:extLst>
            </p:cNvPr>
            <p:cNvSpPr txBox="1"/>
            <p:nvPr/>
          </p:nvSpPr>
          <p:spPr>
            <a:xfrm>
              <a:off x="62971" y="6044911"/>
              <a:ext cx="1310639" cy="536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Tahoma"/>
                  <a:cs typeface="Tahoma"/>
                </a:rPr>
                <a:t>Pass-gate switch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31DBEF96-F9AB-7587-16C1-2675D5041A28}"/>
                </a:ext>
              </a:extLst>
            </p:cNvPr>
            <p:cNvSpPr txBox="1"/>
            <p:nvPr/>
          </p:nvSpPr>
          <p:spPr>
            <a:xfrm>
              <a:off x="4162" y="3256140"/>
              <a:ext cx="1623060" cy="321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Tahoma"/>
                  <a:cs typeface="Tahoma"/>
                </a:rPr>
                <a:t>Input-driver</a:t>
              </a:r>
            </a:p>
          </p:txBody>
        </p:sp>
      </p:grpSp>
      <p:sp>
        <p:nvSpPr>
          <p:cNvPr id="552" name="Rectangle 551">
            <a:extLst>
              <a:ext uri="{FF2B5EF4-FFF2-40B4-BE49-F238E27FC236}">
                <a16:creationId xmlns:a16="http://schemas.microsoft.com/office/drawing/2014/main" id="{827C0894-EE31-557E-0351-05315FB9BAD0}"/>
              </a:ext>
            </a:extLst>
          </p:cNvPr>
          <p:cNvSpPr/>
          <p:nvPr/>
        </p:nvSpPr>
        <p:spPr>
          <a:xfrm>
            <a:off x="4776567" y="1671886"/>
            <a:ext cx="4235879" cy="29898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ahoma"/>
              <a:cs typeface="Tahoma"/>
            </a:endParaRP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A7875B24-9CCC-E7C6-F9F1-7CCC97C19E5B}"/>
              </a:ext>
            </a:extLst>
          </p:cNvPr>
          <p:cNvSpPr txBox="1"/>
          <p:nvPr/>
        </p:nvSpPr>
        <p:spPr>
          <a:xfrm>
            <a:off x="5801567" y="4692845"/>
            <a:ext cx="24532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Matrix Crossbar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F6605143-3D12-2412-0C39-BBC9A4DA9AFB}"/>
              </a:ext>
            </a:extLst>
          </p:cNvPr>
          <p:cNvSpPr txBox="1"/>
          <p:nvPr/>
        </p:nvSpPr>
        <p:spPr>
          <a:xfrm>
            <a:off x="554852" y="5319255"/>
            <a:ext cx="42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  <a:latin typeface="Tahoma" charset="0"/>
                <a:ea typeface="Tahoma" charset="0"/>
                <a:cs typeface="Tahoma" charset="0"/>
              </a:rPr>
              <a:t>+ Synthesizable from RTL</a:t>
            </a:r>
          </a:p>
          <a:p>
            <a:r>
              <a:rPr lang="en-US" sz="18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- Typically More Area and Power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2BD99B24-FC3C-A157-65FF-20E0A3BFA3DC}"/>
              </a:ext>
            </a:extLst>
          </p:cNvPr>
          <p:cNvSpPr txBox="1"/>
          <p:nvPr/>
        </p:nvSpPr>
        <p:spPr>
          <a:xfrm>
            <a:off x="5210991" y="5339190"/>
            <a:ext cx="375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  <a:latin typeface="Tahoma" charset="0"/>
                <a:ea typeface="Tahoma" charset="0"/>
                <a:cs typeface="Tahoma" charset="0"/>
              </a:rPr>
              <a:t>+ Lower area and power</a:t>
            </a:r>
          </a:p>
          <a:p>
            <a:r>
              <a:rPr lang="en-US" sz="18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- Requires careful custom design</a:t>
            </a:r>
          </a:p>
        </p:txBody>
      </p:sp>
    </p:spTree>
    <p:extLst>
      <p:ext uri="{BB962C8B-B14F-4D97-AF65-F5344CB8AC3E}">
        <p14:creationId xmlns:p14="http://schemas.microsoft.com/office/powerpoint/2010/main" val="20408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/>
      <p:bldP spid="552" grpId="0" animBg="1"/>
      <p:bldP spid="553" grpId="0"/>
      <p:bldP spid="554" grpId="0"/>
      <p:bldP spid="5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1DE3-D31B-B490-C120-C8C321FC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 Scalability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A4C-8B1E-47D3-8885-BCF3A3EA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Key Challenges</a:t>
            </a:r>
          </a:p>
          <a:p>
            <a:pPr lvl="1"/>
            <a:r>
              <a:rPr lang="en-US" dirty="0"/>
              <a:t>Area and power scale at </a:t>
            </a:r>
            <a:r>
              <a:rPr lang="en-US" i="1" dirty="0"/>
              <a:t>O((pw)</a:t>
            </a:r>
            <a:r>
              <a:rPr lang="en-US" i="1" baseline="30000" dirty="0"/>
              <a:t>2</a:t>
            </a:r>
            <a:r>
              <a:rPr lang="en-US" i="1" dirty="0"/>
              <a:t>)</a:t>
            </a:r>
            <a:endParaRPr lang="en-US" dirty="0"/>
          </a:p>
          <a:p>
            <a:pPr lvl="2"/>
            <a:r>
              <a:rPr lang="en-US" dirty="0"/>
              <a:t>p: number of ports (function of topology)</a:t>
            </a:r>
          </a:p>
          <a:p>
            <a:pPr lvl="2"/>
            <a:r>
              <a:rPr lang="en-US" dirty="0"/>
              <a:t>w: port width in bits (determines </a:t>
            </a:r>
            <a:r>
              <a:rPr lang="en-US" dirty="0" err="1"/>
              <a:t>phit</a:t>
            </a:r>
            <a:r>
              <a:rPr lang="en-US" dirty="0"/>
              <a:t>/flit size and impacts packet energy and delay)</a:t>
            </a:r>
          </a:p>
          <a:p>
            <a:pPr lvl="1"/>
            <a:r>
              <a:rPr lang="en-US" dirty="0"/>
              <a:t>Arbitration in a large crossbar is challenging</a:t>
            </a:r>
          </a:p>
          <a:p>
            <a:endParaRPr lang="en-US" dirty="0"/>
          </a:p>
          <a:p>
            <a:r>
              <a:rPr lang="en-US" b="1" dirty="0"/>
              <a:t>Crossbar Optimizations</a:t>
            </a:r>
          </a:p>
          <a:p>
            <a:pPr lvl="1"/>
            <a:r>
              <a:rPr lang="en-US" dirty="0"/>
              <a:t>Dimension-Slicing</a:t>
            </a:r>
          </a:p>
          <a:p>
            <a:pPr lvl="2"/>
            <a:r>
              <a:rPr lang="en-US" dirty="0"/>
              <a:t>2x2 crossbar for X-dimension</a:t>
            </a:r>
          </a:p>
          <a:p>
            <a:pPr lvl="3"/>
            <a:r>
              <a:rPr lang="en-US" dirty="0"/>
              <a:t>Local, X</a:t>
            </a:r>
          </a:p>
          <a:p>
            <a:pPr lvl="2"/>
            <a:r>
              <a:rPr lang="en-US" dirty="0"/>
              <a:t>3x3 crossbar for Y-dimension</a:t>
            </a:r>
          </a:p>
          <a:p>
            <a:pPr lvl="3"/>
            <a:r>
              <a:rPr lang="en-US" dirty="0"/>
              <a:t>Local, Y, X (i.e., turning)</a:t>
            </a:r>
          </a:p>
          <a:p>
            <a:pPr lvl="1"/>
            <a:r>
              <a:rPr lang="en-US" dirty="0"/>
              <a:t>Bit-Interleaving / Double-pumping (e.g., Intel SCC)</a:t>
            </a:r>
          </a:p>
          <a:p>
            <a:pPr lvl="2"/>
            <a:r>
              <a:rPr lang="en-US" dirty="0"/>
              <a:t>Send alternate bits on positive and negative phase of clock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1C58A-3030-FC50-EA8C-0DBB4B62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09CD5-0F6F-482D-9E9A-9AD70A291A4E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3F5E1-380C-55A3-F5ED-BB8EC3A8D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Pipeline vs Processor Pipelining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799" y="1922647"/>
            <a:ext cx="4117897" cy="4114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Logical Stages</a:t>
            </a:r>
          </a:p>
          <a:p>
            <a:pPr lvl="1"/>
            <a:r>
              <a:rPr lang="en-US" dirty="0"/>
              <a:t>BW</a:t>
            </a:r>
          </a:p>
          <a:p>
            <a:pPr lvl="1"/>
            <a:r>
              <a:rPr lang="en-US" dirty="0"/>
              <a:t>RC</a:t>
            </a:r>
          </a:p>
          <a:p>
            <a:pPr lvl="1"/>
            <a:r>
              <a:rPr lang="en-US" dirty="0"/>
              <a:t>VA</a:t>
            </a:r>
          </a:p>
          <a:p>
            <a:pPr lvl="1"/>
            <a:r>
              <a:rPr lang="en-US" dirty="0"/>
              <a:t>SA</a:t>
            </a:r>
          </a:p>
          <a:p>
            <a:pPr lvl="1"/>
            <a:r>
              <a:rPr lang="en-US" dirty="0"/>
              <a:t>BR</a:t>
            </a:r>
          </a:p>
          <a:p>
            <a:pPr lvl="1"/>
            <a:r>
              <a:rPr lang="en-US" dirty="0"/>
              <a:t>ST</a:t>
            </a:r>
          </a:p>
          <a:p>
            <a:pPr lvl="1"/>
            <a:r>
              <a:rPr lang="en-US" dirty="0"/>
              <a:t>LT</a:t>
            </a:r>
          </a:p>
          <a:p>
            <a:r>
              <a:rPr lang="en-US" dirty="0"/>
              <a:t>Flits go through all/some stages</a:t>
            </a:r>
          </a:p>
          <a:p>
            <a:pPr lvl="1"/>
            <a:r>
              <a:rPr lang="en-US" dirty="0"/>
              <a:t>Multiple kinds of flits</a:t>
            </a:r>
          </a:p>
          <a:p>
            <a:r>
              <a:rPr lang="en-US" dirty="0"/>
              <a:t>There can be multiple implementations for each stage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D075-177E-4630-B39E-4F5D2EA5EE36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5934A3-5142-5618-4BDB-484831C4D055}"/>
              </a:ext>
            </a:extLst>
          </p:cNvPr>
          <p:cNvSpPr txBox="1">
            <a:spLocks/>
          </p:cNvSpPr>
          <p:nvPr/>
        </p:nvSpPr>
        <p:spPr bwMode="auto">
          <a:xfrm>
            <a:off x="609600" y="1922647"/>
            <a:ext cx="434649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Logical Stages</a:t>
            </a:r>
          </a:p>
          <a:p>
            <a:pPr lvl="1"/>
            <a:r>
              <a:rPr lang="en-US" kern="0" dirty="0"/>
              <a:t>IF</a:t>
            </a:r>
          </a:p>
          <a:p>
            <a:pPr lvl="1"/>
            <a:r>
              <a:rPr lang="en-US" kern="0" dirty="0"/>
              <a:t>ID</a:t>
            </a:r>
          </a:p>
          <a:p>
            <a:pPr lvl="1"/>
            <a:r>
              <a:rPr lang="en-US" kern="0" dirty="0"/>
              <a:t>EX</a:t>
            </a:r>
          </a:p>
          <a:p>
            <a:pPr lvl="1"/>
            <a:r>
              <a:rPr lang="en-US" kern="0" dirty="0"/>
              <a:t>MA</a:t>
            </a:r>
          </a:p>
          <a:p>
            <a:pPr lvl="1"/>
            <a:r>
              <a:rPr lang="en-US" kern="0" dirty="0"/>
              <a:t>WB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r>
              <a:rPr lang="en-US" kern="0" dirty="0"/>
              <a:t>Instructions go through all/some stages</a:t>
            </a:r>
          </a:p>
          <a:p>
            <a:pPr lvl="1"/>
            <a:r>
              <a:rPr lang="en-US" kern="0" dirty="0"/>
              <a:t>Multiple kinds of instructions</a:t>
            </a:r>
          </a:p>
          <a:p>
            <a:r>
              <a:rPr lang="en-US" kern="0" dirty="0"/>
              <a:t>There can be multiple implementations for each stage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5F081-F611-B637-E05F-0628083BABD3}"/>
              </a:ext>
            </a:extLst>
          </p:cNvPr>
          <p:cNvSpPr txBox="1"/>
          <p:nvPr/>
        </p:nvSpPr>
        <p:spPr>
          <a:xfrm>
            <a:off x="701040" y="6014326"/>
            <a:ext cx="774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Today: most </a:t>
            </a:r>
            <a:r>
              <a:rPr lang="en-US" b="1" dirty="0" err="1">
                <a:solidFill>
                  <a:srgbClr val="C00000"/>
                </a:solidFill>
              </a:rPr>
              <a:t>NoC</a:t>
            </a:r>
            <a:r>
              <a:rPr lang="en-US" b="1" dirty="0">
                <a:solidFill>
                  <a:srgbClr val="C00000"/>
                </a:solidFill>
              </a:rPr>
              <a:t> routers have 1-2 pipeline stages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A2D7C5-3DC2-789A-1718-7C804399A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EC887-C336-6931-DFC4-0ED97C1A9C0C}"/>
              </a:ext>
            </a:extLst>
          </p:cNvPr>
          <p:cNvSpPr txBox="1"/>
          <p:nvPr/>
        </p:nvSpPr>
        <p:spPr>
          <a:xfrm>
            <a:off x="4221881" y="1510505"/>
            <a:ext cx="120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Router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F2499-C006-09E7-BDEE-11815FBE0EB6}"/>
              </a:ext>
            </a:extLst>
          </p:cNvPr>
          <p:cNvSpPr txBox="1"/>
          <p:nvPr/>
        </p:nvSpPr>
        <p:spPr>
          <a:xfrm>
            <a:off x="609600" y="1434164"/>
            <a:ext cx="172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Processor</a:t>
            </a:r>
          </a:p>
        </p:txBody>
      </p:sp>
    </p:spTree>
    <p:extLst>
      <p:ext uri="{BB962C8B-B14F-4D97-AF65-F5344CB8AC3E}">
        <p14:creationId xmlns:p14="http://schemas.microsoft.com/office/powerpoint/2010/main" val="1644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Chips – ~2015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4DA1-8597-40FF-B565-497C56E256C0}" type="datetime1">
              <a:rPr lang="en-US" smtClean="0"/>
              <a:t>4/29/2024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7" y="1714341"/>
            <a:ext cx="2287639" cy="4267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46995" y="2437317"/>
            <a:ext cx="1744202" cy="114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NVIDIA Pascal</a:t>
            </a:r>
          </a:p>
          <a:p>
            <a:pPr algn="ctr"/>
            <a:r>
              <a:rPr lang="en-US" sz="1600" dirty="0"/>
              <a:t>64 CUDA cores (per SM)</a:t>
            </a:r>
          </a:p>
          <a:p>
            <a:pPr algn="ctr"/>
            <a:r>
              <a:rPr lang="en-US" sz="1600" dirty="0"/>
              <a:t>60 SMs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34" y="1475123"/>
            <a:ext cx="2438400" cy="21093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84" y="3787980"/>
            <a:ext cx="2159099" cy="21510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594" y="3787980"/>
            <a:ext cx="3506105" cy="21510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968" y="1475122"/>
            <a:ext cx="2658836" cy="210934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62182" y="2226276"/>
            <a:ext cx="1383302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ShiDianNao</a:t>
            </a:r>
            <a:endParaRPr lang="en-US" sz="1600" dirty="0"/>
          </a:p>
          <a:p>
            <a:pPr algn="ctr"/>
            <a:r>
              <a:rPr lang="en-US" sz="1600" dirty="0"/>
              <a:t>64 PEs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51100" y="5006274"/>
            <a:ext cx="1405466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MIT </a:t>
            </a:r>
            <a:r>
              <a:rPr lang="en-US" sz="1600" dirty="0" err="1"/>
              <a:t>Eyeriss</a:t>
            </a:r>
            <a:endParaRPr lang="en-US" sz="1600" dirty="0"/>
          </a:p>
          <a:p>
            <a:pPr algn="ctr"/>
            <a:r>
              <a:rPr lang="en-US" sz="1600" dirty="0"/>
              <a:t>168 PEs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36202" y="2529793"/>
            <a:ext cx="1744202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Google TPU</a:t>
            </a:r>
          </a:p>
          <a:p>
            <a:pPr algn="ctr"/>
            <a:r>
              <a:rPr lang="en-US" sz="1600" dirty="0"/>
              <a:t>256x256 MACs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17311" y="3932370"/>
            <a:ext cx="1744202" cy="63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IBM </a:t>
            </a:r>
            <a:r>
              <a:rPr lang="en-US" sz="1600" dirty="0" err="1"/>
              <a:t>TrueNorth</a:t>
            </a:r>
            <a:endParaRPr lang="en-US" sz="1600" dirty="0"/>
          </a:p>
          <a:p>
            <a:pPr algn="ctr"/>
            <a:r>
              <a:rPr lang="en-US" sz="1600" dirty="0"/>
              <a:t>4096 cores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00295" y="5981541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Deep </a:t>
            </a:r>
            <a:r>
              <a:rPr lang="en-US" i="1"/>
              <a:t>Learning Accelerators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3DBB3-BF84-2485-2294-96112F9A4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2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6AEE-FD3C-C4BC-A28C-E7F6F4D2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for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807A-3964-BE41-2045-31C77D6D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45A67-2583-401B-8560-787DA0168DF6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5033C-6BBA-376E-11F1-EE3F2DE8CA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0B78E8-2132-9EDC-C305-F2219B13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602580"/>
            <a:ext cx="5044440" cy="36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3FBC16-C020-DD42-E93C-6E9EB0AC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5546820"/>
            <a:ext cx="5303520" cy="5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F76742-A3CD-4E39-B352-926B25E2EBF0}"/>
              </a:ext>
            </a:extLst>
          </p:cNvPr>
          <p:cNvSpPr txBox="1"/>
          <p:nvPr/>
        </p:nvSpPr>
        <p:spPr>
          <a:xfrm>
            <a:off x="2099310" y="6200744"/>
            <a:ext cx="493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Three logical Stages. One Cycle</a:t>
            </a:r>
          </a:p>
        </p:txBody>
      </p:sp>
    </p:spTree>
    <p:extLst>
      <p:ext uri="{BB962C8B-B14F-4D97-AF65-F5344CB8AC3E}">
        <p14:creationId xmlns:p14="http://schemas.microsoft.com/office/powerpoint/2010/main" val="3059573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DC56-049A-38D8-F286-ECEA66B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C748DC-6377-1F6E-9D62-544BB5E5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5000"/>
            <a:ext cx="3957673" cy="41148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Topology</a:t>
            </a:r>
          </a:p>
          <a:p>
            <a:pPr lvl="1"/>
            <a:r>
              <a:rPr lang="en-US" dirty="0"/>
              <a:t>How to connect the nodes</a:t>
            </a:r>
          </a:p>
          <a:p>
            <a:pPr lvl="1"/>
            <a:r>
              <a:rPr lang="en-US" dirty="0"/>
              <a:t>~Road Network</a:t>
            </a:r>
          </a:p>
          <a:p>
            <a:r>
              <a:rPr lang="en-US" b="1" dirty="0"/>
              <a:t>Routing</a:t>
            </a:r>
          </a:p>
          <a:p>
            <a:pPr lvl="1"/>
            <a:r>
              <a:rPr lang="en-US" dirty="0"/>
              <a:t>Which path should a message take</a:t>
            </a:r>
          </a:p>
          <a:p>
            <a:pPr lvl="1"/>
            <a:r>
              <a:rPr lang="en-US" dirty="0"/>
              <a:t>~Series of road segments from source to destination</a:t>
            </a:r>
          </a:p>
          <a:p>
            <a:r>
              <a:rPr lang="en-US" b="1" dirty="0"/>
              <a:t>Flow Control</a:t>
            </a:r>
          </a:p>
          <a:p>
            <a:pPr lvl="1"/>
            <a:r>
              <a:rPr lang="en-US" dirty="0"/>
              <a:t>When does the message have to stop/proceed</a:t>
            </a:r>
          </a:p>
          <a:p>
            <a:pPr lvl="1"/>
            <a:r>
              <a:rPr lang="en-US" dirty="0"/>
              <a:t>~Traffic signals at end of each road segment</a:t>
            </a:r>
          </a:p>
          <a:p>
            <a:r>
              <a:rPr lang="en-US" b="1" dirty="0"/>
              <a:t>Router Microarchitecture</a:t>
            </a:r>
          </a:p>
          <a:p>
            <a:pPr lvl="1"/>
            <a:r>
              <a:rPr lang="en-US" dirty="0"/>
              <a:t>How to build the routers</a:t>
            </a:r>
          </a:p>
          <a:p>
            <a:pPr lvl="1"/>
            <a:r>
              <a:rPr lang="en-US" dirty="0"/>
              <a:t>~Design of traffic intersection (number of lanes, algorithm for turning red/green)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8192-4DA8-795E-E406-CA7438F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3CDD3-F09B-4EEC-939F-F8B6F245236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C74D50-87DF-9136-6A1E-736CDAEE0A1F}"/>
              </a:ext>
            </a:extLst>
          </p:cNvPr>
          <p:cNvSpPr/>
          <p:nvPr/>
        </p:nvSpPr>
        <p:spPr bwMode="auto">
          <a:xfrm>
            <a:off x="647860" y="1756350"/>
            <a:ext cx="4053843" cy="199269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BF7D0-72FD-34A6-68AE-972A3661A37A}"/>
              </a:ext>
            </a:extLst>
          </p:cNvPr>
          <p:cNvSpPr txBox="1"/>
          <p:nvPr/>
        </p:nvSpPr>
        <p:spPr>
          <a:xfrm>
            <a:off x="3749203" y="132394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Next class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406A72-C0B4-7097-9FD5-5D15AB67A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E76F2A86-ACA5-D84A-7B40-5E4239DA1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6" y="2361165"/>
            <a:ext cx="3729072" cy="2000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69383-23DC-A0B1-9C7A-47E2B4428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7" y="3058792"/>
            <a:ext cx="275374" cy="302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0DB3A-D6EC-6F0D-FB12-6C975F5C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598" y="3058791"/>
            <a:ext cx="275374" cy="302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CE256-DBCC-2E12-713E-2B1F79D2B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257" y="2878298"/>
            <a:ext cx="757110" cy="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C170D-6720-0005-70AF-910DB4C04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E65C-F32A-5BC0-D524-0A42FCE9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5BD6F-E583-0310-09D8-82D84FF5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D3AD62-AA51-46A8-B86A-5D63609F9BB0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F3DED-1418-E3A3-455F-0EFA84930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69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Switching</a:t>
            </a:r>
          </a:p>
        </p:txBody>
      </p:sp>
      <p:sp>
        <p:nvSpPr>
          <p:cNvPr id="213" name="Content Placeholder 212"/>
          <p:cNvSpPr>
            <a:spLocks noGrp="1"/>
          </p:cNvSpPr>
          <p:nvPr>
            <p:ph idx="1"/>
          </p:nvPr>
        </p:nvSpPr>
        <p:spPr>
          <a:xfrm>
            <a:off x="4578266" y="1174538"/>
            <a:ext cx="4184734" cy="51038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Form a circuit from source to </a:t>
            </a:r>
            <a:r>
              <a:rPr lang="en-US" dirty="0" err="1"/>
              <a:t>dest</a:t>
            </a:r>
            <a:endParaRPr lang="en-US" dirty="0"/>
          </a:p>
          <a:p>
            <a:r>
              <a:rPr lang="en-US" dirty="0"/>
              <a:t>Probe to set up path through network</a:t>
            </a:r>
          </a:p>
          <a:p>
            <a:r>
              <a:rPr lang="en-US" dirty="0"/>
              <a:t>Reserve all links</a:t>
            </a:r>
          </a:p>
          <a:p>
            <a:r>
              <a:rPr lang="en-US" dirty="0"/>
              <a:t>Send data through links</a:t>
            </a:r>
          </a:p>
          <a:p>
            <a:pPr lvl="1"/>
            <a:r>
              <a:rPr lang="en-US" dirty="0" err="1"/>
              <a:t>Bufferless</a:t>
            </a:r>
            <a:endParaRPr lang="en-US" dirty="0"/>
          </a:p>
          <a:p>
            <a:r>
              <a:rPr lang="en-US" dirty="0"/>
              <a:t>Tear down circuit once transmission complete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FDDD-B313-45AF-8E48-D7B27D4AFBE7}" type="datetime1">
              <a:rPr lang="en-US" smtClean="0"/>
              <a:t>4/29/2024</a:t>
            </a:fld>
            <a:endParaRPr lang="en-US" dirty="0"/>
          </a:p>
        </p:txBody>
      </p:sp>
      <p:grpSp>
        <p:nvGrpSpPr>
          <p:cNvPr id="7" name="Group 544"/>
          <p:cNvGrpSpPr>
            <a:grpSpLocks/>
          </p:cNvGrpSpPr>
          <p:nvPr/>
        </p:nvGrpSpPr>
        <p:grpSpPr bwMode="auto">
          <a:xfrm>
            <a:off x="538275" y="1912664"/>
            <a:ext cx="3668237" cy="3226844"/>
            <a:chOff x="5029200" y="2667000"/>
            <a:chExt cx="3668313" cy="3226844"/>
          </a:xfrm>
          <a:solidFill>
            <a:srgbClr val="C5E176"/>
          </a:solidFill>
        </p:grpSpPr>
        <p:grpSp>
          <p:nvGrpSpPr>
            <p:cNvPr id="8" name="Group 222"/>
            <p:cNvGrpSpPr>
              <a:grpSpLocks/>
            </p:cNvGrpSpPr>
            <p:nvPr/>
          </p:nvGrpSpPr>
          <p:grpSpPr bwMode="auto">
            <a:xfrm>
              <a:off x="5029200" y="2667000"/>
              <a:ext cx="3668313" cy="3226844"/>
              <a:chOff x="5029200" y="2667000"/>
              <a:chExt cx="3668313" cy="3226844"/>
            </a:xfrm>
            <a:grpFill/>
          </p:grpSpPr>
          <p:grpSp>
            <p:nvGrpSpPr>
              <p:cNvPr id="10" name="Group 165"/>
              <p:cNvGrpSpPr/>
              <p:nvPr/>
            </p:nvGrpSpPr>
            <p:grpSpPr>
              <a:xfrm>
                <a:off x="5029200" y="2743200"/>
                <a:ext cx="3621126" cy="3150644"/>
                <a:chOff x="1905000" y="1295400"/>
                <a:chExt cx="4495801" cy="4495799"/>
              </a:xfrm>
              <a:grpFill/>
            </p:grpSpPr>
            <p:grpSp>
              <p:nvGrpSpPr>
                <p:cNvPr id="25" name="Group 119"/>
                <p:cNvGrpSpPr/>
                <p:nvPr/>
              </p:nvGrpSpPr>
              <p:grpSpPr>
                <a:xfrm>
                  <a:off x="1905000" y="1295400"/>
                  <a:ext cx="4495800" cy="2590800"/>
                  <a:chOff x="1905000" y="1295400"/>
                  <a:chExt cx="4495800" cy="2590800"/>
                </a:xfrm>
                <a:grpFill/>
              </p:grpSpPr>
              <p:grpSp>
                <p:nvGrpSpPr>
                  <p:cNvPr id="63" name="Group 82"/>
                  <p:cNvGrpSpPr/>
                  <p:nvPr/>
                </p:nvGrpSpPr>
                <p:grpSpPr>
                  <a:xfrm>
                    <a:off x="1905000" y="1295400"/>
                    <a:ext cx="3886200" cy="2590800"/>
                    <a:chOff x="1905000" y="1295400"/>
                    <a:chExt cx="3886200" cy="2590800"/>
                  </a:xfrm>
                  <a:grpFill/>
                </p:grpSpPr>
                <p:grpSp>
                  <p:nvGrpSpPr>
                    <p:cNvPr id="80" name="Group 63"/>
                    <p:cNvGrpSpPr/>
                    <p:nvPr/>
                  </p:nvGrpSpPr>
                  <p:grpSpPr>
                    <a:xfrm>
                      <a:off x="1905000" y="1295400"/>
                      <a:ext cx="2590800" cy="2590800"/>
                      <a:chOff x="1905000" y="1295400"/>
                      <a:chExt cx="2590800" cy="2590800"/>
                    </a:xfrm>
                    <a:grpFill/>
                  </p:grpSpPr>
                  <p:grpSp>
                    <p:nvGrpSpPr>
                      <p:cNvPr id="92" name="Group 44"/>
                      <p:cNvGrpSpPr/>
                      <p:nvPr/>
                    </p:nvGrpSpPr>
                    <p:grpSpPr>
                      <a:xfrm>
                        <a:off x="19050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103" name="Straight Connector 39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04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105" name="Straight Connector 104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06" name="Rectangle 3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3" name="Group 45"/>
                      <p:cNvGrpSpPr/>
                      <p:nvPr/>
                    </p:nvGrpSpPr>
                    <p:grpSpPr>
                      <a:xfrm>
                        <a:off x="1905000" y="25908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00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101" name="Straight Connector 49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02" name="Rectangle 50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4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95" name="Straight Connector 94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96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97" name="Straight Connector 96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98" name="Rectangle 97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1" name="Group 64"/>
                    <p:cNvGrpSpPr/>
                    <p:nvPr/>
                  </p:nvGrpSpPr>
                  <p:grpSpPr>
                    <a:xfrm>
                      <a:off x="3200400" y="2590800"/>
                      <a:ext cx="2590800" cy="1295400"/>
                      <a:chOff x="1905000" y="1295400"/>
                      <a:chExt cx="2590800" cy="1295400"/>
                    </a:xfrm>
                    <a:grpFill/>
                  </p:grpSpPr>
                  <p:grpSp>
                    <p:nvGrpSpPr>
                      <p:cNvPr id="82" name="Group 44"/>
                      <p:cNvGrpSpPr/>
                      <p:nvPr/>
                    </p:nvGrpSpPr>
                    <p:grpSpPr>
                      <a:xfrm>
                        <a:off x="19050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88" name="Straight Connector 78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9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90" name="Straight Connector 80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91" name="Rectangle 3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84" name="Straight Connector 68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5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86" name="Straight Connector 85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87" name="Rectangle 86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64" name="Group 83"/>
                  <p:cNvGrpSpPr/>
                  <p:nvPr/>
                </p:nvGrpSpPr>
                <p:grpSpPr>
                  <a:xfrm>
                    <a:off x="4495800" y="1295400"/>
                    <a:ext cx="1905000" cy="2590800"/>
                    <a:chOff x="1905000" y="1295400"/>
                    <a:chExt cx="1905000" cy="2590800"/>
                  </a:xfrm>
                  <a:grpFill/>
                </p:grpSpPr>
                <p:grpSp>
                  <p:nvGrpSpPr>
                    <p:cNvPr id="65" name="Group 309"/>
                    <p:cNvGrpSpPr/>
                    <p:nvPr/>
                  </p:nvGrpSpPr>
                  <p:grpSpPr>
                    <a:xfrm>
                      <a:off x="1905000" y="1295400"/>
                      <a:ext cx="1905000" cy="2590800"/>
                      <a:chOff x="1905000" y="1295400"/>
                      <a:chExt cx="1905000" cy="2590800"/>
                    </a:xfrm>
                    <a:grpFill/>
                  </p:grpSpPr>
                  <p:grpSp>
                    <p:nvGrpSpPr>
                      <p:cNvPr id="69" name="Group 44"/>
                      <p:cNvGrpSpPr/>
                      <p:nvPr/>
                    </p:nvGrpSpPr>
                    <p:grpSpPr>
                      <a:xfrm>
                        <a:off x="19050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76" name="Straight Connector 75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77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78" name="Straight Connector 77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9" name="Rectangle 3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0" name="Group 45"/>
                      <p:cNvGrpSpPr/>
                      <p:nvPr/>
                    </p:nvGrpSpPr>
                    <p:grpSpPr>
                      <a:xfrm>
                        <a:off x="1905000" y="2590800"/>
                        <a:ext cx="609600" cy="1295400"/>
                        <a:chOff x="1905000" y="1295400"/>
                        <a:chExt cx="609600" cy="1295400"/>
                      </a:xfrm>
                      <a:grpFill/>
                    </p:grpSpPr>
                    <p:cxnSp>
                      <p:nvCxnSpPr>
                        <p:cNvPr id="74" name="Straight Connector 73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5" name="Rectangle 74"/>
                        <p:cNvSpPr/>
                        <p:nvPr/>
                      </p:nvSpPr>
                      <p:spPr>
                        <a:xfrm>
                          <a:off x="1905000" y="1295400"/>
                          <a:ext cx="609600" cy="60960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latinLnBrk="1">
                            <a:defRPr/>
                          </a:pPr>
                          <a:endParaRPr lang="en-US" sz="1800" dirty="0"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71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609600" cy="1295400"/>
                        <a:chOff x="1905000" y="1295400"/>
                        <a:chExt cx="609600" cy="1295400"/>
                      </a:xfrm>
                      <a:grpFill/>
                    </p:grpSpPr>
                    <p:cxnSp>
                      <p:nvCxnSpPr>
                        <p:cNvPr id="72" name="Straight Connector 71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3" name="Rectangle 72"/>
                        <p:cNvSpPr/>
                        <p:nvPr/>
                      </p:nvSpPr>
                      <p:spPr>
                        <a:xfrm>
                          <a:off x="1905000" y="1295400"/>
                          <a:ext cx="609600" cy="60960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latinLnBrk="1">
                            <a:defRPr/>
                          </a:pPr>
                          <a:endParaRPr lang="en-US" sz="1800" dirty="0">
                            <a:cs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" name="Group 44"/>
                    <p:cNvGrpSpPr/>
                    <p:nvPr/>
                  </p:nvGrpSpPr>
                  <p:grpSpPr>
                    <a:xfrm>
                      <a:off x="3200400" y="2590800"/>
                      <a:ext cx="609600" cy="1295400"/>
                      <a:chOff x="1905000" y="1295400"/>
                      <a:chExt cx="609600" cy="1295400"/>
                    </a:xfrm>
                    <a:grpFill/>
                  </p:grpSpPr>
                  <p:cxnSp>
                    <p:nvCxnSpPr>
                      <p:cNvPr id="67" name="Straight Connector 66"/>
                      <p:cNvCxnSpPr/>
                      <p:nvPr/>
                    </p:nvCxnSpPr>
                    <p:spPr>
                      <a:xfrm rot="5400000">
                        <a:off x="1753394" y="2132806"/>
                        <a:ext cx="914400" cy="1588"/>
                      </a:xfrm>
                      <a:prstGeom prst="line">
                        <a:avLst/>
                      </a:prstGeom>
                      <a:grpFill/>
                      <a:ln w="12700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Rectangle 3"/>
                      <p:cNvSpPr/>
                      <p:nvPr/>
                    </p:nvSpPr>
                    <p:spPr>
                      <a:xfrm>
                        <a:off x="1905000" y="1295400"/>
                        <a:ext cx="609600" cy="6096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latinLnBrk="1">
                          <a:defRPr/>
                        </a:pPr>
                        <a:endParaRPr lang="en-US" dirty="0">
                          <a:cs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" name="Group 120"/>
                <p:cNvGrpSpPr/>
                <p:nvPr/>
              </p:nvGrpSpPr>
              <p:grpSpPr>
                <a:xfrm rot="10800000">
                  <a:off x="1905001" y="3200399"/>
                  <a:ext cx="4495800" cy="2590800"/>
                  <a:chOff x="1905000" y="1295400"/>
                  <a:chExt cx="4495800" cy="2590800"/>
                </a:xfrm>
                <a:grpFill/>
              </p:grpSpPr>
              <p:grpSp>
                <p:nvGrpSpPr>
                  <p:cNvPr id="27" name="Group 82"/>
                  <p:cNvGrpSpPr/>
                  <p:nvPr/>
                </p:nvGrpSpPr>
                <p:grpSpPr>
                  <a:xfrm>
                    <a:off x="1905000" y="1295400"/>
                    <a:ext cx="3886200" cy="2590800"/>
                    <a:chOff x="1905000" y="1295400"/>
                    <a:chExt cx="3886200" cy="2590800"/>
                  </a:xfrm>
                  <a:grpFill/>
                </p:grpSpPr>
                <p:grpSp>
                  <p:nvGrpSpPr>
                    <p:cNvPr id="40" name="Group 63"/>
                    <p:cNvGrpSpPr/>
                    <p:nvPr/>
                  </p:nvGrpSpPr>
                  <p:grpSpPr>
                    <a:xfrm>
                      <a:off x="1905000" y="1295400"/>
                      <a:ext cx="2590800" cy="1905000"/>
                      <a:chOff x="1905000" y="1295400"/>
                      <a:chExt cx="2590800" cy="1905000"/>
                    </a:xfrm>
                    <a:grpFill/>
                  </p:grpSpPr>
                  <p:grpSp>
                    <p:nvGrpSpPr>
                      <p:cNvPr id="50" name="Group 44"/>
                      <p:cNvGrpSpPr/>
                      <p:nvPr/>
                    </p:nvGrpSpPr>
                    <p:grpSpPr>
                      <a:xfrm>
                        <a:off x="19050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59" name="Straight Connector 39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60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61" name="Straight Connector 33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62" name="Rectangle 3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1" name="Group 37"/>
                      <p:cNvGrpSpPr/>
                      <p:nvPr/>
                    </p:nvGrpSpPr>
                    <p:grpSpPr>
                      <a:xfrm>
                        <a:off x="1905000" y="2590800"/>
                        <a:ext cx="1295400" cy="609600"/>
                        <a:chOff x="1905000" y="1295400"/>
                        <a:chExt cx="1295400" cy="609600"/>
                      </a:xfrm>
                      <a:grpFill/>
                    </p:grpSpPr>
                    <p:cxnSp>
                      <p:nvCxnSpPr>
                        <p:cNvPr id="57" name="Straight Connector 56"/>
                        <p:cNvCxnSpPr/>
                        <p:nvPr/>
                      </p:nvCxnSpPr>
                      <p:spPr>
                        <a:xfrm>
                          <a:off x="2286000" y="1598612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8" name="Rectangle 57"/>
                        <p:cNvSpPr/>
                        <p:nvPr/>
                      </p:nvSpPr>
                      <p:spPr>
                        <a:xfrm>
                          <a:off x="1905000" y="1295400"/>
                          <a:ext cx="609600" cy="60960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latinLnBrk="1">
                            <a:defRPr/>
                          </a:pPr>
                          <a:endParaRPr lang="en-US" sz="1800" dirty="0"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2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53" name="Straight Connector 52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54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55" name="Straight Connector 54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6" name="Rectangle 55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41" name="Group 64"/>
                    <p:cNvGrpSpPr/>
                    <p:nvPr/>
                  </p:nvGrpSpPr>
                  <p:grpSpPr>
                    <a:xfrm>
                      <a:off x="3200400" y="2590800"/>
                      <a:ext cx="2590800" cy="1295400"/>
                      <a:chOff x="1905000" y="1295400"/>
                      <a:chExt cx="2590800" cy="1295400"/>
                    </a:xfrm>
                    <a:grpFill/>
                  </p:grpSpPr>
                  <p:grpSp>
                    <p:nvGrpSpPr>
                      <p:cNvPr id="42" name="Group 37"/>
                      <p:cNvGrpSpPr/>
                      <p:nvPr/>
                    </p:nvGrpSpPr>
                    <p:grpSpPr>
                      <a:xfrm>
                        <a:off x="1905000" y="1295400"/>
                        <a:ext cx="1295400" cy="609600"/>
                        <a:chOff x="1905000" y="1295400"/>
                        <a:chExt cx="1295400" cy="609600"/>
                      </a:xfrm>
                      <a:grpFill/>
                    </p:grpSpPr>
                    <p:cxnSp>
                      <p:nvCxnSpPr>
                        <p:cNvPr id="48" name="Straight Connector 47"/>
                        <p:cNvCxnSpPr/>
                        <p:nvPr/>
                      </p:nvCxnSpPr>
                      <p:spPr>
                        <a:xfrm>
                          <a:off x="2286000" y="1598612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9" name="Rectangle 3"/>
                        <p:cNvSpPr/>
                        <p:nvPr/>
                      </p:nvSpPr>
                      <p:spPr>
                        <a:xfrm>
                          <a:off x="1905000" y="1295400"/>
                          <a:ext cx="609600" cy="60960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latinLnBrk="1">
                            <a:defRPr/>
                          </a:pPr>
                          <a:endParaRPr lang="en-US" sz="1800" dirty="0"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44" name="Straight Connector 43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45" name="Group 37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46" name="Straight Connector 45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7" name="Rectangle 46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28" name="Group 83"/>
                  <p:cNvGrpSpPr/>
                  <p:nvPr/>
                </p:nvGrpSpPr>
                <p:grpSpPr>
                  <a:xfrm>
                    <a:off x="4495800" y="1295400"/>
                    <a:ext cx="1905000" cy="1905000"/>
                    <a:chOff x="1905000" y="1295400"/>
                    <a:chExt cx="1905000" cy="1905000"/>
                  </a:xfrm>
                  <a:grpFill/>
                </p:grpSpPr>
                <p:grpSp>
                  <p:nvGrpSpPr>
                    <p:cNvPr id="29" name="Group 63"/>
                    <p:cNvGrpSpPr/>
                    <p:nvPr/>
                  </p:nvGrpSpPr>
                  <p:grpSpPr>
                    <a:xfrm>
                      <a:off x="1905000" y="1295400"/>
                      <a:ext cx="1905000" cy="1905000"/>
                      <a:chOff x="1905000" y="1295400"/>
                      <a:chExt cx="1905000" cy="1905000"/>
                    </a:xfrm>
                    <a:grpFill/>
                  </p:grpSpPr>
                  <p:grpSp>
                    <p:nvGrpSpPr>
                      <p:cNvPr id="31" name="Group 44"/>
                      <p:cNvGrpSpPr/>
                      <p:nvPr/>
                    </p:nvGrpSpPr>
                    <p:grpSpPr>
                      <a:xfrm>
                        <a:off x="1905000" y="1295400"/>
                        <a:ext cx="1295400" cy="1295400"/>
                        <a:chOff x="1905000" y="1295400"/>
                        <a:chExt cx="1295400" cy="1295400"/>
                      </a:xfrm>
                      <a:grpFill/>
                    </p:grpSpPr>
                    <p:cxnSp>
                      <p:nvCxnSpPr>
                        <p:cNvPr id="36" name="Straight Connector 35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37" name="Group 36"/>
                        <p:cNvGrpSpPr/>
                        <p:nvPr/>
                      </p:nvGrpSpPr>
                      <p:grpSpPr>
                        <a:xfrm>
                          <a:off x="1905000" y="1295400"/>
                          <a:ext cx="1295400" cy="609600"/>
                          <a:chOff x="1905000" y="1295400"/>
                          <a:chExt cx="1295400" cy="609600"/>
                        </a:xfrm>
                        <a:grpFill/>
                      </p:grpSpPr>
                      <p:cxnSp>
                        <p:nvCxnSpPr>
                          <p:cNvPr id="38" name="Straight Connector 37"/>
                          <p:cNvCxnSpPr/>
                          <p:nvPr/>
                        </p:nvCxnSpPr>
                        <p:spPr>
                          <a:xfrm>
                            <a:off x="2286000" y="1598612"/>
                            <a:ext cx="914400" cy="1588"/>
                          </a:xfrm>
                          <a:prstGeom prst="line">
                            <a:avLst/>
                          </a:prstGeom>
                          <a:grpFill/>
                          <a:ln w="12700">
                            <a:solidFill>
                              <a:schemeClr val="tx2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39" name="Rectangle 3"/>
                          <p:cNvSpPr/>
                          <p:nvPr/>
                        </p:nvSpPr>
                        <p:spPr>
                          <a:xfrm>
                            <a:off x="1905000" y="1295400"/>
                            <a:ext cx="609600" cy="60960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latinLnBrk="1">
                              <a:defRPr/>
                            </a:pPr>
                            <a:endParaRPr lang="en-US" sz="1800" dirty="0"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1905000" y="2590800"/>
                        <a:ext cx="609600" cy="6096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latinLnBrk="1">
                          <a:defRPr/>
                        </a:pPr>
                        <a:endParaRPr lang="en-US" sz="1800" dirty="0">
                          <a:cs typeface="Calibri"/>
                        </a:endParaRPr>
                      </a:p>
                    </p:txBody>
                  </p:sp>
                  <p:grpSp>
                    <p:nvGrpSpPr>
                      <p:cNvPr id="33" name="Group 51"/>
                      <p:cNvGrpSpPr/>
                      <p:nvPr/>
                    </p:nvGrpSpPr>
                    <p:grpSpPr>
                      <a:xfrm>
                        <a:off x="3200400" y="1295400"/>
                        <a:ext cx="609600" cy="1295400"/>
                        <a:chOff x="1905000" y="1295400"/>
                        <a:chExt cx="609600" cy="1295400"/>
                      </a:xfrm>
                      <a:grpFill/>
                    </p:grpSpPr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 rot="5400000">
                          <a:off x="1753394" y="2132806"/>
                          <a:ext cx="914400" cy="158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1905000" y="1295400"/>
                          <a:ext cx="609600" cy="60960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latinLnBrk="1">
                            <a:defRPr/>
                          </a:pPr>
                          <a:endParaRPr lang="en-US" sz="1800" dirty="0">
                            <a:cs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0" name="Rectangle 3"/>
                    <p:cNvSpPr/>
                    <p:nvPr/>
                  </p:nvSpPr>
                  <p:spPr>
                    <a:xfrm>
                      <a:off x="3200400" y="2590800"/>
                      <a:ext cx="609600" cy="6096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latinLnBrk="1">
                        <a:defRPr/>
                      </a:pPr>
                      <a:endParaRPr lang="en-US" sz="1800" dirty="0">
                        <a:cs typeface="Calibri"/>
                      </a:endParaRPr>
                    </a:p>
                  </p:txBody>
                </p:sp>
              </p:grpSp>
            </p:grpSp>
          </p:grpSp>
          <p:sp>
            <p:nvSpPr>
              <p:cNvPr id="11" name="TextBox 398"/>
              <p:cNvSpPr txBox="1">
                <a:spLocks noChangeArrowheads="1"/>
              </p:cNvSpPr>
              <p:nvPr/>
            </p:nvSpPr>
            <p:spPr bwMode="auto">
              <a:xfrm>
                <a:off x="5029200" y="5410200"/>
                <a:ext cx="479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dirty="0"/>
                  <a:t>S</a:t>
                </a:r>
                <a:r>
                  <a:rPr lang="en-US" sz="1800" dirty="0"/>
                  <a:t>A</a:t>
                </a:r>
              </a:p>
            </p:txBody>
          </p:sp>
          <p:sp>
            <p:nvSpPr>
              <p:cNvPr id="12" name="TextBox 400"/>
              <p:cNvSpPr txBox="1">
                <a:spLocks noChangeArrowheads="1"/>
              </p:cNvSpPr>
              <p:nvPr/>
            </p:nvSpPr>
            <p:spPr bwMode="auto">
              <a:xfrm>
                <a:off x="8153400" y="2667000"/>
                <a:ext cx="5441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dirty="0"/>
                  <a:t>DC</a:t>
                </a:r>
              </a:p>
            </p:txBody>
          </p:sp>
          <p:grpSp>
            <p:nvGrpSpPr>
              <p:cNvPr id="13" name="Group 124"/>
              <p:cNvGrpSpPr>
                <a:grpSpLocks/>
              </p:cNvGrpSpPr>
              <p:nvPr/>
            </p:nvGrpSpPr>
            <p:grpSpPr bwMode="auto">
              <a:xfrm>
                <a:off x="5534467" y="4114800"/>
                <a:ext cx="1677988" cy="1449388"/>
                <a:chOff x="5284090" y="4170333"/>
                <a:chExt cx="2084141" cy="1449388"/>
              </a:xfrm>
              <a:grpFill/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284009" y="5618133"/>
                  <a:ext cx="2082212" cy="1588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 flipH="1" flipV="1">
                  <a:off x="6643308" y="4893247"/>
                  <a:ext cx="1447800" cy="1972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2"/>
              <p:cNvGrpSpPr>
                <a:grpSpLocks/>
              </p:cNvGrpSpPr>
              <p:nvPr/>
            </p:nvGrpSpPr>
            <p:grpSpPr bwMode="auto">
              <a:xfrm>
                <a:off x="6563575" y="4094930"/>
                <a:ext cx="1956002" cy="1556893"/>
                <a:chOff x="5241724" y="3850422"/>
                <a:chExt cx="3643224" cy="2068647"/>
              </a:xfrm>
              <a:grpFill/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241724" y="5919069"/>
                  <a:ext cx="3643224" cy="0"/>
                </a:xfrm>
                <a:prstGeom prst="line">
                  <a:avLst/>
                </a:prstGeom>
                <a:grpFill/>
                <a:ln w="38100">
                  <a:solidFill>
                    <a:srgbClr val="008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8828993" y="3850422"/>
                  <a:ext cx="0" cy="2054924"/>
                </a:xfrm>
                <a:prstGeom prst="line">
                  <a:avLst/>
                </a:prstGeom>
                <a:grpFill/>
                <a:ln w="38100">
                  <a:solidFill>
                    <a:srgbClr val="008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402"/>
              <p:cNvSpPr txBox="1">
                <a:spLocks noChangeArrowheads="1"/>
              </p:cNvSpPr>
              <p:nvPr/>
            </p:nvSpPr>
            <p:spPr bwMode="auto">
              <a:xfrm>
                <a:off x="7086600" y="3581400"/>
                <a:ext cx="5309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dirty="0"/>
                  <a:t>D</a:t>
                </a:r>
                <a:r>
                  <a:rPr lang="en-US" sz="1800" dirty="0"/>
                  <a:t>A</a:t>
                </a:r>
              </a:p>
            </p:txBody>
          </p:sp>
          <p:sp>
            <p:nvSpPr>
              <p:cNvPr id="17" name="TextBox 399"/>
              <p:cNvSpPr txBox="1">
                <a:spLocks noChangeArrowheads="1"/>
              </p:cNvSpPr>
              <p:nvPr/>
            </p:nvSpPr>
            <p:spPr bwMode="auto">
              <a:xfrm>
                <a:off x="8153400" y="3581400"/>
                <a:ext cx="4889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dirty="0"/>
                  <a:t>D</a:t>
                </a:r>
                <a:r>
                  <a:rPr lang="en-US" sz="1800" dirty="0"/>
                  <a:t>B</a:t>
                </a:r>
              </a:p>
            </p:txBody>
          </p:sp>
          <p:sp>
            <p:nvSpPr>
              <p:cNvPr id="18" name="TextBox 397"/>
              <p:cNvSpPr txBox="1">
                <a:spLocks noChangeArrowheads="1"/>
              </p:cNvSpPr>
              <p:nvPr/>
            </p:nvSpPr>
            <p:spPr bwMode="auto">
              <a:xfrm>
                <a:off x="6096000" y="5410200"/>
                <a:ext cx="4321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1"/>
                <a:r>
                  <a:rPr lang="en-US" dirty="0"/>
                  <a:t>S</a:t>
                </a:r>
                <a:r>
                  <a:rPr lang="en-US" sz="1800" dirty="0"/>
                  <a:t>B</a:t>
                </a:r>
              </a:p>
            </p:txBody>
          </p:sp>
        </p:grpSp>
        <p:sp>
          <p:nvSpPr>
            <p:cNvPr id="9" name="TextBox 400"/>
            <p:cNvSpPr txBox="1">
              <a:spLocks noChangeArrowheads="1"/>
            </p:cNvSpPr>
            <p:nvPr/>
          </p:nvSpPr>
          <p:spPr bwMode="auto">
            <a:xfrm>
              <a:off x="7163775" y="5410200"/>
              <a:ext cx="4873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lang="en-US" dirty="0"/>
                <a:t>SC</a:t>
              </a:r>
            </a:p>
          </p:txBody>
        </p:sp>
      </p:grpSp>
      <p:sp>
        <p:nvSpPr>
          <p:cNvPr id="107" name="Oval 106"/>
          <p:cNvSpPr/>
          <p:nvPr/>
        </p:nvSpPr>
        <p:spPr>
          <a:xfrm>
            <a:off x="2275585" y="4435792"/>
            <a:ext cx="183799" cy="605441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35" y="1286789"/>
            <a:ext cx="3130849" cy="2522570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4962573" y="1286789"/>
            <a:ext cx="317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7DA920-9AD7-09EB-8B43-10BB65C895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9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Switching Example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idx="1"/>
          </p:nvPr>
        </p:nvSpPr>
        <p:spPr>
          <a:xfrm>
            <a:off x="421341" y="4712654"/>
            <a:ext cx="8498825" cy="13985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Significant latency overhead </a:t>
            </a:r>
            <a:r>
              <a:rPr lang="en-US" i="1" dirty="0"/>
              <a:t>prior</a:t>
            </a:r>
            <a:r>
              <a:rPr lang="en-US" dirty="0"/>
              <a:t> to data transfer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Data transfer does not pay per-hop overhead for routing and allocation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255E-EF17-46F7-924C-0956CA20620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Rectangle 4" descr="Large checker board"/>
          <p:cNvSpPr>
            <a:spLocks noChangeArrowheads="1"/>
          </p:cNvSpPr>
          <p:nvPr/>
        </p:nvSpPr>
        <p:spPr bwMode="auto">
          <a:xfrm>
            <a:off x="990600" y="15508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 descr="Large checker board"/>
          <p:cNvSpPr>
            <a:spLocks noChangeArrowheads="1"/>
          </p:cNvSpPr>
          <p:nvPr/>
        </p:nvSpPr>
        <p:spPr bwMode="auto">
          <a:xfrm>
            <a:off x="2438400" y="15508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 descr="Large checker board"/>
          <p:cNvSpPr>
            <a:spLocks noChangeArrowheads="1"/>
          </p:cNvSpPr>
          <p:nvPr/>
        </p:nvSpPr>
        <p:spPr bwMode="auto">
          <a:xfrm>
            <a:off x="3886200" y="15508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7" descr="Large checker board"/>
          <p:cNvSpPr>
            <a:spLocks noChangeArrowheads="1"/>
          </p:cNvSpPr>
          <p:nvPr/>
        </p:nvSpPr>
        <p:spPr bwMode="auto">
          <a:xfrm>
            <a:off x="3886200" y="27700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8" descr="Large checker board"/>
          <p:cNvSpPr>
            <a:spLocks noChangeArrowheads="1"/>
          </p:cNvSpPr>
          <p:nvPr/>
        </p:nvSpPr>
        <p:spPr bwMode="auto">
          <a:xfrm>
            <a:off x="990600" y="27700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 descr="Large checker board"/>
          <p:cNvSpPr>
            <a:spLocks noChangeArrowheads="1"/>
          </p:cNvSpPr>
          <p:nvPr/>
        </p:nvSpPr>
        <p:spPr bwMode="auto">
          <a:xfrm>
            <a:off x="2438400" y="27700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 descr="Large checker board"/>
          <p:cNvSpPr>
            <a:spLocks noChangeArrowheads="1"/>
          </p:cNvSpPr>
          <p:nvPr/>
        </p:nvSpPr>
        <p:spPr bwMode="auto">
          <a:xfrm>
            <a:off x="3886200" y="39892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1" descr="Large checker board"/>
          <p:cNvSpPr>
            <a:spLocks noChangeArrowheads="1"/>
          </p:cNvSpPr>
          <p:nvPr/>
        </p:nvSpPr>
        <p:spPr bwMode="auto">
          <a:xfrm>
            <a:off x="990600" y="39892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2" descr="Large checker board"/>
          <p:cNvSpPr>
            <a:spLocks noChangeArrowheads="1"/>
          </p:cNvSpPr>
          <p:nvPr/>
        </p:nvSpPr>
        <p:spPr bwMode="auto">
          <a:xfrm>
            <a:off x="2438400" y="398921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524000" y="17794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2971800" y="17794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524000" y="29986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971800" y="29986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1524000" y="42178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971800" y="421781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1219200" y="20842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1219200" y="33034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2667000" y="20842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2667000" y="33034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4114800" y="20842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4114800" y="330341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638800" y="3913010"/>
            <a:ext cx="228600" cy="609600"/>
          </a:xfrm>
          <a:prstGeom prst="rect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28" descr="Large checker board"/>
          <p:cNvSpPr txBox="1">
            <a:spLocks noChangeArrowheads="1"/>
          </p:cNvSpPr>
          <p:nvPr/>
        </p:nvSpPr>
        <p:spPr bwMode="auto">
          <a:xfrm>
            <a:off x="6019800" y="3973335"/>
            <a:ext cx="27432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Acknowledgement</a:t>
            </a: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1295400" y="1550810"/>
            <a:ext cx="228600" cy="5334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1524000" y="1779410"/>
            <a:ext cx="914400" cy="762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2438400" y="1779410"/>
            <a:ext cx="1752600" cy="762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41"/>
          <p:cNvSpPr>
            <a:spLocks noChangeArrowheads="1"/>
          </p:cNvSpPr>
          <p:nvPr/>
        </p:nvSpPr>
        <p:spPr bwMode="auto">
          <a:xfrm>
            <a:off x="4114800" y="1779410"/>
            <a:ext cx="76200" cy="9906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43"/>
          <p:cNvSpPr>
            <a:spLocks noChangeArrowheads="1"/>
          </p:cNvSpPr>
          <p:nvPr/>
        </p:nvSpPr>
        <p:spPr bwMode="auto">
          <a:xfrm>
            <a:off x="5638800" y="1642885"/>
            <a:ext cx="228600" cy="6096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44" descr="Large checker board"/>
          <p:cNvSpPr txBox="1">
            <a:spLocks noChangeArrowheads="1"/>
          </p:cNvSpPr>
          <p:nvPr/>
        </p:nvSpPr>
        <p:spPr bwMode="auto">
          <a:xfrm>
            <a:off x="6019800" y="1627010"/>
            <a:ext cx="2057400" cy="708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Configuration Probe</a:t>
            </a:r>
          </a:p>
        </p:txBody>
      </p:sp>
      <p:sp>
        <p:nvSpPr>
          <p:cNvPr id="36" name="Rectangle 45"/>
          <p:cNvSpPr>
            <a:spLocks noChangeArrowheads="1"/>
          </p:cNvSpPr>
          <p:nvPr/>
        </p:nvSpPr>
        <p:spPr bwMode="auto">
          <a:xfrm>
            <a:off x="5638800" y="2389010"/>
            <a:ext cx="2286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46" descr="Large checker board"/>
          <p:cNvSpPr txBox="1">
            <a:spLocks noChangeArrowheads="1"/>
          </p:cNvSpPr>
          <p:nvPr/>
        </p:nvSpPr>
        <p:spPr bwMode="auto">
          <a:xfrm>
            <a:off x="6019800" y="2465210"/>
            <a:ext cx="2286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Data</a:t>
            </a:r>
          </a:p>
        </p:txBody>
      </p:sp>
      <p:sp>
        <p:nvSpPr>
          <p:cNvPr id="38" name="Rectangle 47"/>
          <p:cNvSpPr>
            <a:spLocks noChangeArrowheads="1"/>
          </p:cNvSpPr>
          <p:nvPr/>
        </p:nvSpPr>
        <p:spPr bwMode="auto">
          <a:xfrm>
            <a:off x="5638800" y="3151010"/>
            <a:ext cx="228600" cy="6096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48" descr="Large checker board"/>
          <p:cNvSpPr txBox="1">
            <a:spLocks noChangeArrowheads="1"/>
          </p:cNvSpPr>
          <p:nvPr/>
        </p:nvSpPr>
        <p:spPr bwMode="auto">
          <a:xfrm>
            <a:off x="6019800" y="3227210"/>
            <a:ext cx="16764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Circuit</a:t>
            </a:r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 rot="5400000">
            <a:off x="4038600" y="2770010"/>
            <a:ext cx="228600" cy="533400"/>
          </a:xfrm>
          <a:prstGeom prst="rect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4038600" y="1550810"/>
            <a:ext cx="228600" cy="533400"/>
          </a:xfrm>
          <a:prstGeom prst="rect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990600" y="1550810"/>
            <a:ext cx="533400" cy="5334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2743200" y="1550810"/>
            <a:ext cx="228600" cy="5334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3"/>
          <p:cNvSpPr>
            <a:spLocks noChangeArrowheads="1"/>
          </p:cNvSpPr>
          <p:nvPr/>
        </p:nvSpPr>
        <p:spPr bwMode="auto">
          <a:xfrm rot="5400000">
            <a:off x="4038600" y="1550810"/>
            <a:ext cx="228600" cy="5334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9" descr="Large checker board"/>
          <p:cNvSpPr txBox="1">
            <a:spLocks noChangeArrowheads="1"/>
          </p:cNvSpPr>
          <p:nvPr/>
        </p:nvSpPr>
        <p:spPr bwMode="auto">
          <a:xfrm>
            <a:off x="685800" y="1246010"/>
            <a:ext cx="685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46" name="Text Box 50" descr="Large checker board"/>
          <p:cNvSpPr txBox="1">
            <a:spLocks noChangeArrowheads="1"/>
          </p:cNvSpPr>
          <p:nvPr/>
        </p:nvSpPr>
        <p:spPr bwMode="auto">
          <a:xfrm>
            <a:off x="3581400" y="2389010"/>
            <a:ext cx="685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DA1B4-4A3D-CD82-FE5D-42C8DD811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0.15417 -4.0462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4.04624E-6 L 0.13334 -4.0462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6 L 3.33333E-6 0.183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55 L -3.33333E-6 -0.1775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2916 -2.22222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417 3.69942E-6 L 0.31666 3.69942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7 0.00555 L 0.31667 0.183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30" grpId="0" animBg="1"/>
      <p:bldP spid="30" grpId="1" animBg="1"/>
      <p:bldP spid="30" grpId="2" animBg="1"/>
      <p:bldP spid="31" grpId="0" animBg="1"/>
      <p:bldP spid="32" grpId="0" animBg="1"/>
      <p:bldP spid="33" grpId="0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circuit switching make sense?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When sending large chunks of data</a:t>
            </a:r>
          </a:p>
          <a:p>
            <a:r>
              <a:rPr lang="en-US" dirty="0"/>
              <a:t>How large is the data being sent across the chip in shared memory </a:t>
            </a:r>
            <a:r>
              <a:rPr lang="en-US" dirty="0" err="1"/>
              <a:t>NoCs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Cache Line – 64B</a:t>
            </a:r>
          </a:p>
          <a:p>
            <a:pPr lvl="1"/>
            <a:r>
              <a:rPr lang="en-US" dirty="0"/>
              <a:t>Suppose</a:t>
            </a:r>
          </a:p>
          <a:p>
            <a:pPr lvl="2"/>
            <a:r>
              <a:rPr lang="en-US" dirty="0"/>
              <a:t>Link Width – 128b</a:t>
            </a:r>
          </a:p>
          <a:p>
            <a:pPr lvl="3"/>
            <a:r>
              <a:rPr lang="en-US" dirty="0"/>
              <a:t>64x8/128 = 4 chunks of data</a:t>
            </a:r>
          </a:p>
          <a:p>
            <a:pPr lvl="2"/>
            <a:r>
              <a:rPr lang="en-US" dirty="0"/>
              <a:t>1-cycle per hop</a:t>
            </a:r>
          </a:p>
          <a:p>
            <a:pPr lvl="3"/>
            <a:r>
              <a:rPr lang="en-US" dirty="0"/>
              <a:t>Setup Time: 3 cycles</a:t>
            </a:r>
          </a:p>
          <a:p>
            <a:pPr lvl="3"/>
            <a:r>
              <a:rPr lang="en-US" dirty="0"/>
              <a:t>ACK Time: 3 cycles</a:t>
            </a:r>
          </a:p>
          <a:p>
            <a:pPr lvl="3"/>
            <a:r>
              <a:rPr lang="en-US" dirty="0"/>
              <a:t>Data Transfer Time: 3 (for first chunk) + 3 (remaining chunks) cycles = 6 cycles</a:t>
            </a:r>
          </a:p>
          <a:p>
            <a:pPr lvl="3"/>
            <a:r>
              <a:rPr lang="en-US" dirty="0"/>
              <a:t>Total Time = 12 cycles</a:t>
            </a:r>
          </a:p>
          <a:p>
            <a:pPr lvl="4"/>
            <a:r>
              <a:rPr lang="en-US" dirty="0"/>
              <a:t>Half of the time went in circuit setup!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6548-D306-46C3-8A4F-3DB7ABA3873F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AAE45-5107-BA68-4DDF-D9218C395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contention handled?</a:t>
            </a:r>
          </a:p>
        </p:txBody>
      </p:sp>
      <p:sp>
        <p:nvSpPr>
          <p:cNvPr id="91" name="Content Placeholder 90"/>
          <p:cNvSpPr>
            <a:spLocks noGrp="1"/>
          </p:cNvSpPr>
          <p:nvPr>
            <p:ph idx="1"/>
          </p:nvPr>
        </p:nvSpPr>
        <p:spPr>
          <a:xfrm>
            <a:off x="457199" y="4858522"/>
            <a:ext cx="8305801" cy="141984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When there is contention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Significant wait time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Message from 1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2 must wait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27B9-A35F-4E17-B6DC-53084844CF8F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0" name="Rectangle 4" descr="Large checker board"/>
          <p:cNvSpPr>
            <a:spLocks noChangeArrowheads="1"/>
          </p:cNvSpPr>
          <p:nvPr/>
        </p:nvSpPr>
        <p:spPr bwMode="auto">
          <a:xfrm>
            <a:off x="1323666" y="18867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" descr="Large checker board"/>
          <p:cNvSpPr>
            <a:spLocks noChangeArrowheads="1"/>
          </p:cNvSpPr>
          <p:nvPr/>
        </p:nvSpPr>
        <p:spPr bwMode="auto">
          <a:xfrm>
            <a:off x="2771466" y="18867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6" descr="Large checker board"/>
          <p:cNvSpPr>
            <a:spLocks noChangeArrowheads="1"/>
          </p:cNvSpPr>
          <p:nvPr/>
        </p:nvSpPr>
        <p:spPr bwMode="auto">
          <a:xfrm>
            <a:off x="4219266" y="18867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7" descr="Large checker board"/>
          <p:cNvSpPr>
            <a:spLocks noChangeArrowheads="1"/>
          </p:cNvSpPr>
          <p:nvPr/>
        </p:nvSpPr>
        <p:spPr bwMode="auto">
          <a:xfrm>
            <a:off x="4219266" y="31059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8" descr="Large checker board"/>
          <p:cNvSpPr>
            <a:spLocks noChangeArrowheads="1"/>
          </p:cNvSpPr>
          <p:nvPr/>
        </p:nvSpPr>
        <p:spPr bwMode="auto">
          <a:xfrm>
            <a:off x="1323666" y="31059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9" descr="Large checker board"/>
          <p:cNvSpPr>
            <a:spLocks noChangeArrowheads="1"/>
          </p:cNvSpPr>
          <p:nvPr/>
        </p:nvSpPr>
        <p:spPr bwMode="auto">
          <a:xfrm>
            <a:off x="2771466" y="31059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10" descr="Large checker board"/>
          <p:cNvSpPr>
            <a:spLocks noChangeArrowheads="1"/>
          </p:cNvSpPr>
          <p:nvPr/>
        </p:nvSpPr>
        <p:spPr bwMode="auto">
          <a:xfrm>
            <a:off x="4219266" y="43251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11" descr="Large checker board"/>
          <p:cNvSpPr>
            <a:spLocks noChangeArrowheads="1"/>
          </p:cNvSpPr>
          <p:nvPr/>
        </p:nvSpPr>
        <p:spPr bwMode="auto">
          <a:xfrm>
            <a:off x="1323666" y="43251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2" descr="Large checker board"/>
          <p:cNvSpPr>
            <a:spLocks noChangeArrowheads="1"/>
          </p:cNvSpPr>
          <p:nvPr/>
        </p:nvSpPr>
        <p:spPr bwMode="auto">
          <a:xfrm>
            <a:off x="2771466" y="4325123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>
            <a:off x="1857066" y="21153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4"/>
          <p:cNvSpPr>
            <a:spLocks noChangeShapeType="1"/>
          </p:cNvSpPr>
          <p:nvPr/>
        </p:nvSpPr>
        <p:spPr bwMode="auto">
          <a:xfrm>
            <a:off x="3304866" y="21153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5"/>
          <p:cNvSpPr>
            <a:spLocks noChangeShapeType="1"/>
          </p:cNvSpPr>
          <p:nvPr/>
        </p:nvSpPr>
        <p:spPr bwMode="auto">
          <a:xfrm>
            <a:off x="1857066" y="33345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3304866" y="33345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7"/>
          <p:cNvSpPr>
            <a:spLocks noChangeShapeType="1"/>
          </p:cNvSpPr>
          <p:nvPr/>
        </p:nvSpPr>
        <p:spPr bwMode="auto">
          <a:xfrm>
            <a:off x="1857066" y="45537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3304866" y="4553723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>
            <a:off x="1552266" y="24201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>
            <a:off x="1552266" y="36393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3000066" y="24201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2"/>
          <p:cNvSpPr>
            <a:spLocks noChangeShapeType="1"/>
          </p:cNvSpPr>
          <p:nvPr/>
        </p:nvSpPr>
        <p:spPr bwMode="auto">
          <a:xfrm>
            <a:off x="3000066" y="36393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>
            <a:off x="4447866" y="24201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4447866" y="3639323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5971866" y="4248923"/>
            <a:ext cx="228600" cy="609600"/>
          </a:xfrm>
          <a:prstGeom prst="rect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 Box 28" descr="Large checker board"/>
          <p:cNvSpPr txBox="1">
            <a:spLocks noChangeArrowheads="1"/>
          </p:cNvSpPr>
          <p:nvPr/>
        </p:nvSpPr>
        <p:spPr bwMode="auto">
          <a:xfrm>
            <a:off x="6352865" y="4309248"/>
            <a:ext cx="2707589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Acknowledgement</a:t>
            </a:r>
          </a:p>
        </p:txBody>
      </p:sp>
      <p:sp>
        <p:nvSpPr>
          <p:cNvPr id="73" name="Rectangle 31"/>
          <p:cNvSpPr>
            <a:spLocks noChangeArrowheads="1"/>
          </p:cNvSpPr>
          <p:nvPr/>
        </p:nvSpPr>
        <p:spPr bwMode="auto">
          <a:xfrm>
            <a:off x="1628466" y="1886723"/>
            <a:ext cx="228600" cy="5334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39"/>
          <p:cNvSpPr>
            <a:spLocks noChangeArrowheads="1"/>
          </p:cNvSpPr>
          <p:nvPr/>
        </p:nvSpPr>
        <p:spPr bwMode="auto">
          <a:xfrm>
            <a:off x="1857066" y="2115323"/>
            <a:ext cx="914400" cy="762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40"/>
          <p:cNvSpPr>
            <a:spLocks noChangeArrowheads="1"/>
          </p:cNvSpPr>
          <p:nvPr/>
        </p:nvSpPr>
        <p:spPr bwMode="auto">
          <a:xfrm>
            <a:off x="2771466" y="2115323"/>
            <a:ext cx="1752600" cy="762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5971866" y="1978798"/>
            <a:ext cx="228600" cy="6096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ext Box 44" descr="Large checker board"/>
          <p:cNvSpPr txBox="1">
            <a:spLocks noChangeArrowheads="1"/>
          </p:cNvSpPr>
          <p:nvPr/>
        </p:nvSpPr>
        <p:spPr bwMode="auto">
          <a:xfrm>
            <a:off x="6352866" y="1962923"/>
            <a:ext cx="2057400" cy="708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Configuration Probe</a:t>
            </a:r>
          </a:p>
        </p:txBody>
      </p:sp>
      <p:sp>
        <p:nvSpPr>
          <p:cNvPr id="78" name="Rectangle 45"/>
          <p:cNvSpPr>
            <a:spLocks noChangeArrowheads="1"/>
          </p:cNvSpPr>
          <p:nvPr/>
        </p:nvSpPr>
        <p:spPr bwMode="auto">
          <a:xfrm>
            <a:off x="5971866" y="2724923"/>
            <a:ext cx="2286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Text Box 46" descr="Large checker board"/>
          <p:cNvSpPr txBox="1">
            <a:spLocks noChangeArrowheads="1"/>
          </p:cNvSpPr>
          <p:nvPr/>
        </p:nvSpPr>
        <p:spPr bwMode="auto">
          <a:xfrm>
            <a:off x="6352866" y="2801123"/>
            <a:ext cx="2286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Data</a:t>
            </a:r>
          </a:p>
        </p:txBody>
      </p:sp>
      <p:sp>
        <p:nvSpPr>
          <p:cNvPr id="80" name="Rectangle 47"/>
          <p:cNvSpPr>
            <a:spLocks noChangeArrowheads="1"/>
          </p:cNvSpPr>
          <p:nvPr/>
        </p:nvSpPr>
        <p:spPr bwMode="auto">
          <a:xfrm>
            <a:off x="5971866" y="3486923"/>
            <a:ext cx="228600" cy="609600"/>
          </a:xfrm>
          <a:prstGeom prst="rect">
            <a:avLst/>
          </a:prstGeom>
          <a:solidFill>
            <a:srgbClr val="0099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 Box 48" descr="Large checker board"/>
          <p:cNvSpPr txBox="1">
            <a:spLocks noChangeArrowheads="1"/>
          </p:cNvSpPr>
          <p:nvPr/>
        </p:nvSpPr>
        <p:spPr bwMode="auto">
          <a:xfrm>
            <a:off x="6352866" y="3563123"/>
            <a:ext cx="16764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Circuit</a:t>
            </a:r>
          </a:p>
        </p:txBody>
      </p:sp>
      <p:sp>
        <p:nvSpPr>
          <p:cNvPr id="82" name="Rectangle 32"/>
          <p:cNvSpPr>
            <a:spLocks noChangeArrowheads="1"/>
          </p:cNvSpPr>
          <p:nvPr/>
        </p:nvSpPr>
        <p:spPr bwMode="auto">
          <a:xfrm>
            <a:off x="3076266" y="1886723"/>
            <a:ext cx="228600" cy="533400"/>
          </a:xfrm>
          <a:prstGeom prst="rect">
            <a:avLst/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Text Box 49" descr="Large checker board"/>
          <p:cNvSpPr txBox="1">
            <a:spLocks noChangeArrowheads="1"/>
          </p:cNvSpPr>
          <p:nvPr/>
        </p:nvSpPr>
        <p:spPr bwMode="auto">
          <a:xfrm>
            <a:off x="1018866" y="1581923"/>
            <a:ext cx="685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4" name="Text Box 50" descr="Large checker board"/>
          <p:cNvSpPr txBox="1">
            <a:spLocks noChangeArrowheads="1"/>
          </p:cNvSpPr>
          <p:nvPr/>
        </p:nvSpPr>
        <p:spPr bwMode="auto">
          <a:xfrm>
            <a:off x="3914466" y="2724923"/>
            <a:ext cx="685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5" name="Down Arrow 84"/>
          <p:cNvSpPr/>
          <p:nvPr/>
        </p:nvSpPr>
        <p:spPr>
          <a:xfrm rot="19025014">
            <a:off x="2384677" y="1292290"/>
            <a:ext cx="533400" cy="674291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Box 49" descr="Large checker board"/>
          <p:cNvSpPr txBox="1">
            <a:spLocks noChangeArrowheads="1"/>
          </p:cNvSpPr>
          <p:nvPr/>
        </p:nvSpPr>
        <p:spPr bwMode="auto">
          <a:xfrm>
            <a:off x="3000066" y="1505723"/>
            <a:ext cx="6858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</a:t>
            </a:r>
          </a:p>
        </p:txBody>
      </p:sp>
      <p:sp>
        <p:nvSpPr>
          <p:cNvPr id="87" name="Text Box 49" descr="Large checker board"/>
          <p:cNvSpPr txBox="1">
            <a:spLocks noChangeArrowheads="1"/>
          </p:cNvSpPr>
          <p:nvPr/>
        </p:nvSpPr>
        <p:spPr bwMode="auto">
          <a:xfrm>
            <a:off x="4524066" y="1517391"/>
            <a:ext cx="6858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</a:t>
            </a:r>
          </a:p>
        </p:txBody>
      </p:sp>
      <p:grpSp>
        <p:nvGrpSpPr>
          <p:cNvPr id="88" name="Group 48"/>
          <p:cNvGrpSpPr/>
          <p:nvPr/>
        </p:nvGrpSpPr>
        <p:grpSpPr>
          <a:xfrm>
            <a:off x="2191680" y="1278981"/>
            <a:ext cx="737592" cy="430217"/>
            <a:chOff x="2696814" y="1144858"/>
            <a:chExt cx="737592" cy="430217"/>
          </a:xfrm>
        </p:grpSpPr>
        <p:sp>
          <p:nvSpPr>
            <p:cNvPr id="89" name="Rectangle 45"/>
            <p:cNvSpPr>
              <a:spLocks noChangeArrowheads="1"/>
            </p:cNvSpPr>
            <p:nvPr/>
          </p:nvSpPr>
          <p:spPr bwMode="auto">
            <a:xfrm rot="2844672">
              <a:off x="2814269" y="1027403"/>
              <a:ext cx="374690" cy="6096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43"/>
            <p:cNvSpPr>
              <a:spLocks noChangeArrowheads="1"/>
            </p:cNvSpPr>
            <p:nvPr/>
          </p:nvSpPr>
          <p:spPr bwMode="auto">
            <a:xfrm rot="2821819">
              <a:off x="3044129" y="1184798"/>
              <a:ext cx="186320" cy="594234"/>
            </a:xfrm>
            <a:prstGeom prst="re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176520" y="1122129"/>
            <a:ext cx="5729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Wait</a:t>
            </a:r>
            <a:r>
              <a:rPr lang="en-US" sz="2000" dirty="0">
                <a:solidFill>
                  <a:srgbClr val="FF0000"/>
                </a:solidFill>
              </a:rPr>
              <a:t> till Data transmission from 0 complete!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33C8B-C588-459B-8398-435CBE461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0.15417 -4.0462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4.04624E-6 L 0.13334 -4.0462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25 0.03333 " pathEditMode="relative" ptsTypes="AA">
                                      <p:cBhvr>
                                        <p:cTn id="3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uild="p"/>
      <p:bldP spid="73" grpId="0" animBg="1"/>
      <p:bldP spid="73" grpId="1" animBg="1"/>
      <p:bldP spid="73" grpId="2" animBg="1"/>
      <p:bldP spid="74" grpId="0" animBg="1"/>
      <p:bldP spid="75" grpId="0" animBg="1"/>
      <p:bldP spid="82" grpId="0" animBg="1"/>
      <p:bldP spid="82" grpId="1" animBg="1"/>
      <p:bldP spid="85" grpId="0" animBg="1"/>
      <p:bldP spid="9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Arbiter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5311-C709-4830-B381-B965FC76338D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87350" y="1804580"/>
            <a:ext cx="5424756" cy="3986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1330150" y="2450612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1330150" y="3360246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1330150" y="4292904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1353668" y="5187568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7212106" y="2419777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7212106" y="3329411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7212106" y="4262069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7235624" y="5156733"/>
            <a:ext cx="457200" cy="1588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65426" y="2057694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7417" y="2961667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1167" y="3882971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9640" y="4786944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26714" y="2025428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6714" y="2929401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6714" y="3881101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41917" y="4773316"/>
            <a:ext cx="23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27565" y="3698305"/>
            <a:ext cx="168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4:1 Arbiter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186" y="2559805"/>
            <a:ext cx="28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REQS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4923" y="2559805"/>
            <a:ext cx="280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GRANT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5AC0C-99DA-8284-87BA-14746CD9A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61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Allocator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1C3EE-978D-4AD1-B7A1-70D1108BF79D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4088" y="2173912"/>
            <a:ext cx="3986261" cy="3986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645255" y="1728737"/>
            <a:ext cx="217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12:3 Allocator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99209" y="1224662"/>
            <a:ext cx="67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Suppose 4 requestors (A, B, C, D) and 3 resources (X, Y, Z)</a:t>
            </a:r>
          </a:p>
        </p:txBody>
      </p:sp>
      <p:cxnSp>
        <p:nvCxnSpPr>
          <p:cNvPr id="96" name="Straight Connector 95"/>
          <p:cNvCxnSpPr/>
          <p:nvPr/>
        </p:nvCxnSpPr>
        <p:spPr>
          <a:xfrm rot="10800000">
            <a:off x="2221559" y="2560349"/>
            <a:ext cx="457200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0800000">
            <a:off x="2221559" y="2787360"/>
            <a:ext cx="457200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10800000">
            <a:off x="2221559" y="3015960"/>
            <a:ext cx="457200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>
            <a:off x="2221560" y="3474749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>
            <a:off x="2221560" y="3701760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10800000" flipV="1">
            <a:off x="2221558" y="3931947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2221558" y="4389149"/>
            <a:ext cx="457203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10800000">
            <a:off x="2221560" y="4616160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2221560" y="4844760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>
            <a:off x="2221559" y="5303550"/>
            <a:ext cx="457200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10800000">
            <a:off x="2221559" y="5530561"/>
            <a:ext cx="457200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>
            <a:off x="2221559" y="5759161"/>
            <a:ext cx="457200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0800000">
            <a:off x="6107761" y="2788950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0800000">
            <a:off x="6107761" y="3017549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 flipV="1">
            <a:off x="6107759" y="3246149"/>
            <a:ext cx="457202" cy="1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 flipV="1">
            <a:off x="6107759" y="3474748"/>
            <a:ext cx="457202" cy="1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0800000">
            <a:off x="6107761" y="3779549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10800000">
            <a:off x="6107761" y="4008148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0800000" flipV="1">
            <a:off x="6107759" y="4236748"/>
            <a:ext cx="457202" cy="1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0800000" flipV="1">
            <a:off x="6107759" y="4465347"/>
            <a:ext cx="457202" cy="1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0800000">
            <a:off x="6107761" y="4846349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0800000">
            <a:off x="6107761" y="5074948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 flipV="1">
            <a:off x="6107759" y="5303548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0800000" flipV="1">
            <a:off x="6107759" y="5532147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1953895" y="2320766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965537" y="3296338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977413" y="4217331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962690" y="5133860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529684" y="2576945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543549" y="3618889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541444" y="4670185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21825" y="2447418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A:</a:t>
            </a:r>
          </a:p>
          <a:p>
            <a:r>
              <a:rPr lang="en-US" b="1" dirty="0"/>
              <a:t>X, Y, Z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20782" y="3468180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B:</a:t>
            </a:r>
          </a:p>
          <a:p>
            <a:r>
              <a:rPr lang="en-US" b="1" dirty="0"/>
              <a:t>X, Z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5487" y="4292994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C:</a:t>
            </a:r>
          </a:p>
          <a:p>
            <a:r>
              <a:rPr lang="en-US" b="1" dirty="0"/>
              <a:t>Z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79338" y="5197225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D:</a:t>
            </a:r>
          </a:p>
          <a:p>
            <a:r>
              <a:rPr lang="en-US" b="1" dirty="0"/>
              <a:t>X, Z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986755" y="2799619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X:</a:t>
            </a:r>
          </a:p>
          <a:p>
            <a:r>
              <a:rPr lang="en-US" b="1" dirty="0"/>
              <a:t>A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010400" y="3819018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Y:</a:t>
            </a:r>
          </a:p>
          <a:p>
            <a:r>
              <a:rPr lang="en-US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017108" y="4810694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Z:</a:t>
            </a:r>
          </a:p>
          <a:p>
            <a:r>
              <a:rPr lang="en-US" b="1" dirty="0"/>
              <a:t>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5B384-B67A-F749-81B0-4D46579B9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8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Implementation: Separable Allocator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06F9-2A55-43E8-85AD-B1B537DC4134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4088" y="2173912"/>
            <a:ext cx="3986261" cy="3986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645255" y="1728737"/>
            <a:ext cx="217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12:3 Allocator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99209" y="1224662"/>
            <a:ext cx="67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Suppose 4 requestors (A, B, C, D) and 3 resources (X, Y, Z)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678759" y="2377787"/>
            <a:ext cx="838200" cy="7921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3:1 arbiter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78759" y="3322349"/>
            <a:ext cx="838200" cy="7921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3:1 arbiter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678759" y="4236749"/>
            <a:ext cx="838200" cy="7921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3:1 arbiter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678759" y="5151149"/>
            <a:ext cx="838200" cy="7921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3:1 arbiter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269559" y="2712749"/>
            <a:ext cx="838200" cy="8683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4:1 arbiter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269559" y="3703349"/>
            <a:ext cx="838200" cy="8683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4:1 arbiter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269559" y="4739987"/>
            <a:ext cx="838200" cy="91400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4:1 arbiter</a:t>
            </a:r>
          </a:p>
        </p:txBody>
      </p:sp>
      <p:cxnSp>
        <p:nvCxnSpPr>
          <p:cNvPr id="96" name="Straight Connector 95"/>
          <p:cNvCxnSpPr/>
          <p:nvPr/>
        </p:nvCxnSpPr>
        <p:spPr>
          <a:xfrm rot="10800000">
            <a:off x="2221559" y="2560349"/>
            <a:ext cx="457200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0800000">
            <a:off x="2221559" y="2787360"/>
            <a:ext cx="457200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10800000">
            <a:off x="2221559" y="3015960"/>
            <a:ext cx="457200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>
            <a:off x="2221560" y="3474749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>
            <a:off x="2221560" y="3701760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10800000" flipV="1">
            <a:off x="2221558" y="3931947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2221558" y="4389149"/>
            <a:ext cx="457203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10800000">
            <a:off x="2221560" y="4616160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2221560" y="4844760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>
            <a:off x="2221559" y="5303550"/>
            <a:ext cx="457200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10800000">
            <a:off x="2221559" y="5530561"/>
            <a:ext cx="457200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>
            <a:off x="2221559" y="5759161"/>
            <a:ext cx="457200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3516959" y="2484149"/>
            <a:ext cx="1752600" cy="45561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4" idx="1"/>
          </p:cNvCxnSpPr>
          <p:nvPr/>
        </p:nvCxnSpPr>
        <p:spPr>
          <a:xfrm>
            <a:off x="3516959" y="3703349"/>
            <a:ext cx="1752600" cy="4341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3516959" y="3322349"/>
            <a:ext cx="1752600" cy="110410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9" idx="3"/>
          </p:cNvCxnSpPr>
          <p:nvPr/>
        </p:nvCxnSpPr>
        <p:spPr>
          <a:xfrm>
            <a:off x="3516959" y="2773868"/>
            <a:ext cx="1752600" cy="11580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6200000" flipH="1">
            <a:off x="3479654" y="3054854"/>
            <a:ext cx="1827211" cy="1752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3516959" y="3093749"/>
            <a:ext cx="1752600" cy="36592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516959" y="3931947"/>
            <a:ext cx="1752601" cy="10300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 flipH="1" flipV="1">
            <a:off x="3470525" y="3506104"/>
            <a:ext cx="1845469" cy="1752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91" idx="3"/>
          </p:cNvCxnSpPr>
          <p:nvPr/>
        </p:nvCxnSpPr>
        <p:spPr>
          <a:xfrm flipV="1">
            <a:off x="3516959" y="4236749"/>
            <a:ext cx="1752600" cy="3960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516959" y="4389150"/>
            <a:ext cx="1752600" cy="10667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endCxn id="95" idx="1"/>
          </p:cNvCxnSpPr>
          <p:nvPr/>
        </p:nvCxnSpPr>
        <p:spPr>
          <a:xfrm>
            <a:off x="3516959" y="4922549"/>
            <a:ext cx="1752600" cy="2744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3516959" y="5303550"/>
            <a:ext cx="1752601" cy="3504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0800000">
            <a:off x="6107761" y="2788950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0800000">
            <a:off x="6107761" y="3017549"/>
            <a:ext cx="457201" cy="1588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 flipV="1">
            <a:off x="6107759" y="3246149"/>
            <a:ext cx="457202" cy="1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 flipV="1">
            <a:off x="6107759" y="3474748"/>
            <a:ext cx="457202" cy="1"/>
          </a:xfrm>
          <a:prstGeom prst="line">
            <a:avLst/>
          </a:prstGeom>
          <a:ln w="381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0800000">
            <a:off x="6107761" y="3779549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10800000">
            <a:off x="6107761" y="4008148"/>
            <a:ext cx="457201" cy="1588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0800000" flipV="1">
            <a:off x="6107759" y="4236748"/>
            <a:ext cx="457202" cy="1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0800000" flipV="1">
            <a:off x="6107759" y="4465347"/>
            <a:ext cx="457202" cy="1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0800000">
            <a:off x="6107761" y="4846349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0800000">
            <a:off x="6107761" y="5074948"/>
            <a:ext cx="457201" cy="1588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 flipV="1">
            <a:off x="6107759" y="5303548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0800000" flipV="1">
            <a:off x="6107759" y="5532147"/>
            <a:ext cx="457202" cy="1"/>
          </a:xfrm>
          <a:prstGeom prst="line">
            <a:avLst/>
          </a:prstGeom>
          <a:ln w="3810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1953895" y="2320766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  <a:p>
            <a:r>
              <a:rPr lang="en-US" sz="1600" dirty="0">
                <a:solidFill>
                  <a:srgbClr val="000080"/>
                </a:solidFill>
              </a:rPr>
              <a:t>1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965537" y="3296338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977413" y="4217331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962690" y="5133860"/>
            <a:ext cx="3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529684" y="2576945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543549" y="3618889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541444" y="4670185"/>
            <a:ext cx="35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0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21825" y="2447418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A:</a:t>
            </a:r>
          </a:p>
          <a:p>
            <a:r>
              <a:rPr lang="en-US" b="1" dirty="0"/>
              <a:t>X, Y, Z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20782" y="3468180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B:</a:t>
            </a:r>
          </a:p>
          <a:p>
            <a:r>
              <a:rPr lang="en-US" b="1" dirty="0"/>
              <a:t>X, Z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5487" y="4292994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C:</a:t>
            </a:r>
          </a:p>
          <a:p>
            <a:r>
              <a:rPr lang="en-US" b="1" dirty="0"/>
              <a:t>Z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79338" y="5197225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D:</a:t>
            </a:r>
          </a:p>
          <a:p>
            <a:r>
              <a:rPr lang="en-US" b="1" dirty="0"/>
              <a:t>X, Z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986755" y="2799619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X:</a:t>
            </a:r>
          </a:p>
          <a:p>
            <a:r>
              <a:rPr lang="en-US" b="1" dirty="0"/>
              <a:t>A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010400" y="3819018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Y:</a:t>
            </a:r>
          </a:p>
          <a:p>
            <a:r>
              <a:rPr lang="en-US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017108" y="4810694"/>
            <a:ext cx="155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Z:</a:t>
            </a:r>
          </a:p>
          <a:p>
            <a:r>
              <a:rPr lang="en-US" b="1" dirty="0"/>
              <a:t>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8827" y="1619609"/>
            <a:ext cx="245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Easier to implement in HW but not very efficient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CFDA9-AB9F-AB6C-C8D2-77740917A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2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3EBD-0C32-6626-92D8-B50BF21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everything together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C02A61-2CFD-51C0-12FD-EB53747D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643" y="1905000"/>
            <a:ext cx="3215513" cy="4114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3F95A-0CAB-C367-2BFC-25F00FD5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113AD4-33BD-45CF-8E53-F8955BD2DA4D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99D69-C96B-9EF1-5F71-0653B5223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F8745-BB7A-B32E-2A87-CBAC33D38915}"/>
              </a:ext>
            </a:extLst>
          </p:cNvPr>
          <p:cNvSpPr txBox="1"/>
          <p:nvPr/>
        </p:nvSpPr>
        <p:spPr>
          <a:xfrm>
            <a:off x="5159062" y="6169223"/>
            <a:ext cx="3078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twitter.com/</a:t>
            </a:r>
            <a:r>
              <a:rPr lang="en-US" sz="1400" dirty="0" err="1"/>
              <a:t>highyieldYT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7918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Switch Allocator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SCC (48-core, 45nm) in 2012</a:t>
            </a:r>
          </a:p>
          <a:p>
            <a:r>
              <a:rPr lang="en-US" b="1" dirty="0"/>
              <a:t>N</a:t>
            </a:r>
            <a:r>
              <a:rPr lang="en-US" dirty="0"/>
              <a:t> input ports, </a:t>
            </a:r>
            <a:r>
              <a:rPr lang="en-US" b="1" dirty="0"/>
              <a:t>v</a:t>
            </a:r>
            <a:r>
              <a:rPr lang="en-US" dirty="0"/>
              <a:t> VCs per input port</a:t>
            </a:r>
          </a:p>
          <a:p>
            <a:r>
              <a:rPr lang="en-US" b="1" dirty="0"/>
              <a:t>N x v</a:t>
            </a:r>
            <a:r>
              <a:rPr lang="en-US" dirty="0"/>
              <a:t> : </a:t>
            </a:r>
            <a:r>
              <a:rPr lang="en-US" b="1" dirty="0"/>
              <a:t>N</a:t>
            </a:r>
            <a:r>
              <a:rPr lang="en-US" dirty="0"/>
              <a:t> Allocator</a:t>
            </a:r>
          </a:p>
          <a:p>
            <a:pPr lvl="1"/>
            <a:r>
              <a:rPr lang="en-US" b="1" dirty="0"/>
              <a:t>Stage 1: </a:t>
            </a:r>
            <a:r>
              <a:rPr lang="en-US" dirty="0"/>
              <a:t>At every input port, choose one VC</a:t>
            </a:r>
          </a:p>
          <a:p>
            <a:pPr lvl="2"/>
            <a:r>
              <a:rPr lang="en-US" dirty="0"/>
              <a:t>N v:1 allocators</a:t>
            </a:r>
          </a:p>
          <a:p>
            <a:pPr lvl="1"/>
            <a:r>
              <a:rPr lang="en-US" b="1" dirty="0"/>
              <a:t>Stage 2: </a:t>
            </a:r>
            <a:r>
              <a:rPr lang="en-US" dirty="0"/>
              <a:t>At every output port, choose one input 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BF56-5973-447D-983B-482D833BD8B7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B8F89-E8DC-C5C8-B3CF-7E8F695E60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3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1123156" y="3782096"/>
            <a:ext cx="1879600" cy="944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/>
              <a:t>Recap:</a:t>
            </a:r>
            <a:br>
              <a:rPr lang="en-US" dirty="0"/>
            </a:br>
            <a:r>
              <a:rPr lang="en-US" dirty="0"/>
              <a:t>Symmetric Multiprocessors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557" y="5159802"/>
            <a:ext cx="3746499" cy="1362025"/>
          </a:xfrm>
        </p:spPr>
        <p:txBody>
          <a:bodyPr/>
          <a:lstStyle/>
          <a:p>
            <a:r>
              <a:rPr lang="en-US" sz="1800" u="sng" dirty="0">
                <a:solidFill>
                  <a:srgbClr val="56127A"/>
                </a:solidFill>
                <a:latin typeface="Verdana" pitchFamily="34" charset="0"/>
              </a:rPr>
              <a:t>All memory is (equally?) accessible to all processors</a:t>
            </a:r>
          </a:p>
          <a:p>
            <a:r>
              <a:rPr lang="en-US" sz="1800" dirty="0">
                <a:solidFill>
                  <a:srgbClr val="56127A"/>
                </a:solidFill>
                <a:latin typeface="Verdana" pitchFamily="34" charset="0"/>
              </a:rPr>
              <a:t>Any processor can do any I/O operation</a:t>
            </a:r>
          </a:p>
          <a:p>
            <a:endParaRPr lang="en-US" sz="1800" dirty="0"/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1515269" y="4080546"/>
            <a:ext cx="1206500" cy="398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Verdana" pitchFamily="34" charset="0"/>
              </a:rPr>
              <a:t>Memory</a:t>
            </a:r>
          </a:p>
        </p:txBody>
      </p:sp>
      <p:sp>
        <p:nvSpPr>
          <p:cNvPr id="7181" name="Line 10"/>
          <p:cNvSpPr>
            <a:spLocks noChangeShapeType="1"/>
          </p:cNvSpPr>
          <p:nvPr/>
        </p:nvSpPr>
        <p:spPr bwMode="auto">
          <a:xfrm>
            <a:off x="2012156" y="3207421"/>
            <a:ext cx="0" cy="563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1212056" y="2874046"/>
            <a:ext cx="6388100" cy="7239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2123281" y="3031209"/>
            <a:ext cx="443706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Processor-Memory Interconnect</a:t>
            </a:r>
          </a:p>
        </p:txBody>
      </p:sp>
      <p:sp>
        <p:nvSpPr>
          <p:cNvPr id="7193" name="Rectangle 22"/>
          <p:cNvSpPr>
            <a:spLocks noChangeArrowheads="1"/>
          </p:cNvSpPr>
          <p:nvPr/>
        </p:nvSpPr>
        <p:spPr bwMode="auto">
          <a:xfrm>
            <a:off x="5537993" y="3828647"/>
            <a:ext cx="985838" cy="3984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Verdana" pitchFamily="34" charset="0"/>
              </a:rPr>
              <a:t>bridge</a:t>
            </a:r>
          </a:p>
        </p:txBody>
      </p:sp>
      <p:grpSp>
        <p:nvGrpSpPr>
          <p:cNvPr id="7194" name="Group 23"/>
          <p:cNvGrpSpPr>
            <a:grpSpLocks/>
          </p:cNvGrpSpPr>
          <p:nvPr/>
        </p:nvGrpSpPr>
        <p:grpSpPr bwMode="auto">
          <a:xfrm>
            <a:off x="1250156" y="1689282"/>
            <a:ext cx="1549400" cy="1180001"/>
            <a:chOff x="1200" y="929"/>
            <a:chExt cx="976" cy="839"/>
          </a:xfrm>
        </p:grpSpPr>
        <p:sp>
          <p:nvSpPr>
            <p:cNvPr id="7225" name="Rectangle 24"/>
            <p:cNvSpPr>
              <a:spLocks noChangeArrowheads="1"/>
            </p:cNvSpPr>
            <p:nvPr/>
          </p:nvSpPr>
          <p:spPr bwMode="auto">
            <a:xfrm>
              <a:off x="1200" y="929"/>
              <a:ext cx="976" cy="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6" name="Rectangle 25"/>
            <p:cNvSpPr>
              <a:spLocks noChangeArrowheads="1"/>
            </p:cNvSpPr>
            <p:nvPr/>
          </p:nvSpPr>
          <p:spPr bwMode="auto">
            <a:xfrm>
              <a:off x="1241" y="1032"/>
              <a:ext cx="893" cy="50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latin typeface="Verdana" pitchFamily="34" charset="0"/>
                </a:rPr>
                <a:t>Processor</a:t>
              </a:r>
            </a:p>
            <a:p>
              <a:pPr eaLnBrk="0" hangingPunct="0"/>
              <a:r>
                <a:rPr lang="en-US" dirty="0"/>
                <a:t>+ cache</a:t>
              </a:r>
              <a:endParaRPr lang="en-US" sz="2000" dirty="0">
                <a:latin typeface="Verdana" pitchFamily="34" charset="0"/>
              </a:endParaRPr>
            </a:p>
          </p:txBody>
        </p:sp>
        <p:sp>
          <p:nvSpPr>
            <p:cNvPr id="7227" name="Line 26"/>
            <p:cNvSpPr>
              <a:spLocks noChangeShapeType="1"/>
            </p:cNvSpPr>
            <p:nvPr/>
          </p:nvSpPr>
          <p:spPr bwMode="auto">
            <a:xfrm>
              <a:off x="1680" y="1632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94112" y="4238021"/>
            <a:ext cx="5108575" cy="2323587"/>
            <a:chOff x="3115469" y="3776260"/>
            <a:chExt cx="5108575" cy="2323587"/>
          </a:xfrm>
        </p:grpSpPr>
        <p:sp>
          <p:nvSpPr>
            <p:cNvPr id="7176" name="Rectangle 5"/>
            <p:cNvSpPr>
              <a:spLocks noChangeArrowheads="1"/>
            </p:cNvSpPr>
            <p:nvPr/>
          </p:nvSpPr>
          <p:spPr bwMode="auto">
            <a:xfrm>
              <a:off x="3129756" y="4344071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1"/>
            <p:cNvSpPr>
              <a:spLocks noChangeArrowheads="1"/>
            </p:cNvSpPr>
            <p:nvPr/>
          </p:nvSpPr>
          <p:spPr bwMode="auto">
            <a:xfrm>
              <a:off x="3115469" y="4369471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5" name="Rectangle 27"/>
            <p:cNvSpPr>
              <a:spLocks noChangeArrowheads="1"/>
            </p:cNvSpPr>
            <p:nvPr/>
          </p:nvSpPr>
          <p:spPr bwMode="auto">
            <a:xfrm>
              <a:off x="3129756" y="3905921"/>
              <a:ext cx="5016500" cy="32543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Rectangle 6"/>
            <p:cNvSpPr>
              <a:spLocks noChangeArrowheads="1"/>
            </p:cNvSpPr>
            <p:nvPr/>
          </p:nvSpPr>
          <p:spPr bwMode="auto">
            <a:xfrm>
              <a:off x="6353969" y="4338235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Rectangle 7"/>
            <p:cNvSpPr>
              <a:spLocks noChangeArrowheads="1"/>
            </p:cNvSpPr>
            <p:nvPr/>
          </p:nvSpPr>
          <p:spPr bwMode="auto">
            <a:xfrm>
              <a:off x="4741069" y="4338235"/>
              <a:ext cx="1536700" cy="371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2"/>
            <p:cNvSpPr>
              <a:spLocks noChangeArrowheads="1"/>
            </p:cNvSpPr>
            <p:nvPr/>
          </p:nvSpPr>
          <p:spPr bwMode="auto">
            <a:xfrm>
              <a:off x="4798219" y="4917672"/>
              <a:ext cx="1498600" cy="833438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3"/>
            <p:cNvSpPr>
              <a:spLocks noChangeArrowheads="1"/>
            </p:cNvSpPr>
            <p:nvPr/>
          </p:nvSpPr>
          <p:spPr bwMode="auto">
            <a:xfrm>
              <a:off x="4917282" y="5017685"/>
              <a:ext cx="1292225" cy="708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Verdana" pitchFamily="34" charset="0"/>
                </a:rPr>
                <a:t>Graphics</a:t>
              </a:r>
            </a:p>
            <a:p>
              <a:pPr eaLnBrk="0" hangingPunct="0"/>
              <a:r>
                <a:rPr lang="en-US" sz="2000">
                  <a:latin typeface="Verdana" pitchFamily="34" charset="0"/>
                </a:rPr>
                <a:t>output</a:t>
              </a:r>
            </a:p>
          </p:txBody>
        </p:sp>
        <p:sp>
          <p:nvSpPr>
            <p:cNvPr id="7186" name="Line 15"/>
            <p:cNvSpPr>
              <a:spLocks noChangeShapeType="1"/>
            </p:cNvSpPr>
            <p:nvPr/>
          </p:nvSpPr>
          <p:spPr bwMode="auto">
            <a:xfrm>
              <a:off x="3686969" y="4755747"/>
              <a:ext cx="0" cy="347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Line 16"/>
            <p:cNvSpPr>
              <a:spLocks noChangeShapeType="1"/>
            </p:cNvSpPr>
            <p:nvPr/>
          </p:nvSpPr>
          <p:spPr bwMode="auto">
            <a:xfrm>
              <a:off x="5452269" y="4731935"/>
              <a:ext cx="0" cy="1476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17"/>
            <p:cNvSpPr>
              <a:spLocks noChangeShapeType="1"/>
            </p:cNvSpPr>
            <p:nvPr/>
          </p:nvSpPr>
          <p:spPr bwMode="auto">
            <a:xfrm>
              <a:off x="7115969" y="4731935"/>
              <a:ext cx="0" cy="508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Line 19"/>
            <p:cNvSpPr>
              <a:spLocks noChangeShapeType="1"/>
            </p:cNvSpPr>
            <p:nvPr/>
          </p:nvSpPr>
          <p:spPr bwMode="auto">
            <a:xfrm>
              <a:off x="3813969" y="4125510"/>
              <a:ext cx="0" cy="2016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0"/>
            <p:cNvSpPr>
              <a:spLocks noChangeShapeType="1"/>
            </p:cNvSpPr>
            <p:nvPr/>
          </p:nvSpPr>
          <p:spPr bwMode="auto">
            <a:xfrm>
              <a:off x="7128669" y="4112810"/>
              <a:ext cx="0" cy="20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5490369" y="4271560"/>
              <a:ext cx="0" cy="555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Rectangle 29"/>
            <p:cNvSpPr>
              <a:spLocks noChangeArrowheads="1"/>
            </p:cNvSpPr>
            <p:nvPr/>
          </p:nvSpPr>
          <p:spPr bwMode="auto">
            <a:xfrm>
              <a:off x="4726782" y="4374747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8" name="Rectangle 30"/>
            <p:cNvSpPr>
              <a:spLocks noChangeArrowheads="1"/>
            </p:cNvSpPr>
            <p:nvPr/>
          </p:nvSpPr>
          <p:spPr bwMode="auto">
            <a:xfrm>
              <a:off x="6339682" y="4374747"/>
              <a:ext cx="1557338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Verdana" pitchFamily="34" charset="0"/>
                </a:rPr>
                <a:t>I/O controller</a:t>
              </a:r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>
              <a:off x="5477669" y="3776260"/>
              <a:ext cx="0" cy="123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3394869" y="512722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3394869" y="51938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3394869" y="5262160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3394869" y="5328835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3394869" y="53970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3394869" y="546377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4004469" y="512722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4004469" y="51938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4004469" y="5262160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4004469" y="5328835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4004469" y="5397097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4004469" y="5463772"/>
              <a:ext cx="584200" cy="11271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>
              <a:off x="4296569" y="4755747"/>
              <a:ext cx="0" cy="3476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Rectangle 46"/>
            <p:cNvSpPr>
              <a:spLocks noChangeArrowheads="1"/>
            </p:cNvSpPr>
            <p:nvPr/>
          </p:nvSpPr>
          <p:spPr bwMode="auto">
            <a:xfrm>
              <a:off x="4282282" y="3867382"/>
              <a:ext cx="2329165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bg1"/>
                  </a:solidFill>
                  <a:latin typeface="Verdana" pitchFamily="34" charset="0"/>
                </a:rPr>
                <a:t>I/O Interconnect</a:t>
              </a:r>
            </a:p>
          </p:txBody>
        </p:sp>
        <p:sp>
          <p:nvSpPr>
            <p:cNvPr id="7215" name="Freeform 47"/>
            <p:cNvSpPr>
              <a:spLocks/>
            </p:cNvSpPr>
            <p:nvPr/>
          </p:nvSpPr>
          <p:spPr bwMode="auto">
            <a:xfrm>
              <a:off x="6544469" y="5103410"/>
              <a:ext cx="1411288" cy="520700"/>
            </a:xfrm>
            <a:custGeom>
              <a:avLst/>
              <a:gdLst>
                <a:gd name="T0" fmla="*/ 888 w 889"/>
                <a:gd name="T1" fmla="*/ 6 h 369"/>
                <a:gd name="T2" fmla="*/ 872 w 889"/>
                <a:gd name="T3" fmla="*/ 0 h 369"/>
                <a:gd name="T4" fmla="*/ 856 w 889"/>
                <a:gd name="T5" fmla="*/ 0 h 369"/>
                <a:gd name="T6" fmla="*/ 840 w 889"/>
                <a:gd name="T7" fmla="*/ 0 h 369"/>
                <a:gd name="T8" fmla="*/ 816 w 889"/>
                <a:gd name="T9" fmla="*/ 0 h 369"/>
                <a:gd name="T10" fmla="*/ 800 w 889"/>
                <a:gd name="T11" fmla="*/ 0 h 369"/>
                <a:gd name="T12" fmla="*/ 784 w 889"/>
                <a:gd name="T13" fmla="*/ 0 h 369"/>
                <a:gd name="T14" fmla="*/ 768 w 889"/>
                <a:gd name="T15" fmla="*/ 0 h 369"/>
                <a:gd name="T16" fmla="*/ 752 w 889"/>
                <a:gd name="T17" fmla="*/ 0 h 369"/>
                <a:gd name="T18" fmla="*/ 736 w 889"/>
                <a:gd name="T19" fmla="*/ 0 h 369"/>
                <a:gd name="T20" fmla="*/ 720 w 889"/>
                <a:gd name="T21" fmla="*/ 0 h 369"/>
                <a:gd name="T22" fmla="*/ 704 w 889"/>
                <a:gd name="T23" fmla="*/ 0 h 369"/>
                <a:gd name="T24" fmla="*/ 680 w 889"/>
                <a:gd name="T25" fmla="*/ 6 h 369"/>
                <a:gd name="T26" fmla="*/ 656 w 889"/>
                <a:gd name="T27" fmla="*/ 6 h 369"/>
                <a:gd name="T28" fmla="*/ 632 w 889"/>
                <a:gd name="T29" fmla="*/ 6 h 369"/>
                <a:gd name="T30" fmla="*/ 616 w 889"/>
                <a:gd name="T31" fmla="*/ 12 h 369"/>
                <a:gd name="T32" fmla="*/ 584 w 889"/>
                <a:gd name="T33" fmla="*/ 19 h 369"/>
                <a:gd name="T34" fmla="*/ 568 w 889"/>
                <a:gd name="T35" fmla="*/ 25 h 369"/>
                <a:gd name="T36" fmla="*/ 544 w 889"/>
                <a:gd name="T37" fmla="*/ 32 h 369"/>
                <a:gd name="T38" fmla="*/ 528 w 889"/>
                <a:gd name="T39" fmla="*/ 38 h 369"/>
                <a:gd name="T40" fmla="*/ 512 w 889"/>
                <a:gd name="T41" fmla="*/ 44 h 369"/>
                <a:gd name="T42" fmla="*/ 488 w 889"/>
                <a:gd name="T43" fmla="*/ 51 h 369"/>
                <a:gd name="T44" fmla="*/ 456 w 889"/>
                <a:gd name="T45" fmla="*/ 63 h 369"/>
                <a:gd name="T46" fmla="*/ 440 w 889"/>
                <a:gd name="T47" fmla="*/ 63 h 369"/>
                <a:gd name="T48" fmla="*/ 408 w 889"/>
                <a:gd name="T49" fmla="*/ 82 h 369"/>
                <a:gd name="T50" fmla="*/ 392 w 889"/>
                <a:gd name="T51" fmla="*/ 89 h 369"/>
                <a:gd name="T52" fmla="*/ 376 w 889"/>
                <a:gd name="T53" fmla="*/ 95 h 369"/>
                <a:gd name="T54" fmla="*/ 360 w 889"/>
                <a:gd name="T55" fmla="*/ 101 h 369"/>
                <a:gd name="T56" fmla="*/ 344 w 889"/>
                <a:gd name="T57" fmla="*/ 108 h 369"/>
                <a:gd name="T58" fmla="*/ 328 w 889"/>
                <a:gd name="T59" fmla="*/ 114 h 369"/>
                <a:gd name="T60" fmla="*/ 296 w 889"/>
                <a:gd name="T61" fmla="*/ 126 h 369"/>
                <a:gd name="T62" fmla="*/ 288 w 889"/>
                <a:gd name="T63" fmla="*/ 139 h 369"/>
                <a:gd name="T64" fmla="*/ 272 w 889"/>
                <a:gd name="T65" fmla="*/ 146 h 369"/>
                <a:gd name="T66" fmla="*/ 256 w 889"/>
                <a:gd name="T67" fmla="*/ 158 h 369"/>
                <a:gd name="T68" fmla="*/ 232 w 889"/>
                <a:gd name="T69" fmla="*/ 171 h 369"/>
                <a:gd name="T70" fmla="*/ 216 w 889"/>
                <a:gd name="T71" fmla="*/ 183 h 369"/>
                <a:gd name="T72" fmla="*/ 200 w 889"/>
                <a:gd name="T73" fmla="*/ 196 h 369"/>
                <a:gd name="T74" fmla="*/ 176 w 889"/>
                <a:gd name="T75" fmla="*/ 215 h 369"/>
                <a:gd name="T76" fmla="*/ 160 w 889"/>
                <a:gd name="T77" fmla="*/ 228 h 369"/>
                <a:gd name="T78" fmla="*/ 144 w 889"/>
                <a:gd name="T79" fmla="*/ 240 h 369"/>
                <a:gd name="T80" fmla="*/ 128 w 889"/>
                <a:gd name="T81" fmla="*/ 252 h 369"/>
                <a:gd name="T82" fmla="*/ 112 w 889"/>
                <a:gd name="T83" fmla="*/ 252 h 369"/>
                <a:gd name="T84" fmla="*/ 96 w 889"/>
                <a:gd name="T85" fmla="*/ 260 h 369"/>
                <a:gd name="T86" fmla="*/ 80 w 889"/>
                <a:gd name="T87" fmla="*/ 272 h 369"/>
                <a:gd name="T88" fmla="*/ 64 w 889"/>
                <a:gd name="T89" fmla="*/ 278 h 369"/>
                <a:gd name="T90" fmla="*/ 48 w 889"/>
                <a:gd name="T91" fmla="*/ 278 h 369"/>
                <a:gd name="T92" fmla="*/ 32 w 889"/>
                <a:gd name="T93" fmla="*/ 284 h 369"/>
                <a:gd name="T94" fmla="*/ 16 w 889"/>
                <a:gd name="T95" fmla="*/ 291 h 369"/>
                <a:gd name="T96" fmla="*/ 0 w 889"/>
                <a:gd name="T97" fmla="*/ 291 h 3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89"/>
                <a:gd name="T148" fmla="*/ 0 h 369"/>
                <a:gd name="T149" fmla="*/ 889 w 889"/>
                <a:gd name="T150" fmla="*/ 369 h 3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89" h="369">
                  <a:moveTo>
                    <a:pt x="888" y="8"/>
                  </a:moveTo>
                  <a:lnTo>
                    <a:pt x="872" y="0"/>
                  </a:lnTo>
                  <a:lnTo>
                    <a:pt x="856" y="0"/>
                  </a:lnTo>
                  <a:lnTo>
                    <a:pt x="840" y="0"/>
                  </a:lnTo>
                  <a:lnTo>
                    <a:pt x="816" y="0"/>
                  </a:lnTo>
                  <a:lnTo>
                    <a:pt x="800" y="0"/>
                  </a:lnTo>
                  <a:lnTo>
                    <a:pt x="784" y="0"/>
                  </a:lnTo>
                  <a:lnTo>
                    <a:pt x="768" y="0"/>
                  </a:lnTo>
                  <a:lnTo>
                    <a:pt x="752" y="0"/>
                  </a:lnTo>
                  <a:lnTo>
                    <a:pt x="736" y="0"/>
                  </a:lnTo>
                  <a:lnTo>
                    <a:pt x="720" y="0"/>
                  </a:lnTo>
                  <a:lnTo>
                    <a:pt x="704" y="0"/>
                  </a:lnTo>
                  <a:lnTo>
                    <a:pt x="680" y="8"/>
                  </a:lnTo>
                  <a:lnTo>
                    <a:pt x="656" y="8"/>
                  </a:lnTo>
                  <a:lnTo>
                    <a:pt x="632" y="8"/>
                  </a:lnTo>
                  <a:lnTo>
                    <a:pt x="616" y="16"/>
                  </a:lnTo>
                  <a:lnTo>
                    <a:pt x="584" y="24"/>
                  </a:lnTo>
                  <a:lnTo>
                    <a:pt x="568" y="32"/>
                  </a:lnTo>
                  <a:lnTo>
                    <a:pt x="544" y="40"/>
                  </a:lnTo>
                  <a:lnTo>
                    <a:pt x="528" y="48"/>
                  </a:lnTo>
                  <a:lnTo>
                    <a:pt x="512" y="56"/>
                  </a:lnTo>
                  <a:lnTo>
                    <a:pt x="488" y="64"/>
                  </a:lnTo>
                  <a:lnTo>
                    <a:pt x="456" y="80"/>
                  </a:lnTo>
                  <a:lnTo>
                    <a:pt x="440" y="80"/>
                  </a:lnTo>
                  <a:lnTo>
                    <a:pt x="408" y="104"/>
                  </a:lnTo>
                  <a:lnTo>
                    <a:pt x="392" y="112"/>
                  </a:lnTo>
                  <a:lnTo>
                    <a:pt x="376" y="120"/>
                  </a:lnTo>
                  <a:lnTo>
                    <a:pt x="360" y="128"/>
                  </a:lnTo>
                  <a:lnTo>
                    <a:pt x="344" y="136"/>
                  </a:lnTo>
                  <a:lnTo>
                    <a:pt x="328" y="144"/>
                  </a:lnTo>
                  <a:lnTo>
                    <a:pt x="296" y="160"/>
                  </a:lnTo>
                  <a:lnTo>
                    <a:pt x="288" y="176"/>
                  </a:lnTo>
                  <a:lnTo>
                    <a:pt x="272" y="184"/>
                  </a:lnTo>
                  <a:lnTo>
                    <a:pt x="256" y="200"/>
                  </a:lnTo>
                  <a:lnTo>
                    <a:pt x="232" y="216"/>
                  </a:lnTo>
                  <a:lnTo>
                    <a:pt x="216" y="232"/>
                  </a:lnTo>
                  <a:lnTo>
                    <a:pt x="200" y="248"/>
                  </a:lnTo>
                  <a:lnTo>
                    <a:pt x="176" y="272"/>
                  </a:lnTo>
                  <a:lnTo>
                    <a:pt x="160" y="288"/>
                  </a:lnTo>
                  <a:lnTo>
                    <a:pt x="144" y="304"/>
                  </a:lnTo>
                  <a:lnTo>
                    <a:pt x="128" y="320"/>
                  </a:lnTo>
                  <a:lnTo>
                    <a:pt x="112" y="320"/>
                  </a:lnTo>
                  <a:lnTo>
                    <a:pt x="96" y="328"/>
                  </a:lnTo>
                  <a:lnTo>
                    <a:pt x="80" y="344"/>
                  </a:lnTo>
                  <a:lnTo>
                    <a:pt x="64" y="352"/>
                  </a:lnTo>
                  <a:lnTo>
                    <a:pt x="48" y="352"/>
                  </a:lnTo>
                  <a:lnTo>
                    <a:pt x="32" y="360"/>
                  </a:lnTo>
                  <a:lnTo>
                    <a:pt x="16" y="368"/>
                  </a:lnTo>
                  <a:lnTo>
                    <a:pt x="0" y="368"/>
                  </a:lnTo>
                </a:path>
              </a:pathLst>
            </a:custGeom>
            <a:noFill/>
            <a:ln w="127000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Rectangle 48"/>
            <p:cNvSpPr>
              <a:spLocks noChangeArrowheads="1"/>
            </p:cNvSpPr>
            <p:nvPr/>
          </p:nvSpPr>
          <p:spPr bwMode="auto">
            <a:xfrm>
              <a:off x="6849269" y="5701384"/>
              <a:ext cx="1374775" cy="3984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Verdana" pitchFamily="34" charset="0"/>
                </a:rPr>
                <a:t>Networks</a:t>
              </a:r>
            </a:p>
          </p:txBody>
        </p:sp>
      </p:grpSp>
      <p:grpSp>
        <p:nvGrpSpPr>
          <p:cNvPr id="7217" name="Group 49"/>
          <p:cNvGrpSpPr>
            <a:grpSpLocks/>
          </p:cNvGrpSpPr>
          <p:nvPr/>
        </p:nvGrpSpPr>
        <p:grpSpPr bwMode="auto">
          <a:xfrm>
            <a:off x="5784056" y="1648496"/>
            <a:ext cx="1549400" cy="1220788"/>
            <a:chOff x="4056" y="900"/>
            <a:chExt cx="976" cy="868"/>
          </a:xfrm>
        </p:grpSpPr>
        <p:sp>
          <p:nvSpPr>
            <p:cNvPr id="7222" name="Rectangle 50"/>
            <p:cNvSpPr>
              <a:spLocks noChangeArrowheads="1"/>
            </p:cNvSpPr>
            <p:nvPr/>
          </p:nvSpPr>
          <p:spPr bwMode="auto">
            <a:xfrm>
              <a:off x="4056" y="900"/>
              <a:ext cx="976" cy="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3" name="Rectangle 51"/>
            <p:cNvSpPr>
              <a:spLocks noChangeArrowheads="1"/>
            </p:cNvSpPr>
            <p:nvPr/>
          </p:nvSpPr>
          <p:spPr bwMode="auto">
            <a:xfrm>
              <a:off x="4113" y="1005"/>
              <a:ext cx="893" cy="50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 dirty="0">
                  <a:latin typeface="Verdana" pitchFamily="34" charset="0"/>
                </a:rPr>
                <a:t>Processor</a:t>
              </a:r>
            </a:p>
            <a:p>
              <a:pPr eaLnBrk="0" hangingPunct="0"/>
              <a:r>
                <a:rPr lang="en-US" dirty="0"/>
                <a:t>+ cache</a:t>
              </a:r>
              <a:endParaRPr lang="en-US" sz="2000" dirty="0">
                <a:latin typeface="Verdana" pitchFamily="34" charset="0"/>
              </a:endParaRPr>
            </a:p>
          </p:txBody>
        </p:sp>
        <p:sp>
          <p:nvSpPr>
            <p:cNvPr id="7224" name="Line 52"/>
            <p:cNvSpPr>
              <a:spLocks noChangeShapeType="1"/>
            </p:cNvSpPr>
            <p:nvPr/>
          </p:nvSpPr>
          <p:spPr bwMode="auto">
            <a:xfrm>
              <a:off x="4560" y="1632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218" name="Group 53"/>
          <p:cNvGrpSpPr>
            <a:grpSpLocks/>
          </p:cNvGrpSpPr>
          <p:nvPr/>
        </p:nvGrpSpPr>
        <p:grpSpPr bwMode="auto">
          <a:xfrm>
            <a:off x="3244056" y="1946946"/>
            <a:ext cx="660400" cy="44450"/>
            <a:chOff x="2456" y="1112"/>
            <a:chExt cx="416" cy="32"/>
          </a:xfrm>
        </p:grpSpPr>
        <p:sp>
          <p:nvSpPr>
            <p:cNvPr id="7219" name="Oval 54"/>
            <p:cNvSpPr>
              <a:spLocks noChangeArrowheads="1"/>
            </p:cNvSpPr>
            <p:nvPr/>
          </p:nvSpPr>
          <p:spPr bwMode="auto">
            <a:xfrm>
              <a:off x="2456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  <p:sp>
          <p:nvSpPr>
            <p:cNvPr id="7220" name="Oval 55"/>
            <p:cNvSpPr>
              <a:spLocks noChangeArrowheads="1"/>
            </p:cNvSpPr>
            <p:nvPr/>
          </p:nvSpPr>
          <p:spPr bwMode="auto">
            <a:xfrm>
              <a:off x="2648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  <p:sp>
          <p:nvSpPr>
            <p:cNvPr id="7221" name="Oval 56"/>
            <p:cNvSpPr>
              <a:spLocks noChangeArrowheads="1"/>
            </p:cNvSpPr>
            <p:nvPr/>
          </p:nvSpPr>
          <p:spPr bwMode="auto">
            <a:xfrm>
              <a:off x="2840" y="1112"/>
              <a:ext cx="32" cy="3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algn="ctr" eaLnBrk="0" hangingPunct="0"/>
              <a:r>
                <a:rPr lang="en-US">
                  <a:latin typeface="Verdana" pitchFamily="34" charset="0"/>
                </a:rPr>
                <a:t> </a:t>
              </a:r>
            </a:p>
          </p:txBody>
        </p:sp>
      </p:grpSp>
      <p:sp>
        <p:nvSpPr>
          <p:cNvPr id="63" name="Line 52"/>
          <p:cNvSpPr>
            <a:spLocks noChangeShapeType="1"/>
          </p:cNvSpPr>
          <p:nvPr/>
        </p:nvSpPr>
        <p:spPr bwMode="auto">
          <a:xfrm>
            <a:off x="6028221" y="3616027"/>
            <a:ext cx="0" cy="19127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0638AB-FE7E-D82D-A2A4-245A0F1A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982E51-17F6-4026-83BA-897031438999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4BDD34-ADB5-BAED-CA10-36ABDD1483D0}"/>
              </a:ext>
            </a:extLst>
          </p:cNvPr>
          <p:cNvSpPr/>
          <p:nvPr/>
        </p:nvSpPr>
        <p:spPr bwMode="auto">
          <a:xfrm>
            <a:off x="1026160" y="2802066"/>
            <a:ext cx="6964680" cy="886367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85A73-8B74-F742-7199-3690F863A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3545" y="1353636"/>
            <a:ext cx="8788934" cy="4729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Network-on-Chip (</a:t>
            </a:r>
            <a:r>
              <a:rPr lang="en-US" dirty="0" err="1"/>
              <a:t>NoC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3985-A8A2-4C20-8B0F-9EA60F59B390}" type="datetime1">
              <a:rPr lang="en-US" smtClean="0"/>
              <a:t>4/29/2024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13746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1" name="Oval 10"/>
          <p:cNvSpPr/>
          <p:nvPr/>
        </p:nvSpPr>
        <p:spPr>
          <a:xfrm>
            <a:off x="1769448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2" name="Oval 11"/>
          <p:cNvSpPr/>
          <p:nvPr/>
        </p:nvSpPr>
        <p:spPr>
          <a:xfrm>
            <a:off x="3239840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3" name="Oval 12"/>
          <p:cNvSpPr/>
          <p:nvPr/>
        </p:nvSpPr>
        <p:spPr>
          <a:xfrm>
            <a:off x="4695542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4" name="Oval 13"/>
          <p:cNvSpPr/>
          <p:nvPr/>
        </p:nvSpPr>
        <p:spPr>
          <a:xfrm>
            <a:off x="6104389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5" name="Oval 14"/>
          <p:cNvSpPr/>
          <p:nvPr/>
        </p:nvSpPr>
        <p:spPr>
          <a:xfrm>
            <a:off x="7560091" y="1697871"/>
            <a:ext cx="906011" cy="91386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Core + L1$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199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69448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9840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52089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73950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86199" y="5097021"/>
            <a:ext cx="595468" cy="568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L2$</a:t>
            </a:r>
          </a:p>
        </p:txBody>
      </p:sp>
      <p:sp>
        <p:nvSpPr>
          <p:cNvPr id="22" name="Cloud 21"/>
          <p:cNvSpPr/>
          <p:nvPr/>
        </p:nvSpPr>
        <p:spPr>
          <a:xfrm>
            <a:off x="116963" y="3091636"/>
            <a:ext cx="8646037" cy="1604308"/>
          </a:xfrm>
          <a:prstGeom prst="cloud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	Network-on-Chip</a:t>
            </a:r>
          </a:p>
        </p:txBody>
      </p:sp>
      <p:cxnSp>
        <p:nvCxnSpPr>
          <p:cNvPr id="24" name="Straight Connector 23"/>
          <p:cNvCxnSpPr>
            <a:stCxn id="7" idx="4"/>
          </p:cNvCxnSpPr>
          <p:nvPr/>
        </p:nvCxnSpPr>
        <p:spPr>
          <a:xfrm>
            <a:off x="766752" y="2611736"/>
            <a:ext cx="285915" cy="780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21958" y="2611736"/>
            <a:ext cx="0" cy="6303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92350" y="2611736"/>
            <a:ext cx="0" cy="479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164266" y="2611736"/>
            <a:ext cx="0" cy="479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53132" y="2611736"/>
            <a:ext cx="0" cy="479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586199" y="2611736"/>
            <a:ext cx="351046" cy="6303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66752" y="4395136"/>
            <a:ext cx="0" cy="701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90305" y="4617121"/>
            <a:ext cx="0" cy="479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692350" y="4617121"/>
            <a:ext cx="0" cy="479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897417" y="4695944"/>
            <a:ext cx="0" cy="401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53132" y="4461984"/>
            <a:ext cx="0" cy="635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937245" y="4211309"/>
            <a:ext cx="0" cy="885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E8A53-2036-E66C-534A-6DB07F54BA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96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8CAA-4716-C1E0-146B-5F43744C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60080" cy="1143000"/>
          </a:xfrm>
        </p:spPr>
        <p:txBody>
          <a:bodyPr/>
          <a:lstStyle/>
          <a:p>
            <a:r>
              <a:rPr lang="en-US" sz="4000" dirty="0"/>
              <a:t>What traffic goes on the </a:t>
            </a:r>
            <a:r>
              <a:rPr lang="en-US" sz="4000" dirty="0" err="1"/>
              <a:t>NoC</a:t>
            </a:r>
            <a:r>
              <a:rPr lang="en-US" sz="40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2F902-0BA8-CC5E-1D7B-DDBD5026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F6C080-A327-4883-9A9B-0936E5C18D83}" type="datetime1">
              <a:rPr lang="en-US" smtClean="0"/>
              <a:t>4/29/2024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7B0BD0-3E23-D9F9-7065-35901B87E10F}"/>
              </a:ext>
            </a:extLst>
          </p:cNvPr>
          <p:cNvCxnSpPr/>
          <p:nvPr/>
        </p:nvCxnSpPr>
        <p:spPr bwMode="auto">
          <a:xfrm>
            <a:off x="3570396" y="3002300"/>
            <a:ext cx="0" cy="3941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B80935-C928-8823-ADD8-5591E9E6BCA6}"/>
              </a:ext>
            </a:extLst>
          </p:cNvPr>
          <p:cNvSpPr txBox="1"/>
          <p:nvPr/>
        </p:nvSpPr>
        <p:spPr>
          <a:xfrm>
            <a:off x="879670" y="2744345"/>
            <a:ext cx="159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Upgrade Req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78764B-5221-DEFD-BFB7-37B9467A405E}"/>
              </a:ext>
            </a:extLst>
          </p:cNvPr>
          <p:cNvGrpSpPr/>
          <p:nvPr/>
        </p:nvGrpSpPr>
        <p:grpSpPr>
          <a:xfrm>
            <a:off x="3567657" y="2781847"/>
            <a:ext cx="254569" cy="184403"/>
            <a:chOff x="2763901" y="2577149"/>
            <a:chExt cx="254569" cy="184403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ADA4982-D6D2-4016-2585-63E4E3E812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57714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E69797B-A140-48F9-FDC5-93793230C1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5347" y="2637792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78032B6F-DDE8-9794-930C-B9EBF6B3A1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69595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2" name="Text Box 53">
            <a:extLst>
              <a:ext uri="{FF2B5EF4-FFF2-40B4-BE49-F238E27FC236}">
                <a16:creationId xmlns:a16="http://schemas.microsoft.com/office/drawing/2014/main" id="{B5FE0F5B-FB45-738B-5802-7DF540B8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365" y="2702313"/>
            <a:ext cx="56618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56127A"/>
                </a:solidFill>
                <a:latin typeface="Verdana" pitchFamily="34" charset="0"/>
              </a:rPr>
              <a:t>c2m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16986-A3D2-73DE-7824-225ABE9A987F}"/>
              </a:ext>
            </a:extLst>
          </p:cNvPr>
          <p:cNvGrpSpPr/>
          <p:nvPr/>
        </p:nvGrpSpPr>
        <p:grpSpPr>
          <a:xfrm>
            <a:off x="3982779" y="2799818"/>
            <a:ext cx="254569" cy="184403"/>
            <a:chOff x="2763901" y="2577149"/>
            <a:chExt cx="254569" cy="184403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A7219E4F-EF0E-A223-B6ED-BED1771C0A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57714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4D9B59E4-3D63-987A-8476-85E9E9C714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5347" y="2637792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8104E491-6BC2-538E-9D3F-9B72D2BB0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69595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7" name="Text Box 53">
            <a:extLst>
              <a:ext uri="{FF2B5EF4-FFF2-40B4-BE49-F238E27FC236}">
                <a16:creationId xmlns:a16="http://schemas.microsoft.com/office/drawing/2014/main" id="{3A69D4DE-71DF-1427-E389-129AD05EA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928" y="2739368"/>
            <a:ext cx="566181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56127A"/>
                </a:solidFill>
                <a:latin typeface="Verdana" pitchFamily="34" charset="0"/>
              </a:rPr>
              <a:t>m2c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78B0C7-7DCC-CB76-D895-7C2762593A64}"/>
              </a:ext>
            </a:extLst>
          </p:cNvPr>
          <p:cNvCxnSpPr/>
          <p:nvPr/>
        </p:nvCxnSpPr>
        <p:spPr bwMode="auto">
          <a:xfrm>
            <a:off x="3701391" y="3010090"/>
            <a:ext cx="0" cy="39417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0ED9CA-D7DC-EC07-E041-679962F83E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45769" y="3029519"/>
            <a:ext cx="5319" cy="422176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577974-657A-B045-F979-ABEE5AD1390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97664" y="3033870"/>
            <a:ext cx="5319" cy="42217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AutoShape 5">
            <a:extLst>
              <a:ext uri="{FF2B5EF4-FFF2-40B4-BE49-F238E27FC236}">
                <a16:creationId xmlns:a16="http://schemas.microsoft.com/office/drawing/2014/main" id="{34E97B47-DF7C-9A7B-4B78-449AD7BA5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758" y="3446449"/>
            <a:ext cx="2522550" cy="811870"/>
          </a:xfrm>
          <a:prstGeom prst="star16">
            <a:avLst>
              <a:gd name="adj" fmla="val 37500"/>
            </a:avLst>
          </a:prstGeom>
          <a:solidFill>
            <a:srgbClr val="CFBDC8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>
              <a:lnSpc>
                <a:spcPct val="80000"/>
              </a:lnSpc>
            </a:pPr>
            <a:r>
              <a:rPr lang="en-US" sz="1600" dirty="0">
                <a:latin typeface="Verdana" pitchFamily="34" charset="0"/>
              </a:rPr>
              <a:t>interconnect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3D1219-1CB9-0984-15E3-7223BA08504E}"/>
              </a:ext>
            </a:extLst>
          </p:cNvPr>
          <p:cNvCxnSpPr/>
          <p:nvPr/>
        </p:nvCxnSpPr>
        <p:spPr bwMode="auto">
          <a:xfrm>
            <a:off x="3625182" y="4250933"/>
            <a:ext cx="0" cy="3941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440487-4B48-8511-6218-BC2AEE010F50}"/>
              </a:ext>
            </a:extLst>
          </p:cNvPr>
          <p:cNvCxnSpPr/>
          <p:nvPr/>
        </p:nvCxnSpPr>
        <p:spPr bwMode="auto">
          <a:xfrm>
            <a:off x="3756177" y="4258723"/>
            <a:ext cx="0" cy="39417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639850-D3CE-A4FD-BD4C-A8C2892423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00555" y="4278152"/>
            <a:ext cx="5319" cy="422176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381F4E-406E-5F16-DAF7-F5B202F4C3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52450" y="4282503"/>
            <a:ext cx="5319" cy="42217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270365-EB89-EC85-08C9-94271CD597EF}"/>
              </a:ext>
            </a:extLst>
          </p:cNvPr>
          <p:cNvGrpSpPr/>
          <p:nvPr/>
        </p:nvGrpSpPr>
        <p:grpSpPr>
          <a:xfrm>
            <a:off x="3567657" y="4747158"/>
            <a:ext cx="254569" cy="184403"/>
            <a:chOff x="2763901" y="2577149"/>
            <a:chExt cx="254569" cy="184403"/>
          </a:xfrm>
        </p:grpSpPr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17C45614-55B1-3BE9-2232-523866F032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57714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598BD7B5-BD60-841F-E8D3-C1EE1A8A96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5347" y="2637792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1E9FEFFD-4C27-1462-8A83-D4C116C7E4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69595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30" name="Text Box 53">
            <a:extLst>
              <a:ext uri="{FF2B5EF4-FFF2-40B4-BE49-F238E27FC236}">
                <a16:creationId xmlns:a16="http://schemas.microsoft.com/office/drawing/2014/main" id="{5AA6815A-933E-C7FB-816F-418D51BE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365" y="4667624"/>
            <a:ext cx="566182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56127A"/>
                </a:solidFill>
                <a:latin typeface="Verdana" pitchFamily="34" charset="0"/>
              </a:rPr>
              <a:t>c2m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0B7CE99-466B-B6C4-9DA6-41563395B98E}"/>
              </a:ext>
            </a:extLst>
          </p:cNvPr>
          <p:cNvGrpSpPr/>
          <p:nvPr/>
        </p:nvGrpSpPr>
        <p:grpSpPr>
          <a:xfrm>
            <a:off x="3982779" y="4765129"/>
            <a:ext cx="254569" cy="184403"/>
            <a:chOff x="2763901" y="2577149"/>
            <a:chExt cx="254569" cy="184403"/>
          </a:xfrm>
        </p:grpSpPr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3435105A-2091-BD04-5E0D-6BD3A9F1E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57714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C41618BC-3C50-277A-004F-B0C0017DB5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5347" y="2637792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A4BC5B3E-D40D-64CF-DE11-CB029F1A8A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763901" y="2695959"/>
              <a:ext cx="253123" cy="65593"/>
            </a:xfrm>
            <a:prstGeom prst="rect">
              <a:avLst/>
            </a:prstGeom>
            <a:solidFill>
              <a:srgbClr val="CFBDC8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35" name="Text Box 53">
            <a:extLst>
              <a:ext uri="{FF2B5EF4-FFF2-40B4-BE49-F238E27FC236}">
                <a16:creationId xmlns:a16="http://schemas.microsoft.com/office/drawing/2014/main" id="{61CC2638-0A20-5C26-DE79-90E7BADCB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928" y="4704679"/>
            <a:ext cx="566181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56127A"/>
                </a:solidFill>
                <a:latin typeface="Verdana" pitchFamily="34" charset="0"/>
              </a:rPr>
              <a:t>m2c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3F9D70-B2FF-1D63-3458-79609C556613}"/>
              </a:ext>
            </a:extLst>
          </p:cNvPr>
          <p:cNvCxnSpPr>
            <a:cxnSpLocks/>
          </p:cNvCxnSpPr>
          <p:nvPr/>
        </p:nvCxnSpPr>
        <p:spPr bwMode="auto">
          <a:xfrm>
            <a:off x="551107" y="2926054"/>
            <a:ext cx="370863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4123BA-E571-9210-2195-8BFEAA28CDE4}"/>
              </a:ext>
            </a:extLst>
          </p:cNvPr>
          <p:cNvCxnSpPr>
            <a:cxnSpLocks/>
          </p:cNvCxnSpPr>
          <p:nvPr/>
        </p:nvCxnSpPr>
        <p:spPr bwMode="auto">
          <a:xfrm>
            <a:off x="551107" y="3222168"/>
            <a:ext cx="370863" cy="0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DA9FAF8-16E1-6663-B146-0EF8F3E9A754}"/>
              </a:ext>
            </a:extLst>
          </p:cNvPr>
          <p:cNvSpPr txBox="1"/>
          <p:nvPr/>
        </p:nvSpPr>
        <p:spPr>
          <a:xfrm>
            <a:off x="926035" y="3068328"/>
            <a:ext cx="1699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Dngrade</a:t>
            </a:r>
            <a:r>
              <a:rPr lang="en-US" sz="1600" dirty="0"/>
              <a:t> Resp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8F9DC7-D9D7-0D9E-77A7-747CEB8C7BED}"/>
              </a:ext>
            </a:extLst>
          </p:cNvPr>
          <p:cNvSpPr txBox="1"/>
          <p:nvPr/>
        </p:nvSpPr>
        <p:spPr>
          <a:xfrm>
            <a:off x="880349" y="3555945"/>
            <a:ext cx="1745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Upgrade Resp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26BFD32-AEF5-2FD3-1760-8878E8072AE5}"/>
              </a:ext>
            </a:extLst>
          </p:cNvPr>
          <p:cNvCxnSpPr>
            <a:cxnSpLocks/>
          </p:cNvCxnSpPr>
          <p:nvPr/>
        </p:nvCxnSpPr>
        <p:spPr bwMode="auto">
          <a:xfrm>
            <a:off x="551786" y="3737654"/>
            <a:ext cx="370863" cy="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23D94D-C74D-EC96-67AF-47C0714B7831}"/>
              </a:ext>
            </a:extLst>
          </p:cNvPr>
          <p:cNvCxnSpPr>
            <a:cxnSpLocks/>
          </p:cNvCxnSpPr>
          <p:nvPr/>
        </p:nvCxnSpPr>
        <p:spPr bwMode="auto">
          <a:xfrm>
            <a:off x="551786" y="4033768"/>
            <a:ext cx="370863" cy="0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52A74B3-C31B-0CEC-238D-EAAE123F014D}"/>
              </a:ext>
            </a:extLst>
          </p:cNvPr>
          <p:cNvSpPr txBox="1"/>
          <p:nvPr/>
        </p:nvSpPr>
        <p:spPr>
          <a:xfrm>
            <a:off x="926714" y="3879928"/>
            <a:ext cx="1699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Dngrade</a:t>
            </a:r>
            <a:r>
              <a:rPr lang="en-US" sz="1600" dirty="0"/>
              <a:t> Req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EA813E-2E40-6388-D9AA-0F3C0362C577}"/>
              </a:ext>
            </a:extLst>
          </p:cNvPr>
          <p:cNvGrpSpPr/>
          <p:nvPr/>
        </p:nvGrpSpPr>
        <p:grpSpPr>
          <a:xfrm>
            <a:off x="5934406" y="3804425"/>
            <a:ext cx="256015" cy="540319"/>
            <a:chOff x="6324672" y="2382425"/>
            <a:chExt cx="256015" cy="54031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9E679A7-3365-295F-1C25-2283ACC23FFE}"/>
                </a:ext>
              </a:extLst>
            </p:cNvPr>
            <p:cNvGrpSpPr/>
            <p:nvPr/>
          </p:nvGrpSpPr>
          <p:grpSpPr>
            <a:xfrm>
              <a:off x="6326118" y="2382425"/>
              <a:ext cx="254569" cy="184403"/>
              <a:chOff x="2763901" y="2577149"/>
              <a:chExt cx="254569" cy="184403"/>
            </a:xfrm>
          </p:grpSpPr>
          <p:sp>
            <p:nvSpPr>
              <p:cNvPr id="53" name="Rectangle 7">
                <a:extLst>
                  <a:ext uri="{FF2B5EF4-FFF2-40B4-BE49-F238E27FC236}">
                    <a16:creationId xmlns:a16="http://schemas.microsoft.com/office/drawing/2014/main" id="{3C963244-4210-8A1B-67E5-898F7768F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54" name="Rectangle 8">
                <a:extLst>
                  <a:ext uri="{FF2B5EF4-FFF2-40B4-BE49-F238E27FC236}">
                    <a16:creationId xmlns:a16="http://schemas.microsoft.com/office/drawing/2014/main" id="{06CDB570-7817-2601-9AE6-3B47EAA23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55" name="Rectangle 9">
                <a:extLst>
                  <a:ext uri="{FF2B5EF4-FFF2-40B4-BE49-F238E27FC236}">
                    <a16:creationId xmlns:a16="http://schemas.microsoft.com/office/drawing/2014/main" id="{F88D72C0-7D40-8FF1-7A22-DECB6CA82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A3A66BD-98B3-D8B8-7E7E-3DF3191DB6BB}"/>
                </a:ext>
              </a:extLst>
            </p:cNvPr>
            <p:cNvGrpSpPr/>
            <p:nvPr/>
          </p:nvGrpSpPr>
          <p:grpSpPr>
            <a:xfrm>
              <a:off x="6324672" y="2553617"/>
              <a:ext cx="254569" cy="184403"/>
              <a:chOff x="2763901" y="2577149"/>
              <a:chExt cx="254569" cy="184403"/>
            </a:xfrm>
          </p:grpSpPr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9A85408B-1E44-442B-0488-1498CB722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51" name="Rectangle 8">
                <a:extLst>
                  <a:ext uri="{FF2B5EF4-FFF2-40B4-BE49-F238E27FC236}">
                    <a16:creationId xmlns:a16="http://schemas.microsoft.com/office/drawing/2014/main" id="{FFAC1951-293A-BDA5-E405-8F1DFCDB7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52" name="Rectangle 9">
                <a:extLst>
                  <a:ext uri="{FF2B5EF4-FFF2-40B4-BE49-F238E27FC236}">
                    <a16:creationId xmlns:a16="http://schemas.microsoft.com/office/drawing/2014/main" id="{9ED926CD-5E57-F504-AA85-668CC7D93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B1459F8-862D-0649-BC7F-24D4D8A62A3C}"/>
                </a:ext>
              </a:extLst>
            </p:cNvPr>
            <p:cNvGrpSpPr/>
            <p:nvPr/>
          </p:nvGrpSpPr>
          <p:grpSpPr>
            <a:xfrm>
              <a:off x="6324672" y="2738341"/>
              <a:ext cx="254569" cy="184403"/>
              <a:chOff x="2763901" y="2577149"/>
              <a:chExt cx="254569" cy="184403"/>
            </a:xfrm>
          </p:grpSpPr>
          <p:sp>
            <p:nvSpPr>
              <p:cNvPr id="47" name="Rectangle 7">
                <a:extLst>
                  <a:ext uri="{FF2B5EF4-FFF2-40B4-BE49-F238E27FC236}">
                    <a16:creationId xmlns:a16="http://schemas.microsoft.com/office/drawing/2014/main" id="{8E503214-57FC-07E8-D9AC-013FA5F27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8" name="Rectangle 8">
                <a:extLst>
                  <a:ext uri="{FF2B5EF4-FFF2-40B4-BE49-F238E27FC236}">
                    <a16:creationId xmlns:a16="http://schemas.microsoft.com/office/drawing/2014/main" id="{0657B04D-FF34-65F4-99D5-1052374CA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9" name="Rectangle 9">
                <a:extLst>
                  <a:ext uri="{FF2B5EF4-FFF2-40B4-BE49-F238E27FC236}">
                    <a16:creationId xmlns:a16="http://schemas.microsoft.com/office/drawing/2014/main" id="{226E7EA8-E953-CD1A-A628-220CD9A09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8802E96-282C-CBC8-80F1-89CAFD94D8A7}"/>
              </a:ext>
            </a:extLst>
          </p:cNvPr>
          <p:cNvGrpSpPr/>
          <p:nvPr/>
        </p:nvGrpSpPr>
        <p:grpSpPr>
          <a:xfrm>
            <a:off x="6432415" y="3805198"/>
            <a:ext cx="256015" cy="540319"/>
            <a:chOff x="6324672" y="2382425"/>
            <a:chExt cx="256015" cy="54031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7E02056-A6A5-9CE4-44FB-D72247991632}"/>
                </a:ext>
              </a:extLst>
            </p:cNvPr>
            <p:cNvGrpSpPr/>
            <p:nvPr/>
          </p:nvGrpSpPr>
          <p:grpSpPr>
            <a:xfrm>
              <a:off x="6326118" y="2382425"/>
              <a:ext cx="254569" cy="184403"/>
              <a:chOff x="2763901" y="2577149"/>
              <a:chExt cx="254569" cy="184403"/>
            </a:xfrm>
          </p:grpSpPr>
          <p:sp>
            <p:nvSpPr>
              <p:cNvPr id="66" name="Rectangle 7">
                <a:extLst>
                  <a:ext uri="{FF2B5EF4-FFF2-40B4-BE49-F238E27FC236}">
                    <a16:creationId xmlns:a16="http://schemas.microsoft.com/office/drawing/2014/main" id="{0C36BDE2-4EFC-2B20-7055-3A35D32B4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Rectangle 8">
                <a:extLst>
                  <a:ext uri="{FF2B5EF4-FFF2-40B4-BE49-F238E27FC236}">
                    <a16:creationId xmlns:a16="http://schemas.microsoft.com/office/drawing/2014/main" id="{E5CB6E9A-5283-7804-92D2-FEAD611F9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8" name="Rectangle 9">
                <a:extLst>
                  <a:ext uri="{FF2B5EF4-FFF2-40B4-BE49-F238E27FC236}">
                    <a16:creationId xmlns:a16="http://schemas.microsoft.com/office/drawing/2014/main" id="{5EE3D37D-5C79-4BFE-397C-AF76733C5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C536904-9FB8-BB0E-BD71-6E429C4FE54C}"/>
                </a:ext>
              </a:extLst>
            </p:cNvPr>
            <p:cNvGrpSpPr/>
            <p:nvPr/>
          </p:nvGrpSpPr>
          <p:grpSpPr>
            <a:xfrm>
              <a:off x="6324672" y="2553617"/>
              <a:ext cx="254569" cy="184403"/>
              <a:chOff x="2763901" y="2577149"/>
              <a:chExt cx="254569" cy="184403"/>
            </a:xfrm>
          </p:grpSpPr>
          <p:sp>
            <p:nvSpPr>
              <p:cNvPr id="63" name="Rectangle 7">
                <a:extLst>
                  <a:ext uri="{FF2B5EF4-FFF2-40B4-BE49-F238E27FC236}">
                    <a16:creationId xmlns:a16="http://schemas.microsoft.com/office/drawing/2014/main" id="{695D3B50-1A7E-FA45-EF06-21A5E238F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Rectangle 8">
                <a:extLst>
                  <a:ext uri="{FF2B5EF4-FFF2-40B4-BE49-F238E27FC236}">
                    <a16:creationId xmlns:a16="http://schemas.microsoft.com/office/drawing/2014/main" id="{7AF03BAE-C474-533F-7D0B-B5ABD44F7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5" name="Rectangle 9">
                <a:extLst>
                  <a:ext uri="{FF2B5EF4-FFF2-40B4-BE49-F238E27FC236}">
                    <a16:creationId xmlns:a16="http://schemas.microsoft.com/office/drawing/2014/main" id="{4B98E1F0-2BE8-09E4-F2A6-73B847228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5C4224-61B5-8984-E073-1F81B904CE0F}"/>
                </a:ext>
              </a:extLst>
            </p:cNvPr>
            <p:cNvGrpSpPr/>
            <p:nvPr/>
          </p:nvGrpSpPr>
          <p:grpSpPr>
            <a:xfrm>
              <a:off x="6324672" y="2738341"/>
              <a:ext cx="254569" cy="184403"/>
              <a:chOff x="2763901" y="2577149"/>
              <a:chExt cx="254569" cy="184403"/>
            </a:xfrm>
          </p:grpSpPr>
          <p:sp>
            <p:nvSpPr>
              <p:cNvPr id="60" name="Rectangle 7">
                <a:extLst>
                  <a:ext uri="{FF2B5EF4-FFF2-40B4-BE49-F238E27FC236}">
                    <a16:creationId xmlns:a16="http://schemas.microsoft.com/office/drawing/2014/main" id="{C7DA7898-A168-FB61-5617-EE3713CEA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Rectangle 8">
                <a:extLst>
                  <a:ext uri="{FF2B5EF4-FFF2-40B4-BE49-F238E27FC236}">
                    <a16:creationId xmlns:a16="http://schemas.microsoft.com/office/drawing/2014/main" id="{88503D54-7FC2-4A19-1D97-C3352524A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Rectangle 9">
                <a:extLst>
                  <a:ext uri="{FF2B5EF4-FFF2-40B4-BE49-F238E27FC236}">
                    <a16:creationId xmlns:a16="http://schemas.microsoft.com/office/drawing/2014/main" id="{8C5C702D-8C2B-C6A2-BB0F-88FCB9FD0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4E335A8-B342-EF24-38DE-0D3A96EF8240}"/>
              </a:ext>
            </a:extLst>
          </p:cNvPr>
          <p:cNvGrpSpPr/>
          <p:nvPr/>
        </p:nvGrpSpPr>
        <p:grpSpPr>
          <a:xfrm>
            <a:off x="6970177" y="3804425"/>
            <a:ext cx="256015" cy="540319"/>
            <a:chOff x="6324672" y="2382425"/>
            <a:chExt cx="256015" cy="54031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603A957-9F67-C53C-3145-B8C15B24819E}"/>
                </a:ext>
              </a:extLst>
            </p:cNvPr>
            <p:cNvGrpSpPr/>
            <p:nvPr/>
          </p:nvGrpSpPr>
          <p:grpSpPr>
            <a:xfrm>
              <a:off x="6326118" y="2382425"/>
              <a:ext cx="254569" cy="184403"/>
              <a:chOff x="2763901" y="2577149"/>
              <a:chExt cx="254569" cy="184403"/>
            </a:xfrm>
          </p:grpSpPr>
          <p:sp>
            <p:nvSpPr>
              <p:cNvPr id="79" name="Rectangle 7">
                <a:extLst>
                  <a:ext uri="{FF2B5EF4-FFF2-40B4-BE49-F238E27FC236}">
                    <a16:creationId xmlns:a16="http://schemas.microsoft.com/office/drawing/2014/main" id="{093CC10F-DF51-B283-18C0-547145ED8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80" name="Rectangle 8">
                <a:extLst>
                  <a:ext uri="{FF2B5EF4-FFF2-40B4-BE49-F238E27FC236}">
                    <a16:creationId xmlns:a16="http://schemas.microsoft.com/office/drawing/2014/main" id="{CE9948E3-B963-AC54-5A2A-FCBAA5C05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81" name="Rectangle 9">
                <a:extLst>
                  <a:ext uri="{FF2B5EF4-FFF2-40B4-BE49-F238E27FC236}">
                    <a16:creationId xmlns:a16="http://schemas.microsoft.com/office/drawing/2014/main" id="{DA7BBD33-758C-A519-4276-6AB6C1B07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4B8C461-171E-CF9C-E7F5-CE45245FFE18}"/>
                </a:ext>
              </a:extLst>
            </p:cNvPr>
            <p:cNvGrpSpPr/>
            <p:nvPr/>
          </p:nvGrpSpPr>
          <p:grpSpPr>
            <a:xfrm>
              <a:off x="6324672" y="2553617"/>
              <a:ext cx="254569" cy="184403"/>
              <a:chOff x="2763901" y="2577149"/>
              <a:chExt cx="254569" cy="184403"/>
            </a:xfrm>
          </p:grpSpPr>
          <p:sp>
            <p:nvSpPr>
              <p:cNvPr id="76" name="Rectangle 7">
                <a:extLst>
                  <a:ext uri="{FF2B5EF4-FFF2-40B4-BE49-F238E27FC236}">
                    <a16:creationId xmlns:a16="http://schemas.microsoft.com/office/drawing/2014/main" id="{B8B0F116-3610-8C4D-4B8E-8C9E8A489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Rectangle 8">
                <a:extLst>
                  <a:ext uri="{FF2B5EF4-FFF2-40B4-BE49-F238E27FC236}">
                    <a16:creationId xmlns:a16="http://schemas.microsoft.com/office/drawing/2014/main" id="{60E6D73D-EC37-A9AC-775A-914E7A1AE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Rectangle 9">
                <a:extLst>
                  <a:ext uri="{FF2B5EF4-FFF2-40B4-BE49-F238E27FC236}">
                    <a16:creationId xmlns:a16="http://schemas.microsoft.com/office/drawing/2014/main" id="{CAE83C6A-93E9-3DBE-4280-DD7FA535F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E8C575B-8A33-B990-BE83-218CD939065B}"/>
                </a:ext>
              </a:extLst>
            </p:cNvPr>
            <p:cNvGrpSpPr/>
            <p:nvPr/>
          </p:nvGrpSpPr>
          <p:grpSpPr>
            <a:xfrm>
              <a:off x="6324672" y="2738341"/>
              <a:ext cx="254569" cy="184403"/>
              <a:chOff x="2763901" y="2577149"/>
              <a:chExt cx="254569" cy="184403"/>
            </a:xfrm>
          </p:grpSpPr>
          <p:sp>
            <p:nvSpPr>
              <p:cNvPr id="73" name="Rectangle 7">
                <a:extLst>
                  <a:ext uri="{FF2B5EF4-FFF2-40B4-BE49-F238E27FC236}">
                    <a16:creationId xmlns:a16="http://schemas.microsoft.com/office/drawing/2014/main" id="{EDF2A179-5758-5B3E-1B3E-1FEE63D40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57714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Rectangle 8">
                <a:extLst>
                  <a:ext uri="{FF2B5EF4-FFF2-40B4-BE49-F238E27FC236}">
                    <a16:creationId xmlns:a16="http://schemas.microsoft.com/office/drawing/2014/main" id="{78348FBD-BBE0-DF74-364C-BABC0B553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5347" y="2637792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Rectangle 9">
                <a:extLst>
                  <a:ext uri="{FF2B5EF4-FFF2-40B4-BE49-F238E27FC236}">
                    <a16:creationId xmlns:a16="http://schemas.microsoft.com/office/drawing/2014/main" id="{CA0BF34D-283A-EAE5-9E5F-BA57A8A0F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2763901" y="2695959"/>
                <a:ext cx="253123" cy="65593"/>
              </a:xfrm>
              <a:prstGeom prst="rect">
                <a:avLst/>
              </a:prstGeom>
              <a:solidFill>
                <a:srgbClr val="CFBDC8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A5D919A-1ED4-A881-2CFC-648EA86847E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18175" y="2386469"/>
            <a:ext cx="734662" cy="101779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E0220E9-D357-CE4B-0021-39913A818DB9}"/>
              </a:ext>
            </a:extLst>
          </p:cNvPr>
          <p:cNvCxnSpPr>
            <a:cxnSpLocks/>
          </p:cNvCxnSpPr>
          <p:nvPr/>
        </p:nvCxnSpPr>
        <p:spPr bwMode="auto">
          <a:xfrm>
            <a:off x="5030019" y="4288587"/>
            <a:ext cx="578220" cy="87592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3D0CE20-AF03-2064-6AED-E3C1A6DA7C27}"/>
              </a:ext>
            </a:extLst>
          </p:cNvPr>
          <p:cNvCxnSpPr>
            <a:cxnSpLocks/>
          </p:cNvCxnSpPr>
          <p:nvPr/>
        </p:nvCxnSpPr>
        <p:spPr bwMode="auto">
          <a:xfrm>
            <a:off x="6060967" y="3239411"/>
            <a:ext cx="0" cy="5692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F66887D-F835-2570-C64B-304638E0F7B1}"/>
              </a:ext>
            </a:extLst>
          </p:cNvPr>
          <p:cNvCxnSpPr>
            <a:cxnSpLocks/>
          </p:cNvCxnSpPr>
          <p:nvPr/>
        </p:nvCxnSpPr>
        <p:spPr bwMode="auto">
          <a:xfrm>
            <a:off x="6060967" y="4344744"/>
            <a:ext cx="0" cy="5692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DF7F140-736A-D7C1-4D35-F44CA6C3CFDA}"/>
              </a:ext>
            </a:extLst>
          </p:cNvPr>
          <p:cNvCxnSpPr>
            <a:cxnSpLocks/>
          </p:cNvCxnSpPr>
          <p:nvPr/>
        </p:nvCxnSpPr>
        <p:spPr bwMode="auto">
          <a:xfrm>
            <a:off x="6558976" y="3239884"/>
            <a:ext cx="0" cy="56926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76F6DA1-986B-9F64-9BFE-27206F734B03}"/>
              </a:ext>
            </a:extLst>
          </p:cNvPr>
          <p:cNvCxnSpPr>
            <a:cxnSpLocks/>
          </p:cNvCxnSpPr>
          <p:nvPr/>
        </p:nvCxnSpPr>
        <p:spPr bwMode="auto">
          <a:xfrm>
            <a:off x="6558976" y="4344743"/>
            <a:ext cx="0" cy="569261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483A5B2-17DA-917E-2A2C-BE6806C73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7028991" y="4324152"/>
            <a:ext cx="0" cy="53140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E964A8D-271E-B207-6355-1F3EA2D00378}"/>
              </a:ext>
            </a:extLst>
          </p:cNvPr>
          <p:cNvCxnSpPr>
            <a:cxnSpLocks/>
          </p:cNvCxnSpPr>
          <p:nvPr/>
        </p:nvCxnSpPr>
        <p:spPr bwMode="auto">
          <a:xfrm flipV="1">
            <a:off x="7180886" y="4328503"/>
            <a:ext cx="0" cy="55693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289C0C0-4D40-8DBA-59B0-2D27AA5D3320}"/>
              </a:ext>
            </a:extLst>
          </p:cNvPr>
          <p:cNvCxnSpPr>
            <a:cxnSpLocks/>
          </p:cNvCxnSpPr>
          <p:nvPr/>
        </p:nvCxnSpPr>
        <p:spPr bwMode="auto">
          <a:xfrm flipV="1">
            <a:off x="7028991" y="3243138"/>
            <a:ext cx="0" cy="53140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E9454FD-5F0D-65BA-E34C-E26525ED47D6}"/>
              </a:ext>
            </a:extLst>
          </p:cNvPr>
          <p:cNvCxnSpPr>
            <a:cxnSpLocks/>
          </p:cNvCxnSpPr>
          <p:nvPr/>
        </p:nvCxnSpPr>
        <p:spPr bwMode="auto">
          <a:xfrm flipV="1">
            <a:off x="7180886" y="3232499"/>
            <a:ext cx="0" cy="55693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3EAF53E-0A31-5A55-0218-C05271F2275A}"/>
              </a:ext>
            </a:extLst>
          </p:cNvPr>
          <p:cNvSpPr txBox="1"/>
          <p:nvPr/>
        </p:nvSpPr>
        <p:spPr>
          <a:xfrm>
            <a:off x="5237308" y="5039321"/>
            <a:ext cx="232919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1400" kern="0" dirty="0"/>
              <a:t>Two FIFOs guarantee that an upgrade request cannot block a response message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27BD9A3-C1FA-5C86-07F0-E08A580C126A}"/>
              </a:ext>
            </a:extLst>
          </p:cNvPr>
          <p:cNvSpPr txBox="1"/>
          <p:nvPr/>
        </p:nvSpPr>
        <p:spPr>
          <a:xfrm>
            <a:off x="5562301" y="2236185"/>
            <a:ext cx="3307379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1400" kern="0" dirty="0"/>
              <a:t>A downgrade request always completes and therefore it can share the same FIFO as for response messages</a:t>
            </a:r>
            <a:endParaRPr lang="en-US" sz="1800" kern="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1BB17B-6F83-7ECD-7272-7422E09B60DD}"/>
              </a:ext>
            </a:extLst>
          </p:cNvPr>
          <p:cNvSpPr txBox="1"/>
          <p:nvPr/>
        </p:nvSpPr>
        <p:spPr>
          <a:xfrm>
            <a:off x="3456042" y="2281807"/>
            <a:ext cx="117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child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D5F29CC-1605-382D-0B5C-BB5F29197DDC}"/>
              </a:ext>
            </a:extLst>
          </p:cNvPr>
          <p:cNvSpPr txBox="1"/>
          <p:nvPr/>
        </p:nvSpPr>
        <p:spPr>
          <a:xfrm>
            <a:off x="3456993" y="5043054"/>
            <a:ext cx="117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parent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5690BA9-2C42-E625-E74E-3F100C05369A}"/>
              </a:ext>
            </a:extLst>
          </p:cNvPr>
          <p:cNvSpPr txBox="1"/>
          <p:nvPr/>
        </p:nvSpPr>
        <p:spPr>
          <a:xfrm>
            <a:off x="805886" y="1672946"/>
            <a:ext cx="457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itchFamily="34" charset="0"/>
              </a:rPr>
              <a:t>Cache Coherence!</a:t>
            </a:r>
          </a:p>
        </p:txBody>
      </p: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95A7B28D-1B1C-03F6-9122-9DA28A93A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21" grpId="0" animBg="1"/>
      <p:bldP spid="30" grpId="0"/>
      <p:bldP spid="35" grpId="0"/>
      <p:bldP spid="38" grpId="0"/>
      <p:bldP spid="39" grpId="0"/>
      <p:bldP spid="42" grpId="0"/>
      <p:bldP spid="92" grpId="0"/>
      <p:bldP spid="93" grpId="0"/>
      <p:bldP spid="94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9A1A4D88-46B6-33CD-6125-80D00F671069}"/>
              </a:ext>
            </a:extLst>
          </p:cNvPr>
          <p:cNvSpPr/>
          <p:nvPr/>
        </p:nvSpPr>
        <p:spPr>
          <a:xfrm>
            <a:off x="1141271" y="5564147"/>
            <a:ext cx="825910" cy="845688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5C087E2-368E-9998-0B11-019D19390BB4}"/>
              </a:ext>
            </a:extLst>
          </p:cNvPr>
          <p:cNvSpPr/>
          <p:nvPr/>
        </p:nvSpPr>
        <p:spPr>
          <a:xfrm>
            <a:off x="2115261" y="5577177"/>
            <a:ext cx="825910" cy="845688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7EA5789-922C-85BE-0DB3-4FCA76E0746A}"/>
              </a:ext>
            </a:extLst>
          </p:cNvPr>
          <p:cNvSpPr/>
          <p:nvPr/>
        </p:nvSpPr>
        <p:spPr>
          <a:xfrm>
            <a:off x="3084350" y="5564147"/>
            <a:ext cx="825910" cy="845688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33926" y="1353637"/>
            <a:ext cx="3914812" cy="3918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NoCs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A33F-02BA-45F1-A80E-354B7CABCC73}" type="datetime1">
              <a:rPr lang="en-US" smtClean="0"/>
              <a:t>4/29/2024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5292" y="1458500"/>
            <a:ext cx="3665277" cy="3731823"/>
            <a:chOff x="298151" y="1881708"/>
            <a:chExt cx="3665277" cy="3731823"/>
          </a:xfrm>
        </p:grpSpPr>
        <p:grpSp>
          <p:nvGrpSpPr>
            <p:cNvPr id="8" name="Group 7"/>
            <p:cNvGrpSpPr/>
            <p:nvPr/>
          </p:nvGrpSpPr>
          <p:grpSpPr>
            <a:xfrm>
              <a:off x="298151" y="1881708"/>
              <a:ext cx="3665277" cy="3731823"/>
              <a:chOff x="298151" y="1881708"/>
              <a:chExt cx="3665277" cy="373182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180253" y="3814710"/>
                <a:ext cx="825910" cy="845688"/>
              </a:xfrm>
              <a:prstGeom prst="rect">
                <a:avLst/>
              </a:prstGeom>
              <a:solidFill>
                <a:srgbClr val="BFBFBF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137518" y="2848209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87931" y="2848209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249725" y="2848209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05829" y="2848209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129840" y="3814710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242047" y="3814710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98151" y="3814710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135530" y="4767843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185943" y="4767843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234369" y="4767843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03841" y="4767843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131828" y="1881708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82241" y="1881708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244035" y="1881708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00139" y="1881708"/>
                <a:ext cx="825910" cy="84568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13093" y="2304552"/>
              <a:ext cx="3244645" cy="3308615"/>
              <a:chOff x="713093" y="2304552"/>
              <a:chExt cx="3244645" cy="3308615"/>
            </a:xfrm>
            <a:solidFill>
              <a:srgbClr val="6B9BC7"/>
            </a:solidFill>
          </p:grpSpPr>
          <p:cxnSp>
            <p:nvCxnSpPr>
              <p:cNvPr id="10" name="Straight Connector 9"/>
              <p:cNvCxnSpPr>
                <a:stCxn id="22" idx="3"/>
                <a:endCxn id="25" idx="1"/>
              </p:cNvCxnSpPr>
              <p:nvPr/>
            </p:nvCxnSpPr>
            <p:spPr>
              <a:xfrm>
                <a:off x="1126048" y="3482475"/>
                <a:ext cx="2418735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1" name="Straight Connector 10"/>
              <p:cNvCxnSpPr>
                <a:stCxn id="26" idx="3"/>
                <a:endCxn id="29" idx="1"/>
              </p:cNvCxnSpPr>
              <p:nvPr/>
            </p:nvCxnSpPr>
            <p:spPr>
              <a:xfrm>
                <a:off x="1126048" y="4448976"/>
                <a:ext cx="2418735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2" name="Straight Connector 11"/>
              <p:cNvCxnSpPr>
                <a:stCxn id="30" idx="3"/>
                <a:endCxn id="33" idx="1"/>
              </p:cNvCxnSpPr>
              <p:nvPr/>
            </p:nvCxnSpPr>
            <p:spPr>
              <a:xfrm>
                <a:off x="1126048" y="5401745"/>
                <a:ext cx="2418735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3" name="Straight Connector 12"/>
              <p:cNvCxnSpPr>
                <a:stCxn id="30" idx="0"/>
                <a:endCxn id="18" idx="2"/>
              </p:cNvCxnSpPr>
              <p:nvPr/>
            </p:nvCxnSpPr>
            <p:spPr>
              <a:xfrm flipV="1">
                <a:off x="919571" y="2727396"/>
                <a:ext cx="0" cy="246292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4" name="Straight Connector 13"/>
              <p:cNvCxnSpPr>
                <a:stCxn id="19" idx="2"/>
                <a:endCxn id="31" idx="0"/>
              </p:cNvCxnSpPr>
              <p:nvPr/>
            </p:nvCxnSpPr>
            <p:spPr>
              <a:xfrm>
                <a:off x="1863468" y="2727396"/>
                <a:ext cx="0" cy="246292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5" name="Straight Connector 14"/>
              <p:cNvCxnSpPr>
                <a:stCxn id="20" idx="2"/>
                <a:endCxn id="32" idx="0"/>
              </p:cNvCxnSpPr>
              <p:nvPr/>
            </p:nvCxnSpPr>
            <p:spPr>
              <a:xfrm>
                <a:off x="2807364" y="2727396"/>
                <a:ext cx="0" cy="246292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6" name="Straight Connector 15"/>
              <p:cNvCxnSpPr>
                <a:stCxn id="21" idx="2"/>
                <a:endCxn id="33" idx="0"/>
              </p:cNvCxnSpPr>
              <p:nvPr/>
            </p:nvCxnSpPr>
            <p:spPr>
              <a:xfrm>
                <a:off x="3751261" y="2727396"/>
                <a:ext cx="0" cy="246292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>
                <a:stCxn id="18" idx="3"/>
                <a:endCxn id="21" idx="1"/>
              </p:cNvCxnSpPr>
              <p:nvPr/>
            </p:nvCxnSpPr>
            <p:spPr>
              <a:xfrm>
                <a:off x="1126048" y="2515974"/>
                <a:ext cx="2418735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</p:cxnSp>
          <p:sp>
            <p:nvSpPr>
              <p:cNvPr id="18" name="Rectangle 17"/>
              <p:cNvSpPr/>
              <p:nvPr/>
            </p:nvSpPr>
            <p:spPr>
              <a:xfrm>
                <a:off x="713093" y="2304552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656990" y="2304552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600886" y="2304552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544783" y="2304552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13093" y="327105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56990" y="327105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600886" y="327105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544783" y="327105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3093" y="4237554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56990" y="4237554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600886" y="4237554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544783" y="4237554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3093" y="519032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6990" y="519032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600886" y="519032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544783" y="5190323"/>
                <a:ext cx="412955" cy="422844"/>
              </a:xfrm>
              <a:prstGeom prst="rect">
                <a:avLst/>
              </a:prstGeom>
              <a:solidFill>
                <a:srgbClr val="9BB05E"/>
              </a:solidFill>
              <a:ln w="19050" cap="flat" cmpd="sng" algn="ctr">
                <a:solidFill>
                  <a:sysClr val="windowText" lastClr="000000">
                    <a:shade val="9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5284197" y="1752444"/>
            <a:ext cx="2850515" cy="2207426"/>
            <a:chOff x="5060948" y="2241550"/>
            <a:chExt cx="2850515" cy="2207426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5060948" y="2241550"/>
              <a:ext cx="2759075" cy="2207426"/>
            </a:xfrm>
            <a:prstGeom prst="rect">
              <a:avLst/>
            </a:prstGeom>
            <a:solidFill>
              <a:srgbClr val="BFBFBF"/>
            </a:solidFill>
            <a:ln w="19050" cap="flat" cmpd="sng" algn="ctr">
              <a:solidFill>
                <a:sysClr val="windowText" lastClr="000000">
                  <a:shade val="90000"/>
                </a:sysClr>
              </a:solidFill>
              <a:prstDash val="solid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7107235" y="3721901"/>
              <a:ext cx="712788" cy="727075"/>
            </a:xfrm>
            <a:prstGeom prst="rect">
              <a:avLst/>
            </a:prstGeom>
            <a:solidFill>
              <a:srgbClr val="9BB05E"/>
            </a:solidFill>
            <a:ln w="1905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endParaRPr>
            </a:p>
          </p:txBody>
        </p:sp>
        <p:sp>
          <p:nvSpPr>
            <p:cNvPr id="55" name="Rounded Rectangle 54"/>
            <p:cNvSpPr>
              <a:spLocks noChangeArrowheads="1"/>
            </p:cNvSpPr>
            <p:nvPr/>
          </p:nvSpPr>
          <p:spPr bwMode="auto">
            <a:xfrm>
              <a:off x="6577263" y="3022982"/>
              <a:ext cx="1082842" cy="501650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shade val="90000"/>
                </a:sysClr>
              </a:solidFill>
              <a:prstDash val="solid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(Body)"/>
                  <a:ea typeface="+mn-ea"/>
                  <a:cs typeface="Cambria (Body)"/>
                </a:rPr>
                <a:t>Network Interface</a:t>
              </a:r>
            </a:p>
          </p:txBody>
        </p:sp>
        <p:cxnSp>
          <p:nvCxnSpPr>
            <p:cNvPr id="56" name="Straight Connector 146"/>
            <p:cNvCxnSpPr>
              <a:cxnSpLocks noChangeShapeType="1"/>
            </p:cNvCxnSpPr>
            <p:nvPr/>
          </p:nvCxnSpPr>
          <p:spPr bwMode="auto">
            <a:xfrm>
              <a:off x="6871368" y="3524632"/>
              <a:ext cx="250699" cy="1920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Straight Connector 146"/>
            <p:cNvCxnSpPr>
              <a:cxnSpLocks noChangeShapeType="1"/>
            </p:cNvCxnSpPr>
            <p:nvPr/>
          </p:nvCxnSpPr>
          <p:spPr bwMode="auto">
            <a:xfrm flipH="1">
              <a:off x="6242051" y="3470274"/>
              <a:ext cx="335212" cy="4380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Straight Connector 146"/>
            <p:cNvCxnSpPr>
              <a:cxnSpLocks noChangeShapeType="1"/>
            </p:cNvCxnSpPr>
            <p:nvPr/>
          </p:nvCxnSpPr>
          <p:spPr bwMode="auto">
            <a:xfrm flipH="1">
              <a:off x="6242050" y="3273807"/>
              <a:ext cx="335213" cy="602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7118612" y="3914395"/>
              <a:ext cx="792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Router</a:t>
              </a:r>
            </a:p>
          </p:txBody>
        </p:sp>
      </p:grpSp>
      <p:sp>
        <p:nvSpPr>
          <p:cNvPr id="67" name="Trapezoid 66"/>
          <p:cNvSpPr/>
          <p:nvPr/>
        </p:nvSpPr>
        <p:spPr>
          <a:xfrm rot="16200000">
            <a:off x="3068914" y="1717051"/>
            <a:ext cx="2217351" cy="2224596"/>
          </a:xfrm>
          <a:prstGeom prst="trapezoid">
            <a:avLst>
              <a:gd name="adj" fmla="val 30105"/>
            </a:avLst>
          </a:prstGeom>
          <a:solidFill>
            <a:sysClr val="window" lastClr="FFFFFF">
              <a:lumMod val="75000"/>
              <a:alpha val="62000"/>
            </a:sysClr>
          </a:solidFill>
          <a:ln w="9525" cap="flat" cmpd="sng" algn="ctr">
            <a:noFill/>
            <a:prstDash val="solid"/>
          </a:ln>
          <a:effectLst>
            <a:outerShdw blurRad="50800" dist="12700" dir="5400000" rotWithShape="0">
              <a:srgbClr val="000000"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flipV="1">
            <a:off x="591074" y="4969710"/>
            <a:ext cx="37173" cy="55196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TextBox 73"/>
          <p:cNvSpPr txBox="1"/>
          <p:nvPr/>
        </p:nvSpPr>
        <p:spPr>
          <a:xfrm>
            <a:off x="119627" y="5504363"/>
            <a:ext cx="9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“Tile”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4570" y="4529598"/>
            <a:ext cx="424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Core will not be shown explicitly in the rest of the slides. Only the routers will be.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8BABC-2533-6759-3F2F-5F4397E4A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L15-</a:t>
            </a:r>
            <a:fld id="{53294580-05E8-4585-908E-66FCC5062CA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D1F48-C5C3-6E05-B26D-CAA14BC4F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1" y="3419180"/>
            <a:ext cx="1263649" cy="447390"/>
          </a:xfrm>
          <a:prstGeom prst="rect">
            <a:avLst/>
          </a:prstGeom>
          <a:solidFill>
            <a:srgbClr val="E68230"/>
          </a:solidFill>
          <a:ln w="19050" cap="flat" cmpd="sng" algn="ctr">
            <a:solidFill>
              <a:srgbClr val="E68230">
                <a:shade val="50000"/>
                <a:shade val="90000"/>
              </a:srgbClr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L3$/Directory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75E0485-39DC-0421-D9C7-29EB4AD85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1" y="2593213"/>
            <a:ext cx="1015206" cy="500417"/>
          </a:xfrm>
          <a:prstGeom prst="rect">
            <a:avLst/>
          </a:prstGeom>
          <a:solidFill>
            <a:srgbClr val="8976AC"/>
          </a:solidFill>
          <a:ln w="19050" cap="flat" cmpd="sng" algn="ctr">
            <a:solidFill>
              <a:srgbClr val="8976AC">
                <a:shade val="50000"/>
                <a:shade val="90000"/>
              </a:srgbClr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L2$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1760F14-90AC-C016-A2AE-5E4CC4A63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1" y="2308422"/>
            <a:ext cx="451991" cy="284790"/>
          </a:xfrm>
          <a:prstGeom prst="rect">
            <a:avLst/>
          </a:prstGeom>
          <a:solidFill>
            <a:srgbClr val="6B9BC7"/>
          </a:solidFill>
          <a:ln w="19050" cap="flat" cmpd="sng" algn="ctr">
            <a:solidFill>
              <a:srgbClr val="6B9BC7">
                <a:shade val="50000"/>
                <a:shade val="90000"/>
              </a:srgbClr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L1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D$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D6795D9-BD54-80D9-3FD0-55ECD8366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1" y="1808005"/>
            <a:ext cx="1015206" cy="286825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Core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898510-4902-1E73-B676-A7C3A21904A2}"/>
              </a:ext>
            </a:extLst>
          </p:cNvPr>
          <p:cNvCxnSpPr>
            <a:cxnSpLocks noChangeShapeType="1"/>
            <a:stCxn id="70" idx="4"/>
          </p:cNvCxnSpPr>
          <p:nvPr/>
        </p:nvCxnSpPr>
        <p:spPr bwMode="auto">
          <a:xfrm rot="5400000">
            <a:off x="5695013" y="2059640"/>
            <a:ext cx="213592" cy="283974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4D3A1CE7-B5AD-6CF7-51A2-80915F1E0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226" y="2308422"/>
            <a:ext cx="451991" cy="284790"/>
          </a:xfrm>
          <a:prstGeom prst="rect">
            <a:avLst/>
          </a:prstGeom>
          <a:solidFill>
            <a:srgbClr val="6B9BC7"/>
          </a:solidFill>
          <a:ln w="19050" cap="flat" cmpd="sng" algn="ctr">
            <a:solidFill>
              <a:srgbClr val="6B9BC7">
                <a:shade val="50000"/>
                <a:shade val="90000"/>
              </a:srgbClr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L1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(Body)"/>
                <a:ea typeface="+mn-ea"/>
                <a:cs typeface="Cambria (Body)"/>
              </a:rPr>
              <a:t>I$</a:t>
            </a:r>
          </a:p>
        </p:txBody>
      </p:sp>
      <p:cxnSp>
        <p:nvCxnSpPr>
          <p:cNvPr id="76" name="Straight Connector 128">
            <a:extLst>
              <a:ext uri="{FF2B5EF4-FFF2-40B4-BE49-F238E27FC236}">
                <a16:creationId xmlns:a16="http://schemas.microsoft.com/office/drawing/2014/main" id="{C05185EF-55B3-CA91-4C4B-5782729B1817}"/>
              </a:ext>
            </a:extLst>
          </p:cNvPr>
          <p:cNvCxnSpPr>
            <a:cxnSpLocks noChangeShapeType="1"/>
            <a:stCxn id="70" idx="4"/>
          </p:cNvCxnSpPr>
          <p:nvPr/>
        </p:nvCxnSpPr>
        <p:spPr bwMode="auto">
          <a:xfrm rot="16200000" flipH="1">
            <a:off x="5977805" y="2060822"/>
            <a:ext cx="213592" cy="2816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7" name="Straight Connector 146">
            <a:extLst>
              <a:ext uri="{FF2B5EF4-FFF2-40B4-BE49-F238E27FC236}">
                <a16:creationId xmlns:a16="http://schemas.microsoft.com/office/drawing/2014/main" id="{976A3E45-A2D0-A7F1-FEE3-A8B354B00E27}"/>
              </a:ext>
            </a:extLst>
          </p:cNvPr>
          <p:cNvCxnSpPr>
            <a:cxnSpLocks noChangeShapeType="1"/>
            <a:stCxn id="68" idx="2"/>
            <a:endCxn id="6" idx="0"/>
          </p:cNvCxnSpPr>
          <p:nvPr/>
        </p:nvCxnSpPr>
        <p:spPr bwMode="auto">
          <a:xfrm>
            <a:off x="5942614" y="3093630"/>
            <a:ext cx="124222" cy="3255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7B0714F-DEA6-CDE1-517A-8380D113F1FC}"/>
              </a:ext>
            </a:extLst>
          </p:cNvPr>
          <p:cNvSpPr txBox="1"/>
          <p:nvPr/>
        </p:nvSpPr>
        <p:spPr>
          <a:xfrm>
            <a:off x="6222873" y="3984603"/>
            <a:ext cx="9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“Tile”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BEF814B-A7D1-A1B0-27CC-F6EF79A9FCB9}"/>
              </a:ext>
            </a:extLst>
          </p:cNvPr>
          <p:cNvCxnSpPr>
            <a:cxnSpLocks/>
            <a:stCxn id="82" idx="3"/>
            <a:endCxn id="84" idx="1"/>
          </p:cNvCxnSpPr>
          <p:nvPr/>
        </p:nvCxnSpPr>
        <p:spPr>
          <a:xfrm>
            <a:off x="1979606" y="6198413"/>
            <a:ext cx="1517700" cy="0"/>
          </a:xfrm>
          <a:prstGeom prst="line">
            <a:avLst/>
          </a:prstGeom>
          <a:solidFill>
            <a:srgbClr val="6B9BC7"/>
          </a:solidFill>
          <a:ln w="3810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577AF005-5D8D-45C5-92A8-13E5579C14D7}"/>
              </a:ext>
            </a:extLst>
          </p:cNvPr>
          <p:cNvSpPr/>
          <p:nvPr/>
        </p:nvSpPr>
        <p:spPr>
          <a:xfrm>
            <a:off x="1566651" y="5986991"/>
            <a:ext cx="412955" cy="422844"/>
          </a:xfrm>
          <a:prstGeom prst="rect">
            <a:avLst/>
          </a:prstGeom>
          <a:solidFill>
            <a:srgbClr val="9BB05E"/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1B4FA9-580C-5E09-2548-508328777C0F}"/>
              </a:ext>
            </a:extLst>
          </p:cNvPr>
          <p:cNvSpPr/>
          <p:nvPr/>
        </p:nvSpPr>
        <p:spPr>
          <a:xfrm>
            <a:off x="2528216" y="5999692"/>
            <a:ext cx="412955" cy="422844"/>
          </a:xfrm>
          <a:prstGeom prst="rect">
            <a:avLst/>
          </a:prstGeom>
          <a:solidFill>
            <a:srgbClr val="9BB05E"/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42A9204-67CE-EE14-1759-AD2B9E0C581B}"/>
              </a:ext>
            </a:extLst>
          </p:cNvPr>
          <p:cNvSpPr/>
          <p:nvPr/>
        </p:nvSpPr>
        <p:spPr>
          <a:xfrm>
            <a:off x="3497306" y="5986991"/>
            <a:ext cx="412955" cy="422844"/>
          </a:xfrm>
          <a:prstGeom prst="rect">
            <a:avLst/>
          </a:prstGeom>
          <a:solidFill>
            <a:srgbClr val="9BB05E"/>
          </a:solidFill>
          <a:ln w="19050" cap="flat" cmpd="sng" algn="ctr">
            <a:solidFill>
              <a:sysClr val="windowText" lastClr="000000">
                <a:shade val="9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4D64835C-AE6E-E676-048F-B0D70B892671}"/>
              </a:ext>
            </a:extLst>
          </p:cNvPr>
          <p:cNvCxnSpPr>
            <a:cxnSpLocks/>
            <a:stCxn id="82" idx="1"/>
            <a:endCxn id="84" idx="3"/>
          </p:cNvCxnSpPr>
          <p:nvPr/>
        </p:nvCxnSpPr>
        <p:spPr bwMode="auto">
          <a:xfrm rot="10800000" flipH="1">
            <a:off x="1566651" y="6198413"/>
            <a:ext cx="2343610" cy="12700"/>
          </a:xfrm>
          <a:prstGeom prst="bentConnector5">
            <a:avLst>
              <a:gd name="adj1" fmla="val -9754"/>
              <a:gd name="adj2" fmla="val -2800197"/>
              <a:gd name="adj3" fmla="val 109754"/>
            </a:avLst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681520A2-844A-A5C6-3A6A-9E8A6DD8B2F0}"/>
              </a:ext>
            </a:extLst>
          </p:cNvPr>
          <p:cNvSpPr txBox="1"/>
          <p:nvPr/>
        </p:nvSpPr>
        <p:spPr>
          <a:xfrm>
            <a:off x="1719821" y="5234436"/>
            <a:ext cx="9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Mesh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765956D-A8A5-D0A2-2B1B-F58514C4FD38}"/>
              </a:ext>
            </a:extLst>
          </p:cNvPr>
          <p:cNvSpPr txBox="1"/>
          <p:nvPr/>
        </p:nvSpPr>
        <p:spPr>
          <a:xfrm>
            <a:off x="2074042" y="6523935"/>
            <a:ext cx="9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10783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0" grpId="0" animBg="1"/>
      <p:bldP spid="97" grpId="0" animBg="1"/>
      <p:bldP spid="71" grpId="0" animBg="1"/>
      <p:bldP spid="67" grpId="0" animBg="1"/>
      <p:bldP spid="74" grpId="0"/>
      <p:bldP spid="3" grpId="0"/>
      <p:bldP spid="6" grpId="0" animBg="1"/>
      <p:bldP spid="68" grpId="0" animBg="1"/>
      <p:bldP spid="69" grpId="0" animBg="1"/>
      <p:bldP spid="70" grpId="0" animBg="1"/>
      <p:bldP spid="75" grpId="0" animBg="1"/>
      <p:bldP spid="78" grpId="0"/>
      <p:bldP spid="82" grpId="0" animBg="1"/>
      <p:bldP spid="83" grpId="0" animBg="1"/>
      <p:bldP spid="84" grpId="0" animBg="1"/>
      <p:bldP spid="94" grpId="0"/>
      <p:bldP spid="95" grpId="0"/>
    </p:bld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5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5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Designs\Blueprint.pot</Template>
  <TotalTime>49257</TotalTime>
  <Words>2832</Words>
  <Application>Microsoft Office PowerPoint</Application>
  <PresentationFormat>On-screen Show (4:3)</PresentationFormat>
  <Paragraphs>870</Paragraphs>
  <Slides>50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Blueprint</vt:lpstr>
      <vt:lpstr>PowerPoint Presentation</vt:lpstr>
      <vt:lpstr>Recap: Symmetric Multiprocessors</vt:lpstr>
      <vt:lpstr>Early commercial Multicore Chips 2006 - 2011</vt:lpstr>
      <vt:lpstr>Accelerator Chips – ~2015</vt:lpstr>
      <vt:lpstr>Today: everything together</vt:lpstr>
      <vt:lpstr>Recap: Symmetric Multiprocessors</vt:lpstr>
      <vt:lpstr>Network-on-Chip (NoC)</vt:lpstr>
      <vt:lpstr>What traffic goes on the NoC?</vt:lpstr>
      <vt:lpstr>Modern NoCs</vt:lpstr>
      <vt:lpstr>NoC Metrics</vt:lpstr>
      <vt:lpstr>An analogy</vt:lpstr>
      <vt:lpstr>Network Architecture</vt:lpstr>
      <vt:lpstr>How are messages sent?</vt:lpstr>
      <vt:lpstr>Packet Switching</vt:lpstr>
      <vt:lpstr>Typical NoC Packets</vt:lpstr>
      <vt:lpstr>Network Architecture</vt:lpstr>
      <vt:lpstr>Designing a NoC</vt:lpstr>
      <vt:lpstr>Designing the Ring Stop</vt:lpstr>
      <vt:lpstr>Real life example</vt:lpstr>
      <vt:lpstr>Network Architecture</vt:lpstr>
      <vt:lpstr>Need for Flow Control</vt:lpstr>
      <vt:lpstr>Handling Contention</vt:lpstr>
      <vt:lpstr>Implementing Flow Control</vt:lpstr>
      <vt:lpstr>Flow Control: Buffer Management</vt:lpstr>
      <vt:lpstr>Flow Control: Buffer Management</vt:lpstr>
      <vt:lpstr>Flow Control: Buffer Management</vt:lpstr>
      <vt:lpstr>Flow Control:  Link and Buffer Allocation</vt:lpstr>
      <vt:lpstr>Wormhole Flow Control</vt:lpstr>
      <vt:lpstr>Virtual Channels</vt:lpstr>
      <vt:lpstr>Virtual Channel Flow Control</vt:lpstr>
      <vt:lpstr>Flow Control Protocols</vt:lpstr>
      <vt:lpstr>Network Architecture</vt:lpstr>
      <vt:lpstr>What does a router look like?</vt:lpstr>
      <vt:lpstr>Router Microarchitecture</vt:lpstr>
      <vt:lpstr>Virtual Channel Buffers</vt:lpstr>
      <vt:lpstr>VC and Switch Allocation</vt:lpstr>
      <vt:lpstr>Switch (Crossbar)</vt:lpstr>
      <vt:lpstr>Crossbar Scalability</vt:lpstr>
      <vt:lpstr>Router Pipeline vs Processor Pipelining</vt:lpstr>
      <vt:lpstr>Router for Lab</vt:lpstr>
      <vt:lpstr>Network Architecture</vt:lpstr>
      <vt:lpstr>Backup</vt:lpstr>
      <vt:lpstr>Circuit Switching</vt:lpstr>
      <vt:lpstr>Circuit Switching Example</vt:lpstr>
      <vt:lpstr>When does circuit switching make sense?</vt:lpstr>
      <vt:lpstr>How is contention handled?</vt:lpstr>
      <vt:lpstr>Arbiter Example</vt:lpstr>
      <vt:lpstr>Allocator Example</vt:lpstr>
      <vt:lpstr>Possible Implementation: Separable Allocator</vt:lpstr>
      <vt:lpstr>Separable Switch Allocator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Bluespec technical deep dive</dc:title>
  <dc:creator>Nikhil</dc:creator>
  <cp:lastModifiedBy>Thomas Bourgeat</cp:lastModifiedBy>
  <cp:revision>1614</cp:revision>
  <cp:lastPrinted>2015-11-18T19:11:44Z</cp:lastPrinted>
  <dcterms:created xsi:type="dcterms:W3CDTF">2003-01-21T19:25:41Z</dcterms:created>
  <dcterms:modified xsi:type="dcterms:W3CDTF">2024-04-29T09:02:48Z</dcterms:modified>
</cp:coreProperties>
</file>