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iA29ZFY4A6qzwNCerNyTd4CP7o/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46"/>
    <p:restoredTop sz="94710"/>
  </p:normalViewPr>
  <p:slideViewPr>
    <p:cSldViewPr snapToGrid="0">
      <p:cViewPr varScale="1">
        <p:scale>
          <a:sx n="144" d="100"/>
          <a:sy n="144" d="100"/>
        </p:scale>
        <p:origin x="21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30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1" name="Google Shape;201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7" name="Google Shape;207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19b72761b41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g19b72761b41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1" name="Google Shape;231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3" name="Google Shape;24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3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3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3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3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3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3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3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3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Indistinguishability </a:t>
            </a:r>
            <a:br>
              <a:rPr lang="en-GB"/>
            </a:br>
            <a:r>
              <a:rPr lang="en-GB"/>
              <a:t>Technique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The idea</a:t>
            </a:r>
            <a:endParaRPr/>
          </a:p>
        </p:txBody>
      </p:sp>
      <p:sp>
        <p:nvSpPr>
          <p:cNvPr id="168" name="Google Shape;168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808" t="-348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Example</a:t>
            </a:r>
            <a:endParaRPr/>
          </a:p>
        </p:txBody>
      </p:sp>
      <p:sp>
        <p:nvSpPr>
          <p:cNvPr id="174" name="Google Shape;17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1086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GB"/>
              <a:t>Prove that it is impossible to solve the Consensus problem with an Eventually Perfect Failure Detector unless we assume a correct majority.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180" name="Google Shape;180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204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186" name="Google Shape;186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204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192" name="Google Shape;192;p1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204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198" name="Google Shape;198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204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Exercise 1</a:t>
            </a:r>
            <a:endParaRPr/>
          </a:p>
        </p:txBody>
      </p:sp>
      <p:sp>
        <p:nvSpPr>
          <p:cNvPr id="204" name="Google Shape;204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Prove that a Perfect Failure Detector cannot be implemented in an asynchronous system.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10" name="Google Shape;210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We prove the result by contraction.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We assume that exists an algorithm </a:t>
            </a:r>
            <a:r>
              <a:rPr lang="en-GB" i="1" dirty="0" err="1"/>
              <a:t>alg</a:t>
            </a:r>
            <a:r>
              <a:rPr lang="en-GB" dirty="0"/>
              <a:t> that implements a Perfect Failure Detector in an asynchronous system.</a:t>
            </a:r>
            <a:endParaRPr i="1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i="1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us define an execution A of </a:t>
            </a:r>
            <a:r>
              <a:rPr lang="en-GB" i="1" dirty="0"/>
              <a:t>alg.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A, a faulty process Q crashes immediately (without sending any message). Due to the completeness property of </a:t>
            </a:r>
            <a:r>
              <a:rPr lang="en-GB" i="1" dirty="0" err="1"/>
              <a:t>alg</a:t>
            </a:r>
            <a:r>
              <a:rPr lang="en-GB" dirty="0"/>
              <a:t>, some correct process P eventually detects that A has crashed.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this detection happen at some time </a:t>
            </a:r>
            <a:r>
              <a:rPr lang="en-GB" i="1" dirty="0"/>
              <a:t>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i="1"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19b72761b41_0_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16" name="Google Shape;216;g19b72761b41_0_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 dirty="0"/>
              <a:t>Let us now define an execution B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B, Q is correct, but all its messages are delayed until some time </a:t>
            </a:r>
            <a:r>
              <a:rPr lang="en-GB" i="1" dirty="0"/>
              <a:t>t’ &gt; t</a:t>
            </a:r>
            <a:r>
              <a:rPr lang="en-GB" dirty="0"/>
              <a:t>.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Moreover, B is otherwise indistinguishable to P. Hence, P detects that Q has crashed. However, this detection violates the accuracy property.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Exercise 2</a:t>
            </a:r>
            <a:endParaRPr/>
          </a:p>
        </p:txBody>
      </p:sp>
      <p:sp>
        <p:nvSpPr>
          <p:cNvPr id="228" name="Google Shape;228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Prove, using the indistinguishability technique, that Non-Blocking Atomic Commit cannot be implemented without a Perfect Failure Detector.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algorithm?</a:t>
            </a:r>
            <a:endParaRPr/>
          </a:p>
        </p:txBody>
      </p:sp>
      <p:grpSp>
        <p:nvGrpSpPr>
          <p:cNvPr id="90" name="Google Shape;90;p2"/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91" name="Google Shape;91;p2"/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2" name="Google Shape;92;p2"/>
            <p:cNvSpPr txBox="1"/>
            <p:nvPr/>
          </p:nvSpPr>
          <p:spPr>
            <a:xfrm>
              <a:off x="4604551" y="3861786"/>
              <a:ext cx="2217979" cy="64633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2271" t="-3773" b="-13207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 b="0" i="0" u="none" strike="noStrike" cap="none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</p:grpSp>
      <p:sp>
        <p:nvSpPr>
          <p:cNvPr id="93" name="Google Shape;93;p2"/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machine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state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function: changes state and produces outputs 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34" name="Google Shape;234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P be a process. Let all the other processes propose 1.</a:t>
            </a:r>
            <a:br>
              <a:rPr lang="en-GB" dirty="0"/>
            </a:br>
            <a:r>
              <a:rPr lang="en-GB" dirty="0"/>
              <a:t>We devise two executions: A and B.</a:t>
            </a: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A, P</a:t>
            </a:r>
            <a:r>
              <a:rPr lang="en-GB" i="1" dirty="0"/>
              <a:t> </a:t>
            </a:r>
            <a:r>
              <a:rPr lang="en-GB" dirty="0"/>
              <a:t>crashes immediately and all processes decide x at time </a:t>
            </a:r>
            <a:r>
              <a:rPr lang="en-GB" i="1" dirty="0"/>
              <a:t>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B,</a:t>
            </a:r>
            <a:r>
              <a:rPr lang="en-GB" i="1" dirty="0"/>
              <a:t> </a:t>
            </a:r>
            <a:r>
              <a:rPr lang="en-GB" dirty="0"/>
              <a:t>P</a:t>
            </a:r>
            <a:r>
              <a:rPr lang="en-GB" i="1" dirty="0"/>
              <a:t> </a:t>
            </a:r>
            <a:r>
              <a:rPr lang="en-GB" dirty="0"/>
              <a:t>is just “slow”: messages sent by P are received after time </a:t>
            </a:r>
            <a:r>
              <a:rPr lang="en-GB" i="1" dirty="0"/>
              <a:t>t</a:t>
            </a:r>
            <a:r>
              <a:rPr lang="en-GB" dirty="0"/>
              <a:t>. All processes, as in A, decide x at time </a:t>
            </a:r>
            <a:r>
              <a:rPr lang="en-GB" i="1" dirty="0"/>
              <a:t>t</a:t>
            </a:r>
            <a:r>
              <a:rPr lang="en-GB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40" name="Google Shape;240;p2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97181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x = 1.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If P proposes 0 in B, we have violated the commit-validity property in B.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x = 0.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If P proposes 1 in B, we have violated the abort-validity property in B.</a:t>
            </a:r>
            <a:endParaRPr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Exercise 3</a:t>
            </a:r>
            <a:endParaRPr/>
          </a:p>
        </p:txBody>
      </p:sp>
      <p:sp>
        <p:nvSpPr>
          <p:cNvPr id="246" name="Google Shape;246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/>
              <a:t>Prove, using the indistinguishability technique, that Terminating Reliable Broadcast cannot be implemented without a Perfect Failure Detector.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52" name="Google Shape;252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S be a sender process. 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an execution A, S crashes immediately (without sending any messages), and processes decide x at some time </a:t>
            </a:r>
            <a:r>
              <a:rPr lang="en-GB" i="1" dirty="0"/>
              <a:t>t</a:t>
            </a:r>
            <a:r>
              <a:rPr lang="en-GB" dirty="0"/>
              <a:t>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In an execution B, S is just “slow”: messages sent by S are received after time </a:t>
            </a:r>
            <a:r>
              <a:rPr lang="en-GB" i="1" dirty="0"/>
              <a:t>t</a:t>
            </a:r>
            <a:r>
              <a:rPr lang="en-GB" dirty="0"/>
              <a:t>. All processes, as in A, decide x at time </a:t>
            </a:r>
            <a:r>
              <a:rPr lang="en-GB" i="1" dirty="0"/>
              <a:t>t</a:t>
            </a:r>
            <a:r>
              <a:rPr lang="en-GB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Proof (by indistinguishability)</a:t>
            </a:r>
            <a:endParaRPr/>
          </a:p>
        </p:txBody>
      </p:sp>
      <p:sp>
        <p:nvSpPr>
          <p:cNvPr id="258" name="Google Shape;258;p2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/>
              <a:t>Let x = </a:t>
            </a:r>
            <a:r>
              <a:rPr lang="en-GB" i="1" dirty="0" err="1">
                <a:latin typeface="Arial"/>
                <a:ea typeface="Arial"/>
                <a:cs typeface="Arial"/>
                <a:sym typeface="Arial"/>
              </a:rPr>
              <a:t>φ</a:t>
            </a:r>
            <a:r>
              <a:rPr lang="en-GB" i="1" dirty="0">
                <a:latin typeface="Arial"/>
                <a:ea typeface="Arial"/>
                <a:cs typeface="Arial"/>
                <a:sym typeface="Arial"/>
              </a:rPr>
              <a:t>.</a:t>
            </a:r>
            <a:endParaRPr i="1"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In the execution B, we have violated the validity property. 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Let x = m.</a:t>
            </a:r>
            <a:endParaRPr dirty="0"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GB" dirty="0">
                <a:latin typeface="Arial"/>
                <a:ea typeface="Arial"/>
                <a:cs typeface="Arial"/>
                <a:sym typeface="Arial"/>
              </a:rPr>
              <a:t>In the execution B, we have violated the integrity property.</a:t>
            </a:r>
            <a:endParaRPr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algorithm?</a:t>
            </a:r>
            <a:endParaRPr/>
          </a:p>
        </p:txBody>
      </p:sp>
      <p:grpSp>
        <p:nvGrpSpPr>
          <p:cNvPr id="99" name="Google Shape;99;p3"/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100" name="Google Shape;100;p3"/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 txBox="1"/>
            <p:nvPr/>
          </p:nvSpPr>
          <p:spPr>
            <a:xfrm>
              <a:off x="4604551" y="3861786"/>
              <a:ext cx="2217979" cy="64633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2271" t="-3773" b="-13207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</p:grpSp>
      <p:sp>
        <p:nvSpPr>
          <p:cNvPr id="102" name="Google Shape;102;p3"/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machine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state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function: changes state and produces outputs </a:t>
            </a:r>
            <a:endParaRPr/>
          </a:p>
        </p:txBody>
      </p:sp>
      <p:cxnSp>
        <p:nvCxnSpPr>
          <p:cNvPr id="103" name="Google Shape;103;p3"/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04" name="Google Shape;104;p3"/>
          <p:cNvSpPr txBox="1"/>
          <p:nvPr/>
        </p:nvSpPr>
        <p:spPr>
          <a:xfrm>
            <a:off x="2896363" y="4445653"/>
            <a:ext cx="1027845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4877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algorithm?</a:t>
            </a:r>
            <a:endParaRPr/>
          </a:p>
        </p:txBody>
      </p:sp>
      <p:grpSp>
        <p:nvGrpSpPr>
          <p:cNvPr id="110" name="Google Shape;110;p4"/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111" name="Google Shape;111;p4"/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4"/>
            <p:cNvSpPr txBox="1"/>
            <p:nvPr/>
          </p:nvSpPr>
          <p:spPr>
            <a:xfrm>
              <a:off x="4604551" y="3861786"/>
              <a:ext cx="2217979" cy="64633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2271" t="-3773" b="-13207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</p:grpSp>
      <p:sp>
        <p:nvSpPr>
          <p:cNvPr id="113" name="Google Shape;113;p4"/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machine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state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function: changes state and produces outputs </a:t>
            </a:r>
            <a:endParaRPr/>
          </a:p>
        </p:txBody>
      </p:sp>
      <p:cxnSp>
        <p:nvCxnSpPr>
          <p:cNvPr id="114" name="Google Shape;114;p4"/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5" name="Google Shape;115;p4"/>
          <p:cNvSpPr txBox="1"/>
          <p:nvPr/>
        </p:nvSpPr>
        <p:spPr>
          <a:xfrm>
            <a:off x="2896363" y="4445653"/>
            <a:ext cx="1027845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4877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cxnSp>
        <p:nvCxnSpPr>
          <p:cNvPr id="116" name="Google Shape;116;p4"/>
          <p:cNvCxnSpPr/>
          <p:nvPr/>
        </p:nvCxnSpPr>
        <p:spPr>
          <a:xfrm>
            <a:off x="7783470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17" name="Google Shape;117;p4"/>
          <p:cNvSpPr txBox="1"/>
          <p:nvPr/>
        </p:nvSpPr>
        <p:spPr>
          <a:xfrm>
            <a:off x="8180674" y="4445653"/>
            <a:ext cx="1149802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4395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algorithm?</a:t>
            </a:r>
            <a:endParaRPr/>
          </a:p>
        </p:txBody>
      </p:sp>
      <p:grpSp>
        <p:nvGrpSpPr>
          <p:cNvPr id="123" name="Google Shape;123;p5"/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124" name="Google Shape;124;p5"/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5"/>
            <p:cNvSpPr txBox="1"/>
            <p:nvPr/>
          </p:nvSpPr>
          <p:spPr>
            <a:xfrm>
              <a:off x="4604551" y="3861786"/>
              <a:ext cx="2217979" cy="64633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2271" t="-3773" b="-13207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</p:grpSp>
      <p:sp>
        <p:nvSpPr>
          <p:cNvPr id="126" name="Google Shape;126;p5"/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machine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state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function: changes state and produces outputs </a:t>
            </a:r>
            <a:endParaRPr/>
          </a:p>
        </p:txBody>
      </p:sp>
      <p:cxnSp>
        <p:nvCxnSpPr>
          <p:cNvPr id="127" name="Google Shape;127;p5"/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8" name="Google Shape;128;p5"/>
          <p:cNvSpPr txBox="1"/>
          <p:nvPr/>
        </p:nvSpPr>
        <p:spPr>
          <a:xfrm>
            <a:off x="2896363" y="4445653"/>
            <a:ext cx="1033168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4877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algorithm?</a:t>
            </a:r>
            <a:endParaRPr/>
          </a:p>
        </p:txBody>
      </p:sp>
      <p:grpSp>
        <p:nvGrpSpPr>
          <p:cNvPr id="134" name="Google Shape;134;p6"/>
          <p:cNvGrpSpPr/>
          <p:nvPr/>
        </p:nvGrpSpPr>
        <p:grpSpPr>
          <a:xfrm>
            <a:off x="4604551" y="3861786"/>
            <a:ext cx="2982897" cy="2032986"/>
            <a:chOff x="4604551" y="3861786"/>
            <a:chExt cx="2982897" cy="2032986"/>
          </a:xfrm>
        </p:grpSpPr>
        <p:sp>
          <p:nvSpPr>
            <p:cNvPr id="135" name="Google Shape;135;p6"/>
            <p:cNvSpPr/>
            <p:nvPr/>
          </p:nvSpPr>
          <p:spPr>
            <a:xfrm>
              <a:off x="4604551" y="3861786"/>
              <a:ext cx="2982897" cy="2032986"/>
            </a:xfrm>
            <a:prstGeom prst="rect">
              <a:avLst/>
            </a:prstGeom>
            <a:noFill/>
            <a:ln w="1270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6"/>
            <p:cNvSpPr txBox="1"/>
            <p:nvPr/>
          </p:nvSpPr>
          <p:spPr>
            <a:xfrm>
              <a:off x="4604551" y="3861786"/>
              <a:ext cx="2217979" cy="646331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 l="-2271" t="-3773" b="-13207"/>
              </a:stretch>
            </a:blip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latin typeface="Calibri"/>
                  <a:ea typeface="Calibri"/>
                  <a:cs typeface="Calibri"/>
                  <a:sym typeface="Calibri"/>
                </a:rPr>
                <a:t> </a:t>
              </a:r>
              <a:endParaRPr/>
            </a:p>
          </p:txBody>
        </p:sp>
      </p:grpSp>
      <p:sp>
        <p:nvSpPr>
          <p:cNvPr id="137" name="Google Shape;137;p6"/>
          <p:cNvSpPr txBox="1"/>
          <p:nvPr/>
        </p:nvSpPr>
        <p:spPr>
          <a:xfrm>
            <a:off x="838200" y="1398300"/>
            <a:ext cx="10555325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State machine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Initial state</a:t>
            </a:r>
            <a:endParaRPr/>
          </a:p>
          <a:p>
            <a:pPr marL="914400" marR="0" lvl="1" indent="-4572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lang="en-GB"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Transition function: changes state and produces outputs </a:t>
            </a:r>
            <a:endParaRPr/>
          </a:p>
        </p:txBody>
      </p:sp>
      <p:cxnSp>
        <p:nvCxnSpPr>
          <p:cNvPr id="138" name="Google Shape;138;p6"/>
          <p:cNvCxnSpPr/>
          <p:nvPr/>
        </p:nvCxnSpPr>
        <p:spPr>
          <a:xfrm>
            <a:off x="2438181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chemeClr val="dk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39" name="Google Shape;139;p6"/>
          <p:cNvSpPr txBox="1"/>
          <p:nvPr/>
        </p:nvSpPr>
        <p:spPr>
          <a:xfrm>
            <a:off x="2896363" y="4445653"/>
            <a:ext cx="1033168" cy="369332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l="-4877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cxnSp>
        <p:nvCxnSpPr>
          <p:cNvPr id="140" name="Google Shape;140;p6"/>
          <p:cNvCxnSpPr/>
          <p:nvPr/>
        </p:nvCxnSpPr>
        <p:spPr>
          <a:xfrm>
            <a:off x="7783470" y="4814985"/>
            <a:ext cx="1944210" cy="0"/>
          </a:xfrm>
          <a:prstGeom prst="straightConnector1">
            <a:avLst/>
          </a:prstGeom>
          <a:noFill/>
          <a:ln w="25400" cap="flat" cmpd="sng">
            <a:solidFill>
              <a:srgbClr val="00B05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41" name="Google Shape;141;p6"/>
          <p:cNvSpPr txBox="1"/>
          <p:nvPr/>
        </p:nvSpPr>
        <p:spPr>
          <a:xfrm>
            <a:off x="8178013" y="4445653"/>
            <a:ext cx="1155123" cy="369332"/>
          </a:xfrm>
          <a:prstGeom prst="rect">
            <a:avLst/>
          </a:prstGeom>
          <a:blipFill rotWithShape="1">
            <a:blip r:embed="rId5">
              <a:alphaModFix/>
            </a:blip>
            <a:stretch>
              <a:fillRect l="-4395" t="-3225" b="-22577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</p:txBody>
      </p:sp>
      <p:grpSp>
        <p:nvGrpSpPr>
          <p:cNvPr id="142" name="Google Shape;142;p6"/>
          <p:cNvGrpSpPr/>
          <p:nvPr/>
        </p:nvGrpSpPr>
        <p:grpSpPr>
          <a:xfrm>
            <a:off x="4718666" y="1491269"/>
            <a:ext cx="4979847" cy="1118444"/>
            <a:chOff x="4718666" y="1491269"/>
            <a:chExt cx="4979847" cy="1118444"/>
          </a:xfrm>
        </p:grpSpPr>
        <p:sp>
          <p:nvSpPr>
            <p:cNvPr id="143" name="Google Shape;143;p6"/>
            <p:cNvSpPr/>
            <p:nvPr/>
          </p:nvSpPr>
          <p:spPr>
            <a:xfrm rot="3600000">
              <a:off x="5155730" y="1588731"/>
              <a:ext cx="304800" cy="1185333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6"/>
            <p:cNvSpPr txBox="1"/>
            <p:nvPr/>
          </p:nvSpPr>
          <p:spPr>
            <a:xfrm>
              <a:off x="5868426" y="1491269"/>
              <a:ext cx="3830087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If the algorithm is deterministic,</a:t>
              </a:r>
              <a:b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</a:b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transition function is </a:t>
              </a:r>
              <a:r>
                <a:rPr lang="en-GB" sz="18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deterministic</a:t>
              </a:r>
              <a:r>
                <a:rPr lang="en-GB" sz="1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.</a:t>
              </a: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event?</a:t>
            </a:r>
            <a:endParaRPr/>
          </a:p>
        </p:txBody>
      </p:sp>
      <p:sp>
        <p:nvSpPr>
          <p:cNvPr id="150" name="Google Shape;150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085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What is an execution?</a:t>
            </a:r>
            <a:endParaRPr/>
          </a:p>
        </p:txBody>
      </p:sp>
      <p:sp>
        <p:nvSpPr>
          <p:cNvPr id="156" name="Google Shape;156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085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GB"/>
              <a:t>Indistinguishable executions</a:t>
            </a:r>
            <a:endParaRPr/>
          </a:p>
        </p:txBody>
      </p:sp>
      <p:sp>
        <p:nvSpPr>
          <p:cNvPr id="162" name="Google Shape;162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l="-1085" t="-2324"/>
            </a:stretch>
          </a:blip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en-GB"/>
              <a:t> 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611</Words>
  <Application>Microsoft Macintosh PowerPoint</Application>
  <PresentationFormat>Widescreen</PresentationFormat>
  <Paragraphs>91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Indistinguishability  Technique</vt:lpstr>
      <vt:lpstr>What is an algorithm?</vt:lpstr>
      <vt:lpstr>What is an algorithm?</vt:lpstr>
      <vt:lpstr>What is an algorithm?</vt:lpstr>
      <vt:lpstr>What is an algorithm?</vt:lpstr>
      <vt:lpstr>What is an algorithm?</vt:lpstr>
      <vt:lpstr>What is an event?</vt:lpstr>
      <vt:lpstr>What is an execution?</vt:lpstr>
      <vt:lpstr>Indistinguishable executions</vt:lpstr>
      <vt:lpstr>The idea</vt:lpstr>
      <vt:lpstr>Example</vt:lpstr>
      <vt:lpstr>Proof (by indistinguishability)</vt:lpstr>
      <vt:lpstr>Proof (by indistinguishability)</vt:lpstr>
      <vt:lpstr>Proof (by indistinguishability)</vt:lpstr>
      <vt:lpstr>Proof (by indistinguishability)</vt:lpstr>
      <vt:lpstr>Exercise 1</vt:lpstr>
      <vt:lpstr>Proof (by indistinguishability)</vt:lpstr>
      <vt:lpstr>Proof (by indistinguishability)</vt:lpstr>
      <vt:lpstr>Exercise 2</vt:lpstr>
      <vt:lpstr>Proof (by indistinguishability)</vt:lpstr>
      <vt:lpstr>Proof (by indistinguishability)</vt:lpstr>
      <vt:lpstr>Exercise 3</vt:lpstr>
      <vt:lpstr>Proof (by indistinguishability)</vt:lpstr>
      <vt:lpstr>Proof (by indistinguishability)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Indistinguishability  Technique</dc:title>
  <dc:creator>Komatovic Jovan</dc:creator>
  <cp:lastModifiedBy>Komatovic Jovan</cp:lastModifiedBy>
  <cp:revision>5</cp:revision>
  <dcterms:created xsi:type="dcterms:W3CDTF">2022-11-19T18:33:50Z</dcterms:created>
  <dcterms:modified xsi:type="dcterms:W3CDTF">2022-12-05T14:11:57Z</dcterms:modified>
</cp:coreProperties>
</file>