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2"/>
    <p:restoredTop sz="94720"/>
  </p:normalViewPr>
  <p:slideViewPr>
    <p:cSldViewPr snapToGrid="0">
      <p:cViewPr varScale="1">
        <p:scale>
          <a:sx n="204" d="100"/>
          <a:sy n="204" d="100"/>
        </p:scale>
        <p:origin x="23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FE639-ACF9-4B62-63D8-678A84488A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326B8B-0884-5AC1-5DD2-728E92E343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DB8C8-09A7-2B30-E012-683D160A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CCA72-23A1-4F1A-D189-4BAEC96C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9C84A-358B-8BF3-BEE3-DDD2D9390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0207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BDED-D018-642F-A81C-799DEEF3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03A70D-92BA-E867-54B4-BDF0498CA1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650BF2-53EB-EA00-39FC-0D532183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4ACD7-800F-308A-36A0-C3BC7340D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564E7-1E9B-3ADC-C32E-320C592AF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123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4F35CC-CD98-B0D8-D742-D1E0584D42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55C027-D0FD-E2A8-63AF-73CB91AB5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86DB5-434E-DEA3-D68A-098594970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19696-46D5-93B6-A671-1909BB3AB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DB67D-3F11-66D6-C8CB-0FCAFBEB7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350279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4473B-3074-FB6C-33B8-5901B2B0A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60952-24C7-5576-4567-31E0F1BD0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58906-9792-77F0-21C7-39ACDA2A0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13538-0384-53DB-D96A-C80528F77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0BB21-8C76-88F6-5048-2D2DE4819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5138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0666F-484D-D8EA-C408-2403AE735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F9B57-6BC2-5EBD-513B-A2F1976CE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44DFB-AB65-04EC-6737-567F8CABB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7DA21-A979-A3D7-6017-074B36152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F643D-0951-A611-82D0-F423F5D33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0191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51271-9C3F-F998-09B6-1DF46E8E7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DC5E5-B0A2-41D1-0A9F-365C48DD8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7E5710-7E8A-4C5E-D8CE-1C0E9B2D9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A6C5C-78F7-8470-34D4-C4BD37A90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165D75-253E-B335-3503-37FEB40D0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45F01-EBEA-3141-213E-33B4799AB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2805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101F0-A4BF-5CF2-D0AD-2B7997F93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E95042-3D58-2E29-1545-5E555D488C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9A7125-4293-10EF-D878-F30DD73D8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DC31C6-1D7E-6573-8E06-B283EC2CA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BD430B-157A-1862-E92C-5381B7CAA1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BD71BF-0C9D-B476-66CC-B764EC3E5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9637C1-BD0B-F277-A315-AD7FF153D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041EF-06F8-AF11-2A8A-1C0A5985E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24790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3045C-BF7E-AEC9-BE1F-41EC23E2D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57C84F-1C7F-9575-EF92-931626B0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F2C6BA-ADAF-D4AB-3CA0-9430254D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1B48B-7365-0ACA-53E6-33C33E06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8928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C6B20-2417-976E-B18D-DD51EDE9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BA7419-C49B-C695-3B9D-21D17AEB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D1F0A9-63AA-64AC-6223-5FC29E234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05235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56832-95EF-FF70-E8E9-EFB16A9F3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13050-DA0F-B6E7-432F-B62DEBFF0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83076D-550F-5F18-04B2-9CC5BF9162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B6C0B-9A44-56F7-EA0D-F80A0AD3B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17ADB-2A87-E88F-5225-B1B09E3EF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A79EF-7B3C-156A-B29E-78D5BBFE8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23744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55828-07E2-8960-1CF0-638175F0A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B067AB-484C-78C0-F2DA-CA45257D7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F8B23-FC36-5A76-05C4-82687D827A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B8AE8-7740-749C-0EBF-26AD37C40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E86AC-790B-383C-FFC1-8288B121E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8D1B2-5C54-AC61-B4DC-6964F435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47737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45EC63-41E0-DA16-8B36-48B57F92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902CA-F4D8-7EA9-97D4-E2D2D191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E63AA-E659-7331-A526-A4A20FCA39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77670-B3CA-FB4B-B041-6B2EE29C23B0}" type="datetimeFigureOut">
              <a:rPr lang="en-CH" smtClean="0"/>
              <a:t>19.11.22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414C9-B890-EC99-0BB8-9A3EA29B7C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7865D-664C-1445-4276-B42F4CC245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46DF8-4BD4-124C-8D79-2109607F91E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141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15228-2F20-3AA5-C235-F8A5D2E958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H" dirty="0"/>
              <a:t>Indistinguishability </a:t>
            </a:r>
            <a:br>
              <a:rPr lang="en-CH" dirty="0"/>
            </a:br>
            <a:r>
              <a:rPr lang="en-CH" dirty="0"/>
              <a:t>Technique</a:t>
            </a:r>
          </a:p>
        </p:txBody>
      </p:sp>
    </p:spTree>
    <p:extLst>
      <p:ext uri="{BB962C8B-B14F-4D97-AF65-F5344CB8AC3E}">
        <p14:creationId xmlns:p14="http://schemas.microsoft.com/office/powerpoint/2010/main" val="2409911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E9A32-D123-0721-1684-EFA5DBE70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The idea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AAB7A-FA7A-25E3-C6E6-C655AA0130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CH" sz="3600" b="1" dirty="0">
                    <a:solidFill>
                      <a:srgbClr val="FF0000"/>
                    </a:solidFill>
                  </a:rPr>
                  <a:t>Construct two executions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CH" sz="3600" b="1" dirty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CH" sz="3600" b="1" dirty="0">
                    <a:solidFill>
                      <a:srgbClr val="FF0000"/>
                    </a:solidFill>
                  </a:rPr>
                  <a:t> such that:</a:t>
                </a:r>
              </a:p>
              <a:p>
                <a:pPr lvl="1"/>
                <a:r>
                  <a:rPr lang="en-GB" sz="2800" b="1" dirty="0">
                    <a:solidFill>
                      <a:srgbClr val="FF0000"/>
                    </a:solidFill>
                  </a:rPr>
                  <a:t>t</a:t>
                </a:r>
                <a:r>
                  <a:rPr lang="en-CH" sz="2800" b="1" dirty="0">
                    <a:solidFill>
                      <a:srgbClr val="FF0000"/>
                    </a:solidFill>
                  </a:rPr>
                  <a:t>hese executions must lead to a different outcome at some process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CH" sz="2800" b="1" dirty="0">
                    <a:solidFill>
                      <a:srgbClr val="FF0000"/>
                    </a:solidFill>
                  </a:rPr>
                  <a:t>, and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CH" sz="2800" b="1" dirty="0">
                    <a:solidFill>
                      <a:srgbClr val="FF0000"/>
                    </a:solidFill>
                  </a:rPr>
                  <a:t> cannot distinguish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CH" sz="2800" b="1" dirty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CH" sz="2800" b="1" dirty="0">
                    <a:solidFill>
                      <a:srgbClr val="FF0000"/>
                    </a:solidFill>
                  </a:rPr>
                  <a:t>’.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7AAB7A-FA7A-25E3-C6E6-C655AA0130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809" t="-3488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19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04F5F-2D3A-A457-610C-4731C2F5A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E1131-823A-28A0-DAF6-89A96BD3F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869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H" dirty="0"/>
              <a:t>Prove that it is impossible to solve the Consensus problem with an Eventually Perfect Failure Detector unless we assume a correct majority.</a:t>
            </a:r>
          </a:p>
        </p:txBody>
      </p:sp>
    </p:spTree>
    <p:extLst>
      <p:ext uri="{BB962C8B-B14F-4D97-AF65-F5344CB8AC3E}">
        <p14:creationId xmlns:p14="http://schemas.microsoft.com/office/powerpoint/2010/main" val="2209566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AD85-819D-AF59-9CA6-3F23464B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Proof (by indistinguishability)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CH" dirty="0"/>
                  <a:t>We prove the result by contradiction:</a:t>
                </a:r>
                <a:br>
                  <a:rPr lang="en-CH" dirty="0"/>
                </a:br>
                <a:r>
                  <a:rPr lang="en-CH" b="1" dirty="0"/>
                  <a:t>We assume that there exists an algorithm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𝑨𝒍𝒈</m:t>
                    </m:r>
                  </m:oMath>
                </a14:m>
                <a:r>
                  <a:rPr lang="en-CH" b="1" dirty="0"/>
                  <a:t> such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𝑨𝒍𝒈</m:t>
                    </m:r>
                  </m:oMath>
                </a14:m>
                <a:r>
                  <a:rPr lang="en-CH" b="1" dirty="0"/>
                  <a:t> solves the consensus problem among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CH" b="1" dirty="0"/>
                  <a:t> processes, out of which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en-CH" b="1" dirty="0"/>
                  <a:t> processes can crash.</a:t>
                </a:r>
                <a:br>
                  <a:rPr lang="en-CH" dirty="0"/>
                </a:br>
                <a:br>
                  <a:rPr lang="en-CH" dirty="0"/>
                </a:br>
                <a:r>
                  <a:rPr lang="en-CH" dirty="0"/>
                  <a:t>We divide all processes into two groups: </a:t>
                </a:r>
                <a:br>
                  <a:rPr lang="en-CH" dirty="0"/>
                </a:br>
                <a:r>
                  <a:rPr lang="en-CH" dirty="0"/>
                  <a:t>(1)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CH" dirty="0"/>
                  <a:t>, such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CH" dirty="0"/>
                  <a:t>, and</a:t>
                </a:r>
                <a:br>
                  <a:rPr lang="en-CH" dirty="0"/>
                </a:br>
                <a:r>
                  <a:rPr lang="en-CH" dirty="0"/>
                  <a:t>(2)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CH" dirty="0"/>
                  <a:t>, such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CH" dirty="0"/>
                  <a:t>.</a:t>
                </a:r>
              </a:p>
              <a:p>
                <a:pPr marL="0" indent="0">
                  <a:buNone/>
                </a:pPr>
                <a:endParaRPr lang="en-CH" dirty="0"/>
              </a:p>
              <a:p>
                <a:pPr marL="0" indent="0">
                  <a:buNone/>
                </a:pPr>
                <a:endParaRPr lang="en-CH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1518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AD85-819D-AF59-9CA6-3F23464B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Proof (by indistinguishability)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CH" dirty="0"/>
                  <a:t> be an infinite execution such that (1) all processes propose 0, and (2) processes in the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CH" dirty="0"/>
                  <a:t> crash immediately (</a:t>
                </a:r>
                <a:r>
                  <a:rPr lang="en-CH" b="1" dirty="0"/>
                  <a:t>without</a:t>
                </a:r>
                <a:r>
                  <a:rPr lang="en-CH" dirty="0"/>
                  <a:t> sending any message).</a:t>
                </a:r>
                <a:br>
                  <a:rPr lang="en-CH" dirty="0"/>
                </a:br>
                <a:r>
                  <a:rPr lang="en-CH" b="1" dirty="0"/>
                  <a:t>Due to the validity property, processes in group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CH" b="1" dirty="0"/>
                  <a:t> decide 0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</m:oMath>
                </a14:m>
                <a:r>
                  <a:rPr lang="en-CH" b="1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4305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AD85-819D-AF59-9CA6-3F23464B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Proof (by indistinguishability)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CH" dirty="0"/>
                  <a:t> be an infinite execution such that (1) all processes propose 1, and (2) processes in the group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CH" dirty="0"/>
                  <a:t> crash immediately (</a:t>
                </a:r>
                <a:r>
                  <a:rPr lang="en-CH" b="1" dirty="0"/>
                  <a:t>without</a:t>
                </a:r>
                <a:r>
                  <a:rPr lang="en-CH" dirty="0"/>
                  <a:t> sending any message).</a:t>
                </a:r>
                <a:br>
                  <a:rPr lang="en-CH" dirty="0"/>
                </a:br>
                <a:r>
                  <a:rPr lang="en-CH" b="1" dirty="0"/>
                  <a:t>Due to the validity property, processes in group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</a:rPr>
                      <m:t>𝑩</m:t>
                    </m:r>
                  </m:oMath>
                </a14:m>
                <a:r>
                  <a:rPr lang="en-CH" b="1" dirty="0"/>
                  <a:t> decide 1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𝑩</m:t>
                        </m:r>
                      </m:sub>
                    </m:sSub>
                  </m:oMath>
                </a14:m>
                <a:r>
                  <a:rPr lang="en-CH" b="1" dirty="0"/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950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FAD85-819D-AF59-9CA6-3F23464B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Proof (by indistinguishability)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We merge these two executions and obtain an execution in which agreement is violated.</a:t>
                </a:r>
              </a:p>
              <a:p>
                <a:pPr marL="0" indent="0">
                  <a:buNone/>
                </a:pPr>
                <a:endParaRPr lang="en-US" b="1" dirty="0"/>
              </a:p>
              <a:p>
                <a:pPr marL="0" indent="0">
                  <a:buNone/>
                </a:pPr>
                <a:r>
                  <a:rPr lang="en-US" dirty="0"/>
                  <a:t>Formally:</a:t>
                </a:r>
                <a:br>
                  <a:rPr lang="en-US" dirty="0"/>
                </a:b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CH" dirty="0"/>
                  <a:t> be the prefix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H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CH" dirty="0"/>
                  <a:t> in which a process decides.</a:t>
                </a:r>
                <a:br>
                  <a:rPr lang="en-CH" dirty="0"/>
                </a:br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CH" dirty="0"/>
                  <a:t> be the prefix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CH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CH" dirty="0"/>
                  <a:t> in which a process decides.</a:t>
                </a:r>
                <a:br>
                  <a:rPr lang="en-CH" dirty="0"/>
                </a:br>
                <a:r>
                  <a:rPr lang="en-CH" b="1" dirty="0"/>
                  <a:t>When we concatenate these two executions, we create a valid execution in which disagreement occurs.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9E77DF0-1BF2-9160-0A12-EDC96B6A7A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95037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9720-8528-223A-CA51-9426226C5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Exercise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4CC00-AD26-74D7-E757-71F2A9195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H" dirty="0"/>
              <a:t>Prove that a Perfect Failure Detector cannot be implemented in an asynchronous system.</a:t>
            </a:r>
          </a:p>
        </p:txBody>
      </p:sp>
    </p:spTree>
    <p:extLst>
      <p:ext uri="{BB962C8B-B14F-4D97-AF65-F5344CB8AC3E}">
        <p14:creationId xmlns:p14="http://schemas.microsoft.com/office/powerpoint/2010/main" val="4170119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A760-86F4-A71B-401B-9EB2B9AD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Exercise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8EF74-EBF5-3528-5EC9-FD571FB6F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H" dirty="0"/>
              <a:t>Prove, using the indistinguishability technique, that Non-Blocking Atomic Commit cannot be implemented without a Perfect Failure Detector.</a:t>
            </a:r>
          </a:p>
        </p:txBody>
      </p:sp>
    </p:spTree>
    <p:extLst>
      <p:ext uri="{BB962C8B-B14F-4D97-AF65-F5344CB8AC3E}">
        <p14:creationId xmlns:p14="http://schemas.microsoft.com/office/powerpoint/2010/main" val="2480477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A760-86F4-A71B-401B-9EB2B9AD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Exercise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8EF74-EBF5-3528-5EC9-FD571FB6F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H" dirty="0"/>
              <a:t>Prove, using the indistinguishability technique, that Terminating Reliable Broadcast cannot be implemented without a Perfect Failure Detector.</a:t>
            </a:r>
          </a:p>
        </p:txBody>
      </p:sp>
    </p:spTree>
    <p:extLst>
      <p:ext uri="{BB962C8B-B14F-4D97-AF65-F5344CB8AC3E}">
        <p14:creationId xmlns:p14="http://schemas.microsoft.com/office/powerpoint/2010/main" val="17170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2CBA-0A68-26EA-4397-CA7311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algorithm?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4A516CB-6AF4-ECA3-1BAF-6AD3F4B6B2B5}"/>
              </a:ext>
            </a:extLst>
          </p:cNvPr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0A9FD5-7EAB-07EC-1440-BE1C25B44C0E}"/>
                </a:ext>
              </a:extLst>
            </p:cNvPr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/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dirty="0"/>
                    <a:t>S</a:t>
                  </a:r>
                  <a:r>
                    <a:rPr lang="en-CH" b="1" dirty="0"/>
                    <a:t>tate: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CH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br>
                    <a:rPr lang="en-US" dirty="0"/>
                  </a:br>
                  <a:r>
                    <a:rPr lang="en-US" b="1" dirty="0"/>
                    <a:t>Transition function: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a14:m>
                  <a:endParaRPr lang="en-CH" dirty="0"/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blipFill>
                  <a:blip r:embed="rId2"/>
                  <a:stretch>
                    <a:fillRect l="-2273" t="-3774" b="-13208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E63A646-3746-8860-B8D6-9C9A48DEB812}"/>
              </a:ext>
            </a:extLst>
          </p:cNvPr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3200" b="1" dirty="0"/>
              <a:t>State machine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/>
              <a:t>I</a:t>
            </a:r>
            <a:r>
              <a:rPr lang="en-CH" sz="3200" dirty="0"/>
              <a:t>nitial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H" sz="3200" dirty="0"/>
              <a:t>Transition function: changes state and produces outputs </a:t>
            </a:r>
          </a:p>
        </p:txBody>
      </p:sp>
    </p:spTree>
    <p:extLst>
      <p:ext uri="{BB962C8B-B14F-4D97-AF65-F5344CB8AC3E}">
        <p14:creationId xmlns:p14="http://schemas.microsoft.com/office/powerpoint/2010/main" val="195639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2CBA-0A68-26EA-4397-CA7311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algorithm?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4A516CB-6AF4-ECA3-1BAF-6AD3F4B6B2B5}"/>
              </a:ext>
            </a:extLst>
          </p:cNvPr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0A9FD5-7EAB-07EC-1440-BE1C25B44C0E}"/>
                </a:ext>
              </a:extLst>
            </p:cNvPr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/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dirty="0"/>
                    <a:t>S</a:t>
                  </a:r>
                  <a:r>
                    <a:rPr lang="en-CH" b="1" dirty="0"/>
                    <a:t>tate: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CH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br>
                    <a:rPr lang="en-US" dirty="0"/>
                  </a:br>
                  <a:r>
                    <a:rPr lang="en-US" b="1" dirty="0"/>
                    <a:t>Transition function: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a14:m>
                  <a:endParaRPr lang="en-CH" dirty="0"/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blipFill>
                  <a:blip r:embed="rId2"/>
                  <a:stretch>
                    <a:fillRect l="-2273" t="-3774" b="-13208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E63A646-3746-8860-B8D6-9C9A48DEB812}"/>
              </a:ext>
            </a:extLst>
          </p:cNvPr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3200" b="1" dirty="0"/>
              <a:t>State machine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/>
              <a:t>I</a:t>
            </a:r>
            <a:r>
              <a:rPr lang="en-CH" sz="3200" dirty="0"/>
              <a:t>nitial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H" sz="3200" dirty="0"/>
              <a:t>Transition function: changes state and produces outputs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FE1A70-0C5F-35C5-758D-6D35E810F0D5}"/>
              </a:ext>
            </a:extLst>
          </p:cNvPr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/>
              <p:nvPr/>
            </p:nvSpPr>
            <p:spPr>
              <a:xfrm>
                <a:off x="2896363" y="4445653"/>
                <a:ext cx="10278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  <a:endParaRPr lang="en-CH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363" y="4445653"/>
                <a:ext cx="1027845" cy="369332"/>
              </a:xfrm>
              <a:prstGeom prst="rect">
                <a:avLst/>
              </a:prstGeom>
              <a:blipFill>
                <a:blip r:embed="rId3"/>
                <a:stretch>
                  <a:fillRect l="-4878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453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2CBA-0A68-26EA-4397-CA7311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algorithm?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4A516CB-6AF4-ECA3-1BAF-6AD3F4B6B2B5}"/>
              </a:ext>
            </a:extLst>
          </p:cNvPr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0A9FD5-7EAB-07EC-1440-BE1C25B44C0E}"/>
                </a:ext>
              </a:extLst>
            </p:cNvPr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/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dirty="0"/>
                    <a:t>S</a:t>
                  </a:r>
                  <a:r>
                    <a:rPr lang="en-CH" b="1" dirty="0"/>
                    <a:t>tate: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CH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br>
                    <a:rPr lang="en-US" dirty="0"/>
                  </a:br>
                  <a:r>
                    <a:rPr lang="en-US" b="1" dirty="0"/>
                    <a:t>Transition function: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a14:m>
                  <a:endParaRPr lang="en-CH" dirty="0"/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blipFill>
                  <a:blip r:embed="rId2"/>
                  <a:stretch>
                    <a:fillRect l="-2273" t="-3774" b="-13208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E63A646-3746-8860-B8D6-9C9A48DEB812}"/>
              </a:ext>
            </a:extLst>
          </p:cNvPr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3200" b="1" dirty="0"/>
              <a:t>State machine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/>
              <a:t>I</a:t>
            </a:r>
            <a:r>
              <a:rPr lang="en-CH" sz="3200" dirty="0"/>
              <a:t>nitial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H" sz="3200" dirty="0"/>
              <a:t>Transition function: changes state and produces outputs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FE1A70-0C5F-35C5-758D-6D35E810F0D5}"/>
              </a:ext>
            </a:extLst>
          </p:cNvPr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/>
              <p:nvPr/>
            </p:nvSpPr>
            <p:spPr>
              <a:xfrm>
                <a:off x="2896363" y="4445653"/>
                <a:ext cx="10278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  <a:endParaRPr lang="en-CH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363" y="4445653"/>
                <a:ext cx="1027845" cy="369332"/>
              </a:xfrm>
              <a:prstGeom prst="rect">
                <a:avLst/>
              </a:prstGeom>
              <a:blipFill>
                <a:blip r:embed="rId3"/>
                <a:stretch>
                  <a:fillRect l="-4878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4D09E4-030A-048A-B719-8038089087E2}"/>
              </a:ext>
            </a:extLst>
          </p:cNvPr>
          <p:cNvCxnSpPr/>
          <p:nvPr/>
        </p:nvCxnSpPr>
        <p:spPr>
          <a:xfrm>
            <a:off x="7783470" y="4814985"/>
            <a:ext cx="1944210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785CD-3753-997C-772A-31A7C9BE16AD}"/>
                  </a:ext>
                </a:extLst>
              </p:cNvPr>
              <p:cNvSpPr txBox="1"/>
              <p:nvPr/>
            </p:nvSpPr>
            <p:spPr>
              <a:xfrm>
                <a:off x="8180674" y="4445653"/>
                <a:ext cx="114980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rgbClr val="FF0000"/>
                    </a:solidFill>
                  </a:rPr>
                  <a:t>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rgbClr val="FF0000"/>
                    </a:solidFill>
                  </a:rPr>
                  <a:t> </a:t>
                </a:r>
                <a:endParaRPr lang="en-CH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785CD-3753-997C-772A-31A7C9BE1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0674" y="4445653"/>
                <a:ext cx="1149802" cy="369332"/>
              </a:xfrm>
              <a:prstGeom prst="rect">
                <a:avLst/>
              </a:prstGeom>
              <a:blipFill>
                <a:blip r:embed="rId4"/>
                <a:stretch>
                  <a:fillRect l="-4396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9356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2CBA-0A68-26EA-4397-CA7311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algorithm?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4A516CB-6AF4-ECA3-1BAF-6AD3F4B6B2B5}"/>
              </a:ext>
            </a:extLst>
          </p:cNvPr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0A9FD5-7EAB-07EC-1440-BE1C25B44C0E}"/>
                </a:ext>
              </a:extLst>
            </p:cNvPr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/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dirty="0"/>
                    <a:t>S</a:t>
                  </a:r>
                  <a:r>
                    <a:rPr lang="en-CH" b="1" dirty="0"/>
                    <a:t>tate: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CH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a14:m>
                  <a:br>
                    <a:rPr lang="en-US" dirty="0"/>
                  </a:br>
                  <a:r>
                    <a:rPr lang="en-US" b="1" dirty="0"/>
                    <a:t>Transition function: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a14:m>
                  <a:endParaRPr lang="en-CH" dirty="0"/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blipFill>
                  <a:blip r:embed="rId2"/>
                  <a:stretch>
                    <a:fillRect l="-2273" t="-3774" b="-13208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E63A646-3746-8860-B8D6-9C9A48DEB812}"/>
              </a:ext>
            </a:extLst>
          </p:cNvPr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3200" b="1" dirty="0"/>
              <a:t>State machine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/>
              <a:t>I</a:t>
            </a:r>
            <a:r>
              <a:rPr lang="en-CH" sz="3200" dirty="0"/>
              <a:t>nitial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H" sz="3200" dirty="0"/>
              <a:t>Transition function: changes state and produces outputs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FE1A70-0C5F-35C5-758D-6D35E810F0D5}"/>
              </a:ext>
            </a:extLst>
          </p:cNvPr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/>
              <p:nvPr/>
            </p:nvSpPr>
            <p:spPr>
              <a:xfrm>
                <a:off x="2896363" y="4445653"/>
                <a:ext cx="10331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  <a:endParaRPr lang="en-CH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363" y="4445653"/>
                <a:ext cx="1033168" cy="369332"/>
              </a:xfrm>
              <a:prstGeom prst="rect">
                <a:avLst/>
              </a:prstGeom>
              <a:blipFill>
                <a:blip r:embed="rId3"/>
                <a:stretch>
                  <a:fillRect l="-4878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0675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A2CBA-0A68-26EA-4397-CA7311B2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algorithm?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4A516CB-6AF4-ECA3-1BAF-6AD3F4B6B2B5}"/>
              </a:ext>
            </a:extLst>
          </p:cNvPr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0A9FD5-7EAB-07EC-1440-BE1C25B44C0E}"/>
                </a:ext>
              </a:extLst>
            </p:cNvPr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/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b="1" dirty="0"/>
                    <a:t>S</a:t>
                  </a:r>
                  <a:r>
                    <a:rPr lang="en-CH" b="1" dirty="0"/>
                    <a:t>tate: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CH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br>
                    <a:rPr lang="en-US" dirty="0"/>
                  </a:br>
                  <a:r>
                    <a:rPr lang="en-US" b="1" dirty="0"/>
                    <a:t>Transition function: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a14:m>
                  <a:endParaRPr lang="en-CH" dirty="0"/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B962F59A-33FD-DF4D-E13A-2D8BEA1512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04551" y="3861786"/>
                  <a:ext cx="2217979" cy="646331"/>
                </a:xfrm>
                <a:prstGeom prst="rect">
                  <a:avLst/>
                </a:prstGeom>
                <a:blipFill>
                  <a:blip r:embed="rId2"/>
                  <a:stretch>
                    <a:fillRect l="-2273" t="-3774" b="-13208"/>
                  </a:stretch>
                </a:blipFill>
              </p:spPr>
              <p:txBody>
                <a:bodyPr/>
                <a:lstStyle/>
                <a:p>
                  <a:r>
                    <a:rPr lang="en-CH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E63A646-3746-8860-B8D6-9C9A48DEB812}"/>
              </a:ext>
            </a:extLst>
          </p:cNvPr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3200" b="1" dirty="0"/>
              <a:t>State machine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3200" dirty="0"/>
              <a:t>I</a:t>
            </a:r>
            <a:r>
              <a:rPr lang="en-CH" sz="3200" dirty="0"/>
              <a:t>nitial state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CH" sz="3200" dirty="0"/>
              <a:t>Transition function: changes state and produces outputs 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FFE1A70-0C5F-35C5-758D-6D35E810F0D5}"/>
              </a:ext>
            </a:extLst>
          </p:cNvPr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/>
              <p:nvPr/>
            </p:nvSpPr>
            <p:spPr>
              <a:xfrm>
                <a:off x="2896363" y="4445653"/>
                <a:ext cx="10331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event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  <a:endParaRPr lang="en-CH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A664A10-E84A-3ED0-D46D-CB80B4675B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363" y="4445653"/>
                <a:ext cx="1033168" cy="369332"/>
              </a:xfrm>
              <a:prstGeom prst="rect">
                <a:avLst/>
              </a:prstGeom>
              <a:blipFill>
                <a:blip r:embed="rId3"/>
                <a:stretch>
                  <a:fillRect l="-4878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44D09E4-030A-048A-B719-8038089087E2}"/>
              </a:ext>
            </a:extLst>
          </p:cNvPr>
          <p:cNvCxnSpPr/>
          <p:nvPr/>
        </p:nvCxnSpPr>
        <p:spPr>
          <a:xfrm>
            <a:off x="7783470" y="4814985"/>
            <a:ext cx="1944210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785CD-3753-997C-772A-31A7C9BE16AD}"/>
                  </a:ext>
                </a:extLst>
              </p:cNvPr>
              <p:cNvSpPr txBox="1"/>
              <p:nvPr/>
            </p:nvSpPr>
            <p:spPr>
              <a:xfrm>
                <a:off x="8178013" y="4445653"/>
                <a:ext cx="11551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rgbClr val="00B050"/>
                    </a:solidFill>
                  </a:rPr>
                  <a:t>output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𝑜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dirty="0">
                    <a:solidFill>
                      <a:srgbClr val="00B050"/>
                    </a:solidFill>
                  </a:rPr>
                  <a:t> </a:t>
                </a:r>
                <a:endParaRPr lang="en-CH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E785CD-3753-997C-772A-31A7C9BE1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013" y="4445653"/>
                <a:ext cx="1155123" cy="369332"/>
              </a:xfrm>
              <a:prstGeom prst="rect">
                <a:avLst/>
              </a:prstGeom>
              <a:blipFill>
                <a:blip r:embed="rId4"/>
                <a:stretch>
                  <a:fillRect l="-4396" t="-3226" b="-22581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>
            <a:extLst>
              <a:ext uri="{FF2B5EF4-FFF2-40B4-BE49-F238E27FC236}">
                <a16:creationId xmlns:a16="http://schemas.microsoft.com/office/drawing/2014/main" id="{CD417B7E-5EEE-A752-E576-2E82E521265F}"/>
              </a:ext>
            </a:extLst>
          </p:cNvPr>
          <p:cNvGrpSpPr/>
          <p:nvPr/>
        </p:nvGrpSpPr>
        <p:grpSpPr>
          <a:xfrm>
            <a:off x="4715463" y="1491269"/>
            <a:ext cx="4983050" cy="842529"/>
            <a:chOff x="4715463" y="1491269"/>
            <a:chExt cx="4983050" cy="842529"/>
          </a:xfrm>
        </p:grpSpPr>
        <p:sp>
          <p:nvSpPr>
            <p:cNvPr id="8" name="Down Arrow 7">
              <a:extLst>
                <a:ext uri="{FF2B5EF4-FFF2-40B4-BE49-F238E27FC236}">
                  <a16:creationId xmlns:a16="http://schemas.microsoft.com/office/drawing/2014/main" id="{06D99F91-A197-296F-CD64-B38D3C7602AA}"/>
                </a:ext>
              </a:extLst>
            </p:cNvPr>
            <p:cNvSpPr/>
            <p:nvPr/>
          </p:nvSpPr>
          <p:spPr>
            <a:xfrm rot="3600000">
              <a:off x="5155730" y="1588731"/>
              <a:ext cx="304800" cy="1185333"/>
            </a:xfrm>
            <a:prstGeom prst="down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H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63D9C2A-4522-1F7F-4FE9-92334A57B335}"/>
                </a:ext>
              </a:extLst>
            </p:cNvPr>
            <p:cNvSpPr txBox="1"/>
            <p:nvPr/>
          </p:nvSpPr>
          <p:spPr>
            <a:xfrm>
              <a:off x="5868426" y="1491269"/>
              <a:ext cx="38300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H" dirty="0"/>
                <a:t>If the algorithm is deterministic,</a:t>
              </a:r>
              <a:br>
                <a:rPr lang="en-CH" dirty="0"/>
              </a:br>
              <a:r>
                <a:rPr lang="en-CH" dirty="0"/>
                <a:t>the transition function is </a:t>
              </a:r>
              <a:r>
                <a:rPr lang="en-CH" b="1" dirty="0"/>
                <a:t>deterministic</a:t>
              </a:r>
              <a:r>
                <a:rPr lang="en-CH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253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758B3-D673-40B8-3769-D38879EC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event?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898085-A82A-0B1B-23E8-653A5BDEB7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H" dirty="0"/>
                  <a:t>Depends on the system model</a:t>
                </a:r>
              </a:p>
              <a:p>
                <a:r>
                  <a:rPr lang="en-CH" dirty="0"/>
                  <a:t>Examples:</a:t>
                </a:r>
              </a:p>
              <a:p>
                <a:pPr lvl="1"/>
                <a:r>
                  <a:rPr lang="en-CH" dirty="0"/>
                  <a:t>Sending of a message</a:t>
                </a:r>
              </a:p>
              <a:p>
                <a:pPr lvl="1"/>
                <a:r>
                  <a:rPr lang="en-CH" dirty="0"/>
                  <a:t>Reception of a message</a:t>
                </a:r>
              </a:p>
              <a:p>
                <a:pPr lvl="1"/>
                <a:r>
                  <a:rPr lang="en-CH" dirty="0"/>
                  <a:t>Hint from a failure detector</a:t>
                </a:r>
              </a:p>
              <a:p>
                <a:r>
                  <a:rPr lang="en-CH" dirty="0"/>
                  <a:t>Formally: event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𝑎𝑐𝑡𝑖𝑜𝑛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H" dirty="0"/>
                  <a:t>, where: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CH" dirty="0"/>
                  <a:t> is a process, and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𝑎𝑐𝑡𝑖𝑜𝑛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∈{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𝑟𝑒𝑐𝑒𝑖𝑣𝑒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𝑠𝑒𝑛𝑑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𝑐𝑟𝑎𝑠h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…}</m:t>
                    </m:r>
                  </m:oMath>
                </a14:m>
                <a:r>
                  <a:rPr lang="en-CH" dirty="0"/>
                  <a:t>.</a:t>
                </a:r>
              </a:p>
              <a:p>
                <a:endParaRPr lang="en-CH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2898085-A82A-0B1B-23E8-653A5BDEB7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15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47660-549D-260B-4D5A-C3A4226F8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What is an execution?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7D26D2-C6A5-F4B2-3CCC-8548CDD9306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H" b="1" dirty="0"/>
                  <a:t>Totally-ordered sequence of events</a:t>
                </a:r>
                <a:r>
                  <a:rPr lang="en-CH" dirty="0"/>
                  <a:t>, which respects the rules of the </a:t>
                </a:r>
                <a:r>
                  <a:rPr lang="en-CH" b="1" dirty="0"/>
                  <a:t>system model</a:t>
                </a:r>
                <a:r>
                  <a:rPr lang="en-CH" dirty="0"/>
                  <a:t>.</a:t>
                </a:r>
              </a:p>
              <a:p>
                <a:r>
                  <a:rPr lang="en-CH" dirty="0"/>
                  <a:t>Examples of the rules:</a:t>
                </a:r>
              </a:p>
              <a:p>
                <a:pPr lvl="1"/>
                <a:r>
                  <a:rPr lang="en-GB" dirty="0"/>
                  <a:t>A message cannot be received before it was sent.</a:t>
                </a:r>
              </a:p>
              <a:p>
                <a:pPr lvl="1"/>
                <a:r>
                  <a:rPr lang="en-GB" dirty="0"/>
                  <a:t>If the execution is infinite, every sent message is received.</a:t>
                </a:r>
              </a:p>
              <a:p>
                <a:pPr lvl="1"/>
                <a:r>
                  <a:rPr lang="en-CH" dirty="0"/>
                  <a:t>If there exists a Perfect Failure Detector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𝑐𝑟𝑎𝑠h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CH" dirty="0"/>
                  <a:t> belongs to the execution,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CH" dirty="0"/>
                  <a:t> indeed crashes.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7D26D2-C6A5-F4B2-3CCC-8548CDD930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850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4DE32-3DA0-95AD-C2A8-01D2A71C6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Indistinguishable executions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C41807-DD9A-0C38-1863-B9DEE1662E3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H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CH" dirty="0"/>
                  <a:t> be an execution.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CH" dirty="0"/>
                  <a:t> is the subsequence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CH" dirty="0"/>
                  <a:t> which occurs on the process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b="0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CH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CH" dirty="0"/>
                  <a:t>’s </a:t>
                </a:r>
                <a:r>
                  <a:rPr lang="en-CH" b="1" dirty="0"/>
                  <a:t>behavior</a:t>
                </a:r>
                <a:r>
                  <a:rPr lang="en-CH" dirty="0"/>
                  <a:t> in the execution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CH" dirty="0"/>
                  <a:t>.</a:t>
                </a:r>
              </a:p>
              <a:p>
                <a:endParaRPr lang="en-CH" dirty="0"/>
              </a:p>
              <a:p>
                <a:r>
                  <a:rPr lang="en-CH" b="1" dirty="0">
                    <a:solidFill>
                      <a:srgbClr val="FF0000"/>
                    </a:solidFill>
                  </a:rPr>
                  <a:t>Executions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CH" b="1" dirty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CH" b="1" dirty="0">
                    <a:solidFill>
                      <a:srgbClr val="FF0000"/>
                    </a:solidFill>
                  </a:rPr>
                  <a:t> are indistinguishable to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CH" b="1" dirty="0">
                    <a:solidFill>
                      <a:srgbClr val="FF0000"/>
                    </a:solidFill>
                  </a:rPr>
                  <a:t> iff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CH" dirty="0"/>
              </a:p>
              <a:p>
                <a:r>
                  <a:rPr lang="en-CH" dirty="0"/>
                  <a:t>If two executions are indistinguishable to a process, the process behaves </a:t>
                </a:r>
                <a:r>
                  <a:rPr lang="en-CH" b="1" dirty="0"/>
                  <a:t>identically</a:t>
                </a:r>
                <a:r>
                  <a:rPr lang="en-CH" dirty="0"/>
                  <a:t> in both.</a:t>
                </a:r>
              </a:p>
              <a:p>
                <a:pPr lvl="1"/>
                <a:r>
                  <a:rPr lang="en-CH" dirty="0"/>
                  <a:t> (Remember that the transition function is deterministic.)</a:t>
                </a:r>
                <a:br>
                  <a:rPr lang="en-CH" dirty="0"/>
                </a:br>
                <a:endParaRPr lang="en-CH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C41807-DD9A-0C38-1863-B9DEE1662E3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C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588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2540</TotalTime>
  <Words>741</Words>
  <Application>Microsoft Macintosh PowerPoint</Application>
  <PresentationFormat>Widescreen</PresentationFormat>
  <Paragraphs>78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Office Theme</vt:lpstr>
      <vt:lpstr>Indistinguishability  Technique</vt:lpstr>
      <vt:lpstr>What is an algorithm?</vt:lpstr>
      <vt:lpstr>What is an algorithm?</vt:lpstr>
      <vt:lpstr>What is an algorithm?</vt:lpstr>
      <vt:lpstr>What is an algorithm?</vt:lpstr>
      <vt:lpstr>What is an algorithm?</vt:lpstr>
      <vt:lpstr>What is an event?</vt:lpstr>
      <vt:lpstr>What is an execution?</vt:lpstr>
      <vt:lpstr>Indistinguishable executions</vt:lpstr>
      <vt:lpstr>The idea</vt:lpstr>
      <vt:lpstr>Example</vt:lpstr>
      <vt:lpstr>Proof (by indistinguishability)</vt:lpstr>
      <vt:lpstr>Proof (by indistinguishability)</vt:lpstr>
      <vt:lpstr>Proof (by indistinguishability)</vt:lpstr>
      <vt:lpstr>Proof (by indistinguishability)</vt:lpstr>
      <vt:lpstr>Exercise 1</vt:lpstr>
      <vt:lpstr>Exercise 2</vt:lpstr>
      <vt:lpstr>Exercise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Indistinguishability  Technique</dc:title>
  <dc:creator>Komatovic Jovan</dc:creator>
  <cp:lastModifiedBy>Komatovic Jovan</cp:lastModifiedBy>
  <cp:revision>8</cp:revision>
  <dcterms:created xsi:type="dcterms:W3CDTF">2022-11-19T18:33:50Z</dcterms:created>
  <dcterms:modified xsi:type="dcterms:W3CDTF">2022-11-21T12:53:52Z</dcterms:modified>
</cp:coreProperties>
</file>