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ink/ink1.xml" ContentType="application/inkml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ink/ink2.xml" ContentType="application/inkml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ink/ink3.xml" ContentType="application/inkml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ink/ink4.xml" ContentType="application/inkml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ink/ink5.xml" ContentType="application/inkml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ink/ink8.xml" ContentType="application/inkml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ppt/notesSlides/notesSlide48.xml" ContentType="application/vnd.openxmlformats-officedocument.presentationml.notesSlide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tags/tag49.xml" ContentType="application/vnd.openxmlformats-officedocument.presentationml.tags+xml"/>
  <Override PartName="/ppt/notesSlides/notesSlide50.xml" ContentType="application/vnd.openxmlformats-officedocument.presentationml.notesSlide+xml"/>
  <Override PartName="/ppt/tags/tag50.xml" ContentType="application/vnd.openxmlformats-officedocument.presentationml.tags+xml"/>
  <Override PartName="/ppt/notesSlides/notesSlide51.xml" ContentType="application/vnd.openxmlformats-officedocument.presentationml.notesSlide+xml"/>
  <Override PartName="/ppt/tags/tag51.xml" ContentType="application/vnd.openxmlformats-officedocument.presentationml.tags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notesSlides/notesSlide53.xml" ContentType="application/vnd.openxmlformats-officedocument.presentationml.notesSlide+xml"/>
  <Override PartName="/ppt/tags/tag53.xml" ContentType="application/vnd.openxmlformats-officedocument.presentationml.tags+xml"/>
  <Override PartName="/ppt/notesSlides/notesSlide54.xml" ContentType="application/vnd.openxmlformats-officedocument.presentationml.notesSlide+xml"/>
  <Override PartName="/ppt/tags/tag54.xml" ContentType="application/vnd.openxmlformats-officedocument.presentationml.tags+xml"/>
  <Override PartName="/ppt/notesSlides/notesSlide55.xml" ContentType="application/vnd.openxmlformats-officedocument.presentationml.notesSlide+xml"/>
  <Override PartName="/ppt/tags/tag55.xml" ContentType="application/vnd.openxmlformats-officedocument.presentationml.tags+xml"/>
  <Override PartName="/ppt/notesSlides/notesSlide56.xml" ContentType="application/vnd.openxmlformats-officedocument.presentationml.notesSlide+xml"/>
  <Override PartName="/ppt/tags/tag56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tags/tag57.xml" ContentType="application/vnd.openxmlformats-officedocument.presentationml.tags+xml"/>
  <Override PartName="/ppt/notesSlides/notesSlide59.xml" ContentType="application/vnd.openxmlformats-officedocument.presentationml.notesSlide+xml"/>
  <Override PartName="/ppt/tags/tag58.xml" ContentType="application/vnd.openxmlformats-officedocument.presentationml.tags+xml"/>
  <Override PartName="/ppt/notesSlides/notesSlide60.xml" ContentType="application/vnd.openxmlformats-officedocument.presentationml.notesSlide+xml"/>
  <Override PartName="/ppt/tags/tag59.xml" ContentType="application/vnd.openxmlformats-officedocument.presentationml.tags+xml"/>
  <Override PartName="/ppt/notesSlides/notesSlide61.xml" ContentType="application/vnd.openxmlformats-officedocument.presentationml.notesSlide+xml"/>
  <Override PartName="/ppt/tags/tag60.xml" ContentType="application/vnd.openxmlformats-officedocument.presentationml.tags+xml"/>
  <Override PartName="/ppt/notesSlides/notesSlide62.xml" ContentType="application/vnd.openxmlformats-officedocument.presentationml.notesSlide+xml"/>
  <Override PartName="/ppt/tags/tag61.xml" ContentType="application/vnd.openxmlformats-officedocument.presentationml.tags+xml"/>
  <Override PartName="/ppt/notesSlides/notesSlide63.xml" ContentType="application/vnd.openxmlformats-officedocument.presentationml.notesSlide+xml"/>
  <Override PartName="/ppt/tags/tag62.xml" ContentType="application/vnd.openxmlformats-officedocument.presentationml.tags+xml"/>
  <Override PartName="/ppt/notesSlides/notesSlide64.xml" ContentType="application/vnd.openxmlformats-officedocument.presentationml.notesSlide+xml"/>
  <Override PartName="/ppt/tags/tag63.xml" ContentType="application/vnd.openxmlformats-officedocument.presentationml.tags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tags/tag64.xml" ContentType="application/vnd.openxmlformats-officedocument.presentationml.tags+xml"/>
  <Override PartName="/ppt/notesSlides/notesSlide67.xml" ContentType="application/vnd.openxmlformats-officedocument.presentationml.notesSlide+xml"/>
  <Override PartName="/ppt/tags/tag65.xml" ContentType="application/vnd.openxmlformats-officedocument.presentationml.tags+xml"/>
  <Override PartName="/ppt/notesSlides/notesSlide68.xml" ContentType="application/vnd.openxmlformats-officedocument.presentationml.notesSlide+xml"/>
  <Override PartName="/ppt/tags/tag66.xml" ContentType="application/vnd.openxmlformats-officedocument.presentationml.tags+xml"/>
  <Override PartName="/ppt/notesSlides/notesSlide69.xml" ContentType="application/vnd.openxmlformats-officedocument.presentationml.notesSlide+xml"/>
  <Override PartName="/ppt/tags/tag67.xml" ContentType="application/vnd.openxmlformats-officedocument.presentationml.tags+xml"/>
  <Override PartName="/ppt/notesSlides/notesSlide70.xml" ContentType="application/vnd.openxmlformats-officedocument.presentationml.notesSlide+xml"/>
  <Override PartName="/ppt/tags/tag68.xml" ContentType="application/vnd.openxmlformats-officedocument.presentationml.tags+xml"/>
  <Override PartName="/ppt/notesSlides/notesSlide71.xml" ContentType="application/vnd.openxmlformats-officedocument.presentationml.notesSlide+xml"/>
  <Override PartName="/ppt/tags/tag69.xml" ContentType="application/vnd.openxmlformats-officedocument.presentationml.tags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6"/>
  </p:notesMasterIdLst>
  <p:sldIdLst>
    <p:sldId id="3028" r:id="rId2"/>
    <p:sldId id="3001" r:id="rId3"/>
    <p:sldId id="3002" r:id="rId4"/>
    <p:sldId id="3061" r:id="rId5"/>
    <p:sldId id="579" r:id="rId6"/>
    <p:sldId id="580" r:id="rId7"/>
    <p:sldId id="581" r:id="rId8"/>
    <p:sldId id="583" r:id="rId9"/>
    <p:sldId id="582" r:id="rId10"/>
    <p:sldId id="622" r:id="rId11"/>
    <p:sldId id="584" r:id="rId12"/>
    <p:sldId id="585" r:id="rId13"/>
    <p:sldId id="587" r:id="rId14"/>
    <p:sldId id="588" r:id="rId15"/>
    <p:sldId id="586" r:id="rId16"/>
    <p:sldId id="589" r:id="rId17"/>
    <p:sldId id="590" r:id="rId18"/>
    <p:sldId id="591" r:id="rId19"/>
    <p:sldId id="592" r:id="rId20"/>
    <p:sldId id="593" r:id="rId21"/>
    <p:sldId id="594" r:id="rId22"/>
    <p:sldId id="595" r:id="rId23"/>
    <p:sldId id="596" r:id="rId24"/>
    <p:sldId id="598" r:id="rId25"/>
    <p:sldId id="597" r:id="rId26"/>
    <p:sldId id="603" r:id="rId27"/>
    <p:sldId id="599" r:id="rId28"/>
    <p:sldId id="600" r:id="rId29"/>
    <p:sldId id="607" r:id="rId30"/>
    <p:sldId id="602" r:id="rId31"/>
    <p:sldId id="601" r:id="rId32"/>
    <p:sldId id="604" r:id="rId33"/>
    <p:sldId id="605" r:id="rId34"/>
    <p:sldId id="608" r:id="rId35"/>
    <p:sldId id="609" r:id="rId36"/>
    <p:sldId id="610" r:id="rId37"/>
    <p:sldId id="611" r:id="rId38"/>
    <p:sldId id="612" r:id="rId39"/>
    <p:sldId id="3060" r:id="rId40"/>
    <p:sldId id="3057" r:id="rId41"/>
    <p:sldId id="3004" r:id="rId42"/>
    <p:sldId id="614" r:id="rId43"/>
    <p:sldId id="613" r:id="rId44"/>
    <p:sldId id="615" r:id="rId45"/>
    <p:sldId id="616" r:id="rId46"/>
    <p:sldId id="617" r:id="rId47"/>
    <p:sldId id="618" r:id="rId48"/>
    <p:sldId id="619" r:id="rId49"/>
    <p:sldId id="620" r:id="rId50"/>
    <p:sldId id="621" r:id="rId51"/>
    <p:sldId id="3058" r:id="rId52"/>
    <p:sldId id="3059" r:id="rId53"/>
    <p:sldId id="515" r:id="rId54"/>
    <p:sldId id="516" r:id="rId55"/>
    <p:sldId id="521" r:id="rId56"/>
    <p:sldId id="522" r:id="rId57"/>
    <p:sldId id="575" r:id="rId58"/>
    <p:sldId id="524" r:id="rId59"/>
    <p:sldId id="525" r:id="rId60"/>
    <p:sldId id="526" r:id="rId61"/>
    <p:sldId id="527" r:id="rId62"/>
    <p:sldId id="528" r:id="rId63"/>
    <p:sldId id="529" r:id="rId64"/>
    <p:sldId id="570" r:id="rId65"/>
    <p:sldId id="577" r:id="rId66"/>
    <p:sldId id="576" r:id="rId67"/>
    <p:sldId id="531" r:id="rId68"/>
    <p:sldId id="532" r:id="rId69"/>
    <p:sldId id="533" r:id="rId70"/>
    <p:sldId id="534" r:id="rId71"/>
    <p:sldId id="578" r:id="rId72"/>
    <p:sldId id="535" r:id="rId73"/>
    <p:sldId id="573" r:id="rId74"/>
    <p:sldId id="514" r:id="rId75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11D6A"/>
    <a:srgbClr val="FA9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8"/>
    <p:restoredTop sz="83685" autoAdjust="0"/>
  </p:normalViewPr>
  <p:slideViewPr>
    <p:cSldViewPr>
      <p:cViewPr>
        <p:scale>
          <a:sx n="223" d="100"/>
          <a:sy n="223" d="100"/>
        </p:scale>
        <p:origin x="1136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8T07:18:48.2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12986 10970 24575,'42'0'0,"1"0"0,-5 0 0,5 0 0,1 0 0,-1 0 0,-6 0 0,-2 1 0,2-2 0,6 1 0,-3 0 0,7-1 0,3 1 0,2-1 0,1 0 0,-1 1 0,-4-1 0,-3 1-656,1-1 1,-4 1-1,-2 0 1,2 0 0,3-1 334,0 1 1,3-1 0,3 1 0,-1-1 0,0 0 0,-4 0-1,-5 1 321,1 0 0,-5 0 0,-2 0 0,3 0 70,6 0 1,2 0-1,-1 0 1,-3 0-71,1 0 0,-3 0 0,0 0 297,6 0 1,1 0 0,-3 0-298,-1 0 0,0 0 0,-8 0 0,2 0 0,1 0 0,1-1 0,3-1 0,0 0 0,-1-1 0,5 0 0,-1-1 0,0 0 0,2 0 0,0 0 0,-5-1 1371,-1-3 0,-5 2-1371,4 0 629,-15 3 1,2 0-630,2 0 0,0-1 343,18 0-343,-13 1 0,6-1 0,-1 1 0,-4 1 0,0 1 0,1-1 0,0 1 0,1-1 0,0 0 0,13 1 0,-1 0 0,-7 1 0,-3 0 0,-9 0 0,2 0 0,8 0 0,5 0 0,-5 0 0,-5 1 0,1 1 0,1-1 0,6 2 0,0 0 0,-5-1 0,3 1 0,1 0 0,-2-1 0,6 1 0,0-1 0,-2 0 0,-1-1 0,-2-1 0,0 1 0,0-1 0,0 0 0,0 0 0,-1 0 0,0-1 0,-2-1 0,10-2 0,-2 0 0,-1 1 0,0 0 0,5-1 0,-2 0 0,-10 3 0,-4 1 0,-7 1 0,0 0 0,6 4 0,4 1 0,-2 0 0,-3 1 0,0 0 0,1 1 0,4 1 0,-3-1 0,0 1 0,0 1 0,5 0 0,3 1 0,-3 0 0,-1-1 0,1 0 0,5 1 0,5-1 0,-6-2 0,-15-4 0,-3-2 0,9 1 0,0-1 0,15-2 0,-17 0 0,4 0 0,-17 0 0,-6-1 0,0 0 0,-8-1 0,1 1 0,-5 1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8T07:19:59.2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19397 10861 24575,'39'0'0,"-1"0"0,6 0 0,4 0 0,-1-1 0,-10 0 0,-1-1 0,3 1 0,0-1 0,2 1 0,1-1 0,-2 0 0,10 0 0,0-1 0,-4 1 0,-10 0 0,-2 0 0,1 0 0,6 1 0,2 0 0,-5 1 0,-1 0 0,-3 0 0,0 0 0,0 0 0,8 0 0,-1 0 0,-11 0 0,-1 0 0,6 0 0,1 0 0,1 0 0,-2 0 0,6 0 0,-10 0 0,-2-1 0,-6-1 0,17-2 0,-14 0 0,14 1 0,-17 2 0,5 0 0,2 1 0,14 0 0,-9 0 0,4 0 0,5 0 0,3 0 0,-10 2 0,2 1 0,0 0 0,1-1 0,0 0 0,3 1 0,-3 1 0,3 1 0,-1 0 0,-2 1 0,4-1 0,-2 1 0,0 0 0,2 0 0,1 0 0,-2 0 0,-7-1 0,-2 0 0,1 1 0,2 0 0,0 1 0,-2-1 0,1 0 0,0 1 0,-5-1 0,3 1 0,1 0 0,9 2 0,3 1 0,-4-1 0,0 0 0,2 2 0,-7-3 0,7 1 0,2 0 0,-2 0 0,-6-1 0,8 1 0,-2 0 0,2 0 0,4 0 0,-6-2 0,-8-3 0,-3-1 0,13-1 0,0 0 0,-14-1 0,1-1 0,0 0 0,1 0 0,-2 0 0,-5 0 0,-1 0 0,8 0 0,-1 0 0,14 0 0,-15 0 0,0 0 0,17 0 0,-19 0 0,-2 0 0,7 0 0,-6 0 0,7 0 0,-17-1 0,8 0 0,-19-2 0,7 2 0,-3-1 0,3 0 0,20-2 0,-11 1 0,17-3 0,-16 3 0,-1 0 0,7 0 0,-9 2 0,10-1 0,-17 2 0,4 0 0,-3 0 0,-6 0 0,3 0 0,-6 0 0,-4 0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14T21:39:59.0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11584 17728 756 0,'-18'0'16'0,"18"0"4"0,31 0 1 0,-5 0 0 0,-4 4-21 0,25 4 0 15,14-1 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8T07:41:01.5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12040 6550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14T22:02:49.6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4184 14280 1782 0,'0'0'39'0,"0"0"8"0,0 0 1 0,0 0 3 0,-17 0-41 0,17 0-10 0,-9 0 0 0,9 0 0 16,0 0 29-16,0 0 4 0,0 0 1 0,0 0 0 16,0 0-2-16,0 0-1 0,0 0 0 0,0 0 0 15,0 0-8-15,9 4-2 0,-9-4 0 0,17 8 0 16,-12-4 4-16,3 0 1 0,-8-4 0 0,9 7 0 15,8-3-1-15,-8 4 0 0,4-8 0 0,4 4 0 0,-12-4-11 0,12 4-2 16,0-4-1-16,-8 0 0 0,8 0 0 0,-3 0 0 16,3 0 0-16,5 0 0 15,12 0-3-15,-12-4 0 0,13 0 0 0,-9-4 0 0,4 1 4 0,9-1 1 16,0 0 0-16,-4 0 0 0,-4 1 3 0,3-1 1 16,1 0 0-16,0 1 0 0,0 3-1 0,-9-4-1 15,4 0 0-15,-4 4 0 0,9 0 4 0,-9 1 1 16,4-1 0-16,-8 0 0 0,8 4 3 0,1-4 1 15,-1 0 0-15,5 0 0 0,-9 4-3 0,9-4 0 16,-14 4 0-16,14 0 0 0,-9 0-8 0,5 0-1 16,3 0-1-16,-12 0 0 0,13 0 1 0,-14 0 1 15,6 4 0-15,3-4 0 0,-13 4-5 0,9 0 0 0,-8-4-8 0,3 4 12 16,5-4-12-16,-12 0 0 0,3 0 0 0,-4 4 0 16,4-4 0-16,-8 0 0 0,0 4 0 0,-1-1 0 15,5-3 0-15,5 4 0 0,-18-4 0 16,0 0 0-16,0 0 0 0,0 0 0 0,0 0 0 0,0 0 0 15,0 0 0-15,0 0 8 0,0 0-8 0,0 0 0 16,0 0 0-16,0 12 0 0,0-12 0 0,0 0 0 16,-9 12 0-16,5-5 0 0,4-7-8 0,-5 4 8 15,-8 4-24-15,5-4-2 16,-10 0 0-16,10-1 0 0,-1-3-31 0,-4 0-7 0,4 0 0 0,-8-3-1 16,17-1-21-16,-13 0-4 0,8-4-1 0,1 4-612 15,-9-3-122-15</inkml:trace>
  <inkml:trace contextRef="#ctx0" brushRef="#br0" timeOffset="1002.28">4449 14574 1605 0,'13'-12'35'0,"-13"12"7"0,0 0 2 0,0 0 2 0,13-4-37 0,-9 1-9 0,-4 3 0 0,9-4 0 16,9 4 43-16,-14-4 6 0,-4 4 2 0,17 0 0 0,1 4-19 0,-10 0-3 16,5-4-1-16,-4 3 0 15,8 1-1-15,-4 0-1 0,5 4 0 0,-10-4 0 0,6 3 2 0,-1 1 1 16,-9 0 0-16,-4-8 0 0,17 11-1 0,-12 1-1 16,8-4 0-16,-13-1 0 0,8 5-5 0,-8 7-1 15,9-3 0-15,-5-1 0 0,-4 1 0 0,0 3 0 16,0-4 0-16,-4 5 0 0,4-1 0 0,-9 4 0 15,5-4 0-15,0 1 0 0,4-1-1 0,0-3 0 16,0 3 0-16,0-4 0 0,-9 1 2 0,9-5 0 16,0-3 0-16,-4 7 0 0,-1-7-8 0,5-8-2 0,0 0 0 15,0 8 0-15,0-8-1 0,0 0-1 0,0 0 0 0,0 0 0 16,0 0 3-16,0 0 1 0,0 0 0 0,0 0 0 16,0 0-2-16,9-4 0 0,0-4 0 0,-1-3 0 15,1 3-4-15,-5-7 0 0,1-1-8 0,-1 5 12 16,5-5-12-16,-9-3 9 0,4 3-9 15,0-3 8-15,5 0-8 0,-9-1 0 0,0 1 0 0,0 4 8 16,0-5-8-16,0 5 8 0,0 3-8 0,0 1 8 16,0-9-8-16,0 5 0 0,0 3 9 0,0 1-9 15,0-5 0-15,0 5 0 0,0-5 0 0,0 9 0 16,0-5 0-16,0 1 0 0,0 3 0 0,0 0 0 16,0-3 0-16,0 3 0 0,0 0 0 0,0 8 0 15,0 0 0-15,0-8 0 0,0 8 0 0,0 0 8 16,0-11-8-16,0 7 0 0,0 4 0 0,4-4 8 15,-4 4-8-15,0 0 0 0,18-8 0 0,-14 4 0 16,9 1 0-16,-9-1 0 0,10 0 0 0,-6 4 0 0,5-4 0 16,5 0 0-16,-10-4 0 0,5 5 0 15,5-5 0-15,-10 4 0 0,18 0 0 0,-21 0 0 0,12-3 0 0,1-1 0 16,3 4 8-16,-3 0-8 0,-1 0 0 0,0-3 8 16,5 3-8-16,-5 4 0 0,9-4 0 0,-4 4 0 15,-4-4 0-15,-1 4 0 0,0 0 0 0,1-4 0 16,3 4 0-16,-8-4 0 0,5 4 0 0,-10 0 0 15,5-4 0-15,-4 4 0 0,-9 0 0 0,0 0 8 16,13 4-8-16,0-4 0 0,-4 0 0 0,-9 0 0 16,0 0 0-16,13 4 0 0,-9 0 0 0,-4-4-8 15,0 0 8-15,5 4-8 16,-5-4-15-16,8 8-2 0,-8-8-1 0,0 0 0 16,0 0-102-16,0 7-21 0,0-7-4 0,-8 12-563 0,-1-1-113 15</inkml:trace>
  <inkml:trace contextRef="#ctx0" brushRef="#br0" timeOffset="1861.16">4831 14693 1692 0,'0'0'37'0,"0"0"8"0,0 0 2 0,0 0 0 0,0 0-38 0,5-3-9 16,8-1 0-16,-5 0 0 0,5 0 0 0,-13 4 0 15,13 0 0-15,-8 0 0 0,12 4-19 0,-17-4 1 16,0 0 0-16,4 0 0 16,14 4-18-16,-18-4-3 0,0 0-1 0,4 4 0 15,-4-4 8-15,0 0 0 0,0 0 1 0,0 0 0 0,0 0 16 0,0 0 3 0,0 0 1 0,0 0 0 16,0 0 33-16,0 0 6 0,0 0 2 0,0 0 0 16,0 0 13-16,0 0 2 0,0 0 1 0,0 0 0 15,0 0 4-15,0 0 1 0,-4-12 0 0,4 8 0 16,0 4-8-16,0 0-2 0,0 0 0 0,0 0 0 15,0 0-15-15,0 0-3 0,0 0-1 0,0 0 0 16,0 0-7-16,0 0-2 0,0 0 0 0,0 0 0 16,0 0 5-16,0 0 1 0,0 0 0 0,0 0 0 15,0 0 8-15,0 0 1 0,0 0 1 0,0 0 0 16,0 0-1-16,0 0-1 0,0 0 0 0,13-8 0 16,-13 8-7-16,4-3 0 0,-4 3-1 0,9-4 0 15,-9 4-4-15,9-8-1 0,-1 4 0 0,5 0 0 16,-13 4 0-16,0 0 0 0,9-4 0 0,0 4 0 15,-1-7 0-15,5 7 0 0,5 0 0 0,-14 0 0 16,9-4-5-16,-4 4-1 0,4 0 0 0,0 0 0 0,-13 0-8 16,8 4 0-16,5-4 0 0,-8 4 0 0,8-1 9 0,-13-3 0 15,0 0 0-15,0 0 0 0,0 0 1 0,0 12 0 16,0-12 0-16,0 0 0 0,0 12 9 0,0-1 1 16,0 1 1-16,0-12 0 0,-13 11-9 0,8 1-3 15,-3 0 0-15,3-1 0 0,-3 5-9 0,-5-5 10 16,8 1-10-16,-3 3 10 0,-1 1 3 0,-4-5 1 15,9 1 0-15,-9 3 0 0,4-3-14 0,0-1 0 16,1 5 0-16,-1-1 0 0,0-3 13 0,9-1-3 16,-4 1-1-16,-5-4 0 0,9-8-1 0,-4 11-8 15,8 1 12-15,-4-12-4 0,0 0-8 0,0 8 8 16,0-1-8-16,0-7 8 0,0 0-8 0,13 8 10 0,-4 0-10 0,0-4 10 16,-5 0-10-16,9-1 12 0,4-3-12 0,-8 0 12 15,13-3-12-15,-14 3 0 0,10-4 0 0,-5 4 0 16,0-4 0-16,0 0 0 0,9 0 9 0,-14 0-9 15,10 0 0-15,-5 0 0 0,0-3 0 0,-5 7 8 16,5-4-8-16,-8 0 0 0,8 0 0 0,-13 4 0 16,8 0 0-16,5-4 0 0,-13 4 0 0,0 0 0 15,0 0 10-15,0 0-2 0,0 0-8 0,0 0 12 32,0 0-32-32,0 0-6 0,0 0-2 0,0 0-837 0,-13 12-168 0</inkml:trace>
  <inkml:trace contextRef="#ctx0" brushRef="#br0" timeOffset="2701.13">4414 16690 1584 0,'0'0'35'0,"0"-8"7"0,-8 4 2 0,8 4 0 0,-5-8-36 0,5 1-8 0,0 7 0 0,-4-4 0 0,4 4 37 0,0-12 6 15,4 4 1-15,-4 8 0 0,0 0 11 0,5-7 2 16,3 3 1-16,1 0 0 0,-9 4-2 0,13-4-1 15,0 4 0-15,-4 4 0 0,8 0-7 0,-4 0 0 16,5-1-1-16,-5 1 0 0,4 4-17 0,0-4-3 16,5 4-1-16,-5-4 0 0,9-1-4 0,-4 1-1 15,0 4 0-15,0 0 0 0,-1-1-21 0,10-3 0 16,-14 0 0-16,9 0 0 0,-4 0 0 0,8 0 12 0,-8-4-4 16,8 0 0-16,9-4-8 0,-17 4 11 15,13-8-11-15,-9 4 12 0,13 0-12 0,0 1 8 0,0-5-8 0,-8 4 8 16,8 0 0-16,-5-4 0 0,1 5 0 0,-4-5 0 15,-1 4-8-15,-4-4 8 0,4 0-8 0,-8 1 8 16,4-1 0-16,0 0 0 0,-4 4 0 0,-5 1 0 16,5-1 6-16,-5 0 1 0,1 0 0 0,3 4 0 15,-3-4-7-15,-1 4-8 0,-8-4 11 0,4 0-11 16,-4 4 17-16,4 0-3 0,-9-3-1 0,-4 3 0 16,0 0-13-16,0 0 0 0,13 0 8 0,-13 0-8 15,0 0 0-15,0 0 0 0,4 0 0 0,-4 0 0 16,0 0 0-16,0 0 0 0,0 0 0 0,0 0 0 15,0 0-14-15,-4 11 1 0,0 1 0 0,-9-1 0 16,8-3-30-16,-8 4-5 16,9-1-2-16,-13 1 0 0,-1-1-107 0,9 1-22 0,-4 3-4 15,-8-3-749-15</inkml:trace>
  <inkml:trace contextRef="#ctx0" brushRef="#br0" timeOffset="3393.76">4927 16817 1634 0,'0'0'36'0,"4"-8"7"0,5 0 1 0,-9 8 3 0,4-11-38 0,0 3-9 0,1 0 0 0,-5 8 0 16,9-11 38-16,-1 7 6 0,-8 4 0 0,13-8 1 15,-13 8 13-15,9-4 2 0,0 1 1 0,-9 3 0 16,0 0-9-16,8 0-3 0,1 0 0 0,-9 0 0 16,0 0-3-16,0 0-1 0,9 11 0 0,-1-3 0 15,1 3-14-15,4-3-3 0,-13 4-1 0,9 3 0 16,-1-3-4-16,-8 3-1 0,5-3 0 0,-1 7 0 15,-8-3-6-15,8 3 0 0,5-4-1 0,-5 5 0 16,-8-1-5-16,4-4-1 0,4 1 0 0,-4-1 0 16,0-3-9-16,0-1 0 0,4 1 9 0,1 0-9 15,-5-1 0-15,0-3 8 0,8 0-8 0,-8-8 0 16,5 3 13-16,8 5-1 0,-13-8-1 0,0 0 0 0,0 0-11 0,0 0 0 16,0 0 0-16,0 0 0 0,0 0 0 0,0 0 0 15,0 0 0-15,0 0 0 0,-9-8 9 0,9-3 0 16,9-1 0-16,0 1 0 0,4-5-9 15,-13 1-9-15,8-1 9 0,-8 1-13 0,9-4 13 0,-9 3 0 16,0-3 0-16,0 0-9 0,0-1 9 0,0 1 0 16,4 4 0-16,-8-1 0 0,4-3 0 0,4 3 0 15,-4 1 0-15,5-1 0 0,3 5 0 0,-3-1 14 16,-1-3-3-16,9 3-1 0,-9 5-10 0,9-1 0 16,-8 0 0-16,8 0 0 0,-5 1 0 0,5-1 0 15,-4 4 0-15,4 0 0 0,5-3 0 0,-10 3 0 0,1 4 0 16,8 0 0-16,1-4 0 0,-14 0-14 0,13 4 3 15,1 0 1-15,-10-4 18 0,5 4 3 0,5 0 1 0,-1-4 0 16,-8 4-12-16,-9 0-17 0,13 0 4 0,4 0 1 16,-8 0 12-16,4 4 0 0,0-4 0 0,-9 0 0 15,-4 0 0-15,9 0 13 0,-9 0-2 0,13 4-1 16,0-4-26-16,-13 0-4 0,0 0-2 0,4 0 0 31,9 4-21-31,-13-4-4 0,0 0-1 0,0 0 0 16,0 0-130-16,5 4-26 0,-5-4-6 0</inkml:trace>
  <inkml:trace contextRef="#ctx0" brushRef="#br0" timeOffset="3916.5">5435 16856 2059 0,'0'0'45'0,"0"0"10"0,0-8 1 0,0 8 2 0,0 0-46 0,0 0-12 15,0-4 0-15,0 4 0 0,0 0 34 0,0 0 5 16,0 0 1-16,0 0 0 0,0 0-16 0,0-8-2 16,9 4-1-16,-9 4 0 0,0 0-10 0,8-11-3 15,-3 7 0-15,8 0 0 0,-9-4 0 0,-4 8 0 16,4-4 0-16,9 1 0 0,-4-5 2 0,0 0 0 15,-1 4 0-15,5 0 0 0,-8-3 18 0,-5 7 3 0,13-4 1 0,-9 0 0 16,13 0-13-16,-17 4-3 0,0 0 0 0,0 0 0 16,0 0 1-16,5 0 0 0,8 0 0 0,-13 0 0 15,0 0-9-15,0 0-8 0,4 12 12 0,-4-12-12 16,0 11 12-16,0-3-4 0,0 4 0 0,0-5-8 16,0 5 21-16,-4 0-2 0,4-1-1 0,-5-3 0 15,-3 3-10-15,3-3-8 0,5 4 9 0,-4-5-9 16,4-7 13-16,0 0-3 0,0 12-1 0,-13 0 0 15,9-5 2-15,4-7 0 0,0 0 0 0,0 8 0 16,-9 4-11-16,5-5 8 0,4-7-8 0,0 0 8 16,0 0-8-16,0 8 0 0,0-8 0 0,0 0 8 15,4 8-8-15,-4-8 0 0,0 0 0 0,9 8 0 16,8-5 0-16,-8 1 0 0,4-4 0 0,-4 0 0 16,8 4 0-16,0-4 0 0,1 0 0 0,-5 0 0 0,8 0-19 15,-3 0 4-15,3 0 1 0,1 0 0 16,-4 0-34-16,3 0-6 0,1 4-2 15,8-4 0-15,-8 4-95 0,0 0-19 0,8-4-4 0</inkml:trace>
  <inkml:trace contextRef="#ctx0" brushRef="#br0" timeOffset="4766.41">8158 14531 2066 0,'-18'-23'45'0,"18"15"10"0,0 1 1 0,-4 3 3 0,4-4-47 16,0 8-12-16,0 0 0 0,0 0 0 0,0 0 20 0,4-4 3 0,1 0 0 0,8 1 0 15,4 3 6-15,0 0 2 0,-4 0 0 0,13 0 0 16,-4 0-8-16,0 0-2 0,8 0 0 0,1 0 0 16,3-4-2-16,5 4-1 0,14 0 0 0,-14-4 0 15,4 4-3-15,5-4-1 0,-5 0 0 0,9 0 0 16,-8 0-5-16,8 1-1 0,-13-5 0 0,4 4 0 16,5 0-8-16,0 0 12 0,0 0-12 0,-9-3 12 15,0 3 8-15,4 0 3 0,-8-4 0 0,0 4 0 0,0-3 11 16,4-1 2-16,-13 4 1 0,4-4 0 15,-13 1-29-15,10 3-8 0,-6-4 0 0,10 4 0 0,-14 0 0 0,0-3 0 16,5 3 0-16,-5-4 0 0,1 4 0 0,-9-4 0 16,8 5 0-16,-4-1 8 0,4 4-8 0,-12-4 0 15,12 4-8-15,-13-4 8 0,9 0 0 0,-13 4 8 16,0 0 0-16,0 0 0 0,0 0-17 0,0 0-3 16,0 0-1-16,0 0 0 15,0 0-19-15,-13 12-3 0,9-5-1 0,-13 5 0 16,4-4-129-16,4 3-27 0,-8 5-4 0</inkml:trace>
  <inkml:trace contextRef="#ctx0" brushRef="#br0" timeOffset="5344.12">8631 14728 2106 0,'0'0'46'0,"0"0"10"0,0 0 1 0,0 0 3 0,9 12-48 0,-1-1-12 0,-8 5 0 0,9-1 0 16,0 1 9-16,-5 3 0 0,13 0 0 0,-12 1 0 15,8 3 9-15,-5-4 2 0,5 4 0 0,5 0 0 16,-9 1-6-16,-1-5-1 0,10 4 0 0,-14-4 0 15,5 1 1-15,4-5 0 0,0 1 0 0,-9 3 0 0,9-8 2 0,-9 1 1 16,-4 0 0-16,5-5 0 0,-5-7 13 0,0 0 2 16,0 0 1-16,0 0 0 0,0 0-12 0,0 0-2 15,0 0-1-15,0 0 0 0,0 0-3 0,-5-4-1 16,1-7 0-16,-5 3 0 0,1-3-14 0,-1-5 9 16,0 1-9-16,9-5 8 0,-8 1-8 0,3-4 0 15,1 4 0-15,0-8 0 0,-5 0 0 0,9 0 0 16,-4 0 0-16,-1 0 0 0,5-1 0 0,0 9 0 15,0-4 0-15,0 8-11 0,0-1 11 0,0 1 0 16,0-1 0-16,5 9 0 0,-1-5 0 0,-4 0 0 0,9 5 8 0,-5-5-8 16,-4 8 0-16,9-4-8 0,-1 1 0 0,10 3 0 15,-10 0 8-15,10 0 0 0,-5-4 0 0,4 5 0 16,5-1 0-16,-5 4 0 0,5-8 0 0,-5 4 0 16,5 0 0-16,4 0 0 0,4-3 0 0,-3-1 0 15,-1 0 0-15,4 4 0 0,0-3 0 0,5 3 0 16,-9 0 0-16,5 0 0 0,-10-4 0 0,1 5 0 15,0-1 0-15,-1 0 0 0,-3 0 0 0,-1 0 0 16,1 0 0-16,-5 0 0 0,-13 4 0 0,8 0 0 16,5-4-17-16,-13 4 1 0,0 0 1 0,0 0 0 31,0 0-35-31,0 0-7 0,0 0-2 0,0 0-655 0,0 0-131 0</inkml:trace>
  <inkml:trace contextRef="#ctx0" brushRef="#br0" timeOffset="5825.23">8974 14840 2228 0,'0'0'63'0,"0"0"14"0,0 0-61 0,0 0-16 16,0-8 0-16,4 1 0 0,9 3 14 0,-8 0 0 0,8 0 0 0,-9 4 0 16,13-4-14-16,1 4 8 0,-1 0-8 0,1 0 0 15,-10 0 12-15,14 4-4 0,4-4-8 0,-4 8 12 16,-5-8-12-16,0 4 0 0,5 0 0 0,-4-1 0 16,3-3 0-16,-3 0 0 0,-1 0 8 15,0 4-8-15,-4 0 0 0,0 0 0 0,-13-4 0 0,13 4 0 16,-8 0 13-16,-5-4 0 0,0 0 0 0,0 0 0 15,0 11 21-15,0 1 4 0,0 0 1 0,-5-1 0 16,-3-3-8-16,3 3-2 0,1 1 0 0,-5 0 0 16,1 3-12-16,3-3-2 0,-8-1-1 0,9 1 0 15,-5-1-1-15,5 1 0 0,0 0 0 0,4-5 0 16,0 5-13-16,-5-4 9 0,-8-1-9 0,13 5 8 16,0-12-8-16,0 8 12 0,0-8-12 0,0 0 12 15,0 0 0-15,5 7 1 0,-5-7 0 0,0 0 0 16,0 0-21-16,13 4-5 0,4-4-1 0,-8-4 0 0,4 4 14 15,-5 0 0-15,5-7 0 0,0-1-9 0,5 0-8 16,-9 4-2-16,4-7 0 0,-5 3 0 16,5 0-78-16,0 4-16 0,-8-3-3 0,3 3-918 15</inkml:trace>
  <inkml:trace contextRef="#ctx0" brushRef="#br0" timeOffset="6454.29">8557 16720 1663 0,'0'0'36'0,"0"0"8"0,-4 4 2 0,4-4 1 0,0 0-38 0,0 0-9 0,0 0 0 0,0 0 0 0,0 0 49 0,0 0 8 15,0 0 2-15,0 0 0 0,0 0-2 0,8-7 0 16,5 3 0-16,-13 4 0 0,0 0-13 0,18-8-2 15,4 0-1-15,-5 4 0 0,5 1-3 0,-5-1-1 16,0 0 0-16,5 0 0 0,0-4-13 0,8 4-4 16,-8-3 0-16,0-1 0 0,8-4-5 0,-4 5-2 15,5-5 0-15,-5 8 0 0,8-4-4 0,5 1-1 0,-4 3 0 16,-9 0 0-16,9-8-8 0,0 9 0 0,4-5 0 0,0 4 0 16,-17 0 0-16,12 0 0 0,-8 0 0 0,5 4 8 15,-14-3-8-15,0-1 0 0,5 4 0 0,-13 0 0 16,17 0 0-16,-17 0 0 0,4 0 0 0,-5 0 0 15,1-4 0-15,-9 4 0 0,0 0 0 0,0 0 0 16,0 0-24-16,9 4-1 0,-9-4 0 0,0 0 0 31,-9 7-39-31,9 5-7 0,-9-4-1 0,1-1-931 0</inkml:trace>
  <inkml:trace contextRef="#ctx0" brushRef="#br0" timeOffset="7501.99">8883 16867 2077 0,'0'0'45'0,"-9"0"10"0,9 0 1 0,0-8 4 15,-13 1-48-15,13 7-12 0,0 0 0 0,0-8 0 0,4-4 12 0,-4 12 1 16,0 0 0-16,9-7 0 0,-9-5 5 0,9 8 1 15,4-4 0-15,-9 1 0 0,14 3 4 0,-1-4 1 16,-13 8 0-16,9-4 0 0,5 0-10 0,-1 4-2 16,-8 0 0-16,8 0 0 0,-4 0-12 0,4 0 0 15,-8 4 0-15,4-4 0 0,5 4 8 0,-14-4 1 0,-4 0 1 0,0 0 0 16,0 0 7-16,4 12 2 0,-4-12 0 0,0 0 0 16,0 0 2-16,0 7 1 0,-4 5 0 0,0-4 0 15,4-8-11-15,0 8-3 0,-9-1 0 0,5 1 0 16,4-8-8-16,-5 4 0 0,-8 4 9 0,9-5-9 15,-9-3 0-15,13 0 0 0,0 0 0 0,-9 0 8 16,9 0-8-16,0 0 0 0,0 0 0 0,-13-3 0 16,13 3 0-16,-4 0 0 0,-5-4 0 0,9 4 0 15,0 0 0-15,0 0 0 0,0 0 0 0,0 0 0 16,0 0 0-16,0 0 0 0,0 0 0 0,0 0 0 16,0 0 0-16,0 0 0 0,0 0 0 0,0 0 0 15,0 0 0-15,0 0 0 0,0 0 0 0,0 0 0 16,0 0 0-16,0 0-20 0,0 0 4 0,0 0 1 15,9-8-8-15,-9 8-1 0,0 0-1 0,0-8 0 16,4 4-6-16,-4 4-1 0,0 0 0 0,0 0 0 16,0 0-9-16,0 0-3 0,0 0 0 0,0 0 0 15,-4-7-6-15,4-1-2 0,0 8 0 0,0 0 0 16,-13-4-2-16,8 0-1 0,5 4 0 0,-4-4 0 0,-9 4 24 0,9-4 5 16,-5 4 1-16,9 0 0 0,-9 4 13 0,-4 0 4 15,9 0 0-15,4-4 0 0,-4 0 8 0,-9 0 0 16,8 4 0-16,5-4 0 0,0 0 38 0,0 0 3 15,0 0 1-15,-8 0 0 0,-1 0 5 0,9 0 1 16,0 0 0-16,0 0 0 0,0 0 6 0,0 0 2 16,0 0 0-16,0 0 0 0,0 0-11 0,0 0-1 15,0 0-1-15,0 0 0 0,0 0-8 0,4 12-2 0,1-5 0 16,3 1 0-16,-3 0-2 0,-5-8-1 0,0 0 0 0,4 11 0 16,9 1-7-16,-9-1-2 0,9 1 0 0,-8 0 0 15,8-1-4-15,-9 1-1 0,0-5 0 0,9 5 0 16,-8 0-3-16,8-5-1 0,-13 5 0 0,0-12 0 15,4 8 1-15,9 3 0 0,-13-3 0 0,4 4 0 16,-4-12 0-16,5 7 0 0,-5-7 0 0,8 8 0 16,-8-8-5-16,5 8-8 0,-5-8 11 0,0 0-11 15,0 0 8-15,0 0-8 0,0 0 0 0,0 0 0 16,0 0 9-16,0 0-9 0,0 0 0 0,0 0 9 16,0 0-9-16,0 0 8 0,0 0-8 0,0 0 8 15,0 0-8-15,-5-4 0 0,-3-8 0 0,3 5 0 16,1-5 0-16,4 0 0 0,-9-3 0 0,5 0 0 15,0-1 0-15,4 1-9 0,0-5 9 0,0 1-13 16,0 4 13-16,0-1 0 0,0 1-10 0,4-1 10 16,-4 5 0-16,4-1 0 0,-4 0-9 0,9 1 9 0,-5-1 0 0,9 5 0 15,-4-1 0-15,4 0 0 0,-4-3 0 0,8 7 0 16,5-4 0-16,-5 0 0 0,9 1-8 0,-13-1 8 16,18 4 0-16,-14-4 0 0,5 4-8 0,8-3 8 15,-8 3 0-15,4 4 0 0,-4-4 0 0,8 4 0 16,-12-4 0-16,3 0 0 0,1 4 0 0,-5 0 0 15,1 0 0-15,-1 0 0 0,0 0 0 0,1 0 0 16,-14 0 0-16,14 0 0 0,-10 0 0 0,1 0 0 16,8 0 0-16,-17 0 0 0,0 0-11 0,5 0 2 15,8 0 0-15,-13 0 0 16,0 0-15-16,0 0-4 0,0 0 0 0,0 0 0 16,0 0-19-16,0 0-4 0,0 0-1 0,0 0 0 15,4 8-107-15,-4-8-21 0,-4 12-5 0</inkml:trace>
  <inkml:trace contextRef="#ctx0" brushRef="#br0" timeOffset="7912.21">9274 16848 2124 0,'0'0'47'0,"0"0"9"0,0-4 3 0,0 4 0 0,0 0-47 0,0 0-12 0,-5-8 0 0,5 8 0 16,0 0 23-16,0 0 2 0,0 0 1 0,5-4 0 16,12 1-5-16,0 3-1 0,-8 0 0 0,4 0 0 0,4 0-10 15,-8 3-2-15,4-3-8 0,5 0 12 0,-10 4-12 0,5 0 0 16,5-4 0-16,-10 0 0 0,5 4 0 0,0 0 0 16,-4-4 0-16,-9 0 0 0,13 0 8 0,-13 0-8 15,0 0 0-15,0 0 0 0,0 0 19 0,0 0-3 16,0 0 0-16,0 0 0 0,0 0 18 0,0 0 3 15,0 0 1-15,0 11 0 0,0 1-5 0,0-4-1 16,-4 3 0-16,-5 1 0 0,5-1-11 0,-1 1-2 16,-3-4-1-16,3-1 0 0,1 1-6 0,4 0-2 15,0 0 0-15,0 3 0 0,0-11-10 0,0 0 0 16,-9 8 0-16,9-8 8 0,0 0-8 0,0 8 0 16,0-8 0-16,0 0 0 0,0 0 0 0,9 7 0 15,-9-7 0-15,0 0 0 0,0 0 0 0,17 4-14 0,-8-8 5 0,8 4 1 31,-4-7-32-31,9-1-5 0,0 0-2 0,8-3-728 0,-8-5-145 0</inkml:trace>
  <inkml:trace contextRef="#ctx0" brushRef="#br0" timeOffset="8888.84">23170 14817 1904 0,'0'0'42'0,"0"0"9"0,0 0 1 0,0 0 1 0,0 0-42 0,0 0-11 0,8-12 0 0,-8 12 0 16,0 0 18-16,9-3 2 0,8-5 0 0,-3 4 0 16,3 0 26-16,0 0 6 0,1 4 0 0,-1 0 1 15,13-4-19-15,-8 4-4 0,4 0-1 0,5 0 0 16,3-3-10-16,5 3-3 0,-8 0 0 0,17-4 0 16,-9 0-3-16,13 0-1 0,-4 0 0 0,4 4 0 15,4 0-4-15,1 0-8 0,-1-4 11 0,-4 4-11 16,-4 0 11-16,4 0-11 0,-13 4 10 0,4 0-10 15,-3 0 10-15,3 0-10 0,-17 0 10 0,9-1-10 16,-9 1 0-16,4 0 8 0,-12 0-8 0,3 0 0 16,5 0 0-16,0 0 0 0,-17-4 8 0,4 3-8 15,5 1 0-15,-14 0 0 0,0-4 0 0,-4 0 0 16,0 0 0-16,0 0 0 0,0 0 0 0,0 0 0 0,0 0 0 0,0 0-8 16,0 0-1-16,0 0 0 15,0 0-28-15,-8 8-6 0,-6-4-1 0,10 0-644 16,-13-1-128-16</inkml:trace>
  <inkml:trace contextRef="#ctx0" brushRef="#br0" timeOffset="9627.17">23773 15022 2221 0,'0'0'63'0,"0"0"13"0,0 0-60 0,0 0-16 0,0 0 0 0,0 0 0 16,0 0 28-16,0 11 4 0,0-3 0 0,0 0 0 15,0 3-12-15,0 1-1 0,5-1-1 0,-1 9 0 16,9-5 19-16,-13 4 4 0,13-3 1 0,-9 7 0 15,5-4-11-15,0 8-3 0,-1 0 0 0,6 4 0 16,-14-7-16-16,8 6-3 0,1-3-1 0,0 4 0 16,-1-4 11-16,-3 0 1 0,-1 4 1 0,9 0 0 15,-13-4-6-15,4 0-2 0,-4 0 0 0,0-4 0 16,0 4-3-16,0-3-1 0,0-5 0 0,0 0 0 16,-4 0 3-16,4 1 0 0,0-5 0 0,0-3 0 0,-4-1-12 0,-5-3 10 15,9-8-10-15,-4 8 10 0,-1 0-10 0,5-8 8 16,0 0-8-16,-13 0 8 0,9-4-8 0,-9 0 0 15,9-4 0-15,-10-3 0 0,14-1 0 0,-8-4 0 16,-1-3 0-16,0 0 0 0,-4-4 0 0,9-8-9 16,4-4 9-16,0 4-10 0,-4-4-2 0,4-3 0 15,-9-1 0-15,9 4 0 0,-4 1 12 0,4-1-8 16,0 8 8-16,0 0-8 0,0 0 8 0,0 4 0 16,0-4 0-16,4 7 0 0,5 1 0 0,-5 4 0 15,-4 3 0-15,13-3 0 0,-9 3 0 0,5 4 0 16,4-3 0-16,0 3 0 0,0 0 0 0,0 4-8 0,0 1 8 0,9-1 0 15,-5 0 0-15,1 0 0 0,3 4 0 0,-3 4 0 16,8-4 0-16,-4-4 0 0,8 4 0 0,-8 0 11 16,12 0-11-16,-12 4 0 0,9 0 0 15,-10 0 0-15,14-4 0 0,-13 0 0 0,-1 3-11 0,5-3 11 16,1 0 0-16,-6 0 0 0,1 4 0 0,0-4 8 16,-1 0-8-16,5 4 0 0,-13-4 0 0,5 0 0 15,-1 0 0-15,1 0 0 0,-5 0 0 0,4 0 0 16,0 0 0-16,-8 0 0 0,4 0 0 0,-4 0 0 15,-1 0 0-15,-8 0 0 0,18-4 0 0,-14 4 0 16,-4 0 0-16,0 0 0 0,9-4 0 0,-1 4 0 16,-8 0 0-16,0 0-15 0,0 0 3 0,0 0 0 15,0 0-25-15,0 0-5 0,0 0-1 16,0 0 0-16,0 0-17 0,0 0-4 0,0 0-1 16,0 0 0-16,0 0-116 0,0 0-23 15,0 12-5-15,0 0-1 0</inkml:trace>
  <inkml:trace contextRef="#ctx0" brushRef="#br0" timeOffset="10088.84">24225 15450 2210 0,'0'0'48'0,"0"-11"11"0,-9-1 1 0,9 0 3 0,0 5-51 0,-4-1-12 0,4 0 0 0,0 8 0 16,4-7 18-16,-4 7 1 0,0 0 0 0,0 0 0 15,13-8-7-15,-4 4 0 0,4 4-1 0,0 0 0 16,4-4 1-16,-4 4 0 0,5-4 0 0,8 8 0 16,-4 0-12-16,-5 0 0 0,5 0 0 0,-5 0 0 15,5-4 0-15,-5 3 8 0,1 1-8 0,-10 0 0 16,5 0 0-16,-8 4 0 0,8-1 0 0,-9 1 0 15,0 0 16-15,-4 3 4 0,0 1 0 0,-4 0 1 16,0-1 11-16,4 5 3 0,-18-1 0 0,5 4 0 16,-4 1-4-16,-1-1-1 0,5 0 0 0,-4-3 0 15,0 3-9-15,4 0-1 0,4-3-1 0,-4-1 0 16,0 1-2-16,4-5 0 0,9 1 0 0,-4-1 0 16,-5 1-5-16,5-4-2 0,4-8 0 0,0 0 0 0,4 11-10 0,-4-11 8 15,0 0-8-15,13 8 8 0,-4-4-8 0,4 4 0 16,4-4 0-16,1-4 8 0,-1 0-8 0,5-4 0 15,-5 0 0-15,9 4 0 0,-4-4 0 0,4-4 0 16,0 8 0-16,-4-4-11 0,-5 0-4 0,5 4-1 16,4-3 0-16,-4-1 0 15,-5 0-34-15,-8 4-7 0,8-4-2 0,-4 0-732 16,4 4-146-16</inkml:trace>
  <inkml:trace contextRef="#ctx0" brushRef="#br0" timeOffset="11093.98">23491 18624 1195 0,'0'0'26'0,"0"0"6"0,0 0 0 0,0 0 2 0,0 0-34 16,0 0 0-16,0 0 0 0,0 0 0 0,0 0 77 0,0 0 9 16,0 0 2-16,0 0 0 0,0 0 1 0,0 0 1 15,0 0 0-15,0 0 0 0,0 0-28 0,0 0-6 16,0 0 0-16,0 0-1 0,0 0-16 0,9-4-3 16,-1 4-1-16,10-4 0 0,-14 0-7 0,14 4-2 15,-1-8 0-15,5 5 0 0,-5-5-13 0,0 0-2 16,5 4-1-16,4-3 0 0,5 3-10 0,3 0 0 15,-8 0 9-15,9 4-9 0,0-4 0 0,-5 4 0 16,5-4 0-16,0 4 0 0,-1 0 8 0,1 0-8 16,-4 0 8-16,-1-4-8 0,5 4 11 0,-9 0-3 0,4 4 0 15,-4-4 0-15,-4 0 0 0,8 0 0 0,-8 0 0 0,8 0 0 16,-8 0-8-16,-4 0 0 0,3-4 0 0,-3 1 0 16,3-1 0-16,-3 4 0 0,-1-4 0 0,5 0 12 15,-14 4-12-15,5-4 0 0,1 0-10 0,3 0 10 16,-8 1 0-16,4-1 10 0,4 4 0 0,-13-4 0 15,14 0-10-15,-18 4-14 0,0 0 3 0,0 0 1 16,0 0 10-16,8-4 0 0,-8 4 0 0,9-4 0 31,-9 4-24-31,0 0-2 0,0 0-1 0,4 0 0 0,-4 0-36 16,0 0-7-16,0 0-2 0,0 0-556 0,0 0-112 0</inkml:trace>
  <inkml:trace contextRef="#ctx0" brushRef="#br0" timeOffset="12215.75">23895 18759 2343 0,'-9'-16'52'0,"9"16"10"0,0-7 2 0,-13 3 2 0,0-4-53 0,5 4-13 16,8-3 0-16,0 7 0 0,-14-4 9 0,14 4-1 15,0 0 0-15,0 0 0 0,0 0 10 0,0 0 2 16,0 0 0-16,0 0 0 0,0 0-7 0,0 0-1 16,0 0 0-16,14 7 0 0,-6 5-4 0,1-4-8 15,0 3 11-15,-1-3-11 0,-3 4 8 0,8-5-8 16,-9 5 0-16,0 0 0 0,1-1 10 0,3-3-10 15,1-4 8-15,0 11-8 0,-5-7 0 0,0 0 0 16,5 3 8-16,-9-11-8 0,4 8 9 0,-4 0 0 16,5-1 0-16,-5 1 0 0,0-8 1 0,0 12 0 15,0-5 0-15,0-7 0 0,0 12 24 0,0-12 5 16,0 8 1-16,0 3 0 0,-5-3-28 0,5-8-4 0,0 12-8 0,0-5 11 16,0 5-11-16,0-12 12 0,0 0-12 0,0 8 12 15,0-8-12-15,0 0 0 0,0 0 0 0,5 11 8 16,-5-3-8-16,0-8 0 0,0 0 0 0,4 8 8 15,-4-8-8-15,0 0 0 0,0 0 0 0,0 0 0 16,0 0 0-16,9 7 0 0,-9-7 0 0,0 0 0 16,0 0 0-16,0 0 0 0,0 0 0 0,0 0 0 15,0 0 0-15,0 0 0 0,0 0 0 0,0 0 0 16,4-4 0-16,-4 4 10 0,0 0-10 0,0-7 10 16,4-1-10-16,5 0 0 0,-9 1 0 0,0-5 8 15,0 4-8-15,0 1 0 0,0-5 0 0,-9 0 0 16,5-3 0-16,4 3 0 0,0-3 0 0,0-1 0 15,0 1 0-15,0 0 0 0,4-5 0 0,5 1 0 0,-9 0 0 16,0-1 0-16,5 1 0 0,-1 4 0 0,9-1 0 0,-13 5 0 16,0-1 0-16,4 0 0 0,1 5 0 0,3 3 0 15,-8 4 0-15,0 0 0 0,0-12 0 0,9 5 0 16,0-1 0-16,-9 8 0 0,4-4 0 0,13-4 0 16,-17 8 0-16,0 0 0 0,18-4 0 0,-10 1 0 15,5-1 0-15,5 4 0 0,-1-4 0 0,1 4 0 16,3 0 0-16,-3 0 0 0,-1 0 0 0,5 0 0 15,-5 4 0-15,5-8 0 0,-5 4 0 0,9 0 0 16,-4 0 0-16,8 0 0 0,-4 4-11 0,0 0 11 16,-4-4-8-16,-4 0 8 0,3 3 0 0,1 1 0 15,0-4 0-15,-1 4 0 0,-3 0 0 0,8 0 0 0,-5-4 0 16,-3 4 0-16,-9-4 0 0,8 0 0 0,0 4 0 0,1-4 0 16,-1-4 0-16,0 4 0 0,-12-4 0 0,12 4 0 15,-8 0 0-15,4 0 0 0,0 0 0 0,-4 0 0 16,4 0 0-16,-5 0-10 0,-8 0 10 0,0 0 0 15,9 0-14-15,-9 0 4 0,0 0 1 0,0 0 0 32,0 0-23-32,0 0-4 0,0 0 0 0,0 0-1 15,0 0-23-15,0 0-4 0,0 0 0 0,0 0-1 16,0 0-101-16,-9 4-20 0,1 0-4 0</inkml:trace>
  <inkml:trace contextRef="#ctx0" brushRef="#br0" timeOffset="12776.98">24399 18790 1548 0,'0'0'34'0,"0"0"7"0,0 0 2 0,0 0 0 0,0 0-35 16,0 0-8-16,0-8 0 0,4 4 0 0,-4 4 69 0,0 0 12 15,0 0 3-15,0 0 0 0,13-7-6 0,-4-1-1 16,-1 4 0-16,-3 0 0 0,-5 4-20 0,0 0-4 16,0 0-1-16,8 0 0 0,1-4-22 0,-9 4-5 15,9-4-1-15,4 4 0 0,-9 0-12 0,9 0-2 16,-4 4-1-16,4-4 0 0,0 4 5 0,4 0 1 0,-12 0 0 0,-5-4 0 16,8 4-15-16,-8-4 0 0,0 0 0 0,13 4 0 15,-13-4 0-15,13 7 0 0,-13-7 0 0,0 12 0 16,0-12 0-16,0 8 11 0,5 3-2 0,-10 1 0 15,-3-5 7-15,-1 5 2 0,9 0 0 0,-9-5 0 16,1 5 1-16,-5-1 0 0,4 1 0 0,-4 0 0 16,9-5 6-16,-9 1 2 0,4 0 0 0,-8-4 0 15,8 7-10-15,0-11-1 0,-4 0-1 0,13 0 0 16,0 0-3-16,0 0-1 0,0 0 0 0,0 0 0 16,0 0-11-16,0 0 0 0,0 0 0 0,13 8 0 15,-13-8 0-15,0 0 0 0,18 0 0 0,-1 0 0 16,5 0 0-16,-5-8 0 0,0 8-9 0,5 0 9 15,0 0 0-15,-1 0 0 0,-3-4 0 0,-1 4 0 16,5-3 0-16,0-1 0 0,-9 4 0 0,4-4 0 0,0 4 0 16,1-4 0-16,-10 4 0 0,5 0 0 0,-13 0 0 15,0 0 0-15,9-4 0 0,0 4 0 0,-9 0 0 0,0 0 0 16,0 0 0-16,0 0 0 0,0 0 0 0,0 0 0 16,0 0-9-16,0 0 9 0,0 0-24 0,0 0 0 15,0 0 1-15,0 0 0 16,0 0-37-16,0-8-7 0,-9 4-1 0,9 4-700 15,-9-3-139-15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8T07:54:59.7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13827 6685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8T07:53:26.4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2313 6940 24575,'0'0'0</inkml:trace>
  <inkml:trace contextRef="#ctx0" brushRef="#br0" timeOffset="2821">2313 6940 24575,'0'33'0,"0"14"0,0-13 0,0 3 0,-1 10 0,0 1 0,1-6 0,-1 1 0,-1-7 0,0 1 0,0-3 0,0-2 0,-1 1 0,0 5 0,0 4 0,-1-3 0,1 0 0,-1 1 0,-1 6 0,0 6 0,0-3 0,3-12 0,1-2 0,-1 3 0,0 1 0,0 4 0,-1 0 0,2-4 0,1 10 0,0-2 0,0-11 0,0 2 0,0-4 0,0 3 0,0-3 0,0 0 0,0 0 0,0-2 0,0-1 0,0 9 0,0 1 0,0 4 0,0-14 0,0 0 0,0 18 0,3 0 0,2-11 0,1-6 0,0 0 0,-2-6 0,1 0 0,3 19 0,0-1 0,1 5 0,-3-19 0,0 1 0,2-1 0,1 0 0,0 3 0,0-1 0,0-1 0,0 1 0,0 2 0,-2 1 0,-4-6 0,-1 0 0,0 4 0,0-1 0,-1 0 0,-2 0 0,-1 4 0,-2 1 0,-1 3 0,-1-2 0,0-5 0,-1 1 0,0 6 0,0-2 0,-1 3 0,3-10 0,1 0 0,-1 11 0,2-10 0,1 0 0,2 3 0,0 10 0,0-15 0,0-3 0,1-2 0,1-2 0,3 0 0,1 4 0,3 4 0,-2 0 0,2 1 0,1 12 0,0-1 0,-3-11 0,-1-1 0,-2 0 0,-1-1 0,-1-3 0,0-1 0,0 20 0,-1 0 0,-1-28 0,0-5 0,0-8 0</inkml:trace>
  <inkml:trace contextRef="#ctx0" brushRef="#br0" timeOffset="4945">2514 11535 24575,'0'21'0,"0"12"0,0-9 0,0 3 0,0 11 0,0 5 0,0-1 0,0-6 0,0-2 0,0 8 0,0-4 0,0 7 0,0 4 0,0 2 0,0 0 0,0-2 0,0-5 0,0-2 0,0-4 0,0-1 0,0 2 0,0 5-365,0-3 1,0 4 0,0 4 0,0 1 0,0 1 0,0 0 0,0-2 0,0-3 0,0-4-78,0 6 1,0-4 0,0-3 0,0 1 0,0 3 441,0 1 0,0 2 0,0 0 0,0 1 0,0-1 0,0-1-149,0 5 0,0 0 0,0-2 0,0-1 1,0-2 148,0-3 0,0-2 0,0-1 0,0 2-137,0 6 0,0 2 0,0-2 1,0-6 136,0 7 0,0-6 0,0-8 0,0-1 0,0-6 0,0-2 3276,0 20-2944,0-7 2048,0-8-2380,0-7 786,0-1-786,0 13 0,0-10 0,0 1 0,0 21 0,0-16 0,0 0 0,0 13 0,0-21 0,0 1 0,0 7 0,0 0 0,0 6 0,0-5 0,0-1 0,0 3 0,0 11 0,0-3 0,-4-9 0,1 1 0,1-8 0,-1 1 0,-2 14 0,-1 0 0,3-14 0,0-3 0,-4 18 0,-15-15 0,15-24 0,-11-7 0</inkml:trace>
  <inkml:trace contextRef="#ctx0" brushRef="#br0" timeOffset="6868">2506 15784 24575,'-1'49'0,"0"0"0,0-4 0,0 2 0,1-3 0,0 3 0,0-1 0,0-6 0,0 0 0,0 2 0,0 3 0,0 3 0,0 0 0,0-1 0,0-7 0,0-2 0,0 1 0,0 1-466,0 0 0,0 2 0,0 1 0,0 0 1,0-3 465,0 0 0,0-1 0,0-1 0,0 1 0,-1 7 0,-1 2 0,0-1 0,0-1 0,0 2 0,0-2 0,-1 0-19,1-7 0,-1 0 1,0 0-1,0-3 19,0-1 0,1-2 0,-1-1 0,1 13 0,0-3 0,1-4 0,1 2 0,-1 3 0,0 4 0,0-4 0,1 1 0,-1-2 0,0-4 0,0 2 0,0-2 856,1 4 1,0-4-857,0-10 0,0-2 345,0 4 1,0 1-346,0-1 0,0-3 0,0 5 0,0-7 0,0 0 0,0 5 0,0 11 0,0-8 0,0-4 0,1 3 0,1 0 0,0 0 0,-1 0 0,0 0 0,2-4 0,-1-4 0,-1-7 0,-1-7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2-14T22:18:50.5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15853 8088 1562 0,'0'0'34'0,"0"0"7"0,0 0 2 0,0 0 1 0,17 4-35 0,5-1-9 0,-5 5 0 0,0 0 0 16,5 0 0-16,-5-1 0 0,-8 1 0 0,0 0-466 15,8 3-88-15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837490F-3F4B-4F84-963E-E197627E8BD7}" type="datetimeFigureOut">
              <a:rPr lang="en-US" smtClean="0"/>
              <a:t>10/8/24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28706-0B46-42D5-B4C5-D2C656F13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44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42A7B-3C56-AE4C-83F2-557C9A1FD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8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99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21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53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467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663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0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75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91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03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81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42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3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17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87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9037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591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258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50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21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562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864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95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173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240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924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193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134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9478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2900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264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048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35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6046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847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5928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313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8238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046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918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580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264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954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55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3221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2116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985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253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7154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004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680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623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6586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478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4413203"/>
            <a:ext cx="5618480" cy="4189095"/>
          </a:xfrm>
        </p:spPr>
        <p:txBody>
          <a:bodyPr>
            <a:normAutofit/>
          </a:bodyPr>
          <a:lstStyle/>
          <a:p>
            <a:endParaRPr lang="en-US" baseline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813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3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4972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49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041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79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876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997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6018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6281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440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9762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0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742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1434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12C98-7ABB-554D-A908-746B5A8F3E0B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35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80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36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 i="0">
                <a:solidFill>
                  <a:srgbClr val="376092"/>
                </a:solidFill>
                <a:latin typeface="Calibri Light" panose="020F0502020204030204" pitchFamily="34" charset="0"/>
                <a:ea typeface="微軟正黑體" pitchFamily="34" charset="-120"/>
                <a:cs typeface="Calibri Light" panose="020F0502020204030204" pitchFamily="34" charset="0"/>
              </a:defRPr>
            </a:lvl1pPr>
          </a:lstStyle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Calibri Light" panose="020F0502020204030204" pitchFamily="34" charset="0"/>
                <a:ea typeface="微軟正黑體" pitchFamily="34" charset="-120"/>
                <a:cs typeface="Calibri Light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dirty="0"/>
              <a:t>Click to edit Master subtitle style</a:t>
            </a:r>
            <a:endParaRPr lang="zh-TW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</p:spPr>
        <p:txBody>
          <a:bodyPr/>
          <a:lstStyle>
            <a:lvl1pPr>
              <a:defRPr>
                <a:latin typeface="Trebuchet MS"/>
                <a:ea typeface="微軟正黑體" pitchFamily="34" charset="-120"/>
                <a:cs typeface="Trebuchet MS"/>
              </a:defRPr>
            </a:lvl1pPr>
          </a:lstStyle>
          <a:p>
            <a:fld id="{F0DB60E9-3791-BA46-9A1F-C7E7DEB4C9B9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October 8,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>
            <a:lvl1pPr>
              <a:defRPr>
                <a:latin typeface="Trebuchet MS"/>
                <a:ea typeface="微軟正黑體" pitchFamily="34" charset="-120"/>
                <a:cs typeface="Trebuchet MS"/>
              </a:defRPr>
            </a:lvl1pPr>
          </a:lstStyle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35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F77E-6920-914C-84CD-27E3CCDDC6C1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October 8,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6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509CC-8AEF-0F46-A141-A828F5D30D70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October 8,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99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4429"/>
          </a:xfrm>
        </p:spPr>
        <p:txBody>
          <a:bodyPr rtlCol="0"/>
          <a:lstStyle>
            <a:lvl1pPr>
              <a:defRPr b="0" i="0">
                <a:solidFill>
                  <a:srgbClr val="0078C0"/>
                </a:solidFill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286934"/>
            <a:ext cx="8229600" cy="4839230"/>
          </a:xfrm>
        </p:spPr>
        <p:txBody>
          <a:bodyPr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E026C-9B7C-964A-9AB0-21B2B0C30D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928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buFont typeface="Arial" pitchFamily="34" charset="0"/>
              <a:buChar char="•"/>
              <a:defRPr/>
            </a:lvl1pPr>
            <a:lvl2pPr>
              <a:spcBef>
                <a:spcPts val="1200"/>
              </a:spcBef>
              <a:buSzPct val="60000"/>
              <a:buFont typeface="Wingdings 3" pitchFamily="18" charset="2"/>
              <a:buChar char=""/>
              <a:defRPr/>
            </a:lvl2pPr>
            <a:lvl3pPr>
              <a:spcBef>
                <a:spcPts val="1200"/>
              </a:spcBef>
              <a:buSzPct val="100000"/>
              <a:buFont typeface="Arial" pitchFamily="34" charset="0"/>
              <a:buChar char="•"/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  <a:endParaRPr lang="zh-TW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20E74-F9C5-DF45-B4F2-A87BB8204213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October 8,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38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i="0" cap="all">
                <a:solidFill>
                  <a:srgbClr val="376092"/>
                </a:solidFill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CA94-EA06-D74B-8813-1E4703F46274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October 8,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13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A057F-EEE0-E143-A647-6E2A5362C421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October 8,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72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680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  <a:endParaRPr lang="zh-TW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2474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680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  <a:endParaRPr lang="zh-TW" alt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D1E87-4D57-8247-812B-DE86A4FE7CAD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October 8,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55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E326-3951-8F41-B8A6-287BD53E821A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October 8,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95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88A6-5662-9840-99A9-AA3002CD224D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October 8,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18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E50D6-2B8D-AE42-9157-E111CFB90FA4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October 8,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84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29112-BA64-6B4D-AED1-892FC489EC4A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October 8,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1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688" y="0"/>
            <a:ext cx="9123312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  <a:endParaRPr lang="zh-TW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1pPr>
          </a:lstStyle>
          <a:p>
            <a:fld id="{F3BDD0B4-48C4-9944-9B38-ADDCF6C0B94D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October 8,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1pPr>
          </a:lstStyle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7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b="0" i="0" kern="1200">
          <a:solidFill>
            <a:schemeClr val="accent1">
              <a:lumMod val="75000"/>
            </a:schemeClr>
          </a:solidFill>
          <a:latin typeface="Calibri Light" panose="020F0502020204030204" pitchFamily="34" charset="0"/>
          <a:ea typeface="MS UI Gothic" pitchFamily="34" charset="-128"/>
          <a:cs typeface="Calibri Light" panose="020F050202020403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kern="1200">
          <a:solidFill>
            <a:schemeClr val="tx1"/>
          </a:solidFill>
          <a:latin typeface="+mn-lt"/>
          <a:ea typeface="MS UI Gothic" pitchFamily="34" charset="-128"/>
          <a:cs typeface="Lucida Sans Unicode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b="0" kern="1200">
          <a:solidFill>
            <a:schemeClr val="tx1"/>
          </a:solidFill>
          <a:latin typeface="+mn-lt"/>
          <a:ea typeface="MS UI Gothic" pitchFamily="34" charset="-128"/>
          <a:cs typeface="Lucida Sans Unicode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kern="1200">
          <a:solidFill>
            <a:schemeClr val="tx1"/>
          </a:solidFill>
          <a:latin typeface="+mn-lt"/>
          <a:ea typeface="MS UI Gothic" pitchFamily="34" charset="-128"/>
          <a:cs typeface="Lucida Sans Unicode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kern="1200">
          <a:solidFill>
            <a:schemeClr val="tx1"/>
          </a:solidFill>
          <a:latin typeface="+mn-lt"/>
          <a:ea typeface="MS UI Gothic" pitchFamily="34" charset="-128"/>
          <a:cs typeface="Lucida Sans Unicode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kern="1200">
          <a:solidFill>
            <a:schemeClr val="tx1"/>
          </a:solidFill>
          <a:latin typeface="+mn-lt"/>
          <a:ea typeface="MS UI Gothic" pitchFamily="34" charset="-128"/>
          <a:cs typeface="Lucida Sans Unicode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71.png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56.png"/><Relationship Id="rId7" Type="http://schemas.openxmlformats.org/officeDocument/2006/relationships/image" Target="../media/image43.png"/><Relationship Id="rId12" Type="http://schemas.openxmlformats.org/officeDocument/2006/relationships/image" Target="../media/image310.png"/><Relationship Id="rId17" Type="http://schemas.openxmlformats.org/officeDocument/2006/relationships/image" Target="../media/image53.png"/><Relationship Id="rId25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2.png"/><Relationship Id="rId20" Type="http://schemas.openxmlformats.org/officeDocument/2006/relationships/image" Target="../media/image37.png"/><Relationship Id="rId1" Type="http://schemas.openxmlformats.org/officeDocument/2006/relationships/tags" Target="../tags/tag9.xml"/><Relationship Id="rId6" Type="http://schemas.openxmlformats.org/officeDocument/2006/relationships/image" Target="../media/image42.png"/><Relationship Id="rId11" Type="http://schemas.openxmlformats.org/officeDocument/2006/relationships/image" Target="../media/image65.png"/><Relationship Id="rId24" Type="http://schemas.openxmlformats.org/officeDocument/2006/relationships/image" Target="../media/image69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68.png"/><Relationship Id="rId28" Type="http://schemas.openxmlformats.org/officeDocument/2006/relationships/image" Target="../media/image33.png"/><Relationship Id="rId10" Type="http://schemas.openxmlformats.org/officeDocument/2006/relationships/image" Target="../media/image642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13" Type="http://schemas.openxmlformats.org/officeDocument/2006/relationships/image" Target="../media/image73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70.png"/><Relationship Id="rId12" Type="http://schemas.openxmlformats.org/officeDocument/2006/relationships/image" Target="../media/image7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660.png"/><Relationship Id="rId11" Type="http://schemas.openxmlformats.org/officeDocument/2006/relationships/image" Target="../media/image710.png"/><Relationship Id="rId5" Type="http://schemas.openxmlformats.org/officeDocument/2006/relationships/image" Target="../media/image650.png"/><Relationship Id="rId10" Type="http://schemas.openxmlformats.org/officeDocument/2006/relationships/image" Target="../media/image700.png"/><Relationship Id="rId4" Type="http://schemas.openxmlformats.org/officeDocument/2006/relationships/image" Target="../media/image641.png"/><Relationship Id="rId9" Type="http://schemas.openxmlformats.org/officeDocument/2006/relationships/image" Target="../media/image6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13" Type="http://schemas.openxmlformats.org/officeDocument/2006/relationships/image" Target="../media/image73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70.png"/><Relationship Id="rId12" Type="http://schemas.openxmlformats.org/officeDocument/2006/relationships/image" Target="../media/image7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660.png"/><Relationship Id="rId11" Type="http://schemas.openxmlformats.org/officeDocument/2006/relationships/image" Target="../media/image710.png"/><Relationship Id="rId5" Type="http://schemas.openxmlformats.org/officeDocument/2006/relationships/image" Target="../media/image650.png"/><Relationship Id="rId10" Type="http://schemas.openxmlformats.org/officeDocument/2006/relationships/image" Target="../media/image700.png"/><Relationship Id="rId4" Type="http://schemas.openxmlformats.org/officeDocument/2006/relationships/image" Target="../media/image640.png"/><Relationship Id="rId9" Type="http://schemas.openxmlformats.org/officeDocument/2006/relationships/image" Target="../media/image6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7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75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40.png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10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7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40.png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10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82.png"/><Relationship Id="rId11" Type="http://schemas.openxmlformats.org/officeDocument/2006/relationships/image" Target="../media/image90.png"/><Relationship Id="rId5" Type="http://schemas.openxmlformats.org/officeDocument/2006/relationships/image" Target="../media/image81.png"/><Relationship Id="rId10" Type="http://schemas.openxmlformats.org/officeDocument/2006/relationships/image" Target="../media/image89.png"/><Relationship Id="rId4" Type="http://schemas.openxmlformats.org/officeDocument/2006/relationships/image" Target="../media/image80.png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82.png"/><Relationship Id="rId11" Type="http://schemas.openxmlformats.org/officeDocument/2006/relationships/image" Target="../media/image90.png"/><Relationship Id="rId5" Type="http://schemas.openxmlformats.org/officeDocument/2006/relationships/image" Target="../media/image81.png"/><Relationship Id="rId10" Type="http://schemas.openxmlformats.org/officeDocument/2006/relationships/image" Target="../media/image89.png"/><Relationship Id="rId4" Type="http://schemas.openxmlformats.org/officeDocument/2006/relationships/image" Target="../media/image80.png"/><Relationship Id="rId9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notesSlide" Target="../notesSlides/notesSlide19.xml"/><Relationship Id="rId21" Type="http://schemas.openxmlformats.org/officeDocument/2006/relationships/customXml" Target="../ink/ink1.xml"/><Relationship Id="rId7" Type="http://schemas.openxmlformats.org/officeDocument/2006/relationships/image" Target="../media/image93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tags" Target="../tags/tag18.xml"/><Relationship Id="rId6" Type="http://schemas.openxmlformats.org/officeDocument/2006/relationships/image" Target="../media/image92.png"/><Relationship Id="rId11" Type="http://schemas.openxmlformats.org/officeDocument/2006/relationships/image" Target="../media/image96.png"/><Relationship Id="rId5" Type="http://schemas.openxmlformats.org/officeDocument/2006/relationships/image" Target="../media/image81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910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060.png"/><Relationship Id="rId18" Type="http://schemas.openxmlformats.org/officeDocument/2006/relationships/image" Target="../media/image97.png"/><Relationship Id="rId3" Type="http://schemas.openxmlformats.org/officeDocument/2006/relationships/notesSlide" Target="../notesSlides/notesSlide20.xml"/><Relationship Id="rId21" Type="http://schemas.openxmlformats.org/officeDocument/2006/relationships/customXml" Target="../ink/ink2.xml"/><Relationship Id="rId7" Type="http://schemas.openxmlformats.org/officeDocument/2006/relationships/image" Target="../media/image93.png"/><Relationship Id="rId12" Type="http://schemas.openxmlformats.org/officeDocument/2006/relationships/image" Target="../media/image1050.png"/><Relationship Id="rId17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3.png"/><Relationship Id="rId20" Type="http://schemas.openxmlformats.org/officeDocument/2006/relationships/image" Target="../media/image99.png"/><Relationship Id="rId1" Type="http://schemas.openxmlformats.org/officeDocument/2006/relationships/tags" Target="../tags/tag19.xml"/><Relationship Id="rId6" Type="http://schemas.openxmlformats.org/officeDocument/2006/relationships/image" Target="../media/image92.png"/><Relationship Id="rId11" Type="http://schemas.openxmlformats.org/officeDocument/2006/relationships/image" Target="../media/image1040.png"/><Relationship Id="rId5" Type="http://schemas.openxmlformats.org/officeDocument/2006/relationships/image" Target="../media/image81.png"/><Relationship Id="rId15" Type="http://schemas.openxmlformats.org/officeDocument/2006/relationships/image" Target="../media/image108.png"/><Relationship Id="rId10" Type="http://schemas.openxmlformats.org/officeDocument/2006/relationships/image" Target="../media/image95.png"/><Relationship Id="rId19" Type="http://schemas.openxmlformats.org/officeDocument/2006/relationships/image" Target="../media/image98.png"/><Relationship Id="rId4" Type="http://schemas.openxmlformats.org/officeDocument/2006/relationships/image" Target="../media/image910.png"/><Relationship Id="rId9" Type="http://schemas.openxmlformats.org/officeDocument/2006/relationships/image" Target="../media/image94.png"/><Relationship Id="rId14" Type="http://schemas.openxmlformats.org/officeDocument/2006/relationships/image" Target="../media/image107.png"/><Relationship Id="rId22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03.png"/><Relationship Id="rId18" Type="http://schemas.openxmlformats.org/officeDocument/2006/relationships/image" Target="../media/image111.png"/><Relationship Id="rId3" Type="http://schemas.openxmlformats.org/officeDocument/2006/relationships/notesSlide" Target="../notesSlides/notesSlide21.xml"/><Relationship Id="rId21" Type="http://schemas.openxmlformats.org/officeDocument/2006/relationships/image" Target="../media/image97.png"/><Relationship Id="rId7" Type="http://schemas.openxmlformats.org/officeDocument/2006/relationships/image" Target="../media/image93.png"/><Relationship Id="rId12" Type="http://schemas.openxmlformats.org/officeDocument/2006/relationships/image" Target="../media/image110.png"/><Relationship Id="rId25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96.png"/><Relationship Id="rId1" Type="http://schemas.openxmlformats.org/officeDocument/2006/relationships/tags" Target="../tags/tag20.xml"/><Relationship Id="rId6" Type="http://schemas.openxmlformats.org/officeDocument/2006/relationships/image" Target="../media/image92.png"/><Relationship Id="rId11" Type="http://schemas.openxmlformats.org/officeDocument/2006/relationships/image" Target="../media/image1090.png"/><Relationship Id="rId24" Type="http://schemas.openxmlformats.org/officeDocument/2006/relationships/image" Target="../media/image104.png"/><Relationship Id="rId5" Type="http://schemas.openxmlformats.org/officeDocument/2006/relationships/image" Target="../media/image81.png"/><Relationship Id="rId23" Type="http://schemas.openxmlformats.org/officeDocument/2006/relationships/image" Target="../media/image99.png"/><Relationship Id="rId10" Type="http://schemas.openxmlformats.org/officeDocument/2006/relationships/image" Target="../media/image95.png"/><Relationship Id="rId19" Type="http://schemas.openxmlformats.org/officeDocument/2006/relationships/image" Target="../media/image112.png"/><Relationship Id="rId4" Type="http://schemas.openxmlformats.org/officeDocument/2006/relationships/image" Target="../media/image910.png"/><Relationship Id="rId9" Type="http://schemas.openxmlformats.org/officeDocument/2006/relationships/image" Target="../media/image94.png"/><Relationship Id="rId22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8" Type="http://schemas.openxmlformats.org/officeDocument/2006/relationships/image" Target="../media/image97.png"/><Relationship Id="rId3" Type="http://schemas.openxmlformats.org/officeDocument/2006/relationships/notesSlide" Target="../notesSlides/notesSlide22.xml"/><Relationship Id="rId21" Type="http://schemas.openxmlformats.org/officeDocument/2006/relationships/image" Target="../media/image104.png"/><Relationship Id="rId7" Type="http://schemas.openxmlformats.org/officeDocument/2006/relationships/image" Target="../media/image93.png"/><Relationship Id="rId17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4.png"/><Relationship Id="rId20" Type="http://schemas.openxmlformats.org/officeDocument/2006/relationships/image" Target="../media/image99.png"/><Relationship Id="rId1" Type="http://schemas.openxmlformats.org/officeDocument/2006/relationships/tags" Target="../tags/tag21.xml"/><Relationship Id="rId6" Type="http://schemas.openxmlformats.org/officeDocument/2006/relationships/image" Target="../media/image92.png"/><Relationship Id="rId5" Type="http://schemas.openxmlformats.org/officeDocument/2006/relationships/image" Target="../media/image81.png"/><Relationship Id="rId15" Type="http://schemas.openxmlformats.org/officeDocument/2006/relationships/image" Target="../media/image1130.png"/><Relationship Id="rId10" Type="http://schemas.openxmlformats.org/officeDocument/2006/relationships/image" Target="../media/image95.png"/><Relationship Id="rId19" Type="http://schemas.openxmlformats.org/officeDocument/2006/relationships/image" Target="../media/image98.png"/><Relationship Id="rId4" Type="http://schemas.openxmlformats.org/officeDocument/2006/relationships/image" Target="../media/image910.png"/><Relationship Id="rId9" Type="http://schemas.openxmlformats.org/officeDocument/2006/relationships/image" Target="../media/image94.png"/><Relationship Id="rId22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17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93.png"/><Relationship Id="rId12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92.png"/><Relationship Id="rId11" Type="http://schemas.openxmlformats.org/officeDocument/2006/relationships/image" Target="../media/image115.png"/><Relationship Id="rId5" Type="http://schemas.openxmlformats.org/officeDocument/2006/relationships/image" Target="../media/image81.png"/><Relationship Id="rId10" Type="http://schemas.openxmlformats.org/officeDocument/2006/relationships/image" Target="../media/image95.png"/><Relationship Id="rId4" Type="http://schemas.openxmlformats.org/officeDocument/2006/relationships/image" Target="../media/image910.png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notesSlide" Target="../notesSlides/notesSlide24.xml"/><Relationship Id="rId7" Type="http://schemas.openxmlformats.org/officeDocument/2006/relationships/customXml" Target="../ink/ink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microsoft.com/office/2007/relationships/hdphoto" Target="../media/hdphoto2.wdp"/><Relationship Id="rId5" Type="http://schemas.openxmlformats.org/officeDocument/2006/relationships/image" Target="../media/image66.png"/><Relationship Id="rId4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22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93.png"/><Relationship Id="rId12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92.png"/><Relationship Id="rId11" Type="http://schemas.openxmlformats.org/officeDocument/2006/relationships/image" Target="../media/image1200.png"/><Relationship Id="rId5" Type="http://schemas.openxmlformats.org/officeDocument/2006/relationships/image" Target="../media/image81.png"/><Relationship Id="rId10" Type="http://schemas.openxmlformats.org/officeDocument/2006/relationships/image" Target="../media/image95.png"/><Relationship Id="rId4" Type="http://schemas.openxmlformats.org/officeDocument/2006/relationships/image" Target="../media/image910.png"/><Relationship Id="rId9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0.png"/><Relationship Id="rId9" Type="http://schemas.openxmlformats.org/officeDocument/2006/relationships/image" Target="../media/image1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73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33.png"/><Relationship Id="rId12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132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0.png"/><Relationship Id="rId9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40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28.png"/><Relationship Id="rId12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127.png"/><Relationship Id="rId11" Type="http://schemas.openxmlformats.org/officeDocument/2006/relationships/image" Target="../media/image138.png"/><Relationship Id="rId5" Type="http://schemas.openxmlformats.org/officeDocument/2006/relationships/image" Target="../media/image1360.png"/><Relationship Id="rId10" Type="http://schemas.openxmlformats.org/officeDocument/2006/relationships/image" Target="../media/image137.png"/><Relationship Id="rId4" Type="http://schemas.openxmlformats.org/officeDocument/2006/relationships/image" Target="../media/image1230.png"/><Relationship Id="rId9" Type="http://schemas.openxmlformats.org/officeDocument/2006/relationships/image" Target="../media/image130.png"/><Relationship Id="rId14" Type="http://schemas.openxmlformats.org/officeDocument/2006/relationships/image" Target="../media/image1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28.png"/><Relationship Id="rId12" Type="http://schemas.openxmlformats.org/officeDocument/2006/relationships/image" Target="../media/image1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127.png"/><Relationship Id="rId11" Type="http://schemas.openxmlformats.org/officeDocument/2006/relationships/image" Target="../media/image144.png"/><Relationship Id="rId5" Type="http://schemas.openxmlformats.org/officeDocument/2006/relationships/image" Target="../media/image142.png"/><Relationship Id="rId10" Type="http://schemas.openxmlformats.org/officeDocument/2006/relationships/image" Target="../media/image143.png"/><Relationship Id="rId4" Type="http://schemas.openxmlformats.org/officeDocument/2006/relationships/image" Target="../media/image1230.png"/><Relationship Id="rId9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8.tif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emf"/><Relationship Id="rId12" Type="http://schemas.openxmlformats.org/officeDocument/2006/relationships/image" Target="../media/image7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2.emf"/><Relationship Id="rId11" Type="http://schemas.openxmlformats.org/officeDocument/2006/relationships/image" Target="../media/image6.tiff"/><Relationship Id="rId5" Type="http://schemas.openxmlformats.org/officeDocument/2006/relationships/image" Target="../media/image11.emf"/><Relationship Id="rId10" Type="http://schemas.openxmlformats.org/officeDocument/2006/relationships/image" Target="../media/image5.tiff"/><Relationship Id="rId4" Type="http://schemas.openxmlformats.org/officeDocument/2006/relationships/image" Target="../media/image10.emf"/><Relationship Id="rId9" Type="http://schemas.openxmlformats.org/officeDocument/2006/relationships/image" Target="../media/image15.emf"/><Relationship Id="rId14" Type="http://schemas.openxmlformats.org/officeDocument/2006/relationships/image" Target="../media/image9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127.png"/><Relationship Id="rId11" Type="http://schemas.openxmlformats.org/officeDocument/2006/relationships/image" Target="../media/image146.png"/><Relationship Id="rId5" Type="http://schemas.openxmlformats.org/officeDocument/2006/relationships/image" Target="../media/image142.png"/><Relationship Id="rId10" Type="http://schemas.openxmlformats.org/officeDocument/2006/relationships/image" Target="../media/image143.png"/><Relationship Id="rId4" Type="http://schemas.openxmlformats.org/officeDocument/2006/relationships/image" Target="../media/image1230.png"/><Relationship Id="rId9" Type="http://schemas.openxmlformats.org/officeDocument/2006/relationships/image" Target="../media/image1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28.png"/><Relationship Id="rId12" Type="http://schemas.openxmlformats.org/officeDocument/2006/relationships/image" Target="../media/image1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127.png"/><Relationship Id="rId11" Type="http://schemas.openxmlformats.org/officeDocument/2006/relationships/image" Target="../media/image147.png"/><Relationship Id="rId5" Type="http://schemas.openxmlformats.org/officeDocument/2006/relationships/image" Target="../media/image142.png"/><Relationship Id="rId10" Type="http://schemas.openxmlformats.org/officeDocument/2006/relationships/image" Target="../media/image143.png"/><Relationship Id="rId4" Type="http://schemas.openxmlformats.org/officeDocument/2006/relationships/image" Target="../media/image1230.png"/><Relationship Id="rId9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29.pn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128.png"/><Relationship Id="rId11" Type="http://schemas.openxmlformats.org/officeDocument/2006/relationships/customXml" Target="../ink/ink4.xml"/><Relationship Id="rId5" Type="http://schemas.openxmlformats.org/officeDocument/2006/relationships/image" Target="../media/image127.png"/><Relationship Id="rId10" Type="http://schemas.openxmlformats.org/officeDocument/2006/relationships/image" Target="../media/image150.png"/><Relationship Id="rId4" Type="http://schemas.openxmlformats.org/officeDocument/2006/relationships/image" Target="../media/image1230.png"/><Relationship Id="rId9" Type="http://schemas.openxmlformats.org/officeDocument/2006/relationships/image" Target="../media/image1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55.png"/><Relationship Id="rId18" Type="http://schemas.openxmlformats.org/officeDocument/2006/relationships/image" Target="../media/image160.png"/><Relationship Id="rId3" Type="http://schemas.openxmlformats.org/officeDocument/2006/relationships/notesSlide" Target="../notesSlides/notesSlide33.xml"/><Relationship Id="rId21" Type="http://schemas.openxmlformats.org/officeDocument/2006/relationships/image" Target="../media/image163.png"/><Relationship Id="rId7" Type="http://schemas.openxmlformats.org/officeDocument/2006/relationships/image" Target="../media/image129.png"/><Relationship Id="rId12" Type="http://schemas.openxmlformats.org/officeDocument/2006/relationships/image" Target="../media/image154.png"/><Relationship Id="rId17" Type="http://schemas.openxmlformats.org/officeDocument/2006/relationships/image" Target="../media/image15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8.png"/><Relationship Id="rId20" Type="http://schemas.openxmlformats.org/officeDocument/2006/relationships/image" Target="../media/image162.png"/><Relationship Id="rId1" Type="http://schemas.openxmlformats.org/officeDocument/2006/relationships/tags" Target="../tags/tag32.xml"/><Relationship Id="rId6" Type="http://schemas.openxmlformats.org/officeDocument/2006/relationships/image" Target="../media/image128.png"/><Relationship Id="rId11" Type="http://schemas.openxmlformats.org/officeDocument/2006/relationships/image" Target="../media/image153.png"/><Relationship Id="rId5" Type="http://schemas.openxmlformats.org/officeDocument/2006/relationships/image" Target="../media/image127.png"/><Relationship Id="rId15" Type="http://schemas.openxmlformats.org/officeDocument/2006/relationships/image" Target="../media/image157.png"/><Relationship Id="rId10" Type="http://schemas.openxmlformats.org/officeDocument/2006/relationships/image" Target="../media/image152.png"/><Relationship Id="rId19" Type="http://schemas.openxmlformats.org/officeDocument/2006/relationships/image" Target="../media/image161.png"/><Relationship Id="rId4" Type="http://schemas.openxmlformats.org/officeDocument/2006/relationships/image" Target="../media/image1230.png"/><Relationship Id="rId9" Type="http://schemas.openxmlformats.org/officeDocument/2006/relationships/image" Target="../media/image1510.png"/><Relationship Id="rId14" Type="http://schemas.openxmlformats.org/officeDocument/2006/relationships/image" Target="../media/image156.png"/><Relationship Id="rId22" Type="http://schemas.openxmlformats.org/officeDocument/2006/relationships/image" Target="../media/image1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67.png"/><Relationship Id="rId18" Type="http://schemas.openxmlformats.org/officeDocument/2006/relationships/image" Target="../media/image172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29.png"/><Relationship Id="rId12" Type="http://schemas.openxmlformats.org/officeDocument/2006/relationships/image" Target="../media/image166.png"/><Relationship Id="rId17" Type="http://schemas.openxmlformats.org/officeDocument/2006/relationships/image" Target="../media/image17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0.png"/><Relationship Id="rId1" Type="http://schemas.openxmlformats.org/officeDocument/2006/relationships/tags" Target="../tags/tag33.xml"/><Relationship Id="rId6" Type="http://schemas.openxmlformats.org/officeDocument/2006/relationships/image" Target="../media/image128.png"/><Relationship Id="rId11" Type="http://schemas.openxmlformats.org/officeDocument/2006/relationships/image" Target="../media/image1650.png"/><Relationship Id="rId5" Type="http://schemas.openxmlformats.org/officeDocument/2006/relationships/image" Target="../media/image127.png"/><Relationship Id="rId15" Type="http://schemas.openxmlformats.org/officeDocument/2006/relationships/image" Target="../media/image169.png"/><Relationship Id="rId10" Type="http://schemas.openxmlformats.org/officeDocument/2006/relationships/image" Target="../media/image152.png"/><Relationship Id="rId4" Type="http://schemas.openxmlformats.org/officeDocument/2006/relationships/image" Target="../media/image1230.png"/><Relationship Id="rId9" Type="http://schemas.openxmlformats.org/officeDocument/2006/relationships/image" Target="../media/image1510.png"/><Relationship Id="rId14" Type="http://schemas.openxmlformats.org/officeDocument/2006/relationships/image" Target="../media/image16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77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29.png"/><Relationship Id="rId12" Type="http://schemas.openxmlformats.org/officeDocument/2006/relationships/image" Target="../media/image1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128.png"/><Relationship Id="rId11" Type="http://schemas.openxmlformats.org/officeDocument/2006/relationships/image" Target="../media/image175.png"/><Relationship Id="rId5" Type="http://schemas.openxmlformats.org/officeDocument/2006/relationships/image" Target="../media/image127.png"/><Relationship Id="rId10" Type="http://schemas.openxmlformats.org/officeDocument/2006/relationships/image" Target="../media/image174.png"/><Relationship Id="rId4" Type="http://schemas.openxmlformats.org/officeDocument/2006/relationships/image" Target="../media/image1230.png"/><Relationship Id="rId9" Type="http://schemas.openxmlformats.org/officeDocument/2006/relationships/image" Target="../media/image173.png"/><Relationship Id="rId14" Type="http://schemas.openxmlformats.org/officeDocument/2006/relationships/image" Target="../media/image17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81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29.png"/><Relationship Id="rId12" Type="http://schemas.openxmlformats.org/officeDocument/2006/relationships/image" Target="../media/image1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128.png"/><Relationship Id="rId11" Type="http://schemas.openxmlformats.org/officeDocument/2006/relationships/image" Target="../media/image1790.png"/><Relationship Id="rId5" Type="http://schemas.openxmlformats.org/officeDocument/2006/relationships/image" Target="../media/image127.png"/><Relationship Id="rId10" Type="http://schemas.openxmlformats.org/officeDocument/2006/relationships/image" Target="../media/image174.png"/><Relationship Id="rId4" Type="http://schemas.openxmlformats.org/officeDocument/2006/relationships/image" Target="../media/image1230.png"/><Relationship Id="rId9" Type="http://schemas.openxmlformats.org/officeDocument/2006/relationships/image" Target="../media/image173.png"/><Relationship Id="rId14" Type="http://schemas.openxmlformats.org/officeDocument/2006/relationships/image" Target="../media/image18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67.png"/><Relationship Id="rId18" Type="http://schemas.openxmlformats.org/officeDocument/2006/relationships/image" Target="../media/image184.png"/><Relationship Id="rId3" Type="http://schemas.openxmlformats.org/officeDocument/2006/relationships/notesSlide" Target="../notesSlides/notesSlide37.xml"/><Relationship Id="rId21" Type="http://schemas.openxmlformats.org/officeDocument/2006/relationships/customXml" Target="../ink/ink5.xml"/><Relationship Id="rId7" Type="http://schemas.openxmlformats.org/officeDocument/2006/relationships/image" Target="../media/image129.png"/><Relationship Id="rId12" Type="http://schemas.openxmlformats.org/officeDocument/2006/relationships/image" Target="../media/image166.png"/><Relationship Id="rId17" Type="http://schemas.openxmlformats.org/officeDocument/2006/relationships/image" Target="../media/image183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0.png"/><Relationship Id="rId20" Type="http://schemas.openxmlformats.org/officeDocument/2006/relationships/image" Target="../media/image186.png"/><Relationship Id="rId1" Type="http://schemas.openxmlformats.org/officeDocument/2006/relationships/tags" Target="../tags/tag36.xml"/><Relationship Id="rId6" Type="http://schemas.openxmlformats.org/officeDocument/2006/relationships/image" Target="../media/image128.png"/><Relationship Id="rId11" Type="http://schemas.openxmlformats.org/officeDocument/2006/relationships/image" Target="../media/image1650.png"/><Relationship Id="rId5" Type="http://schemas.openxmlformats.org/officeDocument/2006/relationships/image" Target="../media/image127.png"/><Relationship Id="rId15" Type="http://schemas.openxmlformats.org/officeDocument/2006/relationships/image" Target="../media/image169.png"/><Relationship Id="rId10" Type="http://schemas.openxmlformats.org/officeDocument/2006/relationships/image" Target="../media/image152.png"/><Relationship Id="rId19" Type="http://schemas.openxmlformats.org/officeDocument/2006/relationships/image" Target="../media/image185.png"/><Relationship Id="rId4" Type="http://schemas.openxmlformats.org/officeDocument/2006/relationships/image" Target="../media/image1230.png"/><Relationship Id="rId9" Type="http://schemas.openxmlformats.org/officeDocument/2006/relationships/image" Target="../media/image1510.png"/><Relationship Id="rId14" Type="http://schemas.openxmlformats.org/officeDocument/2006/relationships/image" Target="../media/image168.png"/><Relationship Id="rId22" Type="http://schemas.openxmlformats.org/officeDocument/2006/relationships/image" Target="../media/image1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customXml" Target="../ink/ink6.xml"/><Relationship Id="rId5" Type="http://schemas.openxmlformats.org/officeDocument/2006/relationships/image" Target="../media/image643.png"/><Relationship Id="rId4" Type="http://schemas.openxmlformats.org/officeDocument/2006/relationships/image" Target="../media/image187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8.tif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emf"/><Relationship Id="rId12" Type="http://schemas.openxmlformats.org/officeDocument/2006/relationships/image" Target="../media/image7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emf"/><Relationship Id="rId11" Type="http://schemas.openxmlformats.org/officeDocument/2006/relationships/image" Target="../media/image6.tiff"/><Relationship Id="rId5" Type="http://schemas.openxmlformats.org/officeDocument/2006/relationships/image" Target="../media/image11.emf"/><Relationship Id="rId10" Type="http://schemas.openxmlformats.org/officeDocument/2006/relationships/image" Target="../media/image5.tiff"/><Relationship Id="rId4" Type="http://schemas.openxmlformats.org/officeDocument/2006/relationships/image" Target="../media/image10.emf"/><Relationship Id="rId9" Type="http://schemas.openxmlformats.org/officeDocument/2006/relationships/image" Target="../media/image15.emf"/><Relationship Id="rId14" Type="http://schemas.openxmlformats.org/officeDocument/2006/relationships/image" Target="../media/image9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G0DIcD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customXml" Target="../ink/ink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9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9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90.png"/><Relationship Id="rId1" Type="http://schemas.openxmlformats.org/officeDocument/2006/relationships/tags" Target="../tags/tag3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10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9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90.png"/><Relationship Id="rId1" Type="http://schemas.openxmlformats.org/officeDocument/2006/relationships/tags" Target="../tags/tag40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10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9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1.png"/><Relationship Id="rId1" Type="http://schemas.openxmlformats.org/officeDocument/2006/relationships/tags" Target="../tags/tag4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10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9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10.png"/><Relationship Id="rId1" Type="http://schemas.openxmlformats.org/officeDocument/2006/relationships/tags" Target="../tags/tag4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10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2.png"/><Relationship Id="rId18" Type="http://schemas.openxmlformats.org/officeDocument/2006/relationships/image" Target="../media/image207.png"/><Relationship Id="rId26" Type="http://schemas.openxmlformats.org/officeDocument/2006/relationships/image" Target="../media/image215.png"/><Relationship Id="rId3" Type="http://schemas.openxmlformats.org/officeDocument/2006/relationships/notesSlide" Target="../notesSlides/notesSlide44.xml"/><Relationship Id="rId21" Type="http://schemas.openxmlformats.org/officeDocument/2006/relationships/image" Target="../media/image210.png"/><Relationship Id="rId7" Type="http://schemas.openxmlformats.org/officeDocument/2006/relationships/image" Target="../media/image196.png"/><Relationship Id="rId12" Type="http://schemas.openxmlformats.org/officeDocument/2006/relationships/image" Target="../media/image201.png"/><Relationship Id="rId17" Type="http://schemas.openxmlformats.org/officeDocument/2006/relationships/image" Target="../media/image206.png"/><Relationship Id="rId25" Type="http://schemas.openxmlformats.org/officeDocument/2006/relationships/image" Target="../media/image21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5.png"/><Relationship Id="rId20" Type="http://schemas.openxmlformats.org/officeDocument/2006/relationships/image" Target="../media/image209.png"/><Relationship Id="rId1" Type="http://schemas.openxmlformats.org/officeDocument/2006/relationships/tags" Target="../tags/tag43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24" Type="http://schemas.openxmlformats.org/officeDocument/2006/relationships/image" Target="../media/image213.png"/><Relationship Id="rId5" Type="http://schemas.openxmlformats.org/officeDocument/2006/relationships/image" Target="../media/image194.png"/><Relationship Id="rId15" Type="http://schemas.openxmlformats.org/officeDocument/2006/relationships/image" Target="../media/image204.png"/><Relationship Id="rId23" Type="http://schemas.openxmlformats.org/officeDocument/2006/relationships/image" Target="../media/image212.png"/><Relationship Id="rId28" Type="http://schemas.openxmlformats.org/officeDocument/2006/relationships/image" Target="../media/image217.png"/><Relationship Id="rId10" Type="http://schemas.openxmlformats.org/officeDocument/2006/relationships/image" Target="../media/image199.png"/><Relationship Id="rId19" Type="http://schemas.openxmlformats.org/officeDocument/2006/relationships/image" Target="../media/image208.png"/><Relationship Id="rId4" Type="http://schemas.openxmlformats.org/officeDocument/2006/relationships/image" Target="../media/image1930.pn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Relationship Id="rId22" Type="http://schemas.openxmlformats.org/officeDocument/2006/relationships/image" Target="../media/image211.png"/><Relationship Id="rId27" Type="http://schemas.openxmlformats.org/officeDocument/2006/relationships/image" Target="../media/image216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9.png"/><Relationship Id="rId18" Type="http://schemas.openxmlformats.org/officeDocument/2006/relationships/image" Target="../media/image224.png"/><Relationship Id="rId26" Type="http://schemas.openxmlformats.org/officeDocument/2006/relationships/image" Target="../media/image232.png"/><Relationship Id="rId3" Type="http://schemas.openxmlformats.org/officeDocument/2006/relationships/notesSlide" Target="../notesSlides/notesSlide45.xml"/><Relationship Id="rId21" Type="http://schemas.openxmlformats.org/officeDocument/2006/relationships/image" Target="../media/image227.png"/><Relationship Id="rId34" Type="http://schemas.openxmlformats.org/officeDocument/2006/relationships/image" Target="../media/image240.png"/><Relationship Id="rId7" Type="http://schemas.openxmlformats.org/officeDocument/2006/relationships/image" Target="../media/image196.png"/><Relationship Id="rId12" Type="http://schemas.openxmlformats.org/officeDocument/2006/relationships/image" Target="../media/image2180.png"/><Relationship Id="rId17" Type="http://schemas.openxmlformats.org/officeDocument/2006/relationships/image" Target="../media/image223.png"/><Relationship Id="rId25" Type="http://schemas.openxmlformats.org/officeDocument/2006/relationships/image" Target="../media/image231.png"/><Relationship Id="rId33" Type="http://schemas.openxmlformats.org/officeDocument/2006/relationships/image" Target="../media/image23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2.png"/><Relationship Id="rId20" Type="http://schemas.openxmlformats.org/officeDocument/2006/relationships/image" Target="../media/image226.png"/><Relationship Id="rId29" Type="http://schemas.openxmlformats.org/officeDocument/2006/relationships/image" Target="../media/image235.png"/><Relationship Id="rId1" Type="http://schemas.openxmlformats.org/officeDocument/2006/relationships/tags" Target="../tags/tag44.xml"/><Relationship Id="rId6" Type="http://schemas.openxmlformats.org/officeDocument/2006/relationships/image" Target="../media/image195.png"/><Relationship Id="rId11" Type="http://schemas.openxmlformats.org/officeDocument/2006/relationships/image" Target="../media/image204.png"/><Relationship Id="rId24" Type="http://schemas.openxmlformats.org/officeDocument/2006/relationships/image" Target="../media/image230.png"/><Relationship Id="rId32" Type="http://schemas.openxmlformats.org/officeDocument/2006/relationships/image" Target="../media/image238.png"/><Relationship Id="rId5" Type="http://schemas.openxmlformats.org/officeDocument/2006/relationships/image" Target="../media/image194.png"/><Relationship Id="rId15" Type="http://schemas.openxmlformats.org/officeDocument/2006/relationships/image" Target="../media/image221.png"/><Relationship Id="rId23" Type="http://schemas.openxmlformats.org/officeDocument/2006/relationships/image" Target="../media/image229.png"/><Relationship Id="rId28" Type="http://schemas.openxmlformats.org/officeDocument/2006/relationships/image" Target="../media/image234.png"/><Relationship Id="rId36" Type="http://schemas.openxmlformats.org/officeDocument/2006/relationships/image" Target="../media/image242.png"/><Relationship Id="rId10" Type="http://schemas.openxmlformats.org/officeDocument/2006/relationships/image" Target="../media/image203.png"/><Relationship Id="rId19" Type="http://schemas.openxmlformats.org/officeDocument/2006/relationships/image" Target="../media/image225.png"/><Relationship Id="rId31" Type="http://schemas.openxmlformats.org/officeDocument/2006/relationships/image" Target="../media/image237.png"/><Relationship Id="rId4" Type="http://schemas.openxmlformats.org/officeDocument/2006/relationships/image" Target="../media/image1930.png"/><Relationship Id="rId9" Type="http://schemas.openxmlformats.org/officeDocument/2006/relationships/image" Target="../media/image202.png"/><Relationship Id="rId14" Type="http://schemas.openxmlformats.org/officeDocument/2006/relationships/image" Target="../media/image220.png"/><Relationship Id="rId22" Type="http://schemas.openxmlformats.org/officeDocument/2006/relationships/image" Target="../media/image228.png"/><Relationship Id="rId27" Type="http://schemas.openxmlformats.org/officeDocument/2006/relationships/image" Target="../media/image233.png"/><Relationship Id="rId30" Type="http://schemas.openxmlformats.org/officeDocument/2006/relationships/image" Target="../media/image236.png"/><Relationship Id="rId35" Type="http://schemas.openxmlformats.org/officeDocument/2006/relationships/image" Target="../media/image241.png"/><Relationship Id="rId8" Type="http://schemas.openxmlformats.org/officeDocument/2006/relationships/image" Target="../media/image197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9.png"/><Relationship Id="rId18" Type="http://schemas.openxmlformats.org/officeDocument/2006/relationships/image" Target="../media/image224.png"/><Relationship Id="rId26" Type="http://schemas.openxmlformats.org/officeDocument/2006/relationships/image" Target="../media/image245.png"/><Relationship Id="rId3" Type="http://schemas.openxmlformats.org/officeDocument/2006/relationships/notesSlide" Target="../notesSlides/notesSlide46.xml"/><Relationship Id="rId21" Type="http://schemas.openxmlformats.org/officeDocument/2006/relationships/image" Target="../media/image227.png"/><Relationship Id="rId34" Type="http://schemas.openxmlformats.org/officeDocument/2006/relationships/image" Target="../media/image241.png"/><Relationship Id="rId7" Type="http://schemas.openxmlformats.org/officeDocument/2006/relationships/image" Target="../media/image196.png"/><Relationship Id="rId12" Type="http://schemas.openxmlformats.org/officeDocument/2006/relationships/image" Target="../media/image2180.png"/><Relationship Id="rId17" Type="http://schemas.openxmlformats.org/officeDocument/2006/relationships/image" Target="../media/image223.png"/><Relationship Id="rId25" Type="http://schemas.openxmlformats.org/officeDocument/2006/relationships/image" Target="../media/image244.png"/><Relationship Id="rId33" Type="http://schemas.openxmlformats.org/officeDocument/2006/relationships/image" Target="../media/image24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2.png"/><Relationship Id="rId20" Type="http://schemas.openxmlformats.org/officeDocument/2006/relationships/image" Target="../media/image226.png"/><Relationship Id="rId29" Type="http://schemas.openxmlformats.org/officeDocument/2006/relationships/image" Target="../media/image248.png"/><Relationship Id="rId1" Type="http://schemas.openxmlformats.org/officeDocument/2006/relationships/tags" Target="../tags/tag45.xml"/><Relationship Id="rId6" Type="http://schemas.openxmlformats.org/officeDocument/2006/relationships/image" Target="../media/image195.png"/><Relationship Id="rId11" Type="http://schemas.openxmlformats.org/officeDocument/2006/relationships/image" Target="../media/image204.png"/><Relationship Id="rId24" Type="http://schemas.openxmlformats.org/officeDocument/2006/relationships/image" Target="../media/image243.png"/><Relationship Id="rId32" Type="http://schemas.openxmlformats.org/officeDocument/2006/relationships/image" Target="../media/image251.png"/><Relationship Id="rId5" Type="http://schemas.openxmlformats.org/officeDocument/2006/relationships/image" Target="../media/image194.png"/><Relationship Id="rId15" Type="http://schemas.openxmlformats.org/officeDocument/2006/relationships/image" Target="../media/image221.png"/><Relationship Id="rId23" Type="http://schemas.openxmlformats.org/officeDocument/2006/relationships/image" Target="../media/image229.png"/><Relationship Id="rId28" Type="http://schemas.openxmlformats.org/officeDocument/2006/relationships/image" Target="../media/image247.png"/><Relationship Id="rId36" Type="http://schemas.openxmlformats.org/officeDocument/2006/relationships/image" Target="../media/image252.png"/><Relationship Id="rId10" Type="http://schemas.openxmlformats.org/officeDocument/2006/relationships/image" Target="../media/image203.png"/><Relationship Id="rId19" Type="http://schemas.openxmlformats.org/officeDocument/2006/relationships/image" Target="../media/image225.png"/><Relationship Id="rId31" Type="http://schemas.openxmlformats.org/officeDocument/2006/relationships/image" Target="../media/image250.png"/><Relationship Id="rId4" Type="http://schemas.openxmlformats.org/officeDocument/2006/relationships/image" Target="../media/image1930.png"/><Relationship Id="rId9" Type="http://schemas.openxmlformats.org/officeDocument/2006/relationships/image" Target="../media/image202.png"/><Relationship Id="rId14" Type="http://schemas.openxmlformats.org/officeDocument/2006/relationships/image" Target="../media/image220.png"/><Relationship Id="rId22" Type="http://schemas.openxmlformats.org/officeDocument/2006/relationships/image" Target="../media/image228.png"/><Relationship Id="rId27" Type="http://schemas.openxmlformats.org/officeDocument/2006/relationships/image" Target="../media/image246.png"/><Relationship Id="rId30" Type="http://schemas.openxmlformats.org/officeDocument/2006/relationships/image" Target="../media/image249.png"/><Relationship Id="rId35" Type="http://schemas.openxmlformats.org/officeDocument/2006/relationships/customXml" Target="../ink/ink8.xml"/><Relationship Id="rId8" Type="http://schemas.openxmlformats.org/officeDocument/2006/relationships/image" Target="../media/image197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9.png"/><Relationship Id="rId18" Type="http://schemas.openxmlformats.org/officeDocument/2006/relationships/image" Target="../media/image224.png"/><Relationship Id="rId26" Type="http://schemas.openxmlformats.org/officeDocument/2006/relationships/image" Target="../media/image245.png"/><Relationship Id="rId21" Type="http://schemas.openxmlformats.org/officeDocument/2006/relationships/image" Target="../media/image227.png"/><Relationship Id="rId34" Type="http://schemas.openxmlformats.org/officeDocument/2006/relationships/image" Target="../media/image241.png"/><Relationship Id="rId7" Type="http://schemas.openxmlformats.org/officeDocument/2006/relationships/image" Target="../media/image196.png"/><Relationship Id="rId12" Type="http://schemas.openxmlformats.org/officeDocument/2006/relationships/image" Target="../media/image2180.png"/><Relationship Id="rId17" Type="http://schemas.openxmlformats.org/officeDocument/2006/relationships/image" Target="../media/image223.png"/><Relationship Id="rId25" Type="http://schemas.openxmlformats.org/officeDocument/2006/relationships/image" Target="../media/image244.png"/><Relationship Id="rId33" Type="http://schemas.openxmlformats.org/officeDocument/2006/relationships/image" Target="../media/image240.png"/><Relationship Id="rId38" Type="http://schemas.openxmlformats.org/officeDocument/2006/relationships/image" Target="../media/image25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2.png"/><Relationship Id="rId20" Type="http://schemas.openxmlformats.org/officeDocument/2006/relationships/image" Target="../media/image226.png"/><Relationship Id="rId29" Type="http://schemas.openxmlformats.org/officeDocument/2006/relationships/image" Target="../media/image254.png"/><Relationship Id="rId1" Type="http://schemas.openxmlformats.org/officeDocument/2006/relationships/tags" Target="../tags/tag46.xml"/><Relationship Id="rId6" Type="http://schemas.openxmlformats.org/officeDocument/2006/relationships/image" Target="../media/image195.png"/><Relationship Id="rId11" Type="http://schemas.openxmlformats.org/officeDocument/2006/relationships/image" Target="../media/image204.png"/><Relationship Id="rId24" Type="http://schemas.openxmlformats.org/officeDocument/2006/relationships/image" Target="../media/image2430.png"/><Relationship Id="rId32" Type="http://schemas.openxmlformats.org/officeDocument/2006/relationships/image" Target="../media/image251.png"/><Relationship Id="rId37" Type="http://schemas.openxmlformats.org/officeDocument/2006/relationships/image" Target="../media/image258.png"/><Relationship Id="rId5" Type="http://schemas.openxmlformats.org/officeDocument/2006/relationships/image" Target="../media/image194.png"/><Relationship Id="rId15" Type="http://schemas.openxmlformats.org/officeDocument/2006/relationships/image" Target="../media/image221.png"/><Relationship Id="rId23" Type="http://schemas.openxmlformats.org/officeDocument/2006/relationships/image" Target="../media/image229.png"/><Relationship Id="rId28" Type="http://schemas.openxmlformats.org/officeDocument/2006/relationships/image" Target="../media/image253.png"/><Relationship Id="rId36" Type="http://schemas.openxmlformats.org/officeDocument/2006/relationships/image" Target="../media/image257.png"/><Relationship Id="rId10" Type="http://schemas.openxmlformats.org/officeDocument/2006/relationships/image" Target="../media/image203.png"/><Relationship Id="rId19" Type="http://schemas.openxmlformats.org/officeDocument/2006/relationships/image" Target="../media/image225.png"/><Relationship Id="rId31" Type="http://schemas.openxmlformats.org/officeDocument/2006/relationships/image" Target="../media/image250.png"/><Relationship Id="rId4" Type="http://schemas.openxmlformats.org/officeDocument/2006/relationships/image" Target="../media/image1930.png"/><Relationship Id="rId9" Type="http://schemas.openxmlformats.org/officeDocument/2006/relationships/image" Target="../media/image202.png"/><Relationship Id="rId14" Type="http://schemas.openxmlformats.org/officeDocument/2006/relationships/image" Target="../media/image220.png"/><Relationship Id="rId22" Type="http://schemas.openxmlformats.org/officeDocument/2006/relationships/image" Target="../media/image228.png"/><Relationship Id="rId27" Type="http://schemas.openxmlformats.org/officeDocument/2006/relationships/image" Target="../media/image2520.png"/><Relationship Id="rId30" Type="http://schemas.openxmlformats.org/officeDocument/2006/relationships/image" Target="../media/image255.png"/><Relationship Id="rId35" Type="http://schemas.openxmlformats.org/officeDocument/2006/relationships/image" Target="../media/image256.png"/><Relationship Id="rId8" Type="http://schemas.openxmlformats.org/officeDocument/2006/relationships/image" Target="../media/image197.png"/><Relationship Id="rId3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10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19.png"/><Relationship Id="rId18" Type="http://schemas.openxmlformats.org/officeDocument/2006/relationships/image" Target="../media/image224.png"/><Relationship Id="rId3" Type="http://schemas.openxmlformats.org/officeDocument/2006/relationships/notesSlide" Target="../notesSlides/notesSlide48.xml"/><Relationship Id="rId21" Type="http://schemas.openxmlformats.org/officeDocument/2006/relationships/image" Target="../media/image227.png"/><Relationship Id="rId7" Type="http://schemas.openxmlformats.org/officeDocument/2006/relationships/image" Target="../media/image196.png"/><Relationship Id="rId12" Type="http://schemas.openxmlformats.org/officeDocument/2006/relationships/image" Target="../media/image2180.png"/><Relationship Id="rId17" Type="http://schemas.openxmlformats.org/officeDocument/2006/relationships/image" Target="../media/image2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2.png"/><Relationship Id="rId20" Type="http://schemas.openxmlformats.org/officeDocument/2006/relationships/image" Target="../media/image226.png"/><Relationship Id="rId1" Type="http://schemas.openxmlformats.org/officeDocument/2006/relationships/tags" Target="../tags/tag47.xml"/><Relationship Id="rId6" Type="http://schemas.openxmlformats.org/officeDocument/2006/relationships/image" Target="../media/image195.png"/><Relationship Id="rId11" Type="http://schemas.openxmlformats.org/officeDocument/2006/relationships/image" Target="../media/image204.png"/><Relationship Id="rId24" Type="http://schemas.openxmlformats.org/officeDocument/2006/relationships/image" Target="../media/image2600.png"/><Relationship Id="rId5" Type="http://schemas.openxmlformats.org/officeDocument/2006/relationships/image" Target="../media/image194.png"/><Relationship Id="rId15" Type="http://schemas.openxmlformats.org/officeDocument/2006/relationships/image" Target="../media/image221.png"/><Relationship Id="rId23" Type="http://schemas.openxmlformats.org/officeDocument/2006/relationships/image" Target="../media/image229.png"/><Relationship Id="rId10" Type="http://schemas.openxmlformats.org/officeDocument/2006/relationships/image" Target="../media/image203.png"/><Relationship Id="rId19" Type="http://schemas.openxmlformats.org/officeDocument/2006/relationships/image" Target="../media/image225.png"/><Relationship Id="rId4" Type="http://schemas.openxmlformats.org/officeDocument/2006/relationships/image" Target="../media/image1930.png"/><Relationship Id="rId9" Type="http://schemas.openxmlformats.org/officeDocument/2006/relationships/image" Target="../media/image202.png"/><Relationship Id="rId14" Type="http://schemas.openxmlformats.org/officeDocument/2006/relationships/image" Target="../media/image220.png"/><Relationship Id="rId22" Type="http://schemas.openxmlformats.org/officeDocument/2006/relationships/image" Target="../media/image22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6" Type="http://schemas.openxmlformats.org/officeDocument/2006/relationships/image" Target="../media/image119.png"/><Relationship Id="rId5" Type="http://schemas.openxmlformats.org/officeDocument/2006/relationships/image" Target="../media/image109.png"/><Relationship Id="rId10" Type="http://schemas.openxmlformats.org/officeDocument/2006/relationships/image" Target="../media/image151.png"/><Relationship Id="rId4" Type="http://schemas.openxmlformats.org/officeDocument/2006/relationships/image" Target="../media/image106.png"/><Relationship Id="rId9" Type="http://schemas.openxmlformats.org/officeDocument/2006/relationships/image" Target="../media/image1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5" Type="http://schemas.openxmlformats.org/officeDocument/2006/relationships/image" Target="../media/image152.wmf"/><Relationship Id="rId4" Type="http://schemas.openxmlformats.org/officeDocument/2006/relationships/oleObject" Target="../embeddings/oleObject1.bin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154.wmf"/><Relationship Id="rId12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6" Type="http://schemas.openxmlformats.org/officeDocument/2006/relationships/oleObject" Target="../embeddings/oleObject3.bin"/><Relationship Id="rId11" Type="http://schemas.openxmlformats.org/officeDocument/2006/relationships/image" Target="NULL"/><Relationship Id="rId5" Type="http://schemas.openxmlformats.org/officeDocument/2006/relationships/image" Target="../media/image153.wmf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oleObject" Target="../embeddings/oleObject2.bin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154.wmf"/><Relationship Id="rId12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oleObject" Target="../embeddings/oleObject5.bin"/><Relationship Id="rId11" Type="http://schemas.openxmlformats.org/officeDocument/2006/relationships/image" Target="NULL"/><Relationship Id="rId5" Type="http://schemas.openxmlformats.org/officeDocument/2006/relationships/image" Target="../media/image153.wmf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oleObject" Target="../embeddings/oleObject4.bin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2.png"/><Relationship Id="rId5" Type="http://schemas.openxmlformats.org/officeDocument/2006/relationships/image" Target="../media/image410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notesSlide" Target="../notesSlides/notesSlide59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11" Type="http://schemas.openxmlformats.org/officeDocument/2006/relationships/image" Target="NULL"/><Relationship Id="rId5" Type="http://schemas.openxmlformats.org/officeDocument/2006/relationships/image" Target="../media/image155.wmf"/><Relationship Id="rId10" Type="http://schemas.openxmlformats.org/officeDocument/2006/relationships/image" Target="NULL"/><Relationship Id="rId4" Type="http://schemas.openxmlformats.org/officeDocument/2006/relationships/oleObject" Target="../embeddings/oleObject6.bin"/><Relationship Id="rId9" Type="http://schemas.openxmlformats.org/officeDocument/2006/relationships/image" Target="NUL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62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5" Type="http://schemas.openxmlformats.org/officeDocument/2006/relationships/image" Target="../media/image410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8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320.png"/><Relationship Id="rId35" Type="http://schemas.openxmlformats.org/officeDocument/2006/relationships/image" Target="../media/image37.png"/><Relationship Id="rId8" Type="http://schemas.openxmlformats.org/officeDocument/2006/relationships/image" Target="../media/image7.png"/><Relationship Id="rId3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69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60.wmf"/><Relationship Id="rId18" Type="http://schemas.openxmlformats.org/officeDocument/2006/relationships/image" Target="NULL"/><Relationship Id="rId3" Type="http://schemas.openxmlformats.org/officeDocument/2006/relationships/notesSlide" Target="../notesSlides/notesSlide71.xml"/><Relationship Id="rId7" Type="http://schemas.openxmlformats.org/officeDocument/2006/relationships/image" Target="../media/image157.w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4.bin"/><Relationship Id="rId1" Type="http://schemas.openxmlformats.org/officeDocument/2006/relationships/tags" Target="../tags/tag68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59.wmf"/><Relationship Id="rId5" Type="http://schemas.openxmlformats.org/officeDocument/2006/relationships/image" Target="../media/image156.wmf"/><Relationship Id="rId15" Type="http://schemas.openxmlformats.org/officeDocument/2006/relationships/oleObject" Target="../embeddings/oleObject13.bin"/><Relationship Id="rId10" Type="http://schemas.openxmlformats.org/officeDocument/2006/relationships/oleObject" Target="../embeddings/oleObject10.bin"/><Relationship Id="rId19" Type="http://schemas.openxmlformats.org/officeDocument/2006/relationships/image" Target="NULL"/><Relationship Id="rId4" Type="http://schemas.openxmlformats.org/officeDocument/2006/relationships/oleObject" Target="../embeddings/oleObject7.bin"/><Relationship Id="rId9" Type="http://schemas.openxmlformats.org/officeDocument/2006/relationships/image" Target="../media/image158.wmf"/><Relationship Id="rId14" Type="http://schemas.openxmlformats.org/officeDocument/2006/relationships/oleObject" Target="../embeddings/oleObject12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1.png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56.png"/><Relationship Id="rId7" Type="http://schemas.openxmlformats.org/officeDocument/2006/relationships/image" Target="../media/image43.png"/><Relationship Id="rId12" Type="http://schemas.openxmlformats.org/officeDocument/2006/relationships/image" Target="../media/image31.png"/><Relationship Id="rId17" Type="http://schemas.openxmlformats.org/officeDocument/2006/relationships/image" Target="../media/image53.png"/><Relationship Id="rId25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2.png"/><Relationship Id="rId20" Type="http://schemas.openxmlformats.org/officeDocument/2006/relationships/image" Target="../media/image37.png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59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AD94A7-16A2-9B38-58FE-AD876ABD1BA1}"/>
              </a:ext>
            </a:extLst>
          </p:cNvPr>
          <p:cNvSpPr txBox="1">
            <a:spLocks/>
          </p:cNvSpPr>
          <p:nvPr/>
        </p:nvSpPr>
        <p:spPr bwMode="auto">
          <a:xfrm>
            <a:off x="698624" y="1135294"/>
            <a:ext cx="7620000" cy="122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196" tIns="38096" rIns="76196" bIns="3809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defTabSz="685800">
              <a:defRPr/>
            </a:pPr>
            <a:r>
              <a:rPr lang="en-US" sz="3600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COM-405: Mobile Networks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E03AD1-5DE9-4697-8B08-01BB60F94928}"/>
              </a:ext>
            </a:extLst>
          </p:cNvPr>
          <p:cNvSpPr txBox="1">
            <a:spLocks/>
          </p:cNvSpPr>
          <p:nvPr/>
        </p:nvSpPr>
        <p:spPr bwMode="auto">
          <a:xfrm>
            <a:off x="698624" y="2621194"/>
            <a:ext cx="7620000" cy="122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196" tIns="38096" rIns="76196" bIns="3809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defTabSz="685800">
              <a:defRPr/>
            </a:pPr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Lecture 5.0</a:t>
            </a:r>
            <a:r>
              <a:rPr lang="en-US" sz="3200">
                <a:solidFill>
                  <a:srgbClr val="C0000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: MIMO</a:t>
            </a:r>
            <a:endParaRPr lang="en-US" sz="3200" dirty="0">
              <a:solidFill>
                <a:srgbClr val="C00000"/>
              </a:solidFill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  <a:p>
            <a:pPr defTabSz="685800">
              <a:defRPr/>
            </a:pPr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 Haitham Hassanieh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0B6CD-D43B-9D69-B4A5-0A98332B41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5080" y="4753992"/>
            <a:ext cx="3367088" cy="1875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17D7D-670A-6E68-DFCB-42205738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9" y="5801326"/>
            <a:ext cx="1403329" cy="40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171381-9E85-993F-7BFC-66D771E37FA2}"/>
              </a:ext>
            </a:extLst>
          </p:cNvPr>
          <p:cNvGrpSpPr/>
          <p:nvPr/>
        </p:nvGrpSpPr>
        <p:grpSpPr>
          <a:xfrm>
            <a:off x="7487180" y="5408895"/>
            <a:ext cx="1371600" cy="1204257"/>
            <a:chOff x="5700361" y="3962401"/>
            <a:chExt cx="1828800" cy="1605676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78917FF8-721C-48B8-D59E-E829565A2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29"/>
            <a:stretch/>
          </p:blipFill>
          <p:spPr>
            <a:xfrm rot="16200000">
              <a:off x="6860037" y="3899501"/>
              <a:ext cx="228600" cy="3544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4CD21-D93E-5163-936A-08B295910522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229749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8DB373-A5AB-B933-85AF-34CB5613E450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514270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B61F71-98A4-6F3B-2D63-18C059270E4E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773392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70FD9D-9E94-455B-ED0D-14139620C9F6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252750" y="4246644"/>
              <a:ext cx="1182" cy="526747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F422E6-2295-6B3F-88CB-2FAC3FA95EB9}"/>
                </a:ext>
              </a:extLst>
            </p:cNvPr>
            <p:cNvCxnSpPr>
              <a:cxnSpLocks/>
            </p:cNvCxnSpPr>
            <p:nvPr/>
          </p:nvCxnSpPr>
          <p:spPr>
            <a:xfrm>
              <a:off x="6634140" y="4228846"/>
              <a:ext cx="315095" cy="54454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52120A-0EDC-FA14-5C7D-411DA7F46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6422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91C947-22A9-07B5-97CF-D1FD20F93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9236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06AEC7-B3C3-AEC7-81A9-FF53C2D6FE11}"/>
                </a:ext>
              </a:extLst>
            </p:cNvPr>
            <p:cNvSpPr txBox="1"/>
            <p:nvPr/>
          </p:nvSpPr>
          <p:spPr>
            <a:xfrm>
              <a:off x="5700361" y="4798635"/>
              <a:ext cx="1828800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defRPr/>
              </a:pPr>
              <a:r>
                <a:rPr lang="en-US" sz="1050" kern="0" dirty="0">
                  <a:solidFill>
                    <a:srgbClr val="FF0000"/>
                  </a:solidFill>
                  <a:latin typeface="Calibri Light" panose="020F0302020204030204"/>
                  <a:cs typeface="Times New Roman" panose="02020603050405020304" pitchFamily="18" charset="0"/>
                </a:rPr>
                <a:t>Laboratory of </a:t>
              </a:r>
              <a:r>
                <a:rPr lang="en-US" sz="1050" b="1" kern="0" dirty="0">
                  <a:solidFill>
                    <a:srgbClr val="FF0000"/>
                  </a:solidFill>
                  <a:latin typeface="Calibri Light" panose="020F0302020204030204"/>
                  <a:cs typeface="Times New Roman" panose="02020603050405020304" pitchFamily="18" charset="0"/>
                </a:rPr>
                <a:t>SE</a:t>
              </a:r>
              <a:r>
                <a:rPr lang="en-US" sz="1050" kern="0" dirty="0">
                  <a:solidFill>
                    <a:srgbClr val="FF0000"/>
                  </a:solidFill>
                  <a:latin typeface="Calibri Light" panose="020F0302020204030204"/>
                  <a:cs typeface="Times New Roman" panose="02020603050405020304" pitchFamily="18" charset="0"/>
                </a:rPr>
                <a:t>nsing </a:t>
              </a:r>
            </a:p>
            <a:p>
              <a:pPr algn="ctr" defTabSz="342900">
                <a:defRPr/>
              </a:pPr>
              <a:r>
                <a:rPr lang="en-US" sz="1050" kern="0" dirty="0">
                  <a:solidFill>
                    <a:srgbClr val="FF0000"/>
                  </a:solidFill>
                  <a:latin typeface="Calibri Light" panose="020F0302020204030204"/>
                  <a:cs typeface="Times New Roman" panose="02020603050405020304" pitchFamily="18" charset="0"/>
                </a:rPr>
                <a:t>&amp; </a:t>
              </a:r>
              <a:r>
                <a:rPr lang="en-US" sz="1050" b="1" kern="0" dirty="0">
                  <a:solidFill>
                    <a:srgbClr val="FF0000"/>
                  </a:solidFill>
                  <a:latin typeface="Calibri Light" panose="020F0302020204030204"/>
                  <a:cs typeface="Times New Roman" panose="02020603050405020304" pitchFamily="18" charset="0"/>
                </a:rPr>
                <a:t>N</a:t>
              </a:r>
              <a:r>
                <a:rPr lang="en-US" sz="1050" kern="0" dirty="0">
                  <a:solidFill>
                    <a:srgbClr val="FF0000"/>
                  </a:solidFill>
                  <a:latin typeface="Calibri Light" panose="020F0302020204030204"/>
                  <a:cs typeface="Times New Roman" panose="02020603050405020304" pitchFamily="18" charset="0"/>
                </a:rPr>
                <a:t>etworking </a:t>
              </a:r>
              <a:r>
                <a:rPr lang="en-US" sz="1050" b="1" kern="0" dirty="0">
                  <a:solidFill>
                    <a:srgbClr val="FF0000"/>
                  </a:solidFill>
                  <a:latin typeface="Calibri Light" panose="020F0302020204030204"/>
                  <a:cs typeface="Times New Roman" panose="02020603050405020304" pitchFamily="18" charset="0"/>
                </a:rPr>
                <a:t>S</a:t>
              </a:r>
              <a:r>
                <a:rPr lang="en-US" sz="1050" kern="0" dirty="0">
                  <a:solidFill>
                    <a:srgbClr val="FF0000"/>
                  </a:solidFill>
                  <a:latin typeface="Calibri Light" panose="020F0302020204030204"/>
                  <a:cs typeface="Times New Roman" panose="02020603050405020304" pitchFamily="18" charset="0"/>
                </a:rPr>
                <a:t>ystems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4788F2-E357-47B2-A126-7BA101D3331B}"/>
                </a:ext>
              </a:extLst>
            </p:cNvPr>
            <p:cNvSpPr/>
            <p:nvPr/>
          </p:nvSpPr>
          <p:spPr>
            <a:xfrm>
              <a:off x="6238218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6782F7-0BCD-467B-624A-A0F271C2F4A2}"/>
                </a:ext>
              </a:extLst>
            </p:cNvPr>
            <p:cNvSpPr/>
            <p:nvPr/>
          </p:nvSpPr>
          <p:spPr>
            <a:xfrm>
              <a:off x="6489026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D3F68A-7192-4402-ECD2-96128E012C93}"/>
                </a:ext>
              </a:extLst>
            </p:cNvPr>
            <p:cNvSpPr/>
            <p:nvPr/>
          </p:nvSpPr>
          <p:spPr>
            <a:xfrm>
              <a:off x="6238218" y="449948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BAF871-5A4B-87CB-75C8-3C336734F47E}"/>
                </a:ext>
              </a:extLst>
            </p:cNvPr>
            <p:cNvSpPr/>
            <p:nvPr/>
          </p:nvSpPr>
          <p:spPr>
            <a:xfrm>
              <a:off x="6489026" y="4501326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EEAEA45-5D6F-5BA0-DBC1-421114C50C63}"/>
                </a:ext>
              </a:extLst>
            </p:cNvPr>
            <p:cNvSpPr/>
            <p:nvPr/>
          </p:nvSpPr>
          <p:spPr>
            <a:xfrm>
              <a:off x="6238218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732F4E-E1A9-29F0-B221-0C5BBE0CBF2E}"/>
                </a:ext>
              </a:extLst>
            </p:cNvPr>
            <p:cNvSpPr/>
            <p:nvPr/>
          </p:nvSpPr>
          <p:spPr>
            <a:xfrm>
              <a:off x="6489026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F291A1-9A8E-F4D8-529B-8CA73E367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5537" y="4218382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6B1C477-46A8-62EB-B74C-171413E38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4496" y="42250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009B81-926F-3BE6-64AE-CD78A3E73A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189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7825DF-9CE8-9E42-7D30-BE28EE587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147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205DDFC-C0A2-3B86-1C02-29A7233ABD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5711268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3C85D3-ACC3-ED4B-1704-2EAB60ACE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5221" y="42123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212748-391E-B0B0-6812-0BB877C24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621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0B99BE2-A41D-D344-F61C-23C3FB90E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6923289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125010-B651-8A1B-42F9-7BEE6902C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0417" y="420780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FA9FD40-CE7E-FAE7-691D-023F255E36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8642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1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MIMO</a:t>
            </a:r>
            <a:r>
              <a:rPr lang="en-US" sz="4400" dirty="0">
                <a:solidFill>
                  <a:schemeClr val="tx2"/>
                </a:solidFill>
              </a:rPr>
              <a:t>: Antenna Space</a:t>
            </a:r>
            <a:endParaRPr lang="en-US" sz="4400" b="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0D6DAAE9-991F-3D4B-8532-E5103437F3F6}"/>
                  </a:ext>
                </a:extLst>
              </p:cNvPr>
              <p:cNvSpPr txBox="1"/>
              <p:nvPr/>
            </p:nvSpPr>
            <p:spPr>
              <a:xfrm>
                <a:off x="762000" y="1066800"/>
                <a:ext cx="4343400" cy="4241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0D6DAAE9-991F-3D4B-8532-E5103437F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066800"/>
                <a:ext cx="4343400" cy="424155"/>
              </a:xfrm>
              <a:prstGeom prst="rect">
                <a:avLst/>
              </a:prstGeom>
              <a:blipFill>
                <a:blip r:embed="rId4"/>
                <a:stretch>
                  <a:fillRect l="-263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1" name="Straight Arrow Connector 10">
            <a:extLst>
              <a:ext uri="{FF2B5EF4-FFF2-40B4-BE49-F238E27FC236}">
                <a16:creationId xmlns:a16="http://schemas.microsoft.com/office/drawing/2014/main" id="{9C9A4C94-7E71-4A4C-8C7E-ED16F37871E8}"/>
              </a:ext>
            </a:extLst>
          </p:cNvPr>
          <p:cNvCxnSpPr>
            <a:cxnSpLocks/>
          </p:cNvCxnSpPr>
          <p:nvPr/>
        </p:nvCxnSpPr>
        <p:spPr>
          <a:xfrm flipV="1">
            <a:off x="5082097" y="1295400"/>
            <a:ext cx="0" cy="282754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E2F6B135-984F-8641-8D21-3B0F9C205789}"/>
              </a:ext>
            </a:extLst>
          </p:cNvPr>
          <p:cNvCxnSpPr>
            <a:cxnSpLocks/>
          </p:cNvCxnSpPr>
          <p:nvPr/>
        </p:nvCxnSpPr>
        <p:spPr>
          <a:xfrm>
            <a:off x="5105400" y="4165433"/>
            <a:ext cx="350520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7303FB1-F1AB-D048-95F3-35D27C4E3E30}"/>
                  </a:ext>
                </a:extLst>
              </p:cNvPr>
              <p:cNvSpPr txBox="1"/>
              <p:nvPr/>
            </p:nvSpPr>
            <p:spPr>
              <a:xfrm>
                <a:off x="3832058" y="801823"/>
                <a:ext cx="22639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cs typeface="Trebuchet MS"/>
                  </a:rPr>
                  <a:t>Ant. 2: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rebuchet MS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bg1">
                      <a:lumMod val="50000"/>
                    </a:schemeClr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7303FB1-F1AB-D048-95F3-35D27C4E3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058" y="801823"/>
                <a:ext cx="2263942" cy="523220"/>
              </a:xfrm>
              <a:prstGeom prst="rect">
                <a:avLst/>
              </a:prstGeom>
              <a:blipFill>
                <a:blip r:embed="rId5"/>
                <a:stretch>
                  <a:fillRect t="-9524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2FAA48C-DD7C-F745-B775-E837160043F4}"/>
                  </a:ext>
                </a:extLst>
              </p:cNvPr>
              <p:cNvSpPr txBox="1"/>
              <p:nvPr/>
            </p:nvSpPr>
            <p:spPr>
              <a:xfrm>
                <a:off x="7261058" y="4191000"/>
                <a:ext cx="22639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cs typeface="Trebuchet MS"/>
                  </a:rPr>
                  <a:t>Ant. 1: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rebuchet MS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bg1">
                      <a:lumMod val="50000"/>
                    </a:schemeClr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2FAA48C-DD7C-F745-B775-E83716004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058" y="4191000"/>
                <a:ext cx="2263942" cy="523220"/>
              </a:xfrm>
              <a:prstGeom prst="rect">
                <a:avLst/>
              </a:prstGeom>
              <a:blipFill>
                <a:blip r:embed="rId6"/>
                <a:stretch>
                  <a:fillRect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9A06917-5FF6-6341-8203-BC920B40B47A}"/>
              </a:ext>
            </a:extLst>
          </p:cNvPr>
          <p:cNvCxnSpPr>
            <a:cxnSpLocks/>
          </p:cNvCxnSpPr>
          <p:nvPr/>
        </p:nvCxnSpPr>
        <p:spPr>
          <a:xfrm flipH="1">
            <a:off x="5082097" y="2590800"/>
            <a:ext cx="480503" cy="1600200"/>
          </a:xfrm>
          <a:prstGeom prst="line">
            <a:avLst/>
          </a:prstGeom>
          <a:ln w="88900">
            <a:solidFill>
              <a:schemeClr val="accent1"/>
            </a:solidFill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66562A9E-6EEE-114C-8057-54CF476C71A9}"/>
              </a:ext>
            </a:extLst>
          </p:cNvPr>
          <p:cNvCxnSpPr>
            <a:cxnSpLocks/>
          </p:cNvCxnSpPr>
          <p:nvPr/>
        </p:nvCxnSpPr>
        <p:spPr>
          <a:xfrm flipH="1">
            <a:off x="5105402" y="3581400"/>
            <a:ext cx="1523998" cy="584033"/>
          </a:xfrm>
          <a:prstGeom prst="line">
            <a:avLst/>
          </a:prstGeom>
          <a:ln w="88900">
            <a:solidFill>
              <a:schemeClr val="accent3"/>
            </a:solidFill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F7BB1C8-3E25-0E49-B195-5E0A523DE8E5}"/>
                  </a:ext>
                </a:extLst>
              </p:cNvPr>
              <p:cNvSpPr/>
              <p:nvPr/>
            </p:nvSpPr>
            <p:spPr>
              <a:xfrm>
                <a:off x="5004815" y="2038284"/>
                <a:ext cx="886846" cy="5164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F7BB1C8-3E25-0E49-B195-5E0A523DE8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815" y="2038284"/>
                <a:ext cx="886846" cy="5164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92AB26A4-9B6B-B341-8948-5B54FFB4A123}"/>
                  </a:ext>
                </a:extLst>
              </p:cNvPr>
              <p:cNvSpPr/>
              <p:nvPr/>
            </p:nvSpPr>
            <p:spPr>
              <a:xfrm>
                <a:off x="6553200" y="3581399"/>
                <a:ext cx="872610" cy="5164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92AB26A4-9B6B-B341-8948-5B54FFB4A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3581399"/>
                <a:ext cx="872610" cy="51648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25AF1F55-6098-1145-990B-32A8F57603BA}"/>
              </a:ext>
            </a:extLst>
          </p:cNvPr>
          <p:cNvCxnSpPr>
            <a:cxnSpLocks/>
          </p:cNvCxnSpPr>
          <p:nvPr/>
        </p:nvCxnSpPr>
        <p:spPr>
          <a:xfrm flipH="1">
            <a:off x="4680679" y="2059654"/>
            <a:ext cx="2413457" cy="890348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4F55C105-9094-1949-9E1E-63F9E412FE29}"/>
              </a:ext>
            </a:extLst>
          </p:cNvPr>
          <p:cNvCxnSpPr>
            <a:cxnSpLocks/>
          </p:cNvCxnSpPr>
          <p:nvPr/>
        </p:nvCxnSpPr>
        <p:spPr>
          <a:xfrm flipH="1">
            <a:off x="5074559" y="2074988"/>
            <a:ext cx="2019577" cy="2064879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83711B4-3A7A-9E4C-9E61-32DA326F293C}"/>
                  </a:ext>
                </a:extLst>
              </p:cNvPr>
              <p:cNvSpPr/>
              <p:nvPr/>
            </p:nvSpPr>
            <p:spPr>
              <a:xfrm>
                <a:off x="7054110" y="1927196"/>
                <a:ext cx="4876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83711B4-3A7A-9E4C-9E61-32DA326F29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110" y="1927196"/>
                <a:ext cx="487634" cy="461665"/>
              </a:xfrm>
              <a:prstGeom prst="rect">
                <a:avLst/>
              </a:prstGeom>
              <a:blipFill>
                <a:blip r:embed="rId9"/>
                <a:stretch>
                  <a:fillRect r="-5000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9AD923D-2CDD-374B-9A24-03E234E22B33}"/>
                  </a:ext>
                </a:extLst>
              </p:cNvPr>
              <p:cNvSpPr txBox="1"/>
              <p:nvPr/>
            </p:nvSpPr>
            <p:spPr>
              <a:xfrm>
                <a:off x="381000" y="1725114"/>
                <a:ext cx="4343400" cy="8656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/>
                  <a:t>To decode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 project on a </a:t>
                </a:r>
              </a:p>
              <a:p>
                <a:r>
                  <a:rPr lang="en-US" sz="2400" dirty="0"/>
                  <a:t>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>
                                    <a:latin typeface="Cambria Math" panose="02040503050406030204" pitchFamily="18" charset="0"/>
                                  </a:rPr>
                                  <m:t>𝐡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orthogonal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>
                                <a:latin typeface="Cambria Math" panose="02040503050406030204" pitchFamily="18" charset="0"/>
                              </a:rPr>
                              <m:t>𝐡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dirty="0"/>
                  <a:t>  </a:t>
                </a: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9AD923D-2CDD-374B-9A24-03E234E22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725114"/>
                <a:ext cx="4343400" cy="865686"/>
              </a:xfrm>
              <a:prstGeom prst="rect">
                <a:avLst/>
              </a:prstGeom>
              <a:blipFill>
                <a:blip r:embed="rId10"/>
                <a:stretch>
                  <a:fillRect l="-4082" t="-8696" b="-18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74154026-5FC0-CC48-A775-156C1555D4BC}"/>
                  </a:ext>
                </a:extLst>
              </p:cNvPr>
              <p:cNvSpPr txBox="1"/>
              <p:nvPr/>
            </p:nvSpPr>
            <p:spPr>
              <a:xfrm>
                <a:off x="425608" y="2770817"/>
                <a:ext cx="4520409" cy="4963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𝐡</m:t>
                                  </m:r>
                                </m:e>
                                <m:sub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𝐡</m:t>
                                  </m:r>
                                </m:e>
                                <m:sub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𝐡</m:t>
                                  </m:r>
                                </m:e>
                                <m:sub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74154026-5FC0-CC48-A775-156C1555D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08" y="2770817"/>
                <a:ext cx="4520409" cy="496354"/>
              </a:xfrm>
              <a:prstGeom prst="rect">
                <a:avLst/>
              </a:prstGeom>
              <a:blipFill>
                <a:blip r:embed="rId11"/>
                <a:stretch>
                  <a:fillRect l="-2528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69C1A831-B46E-6E40-9F82-153D06F1B8DC}"/>
                  </a:ext>
                </a:extLst>
              </p:cNvPr>
              <p:cNvSpPr txBox="1"/>
              <p:nvPr/>
            </p:nvSpPr>
            <p:spPr>
              <a:xfrm>
                <a:off x="415669" y="3481126"/>
                <a:ext cx="4343400" cy="4963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𝐡</m:t>
                                  </m:r>
                                </m:e>
                                <m:sub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69C1A831-B46E-6E40-9F82-153D06F1B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69" y="3481126"/>
                <a:ext cx="4343400" cy="496354"/>
              </a:xfrm>
              <a:prstGeom prst="rect">
                <a:avLst/>
              </a:prstGeom>
              <a:blipFill>
                <a:blip r:embed="rId12"/>
                <a:stretch>
                  <a:fillRect l="-145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949289C2-5323-F048-B6DB-A73897FAEEB3}"/>
                  </a:ext>
                </a:extLst>
              </p:cNvPr>
              <p:cNvSpPr txBox="1"/>
              <p:nvPr/>
            </p:nvSpPr>
            <p:spPr>
              <a:xfrm>
                <a:off x="785705" y="4711940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949289C2-5323-F048-B6DB-A73897FAE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05" y="4711940"/>
                <a:ext cx="320039" cy="369332"/>
              </a:xfrm>
              <a:prstGeom prst="rect">
                <a:avLst/>
              </a:prstGeom>
              <a:blipFill>
                <a:blip r:embed="rId13"/>
                <a:stretch>
                  <a:fillRect l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E2CA34AA-E21B-1C4B-9EDC-5390130DB064}"/>
                  </a:ext>
                </a:extLst>
              </p:cNvPr>
              <p:cNvSpPr txBox="1"/>
              <p:nvPr/>
            </p:nvSpPr>
            <p:spPr>
              <a:xfrm>
                <a:off x="1195312" y="4354939"/>
                <a:ext cx="504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E2CA34AA-E21B-1C4B-9EDC-5390130DB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312" y="4354939"/>
                <a:ext cx="504177" cy="369332"/>
              </a:xfrm>
              <a:prstGeom prst="rect">
                <a:avLst/>
              </a:prstGeom>
              <a:blipFill>
                <a:blip r:embed="rId14"/>
                <a:stretch>
                  <a:fillRect l="-12195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BA1663E5-49C4-A54C-B1C3-74B32FC68C58}"/>
                  </a:ext>
                </a:extLst>
              </p:cNvPr>
              <p:cNvSpPr txBox="1"/>
              <p:nvPr/>
            </p:nvSpPr>
            <p:spPr>
              <a:xfrm>
                <a:off x="1206526" y="5031648"/>
                <a:ext cx="5112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BA1663E5-49C4-A54C-B1C3-74B32FC68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26" y="5031648"/>
                <a:ext cx="511294" cy="369332"/>
              </a:xfrm>
              <a:prstGeom prst="rect">
                <a:avLst/>
              </a:prstGeom>
              <a:blipFill>
                <a:blip r:embed="rId15"/>
                <a:stretch>
                  <a:fillRect l="-12195" r="-4878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ED65B355-2F6E-2A44-A08E-AF02A6757617}"/>
              </a:ext>
            </a:extLst>
          </p:cNvPr>
          <p:cNvGrpSpPr/>
          <p:nvPr/>
        </p:nvGrpSpPr>
        <p:grpSpPr>
          <a:xfrm rot="5400000">
            <a:off x="1933618" y="5443495"/>
            <a:ext cx="446344" cy="1620666"/>
            <a:chOff x="1155661" y="4343271"/>
            <a:chExt cx="446344" cy="1151841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6BA8D4DA-11A6-1A4F-B4BE-BB5215143B66}"/>
                </a:ext>
              </a:extLst>
            </p:cNvPr>
            <p:cNvGrpSpPr/>
            <p:nvPr/>
          </p:nvGrpSpPr>
          <p:grpSpPr>
            <a:xfrm>
              <a:off x="1155661" y="4343271"/>
              <a:ext cx="91440" cy="1143000"/>
              <a:chOff x="2667000" y="4572000"/>
              <a:chExt cx="91440" cy="1143000"/>
            </a:xfrm>
          </p:grpSpPr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1AE848E4-F83B-8F4F-BB84-34A0B6C6BBEE}"/>
                  </a:ext>
                </a:extLst>
              </p:cNvPr>
              <p:cNvCxnSpPr/>
              <p:nvPr/>
            </p:nvCxnSpPr>
            <p:spPr>
              <a:xfrm>
                <a:off x="2667000" y="4572000"/>
                <a:ext cx="9144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02D70A7-188B-0D4F-AA92-44012A8E78D3}"/>
                  </a:ext>
                </a:extLst>
              </p:cNvPr>
              <p:cNvCxnSpPr/>
              <p:nvPr/>
            </p:nvCxnSpPr>
            <p:spPr>
              <a:xfrm>
                <a:off x="2667000" y="4572000"/>
                <a:ext cx="0" cy="1143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DBC8AE5D-8824-B74B-926C-EACFE3A4E481}"/>
                  </a:ext>
                </a:extLst>
              </p:cNvPr>
              <p:cNvCxnSpPr/>
              <p:nvPr/>
            </p:nvCxnSpPr>
            <p:spPr>
              <a:xfrm>
                <a:off x="2667000" y="5705573"/>
                <a:ext cx="9144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4D77685-316B-1248-806A-1D796008DCC7}"/>
                </a:ext>
              </a:extLst>
            </p:cNvPr>
            <p:cNvGrpSpPr/>
            <p:nvPr/>
          </p:nvGrpSpPr>
          <p:grpSpPr>
            <a:xfrm flipH="1">
              <a:off x="1510565" y="4352112"/>
              <a:ext cx="91440" cy="1143000"/>
              <a:chOff x="2762850" y="4572000"/>
              <a:chExt cx="91440" cy="1143000"/>
            </a:xfrm>
          </p:grpSpPr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D4C5797-54BD-124C-93DF-E3FF545446B5}"/>
                  </a:ext>
                </a:extLst>
              </p:cNvPr>
              <p:cNvCxnSpPr/>
              <p:nvPr/>
            </p:nvCxnSpPr>
            <p:spPr>
              <a:xfrm>
                <a:off x="2762850" y="4572000"/>
                <a:ext cx="9144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7BA0C5B0-399B-2249-B2AC-1B4E4717673E}"/>
                  </a:ext>
                </a:extLst>
              </p:cNvPr>
              <p:cNvCxnSpPr/>
              <p:nvPr/>
            </p:nvCxnSpPr>
            <p:spPr>
              <a:xfrm>
                <a:off x="2762851" y="4572000"/>
                <a:ext cx="0" cy="1143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465A8482-0FEA-3E4D-91E5-CC67D134712B}"/>
                  </a:ext>
                </a:extLst>
              </p:cNvPr>
              <p:cNvCxnSpPr/>
              <p:nvPr/>
            </p:nvCxnSpPr>
            <p:spPr>
              <a:xfrm>
                <a:off x="2762850" y="5705573"/>
                <a:ext cx="9144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3C96AE04-1876-3D4F-9026-1255D9D4A863}"/>
                  </a:ext>
                </a:extLst>
              </p:cNvPr>
              <p:cNvSpPr txBox="1"/>
              <p:nvPr/>
            </p:nvSpPr>
            <p:spPr>
              <a:xfrm>
                <a:off x="2566535" y="4357516"/>
                <a:ext cx="504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3C96AE04-1876-3D4F-9026-1255D9D4A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535" y="4357516"/>
                <a:ext cx="504177" cy="369332"/>
              </a:xfrm>
              <a:prstGeom prst="rect">
                <a:avLst/>
              </a:prstGeom>
              <a:blipFill>
                <a:blip r:embed="rId16"/>
                <a:stretch>
                  <a:fillRect l="-12195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7C631D4F-B96B-A74A-A90D-B02DCC1D08C7}"/>
                  </a:ext>
                </a:extLst>
              </p:cNvPr>
              <p:cNvSpPr txBox="1"/>
              <p:nvPr/>
            </p:nvSpPr>
            <p:spPr>
              <a:xfrm>
                <a:off x="2577749" y="5034225"/>
                <a:ext cx="5112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7C631D4F-B96B-A74A-A90D-B02DCC1D0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749" y="5034225"/>
                <a:ext cx="511294" cy="369332"/>
              </a:xfrm>
              <a:prstGeom prst="rect">
                <a:avLst/>
              </a:prstGeom>
              <a:blipFill>
                <a:blip r:embed="rId17"/>
                <a:stretch>
                  <a:fillRect l="-12195" r="-4878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0" name="Group 179">
            <a:extLst>
              <a:ext uri="{FF2B5EF4-FFF2-40B4-BE49-F238E27FC236}">
                <a16:creationId xmlns:a16="http://schemas.microsoft.com/office/drawing/2014/main" id="{1437B7D5-D709-3C4D-B865-4980F7EA83FD}"/>
              </a:ext>
            </a:extLst>
          </p:cNvPr>
          <p:cNvGrpSpPr/>
          <p:nvPr/>
        </p:nvGrpSpPr>
        <p:grpSpPr>
          <a:xfrm>
            <a:off x="2555643" y="4345848"/>
            <a:ext cx="91440" cy="1143000"/>
            <a:chOff x="2667000" y="4572000"/>
            <a:chExt cx="91440" cy="1143000"/>
          </a:xfrm>
        </p:grpSpPr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EF3F5B6F-F0AB-4648-B5E5-9F7D8A1E7BE1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AA743D4B-6792-A54A-8BF8-0727C0D6399D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AEC7BB95-D615-2C45-89A4-AFAF244E9CB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A0B6BD62-6374-E44B-BCD1-C1C1B87C68F4}"/>
                  </a:ext>
                </a:extLst>
              </p:cNvPr>
              <p:cNvSpPr txBox="1"/>
              <p:nvPr/>
            </p:nvSpPr>
            <p:spPr>
              <a:xfrm>
                <a:off x="1739925" y="4662066"/>
                <a:ext cx="3649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A0B6BD62-6374-E44B-BCD1-C1C1B87C6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925" y="4662066"/>
                <a:ext cx="364907" cy="369332"/>
              </a:xfrm>
              <a:prstGeom prst="rect">
                <a:avLst/>
              </a:prstGeom>
              <a:blipFill>
                <a:blip r:embed="rId18"/>
                <a:stretch>
                  <a:fillRect l="-10000" r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BCEAEDC4-A73A-714D-81AF-3043012B6047}"/>
                  </a:ext>
                </a:extLst>
              </p:cNvPr>
              <p:cNvSpPr txBox="1"/>
              <p:nvPr/>
            </p:nvSpPr>
            <p:spPr>
              <a:xfrm>
                <a:off x="3095545" y="4693997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BCEAEDC4-A73A-714D-81AF-3043012B6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545" y="4693997"/>
                <a:ext cx="372025" cy="369332"/>
              </a:xfrm>
              <a:prstGeom prst="rect">
                <a:avLst/>
              </a:prstGeom>
              <a:blipFill>
                <a:blip r:embed="rId19"/>
                <a:stretch>
                  <a:fillRect l="-10000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6" name="Group 185">
            <a:extLst>
              <a:ext uri="{FF2B5EF4-FFF2-40B4-BE49-F238E27FC236}">
                <a16:creationId xmlns:a16="http://schemas.microsoft.com/office/drawing/2014/main" id="{A7307F5F-6FA8-2F46-AC47-8D1987E38E3C}"/>
              </a:ext>
            </a:extLst>
          </p:cNvPr>
          <p:cNvGrpSpPr/>
          <p:nvPr/>
        </p:nvGrpSpPr>
        <p:grpSpPr>
          <a:xfrm flipH="1">
            <a:off x="2967123" y="4348425"/>
            <a:ext cx="91440" cy="1143000"/>
            <a:chOff x="2667000" y="4572000"/>
            <a:chExt cx="91440" cy="1143000"/>
          </a:xfrm>
        </p:grpSpPr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585EC2FC-8D9D-454B-A916-D4ABF3F7C135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D44BAF3B-F459-414D-AAA6-C63973080161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F4A42B5C-3BC8-2B4B-AF72-0CFC8D82C668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DFD1DCF8-1AFA-934F-81DD-BA2D831A95D5}"/>
                  </a:ext>
                </a:extLst>
              </p:cNvPr>
              <p:cNvSpPr txBox="1"/>
              <p:nvPr/>
            </p:nvSpPr>
            <p:spPr>
              <a:xfrm>
                <a:off x="382791" y="4677240"/>
                <a:ext cx="2356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DFD1DCF8-1AFA-934F-81DD-BA2D831A9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791" y="4677240"/>
                <a:ext cx="235641" cy="369332"/>
              </a:xfrm>
              <a:prstGeom prst="rect">
                <a:avLst/>
              </a:prstGeom>
              <a:blipFill>
                <a:blip r:embed="rId20"/>
                <a:stretch>
                  <a:fillRect l="-25000" r="-25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552D2B18-40C6-5D44-B06D-63DF550349AE}"/>
                  </a:ext>
                </a:extLst>
              </p:cNvPr>
              <p:cNvSpPr txBox="1"/>
              <p:nvPr/>
            </p:nvSpPr>
            <p:spPr>
              <a:xfrm>
                <a:off x="2167784" y="4714471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552D2B18-40C6-5D44-B06D-63DF55034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784" y="4714471"/>
                <a:ext cx="320039" cy="369332"/>
              </a:xfrm>
              <a:prstGeom prst="rect">
                <a:avLst/>
              </a:prstGeom>
              <a:blipFill>
                <a:blip r:embed="rId21"/>
                <a:stretch>
                  <a:fillRect l="-30769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1331FF4-99CD-A448-98F3-02B477755858}"/>
                  </a:ext>
                </a:extLst>
              </p:cNvPr>
              <p:cNvSpPr/>
              <p:nvPr/>
            </p:nvSpPr>
            <p:spPr>
              <a:xfrm>
                <a:off x="315761" y="5862370"/>
                <a:ext cx="2728567" cy="58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𝐡</m:t>
                                  </m:r>
                                </m:e>
                                <m:sub>
                                  <m:r>
                                    <a:rPr lang="en-US" sz="24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1331FF4-99CD-A448-98F3-02B4777558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61" y="5862370"/>
                <a:ext cx="2728567" cy="588687"/>
              </a:xfrm>
              <a:prstGeom prst="rect">
                <a:avLst/>
              </a:prstGeom>
              <a:blipFill>
                <a:blip r:embed="rId22"/>
                <a:stretch>
                  <a:fillRect b="-17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2" name="Group 191">
            <a:extLst>
              <a:ext uri="{FF2B5EF4-FFF2-40B4-BE49-F238E27FC236}">
                <a16:creationId xmlns:a16="http://schemas.microsoft.com/office/drawing/2014/main" id="{413CB02C-4DFE-614E-BB3E-2A73909259A6}"/>
              </a:ext>
            </a:extLst>
          </p:cNvPr>
          <p:cNvGrpSpPr/>
          <p:nvPr/>
        </p:nvGrpSpPr>
        <p:grpSpPr>
          <a:xfrm>
            <a:off x="1173480" y="4343400"/>
            <a:ext cx="91440" cy="1143000"/>
            <a:chOff x="2667000" y="4572000"/>
            <a:chExt cx="91440" cy="1143000"/>
          </a:xfrm>
        </p:grpSpPr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9D84CB08-4F8E-DA42-9D01-217AAFA88EC0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F305B070-4A34-074F-B3A9-8F4E62DF3E23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702E3D05-D44F-8745-86AB-5A100AB8697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A6553A9C-B26D-DB40-B392-FE48D0567AAC}"/>
              </a:ext>
            </a:extLst>
          </p:cNvPr>
          <p:cNvGrpSpPr/>
          <p:nvPr/>
        </p:nvGrpSpPr>
        <p:grpSpPr>
          <a:xfrm flipH="1">
            <a:off x="1584960" y="4345977"/>
            <a:ext cx="91440" cy="1143000"/>
            <a:chOff x="2667000" y="4572000"/>
            <a:chExt cx="91440" cy="1143000"/>
          </a:xfrm>
        </p:grpSpPr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90B4EB45-5288-D949-B0DE-C2211A76F1E9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01B6B9E3-3BC4-544D-A7A5-BD541B6F1E09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99CD2422-69CB-2744-90E6-C22DC66C5576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ight Brace 47">
            <a:extLst>
              <a:ext uri="{FF2B5EF4-FFF2-40B4-BE49-F238E27FC236}">
                <a16:creationId xmlns:a16="http://schemas.microsoft.com/office/drawing/2014/main" id="{57D167B9-9A11-2145-895B-D661AFED9A05}"/>
              </a:ext>
            </a:extLst>
          </p:cNvPr>
          <p:cNvSpPr/>
          <p:nvPr/>
        </p:nvSpPr>
        <p:spPr>
          <a:xfrm>
            <a:off x="3352800" y="4267200"/>
            <a:ext cx="381000" cy="23622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F25CF0D-B3C0-754E-B489-CEE564DD65F5}"/>
                  </a:ext>
                </a:extLst>
              </p:cNvPr>
              <p:cNvSpPr/>
              <p:nvPr/>
            </p:nvSpPr>
            <p:spPr>
              <a:xfrm>
                <a:off x="3771276" y="4876800"/>
                <a:ext cx="1199861" cy="5886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𝐡</m:t>
                                  </m:r>
                                </m:e>
                                <m:sub>
                                  <m:r>
                                    <a:rPr lang="en-US" sz="2400" b="0" i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F25CF0D-B3C0-754E-B489-CEE564DD65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276" y="4876800"/>
                <a:ext cx="1199861" cy="588687"/>
              </a:xfrm>
              <a:prstGeom prst="rect">
                <a:avLst/>
              </a:prstGeom>
              <a:blipFill>
                <a:blip r:embed="rId23"/>
                <a:stretch>
                  <a:fillRect l="-1053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27E40CA-E597-F04F-8AA1-931B5E182521}"/>
                  </a:ext>
                </a:extLst>
              </p:cNvPr>
              <p:cNvSpPr/>
              <p:nvPr/>
            </p:nvSpPr>
            <p:spPr>
              <a:xfrm>
                <a:off x="4572000" y="4994308"/>
                <a:ext cx="17418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27E40CA-E597-F04F-8AA1-931B5E1825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994308"/>
                <a:ext cx="1741887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DA7DAA8-C17B-B344-B391-4B08F66E0059}"/>
                  </a:ext>
                </a:extLst>
              </p:cNvPr>
              <p:cNvSpPr/>
              <p:nvPr/>
            </p:nvSpPr>
            <p:spPr>
              <a:xfrm>
                <a:off x="6118561" y="5020463"/>
                <a:ext cx="17237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DA7DAA8-C17B-B344-B391-4B08F66E00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8561" y="5020463"/>
                <a:ext cx="1723742" cy="461665"/>
              </a:xfrm>
              <a:prstGeom prst="rect">
                <a:avLst/>
              </a:prstGeom>
              <a:blipFill>
                <a:blip r:embed="rId25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6D836BE1-6791-B44E-B7E9-3C9732C5D6FA}"/>
                  </a:ext>
                </a:extLst>
              </p:cNvPr>
              <p:cNvSpPr/>
              <p:nvPr/>
            </p:nvSpPr>
            <p:spPr>
              <a:xfrm>
                <a:off x="4614994" y="5468537"/>
                <a:ext cx="17308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6D836BE1-6791-B44E-B7E9-3C9732C5D6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994" y="5468537"/>
                <a:ext cx="1730858" cy="461665"/>
              </a:xfrm>
              <a:prstGeom prst="rect">
                <a:avLst/>
              </a:prstGeom>
              <a:blipFill>
                <a:blip r:embed="rId26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EDF72AF-0062-E548-B2DF-FAE6F104A3D4}"/>
                  </a:ext>
                </a:extLst>
              </p:cNvPr>
              <p:cNvSpPr/>
              <p:nvPr/>
            </p:nvSpPr>
            <p:spPr>
              <a:xfrm>
                <a:off x="6131371" y="5508283"/>
                <a:ext cx="17308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EDF72AF-0062-E548-B2DF-FAE6F104A3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371" y="5508283"/>
                <a:ext cx="1730858" cy="461665"/>
              </a:xfrm>
              <a:prstGeom prst="rect">
                <a:avLst/>
              </a:prstGeom>
              <a:blipFill>
                <a:blip r:embed="rId27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49538A3F-D261-6A4A-AE0D-0FFF161F9DC8}"/>
                  </a:ext>
                </a:extLst>
              </p:cNvPr>
              <p:cNvSpPr/>
              <p:nvPr/>
            </p:nvSpPr>
            <p:spPr>
              <a:xfrm>
                <a:off x="4590562" y="6096248"/>
                <a:ext cx="34627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49538A3F-D261-6A4A-AE0D-0FFF161F9D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562" y="6096248"/>
                <a:ext cx="3462743" cy="461665"/>
              </a:xfrm>
              <a:prstGeom prst="rect">
                <a:avLst/>
              </a:prstGeom>
              <a:blipFill>
                <a:blip r:embed="rId28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C58FBA85-0776-474A-861A-FC979BF3886E}"/>
              </a:ext>
            </a:extLst>
          </p:cNvPr>
          <p:cNvGrpSpPr/>
          <p:nvPr/>
        </p:nvGrpSpPr>
        <p:grpSpPr>
          <a:xfrm rot="3269518">
            <a:off x="3743929" y="3345713"/>
            <a:ext cx="2560320" cy="854650"/>
            <a:chOff x="4393090" y="3890783"/>
            <a:chExt cx="2560320" cy="85465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9E6818F-878C-F843-9D5E-6D15AE27BF1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288849" y="3080872"/>
              <a:ext cx="768802" cy="256032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8EFC566-017C-F34E-90D5-3273DD5E7E0D}"/>
                </a:ext>
              </a:extLst>
            </p:cNvPr>
            <p:cNvCxnSpPr>
              <a:cxnSpLocks noChangeAspect="1"/>
            </p:cNvCxnSpPr>
            <p:nvPr/>
          </p:nvCxnSpPr>
          <p:spPr>
            <a:xfrm rot="16200000" flipH="1">
              <a:off x="4964243" y="3826800"/>
              <a:ext cx="54914" cy="18288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F1A19E2-8BB7-4342-9A9E-AB9FBDC81AD7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5013690" y="3974019"/>
              <a:ext cx="54914" cy="18288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22EAD-E094-9E4A-9B77-6C95E81F9F72}"/>
              </a:ext>
            </a:extLst>
          </p:cNvPr>
          <p:cNvGrpSpPr/>
          <p:nvPr/>
        </p:nvGrpSpPr>
        <p:grpSpPr>
          <a:xfrm>
            <a:off x="5193423" y="4139867"/>
            <a:ext cx="182880" cy="244656"/>
            <a:chOff x="4923577" y="3046943"/>
            <a:chExt cx="182880" cy="244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4E9A13F-BA39-904C-9B0E-F9CA64C56C34}"/>
                </a:ext>
              </a:extLst>
            </p:cNvPr>
            <p:cNvCxnSpPr>
              <a:cxnSpLocks noChangeAspect="1"/>
            </p:cNvCxnSpPr>
            <p:nvPr/>
          </p:nvCxnSpPr>
          <p:spPr>
            <a:xfrm rot="19469518" flipH="1">
              <a:off x="5035958" y="3046943"/>
              <a:ext cx="54914" cy="18288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1610D64-55DF-5145-804C-00C8898E92D0}"/>
                </a:ext>
              </a:extLst>
            </p:cNvPr>
            <p:cNvCxnSpPr>
              <a:cxnSpLocks noChangeAspect="1"/>
            </p:cNvCxnSpPr>
            <p:nvPr/>
          </p:nvCxnSpPr>
          <p:spPr>
            <a:xfrm rot="3269518" flipH="1">
              <a:off x="4987560" y="3172702"/>
              <a:ext cx="54914" cy="18288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974F618-5D3C-EB47-B321-DAE6D4DCFFC0}"/>
              </a:ext>
            </a:extLst>
          </p:cNvPr>
          <p:cNvCxnSpPr/>
          <p:nvPr/>
        </p:nvCxnSpPr>
        <p:spPr>
          <a:xfrm flipV="1">
            <a:off x="1584960" y="2714938"/>
            <a:ext cx="1063354" cy="5567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51180DB-BFBD-9646-BA66-10D541EE382A}"/>
              </a:ext>
            </a:extLst>
          </p:cNvPr>
          <p:cNvSpPr txBox="1"/>
          <p:nvPr/>
        </p:nvSpPr>
        <p:spPr>
          <a:xfrm>
            <a:off x="2628722" y="2407561"/>
            <a:ext cx="307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0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F06D605-F339-0740-8B05-488BF0AD1A8B}"/>
              </a:ext>
            </a:extLst>
          </p:cNvPr>
          <p:cNvCxnSpPr>
            <a:cxnSpLocks/>
          </p:cNvCxnSpPr>
          <p:nvPr/>
        </p:nvCxnSpPr>
        <p:spPr>
          <a:xfrm flipV="1">
            <a:off x="4964029" y="5156180"/>
            <a:ext cx="2930758" cy="2085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1436B305-084F-2340-A1B7-62C9B63E6C95}"/>
              </a:ext>
            </a:extLst>
          </p:cNvPr>
          <p:cNvSpPr txBox="1"/>
          <p:nvPr/>
        </p:nvSpPr>
        <p:spPr>
          <a:xfrm>
            <a:off x="7915262" y="4708232"/>
            <a:ext cx="307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56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166" grpId="0"/>
      <p:bldP spid="167" grpId="0"/>
      <p:bldP spid="172" grpId="0"/>
      <p:bldP spid="173" grpId="0"/>
      <p:bldP spid="178" grpId="0"/>
      <p:bldP spid="179" grpId="0"/>
      <p:bldP spid="184" grpId="0"/>
      <p:bldP spid="185" grpId="0"/>
      <p:bldP spid="190" grpId="0"/>
      <p:bldP spid="191" grpId="0"/>
      <p:bldP spid="28" grpId="0"/>
      <p:bldP spid="48" grpId="0" animBg="1"/>
      <p:bldP spid="49" grpId="0"/>
      <p:bldP spid="52" grpId="0"/>
      <p:bldP spid="200" grpId="0"/>
      <p:bldP spid="201" grpId="0"/>
      <p:bldP spid="202" grpId="0"/>
      <p:bldP spid="203" grpId="0"/>
      <p:bldP spid="68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D42CA5-F919-F741-BA8D-2A9886461925}"/>
              </a:ext>
            </a:extLst>
          </p:cNvPr>
          <p:cNvSpPr/>
          <p:nvPr/>
        </p:nvSpPr>
        <p:spPr>
          <a:xfrm>
            <a:off x="4419600" y="3193917"/>
            <a:ext cx="2590800" cy="2383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isometricLeftDown">
              <a:rot lat="2100000" lon="2700000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MIMO</a:t>
            </a:r>
            <a:r>
              <a:rPr lang="en-US" sz="4400" dirty="0">
                <a:solidFill>
                  <a:schemeClr val="tx2"/>
                </a:solidFill>
              </a:rPr>
              <a:t>: Antenna Space</a:t>
            </a:r>
            <a:endParaRPr lang="en-US" sz="4400" b="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0D6DAAE9-991F-3D4B-8532-E5103437F3F6}"/>
                  </a:ext>
                </a:extLst>
              </p:cNvPr>
              <p:cNvSpPr txBox="1"/>
              <p:nvPr/>
            </p:nvSpPr>
            <p:spPr>
              <a:xfrm>
                <a:off x="381000" y="1772372"/>
                <a:ext cx="4343400" cy="4241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0D6DAAE9-991F-3D4B-8532-E5103437F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772372"/>
                <a:ext cx="4343400" cy="424155"/>
              </a:xfrm>
              <a:prstGeom prst="rect">
                <a:avLst/>
              </a:prstGeom>
              <a:blipFill>
                <a:blip r:embed="rId4"/>
                <a:stretch>
                  <a:fillRect l="-2332" b="-3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1" name="Straight Arrow Connector 10">
            <a:extLst>
              <a:ext uri="{FF2B5EF4-FFF2-40B4-BE49-F238E27FC236}">
                <a16:creationId xmlns:a16="http://schemas.microsoft.com/office/drawing/2014/main" id="{9C9A4C94-7E71-4A4C-8C7E-ED16F37871E8}"/>
              </a:ext>
            </a:extLst>
          </p:cNvPr>
          <p:cNvCxnSpPr>
            <a:cxnSpLocks/>
          </p:cNvCxnSpPr>
          <p:nvPr/>
        </p:nvCxnSpPr>
        <p:spPr>
          <a:xfrm flipV="1">
            <a:off x="5082097" y="2036367"/>
            <a:ext cx="0" cy="282754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E2F6B135-984F-8641-8D21-3B0F9C205789}"/>
              </a:ext>
            </a:extLst>
          </p:cNvPr>
          <p:cNvCxnSpPr>
            <a:cxnSpLocks/>
          </p:cNvCxnSpPr>
          <p:nvPr/>
        </p:nvCxnSpPr>
        <p:spPr>
          <a:xfrm>
            <a:off x="5105400" y="4906400"/>
            <a:ext cx="350520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7303FB1-F1AB-D048-95F3-35D27C4E3E30}"/>
                  </a:ext>
                </a:extLst>
              </p:cNvPr>
              <p:cNvSpPr txBox="1"/>
              <p:nvPr/>
            </p:nvSpPr>
            <p:spPr>
              <a:xfrm>
                <a:off x="3832058" y="1542790"/>
                <a:ext cx="22639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cs typeface="Trebuchet MS"/>
                  </a:rPr>
                  <a:t>Ant. 2: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rebuchet MS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bg1">
                      <a:lumMod val="50000"/>
                    </a:schemeClr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7303FB1-F1AB-D048-95F3-35D27C4E3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058" y="1542790"/>
                <a:ext cx="2263942" cy="523220"/>
              </a:xfrm>
              <a:prstGeom prst="rect">
                <a:avLst/>
              </a:prstGeom>
              <a:blipFill>
                <a:blip r:embed="rId5"/>
                <a:stretch>
                  <a:fillRect t="-9302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2FAA48C-DD7C-F745-B775-E837160043F4}"/>
                  </a:ext>
                </a:extLst>
              </p:cNvPr>
              <p:cNvSpPr txBox="1"/>
              <p:nvPr/>
            </p:nvSpPr>
            <p:spPr>
              <a:xfrm>
                <a:off x="7261058" y="4931967"/>
                <a:ext cx="22639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cs typeface="Trebuchet MS"/>
                  </a:rPr>
                  <a:t>Ant. 1: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rebuchet MS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bg1">
                      <a:lumMod val="50000"/>
                    </a:schemeClr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2FAA48C-DD7C-F745-B775-E83716004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058" y="4931967"/>
                <a:ext cx="2263942" cy="523220"/>
              </a:xfrm>
              <a:prstGeom prst="rect">
                <a:avLst/>
              </a:prstGeom>
              <a:blipFill>
                <a:blip r:embed="rId6"/>
                <a:stretch>
                  <a:fillRect t="-9302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9A06917-5FF6-6341-8203-BC920B40B47A}"/>
              </a:ext>
            </a:extLst>
          </p:cNvPr>
          <p:cNvCxnSpPr>
            <a:cxnSpLocks/>
          </p:cNvCxnSpPr>
          <p:nvPr/>
        </p:nvCxnSpPr>
        <p:spPr>
          <a:xfrm flipH="1">
            <a:off x="5082097" y="3331767"/>
            <a:ext cx="480503" cy="1600200"/>
          </a:xfrm>
          <a:prstGeom prst="line">
            <a:avLst/>
          </a:prstGeom>
          <a:ln w="88900">
            <a:solidFill>
              <a:schemeClr val="accent1"/>
            </a:solidFill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66562A9E-6EEE-114C-8057-54CF476C71A9}"/>
              </a:ext>
            </a:extLst>
          </p:cNvPr>
          <p:cNvCxnSpPr>
            <a:cxnSpLocks/>
          </p:cNvCxnSpPr>
          <p:nvPr/>
        </p:nvCxnSpPr>
        <p:spPr>
          <a:xfrm flipH="1">
            <a:off x="5105402" y="4322367"/>
            <a:ext cx="1523998" cy="584033"/>
          </a:xfrm>
          <a:prstGeom prst="line">
            <a:avLst/>
          </a:prstGeom>
          <a:ln w="88900">
            <a:solidFill>
              <a:schemeClr val="accent3"/>
            </a:solidFill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F7BB1C8-3E25-0E49-B195-5E0A523DE8E5}"/>
                  </a:ext>
                </a:extLst>
              </p:cNvPr>
              <p:cNvSpPr/>
              <p:nvPr/>
            </p:nvSpPr>
            <p:spPr>
              <a:xfrm>
                <a:off x="5004815" y="2779251"/>
                <a:ext cx="886846" cy="5164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F7BB1C8-3E25-0E49-B195-5E0A523DE8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815" y="2779251"/>
                <a:ext cx="886846" cy="5164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92AB26A4-9B6B-B341-8948-5B54FFB4A123}"/>
                  </a:ext>
                </a:extLst>
              </p:cNvPr>
              <p:cNvSpPr/>
              <p:nvPr/>
            </p:nvSpPr>
            <p:spPr>
              <a:xfrm>
                <a:off x="6553200" y="4322366"/>
                <a:ext cx="872610" cy="5164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92AB26A4-9B6B-B341-8948-5B54FFB4A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4322366"/>
                <a:ext cx="872610" cy="51648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9AD923D-2CDD-374B-9A24-03E234E22B33}"/>
                  </a:ext>
                </a:extLst>
              </p:cNvPr>
              <p:cNvSpPr txBox="1"/>
              <p:nvPr/>
            </p:nvSpPr>
            <p:spPr>
              <a:xfrm>
                <a:off x="381000" y="2466081"/>
                <a:ext cx="4343400" cy="12898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/>
                  <a:t>To decode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project on a </a:t>
                </a:r>
              </a:p>
              <a:p>
                <a:r>
                  <a:rPr lang="en-US" sz="2400" dirty="0"/>
                  <a:t>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>
                                    <a:latin typeface="Cambria Math" panose="02040503050406030204" pitchFamily="18" charset="0"/>
                                  </a:rPr>
                                  <m:t>𝐡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acc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orthogonal to the</a:t>
                </a:r>
              </a:p>
              <a:p>
                <a:r>
                  <a:rPr lang="en-US" sz="2400" dirty="0"/>
                  <a:t>plane formed by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>
                                <a:latin typeface="Cambria Math" panose="02040503050406030204" pitchFamily="18" charset="0"/>
                              </a:rPr>
                              <m:t>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>
                                <a:latin typeface="Cambria Math" panose="02040503050406030204" pitchFamily="18" charset="0"/>
                              </a:rPr>
                              <m:t>𝐡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dirty="0"/>
                  <a:t>  </a:t>
                </a: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9AD923D-2CDD-374B-9A24-03E234E22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466081"/>
                <a:ext cx="4343400" cy="1289840"/>
              </a:xfrm>
              <a:prstGeom prst="rect">
                <a:avLst/>
              </a:prstGeom>
              <a:blipFill>
                <a:blip r:embed="rId9"/>
                <a:stretch>
                  <a:fillRect l="-4082" t="-5825" b="-12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6EC677F8-E6C5-E44F-89F1-32676D89A394}"/>
              </a:ext>
            </a:extLst>
          </p:cNvPr>
          <p:cNvSpPr txBox="1"/>
          <p:nvPr/>
        </p:nvSpPr>
        <p:spPr>
          <a:xfrm>
            <a:off x="304800" y="987553"/>
            <a:ext cx="84582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What about MIMO with more antennas?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4DAD53C-8E75-4140-8A0F-7AE705253479}"/>
              </a:ext>
            </a:extLst>
          </p:cNvPr>
          <p:cNvCxnSpPr>
            <a:cxnSpLocks/>
          </p:cNvCxnSpPr>
          <p:nvPr/>
        </p:nvCxnSpPr>
        <p:spPr>
          <a:xfrm flipH="1">
            <a:off x="3832058" y="4931967"/>
            <a:ext cx="1250039" cy="162123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C59BA9B-BF83-2E4D-97B7-2D588A945652}"/>
                  </a:ext>
                </a:extLst>
              </p:cNvPr>
              <p:cNvSpPr txBox="1"/>
              <p:nvPr/>
            </p:nvSpPr>
            <p:spPr>
              <a:xfrm>
                <a:off x="3733800" y="6312775"/>
                <a:ext cx="22639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cs typeface="Trebuchet MS"/>
                  </a:rPr>
                  <a:t>Ant. 3: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rebuchet MS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3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bg1">
                      <a:lumMod val="50000"/>
                    </a:schemeClr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C59BA9B-BF83-2E4D-97B7-2D588A945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6312775"/>
                <a:ext cx="2263942" cy="523220"/>
              </a:xfrm>
              <a:prstGeom prst="rect">
                <a:avLst/>
              </a:prstGeom>
              <a:blipFill>
                <a:blip r:embed="rId10"/>
                <a:stretch>
                  <a:fillRect t="-9524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0B8AB94-AB35-F544-B266-C188D227A00D}"/>
              </a:ext>
            </a:extLst>
          </p:cNvPr>
          <p:cNvCxnSpPr>
            <a:cxnSpLocks/>
          </p:cNvCxnSpPr>
          <p:nvPr/>
        </p:nvCxnSpPr>
        <p:spPr>
          <a:xfrm>
            <a:off x="4038600" y="4580610"/>
            <a:ext cx="1020194" cy="351357"/>
          </a:xfrm>
          <a:prstGeom prst="line">
            <a:avLst/>
          </a:prstGeom>
          <a:ln w="88900">
            <a:solidFill>
              <a:srgbClr val="C00000"/>
            </a:solidFill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C6622078-97A0-1749-8D80-9446FF62DC44}"/>
                  </a:ext>
                </a:extLst>
              </p:cNvPr>
              <p:cNvSpPr/>
              <p:nvPr/>
            </p:nvSpPr>
            <p:spPr>
              <a:xfrm>
                <a:off x="4209486" y="4175289"/>
                <a:ext cx="886846" cy="5164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C6622078-97A0-1749-8D80-9446FF62D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486" y="4175289"/>
                <a:ext cx="886846" cy="516488"/>
              </a:xfrm>
              <a:prstGeom prst="rect">
                <a:avLst/>
              </a:prstGeom>
              <a:blipFill>
                <a:blip r:embed="rId11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ED04E94-DD96-A740-994C-D286A9B8466E}"/>
                  </a:ext>
                </a:extLst>
              </p:cNvPr>
              <p:cNvSpPr/>
              <p:nvPr/>
            </p:nvSpPr>
            <p:spPr>
              <a:xfrm>
                <a:off x="257950" y="3991923"/>
                <a:ext cx="2376741" cy="58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𝐡</m:t>
                                  </m:r>
                                </m:e>
                                <m:sub>
                                  <m:r>
                                    <a:rPr lang="en-US" sz="24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× 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ED04E94-DD96-A740-994C-D286A9B846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50" y="3991923"/>
                <a:ext cx="2376741" cy="588687"/>
              </a:xfrm>
              <a:prstGeom prst="rect">
                <a:avLst/>
              </a:prstGeom>
              <a:blipFill>
                <a:blip r:embed="rId12"/>
                <a:stretch>
                  <a:fillRect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42E759C-1BC7-0F4C-9972-5E700F77CAD5}"/>
                  </a:ext>
                </a:extLst>
              </p:cNvPr>
              <p:cNvSpPr/>
              <p:nvPr/>
            </p:nvSpPr>
            <p:spPr>
              <a:xfrm>
                <a:off x="2634691" y="1726205"/>
                <a:ext cx="1116075" cy="5164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42E759C-1BC7-0F4C-9972-5E700F77CA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691" y="1726205"/>
                <a:ext cx="1116075" cy="51648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68318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4" grpId="0"/>
      <p:bldP spid="71" grpId="0"/>
      <p:bldP spid="75" grpId="0"/>
      <p:bldP spid="8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D42CA5-F919-F741-BA8D-2A9886461925}"/>
              </a:ext>
            </a:extLst>
          </p:cNvPr>
          <p:cNvSpPr/>
          <p:nvPr/>
        </p:nvSpPr>
        <p:spPr>
          <a:xfrm>
            <a:off x="4419600" y="3193917"/>
            <a:ext cx="2590800" cy="2383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isometricLeftDown">
              <a:rot lat="2100000" lon="2700000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MIMO</a:t>
            </a:r>
            <a:r>
              <a:rPr lang="en-US" sz="4400" dirty="0">
                <a:solidFill>
                  <a:schemeClr val="tx2"/>
                </a:solidFill>
              </a:rPr>
              <a:t>: Antenna Space</a:t>
            </a:r>
            <a:endParaRPr lang="en-US" sz="4400" b="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0D6DAAE9-991F-3D4B-8532-E5103437F3F6}"/>
                  </a:ext>
                </a:extLst>
              </p:cNvPr>
              <p:cNvSpPr txBox="1"/>
              <p:nvPr/>
            </p:nvSpPr>
            <p:spPr>
              <a:xfrm>
                <a:off x="381000" y="1772372"/>
                <a:ext cx="4343400" cy="4241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0D6DAAE9-991F-3D4B-8532-E5103437F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772372"/>
                <a:ext cx="4343400" cy="424155"/>
              </a:xfrm>
              <a:prstGeom prst="rect">
                <a:avLst/>
              </a:prstGeom>
              <a:blipFill>
                <a:blip r:embed="rId4"/>
                <a:stretch>
                  <a:fillRect l="-2332" b="-3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1" name="Straight Arrow Connector 10">
            <a:extLst>
              <a:ext uri="{FF2B5EF4-FFF2-40B4-BE49-F238E27FC236}">
                <a16:creationId xmlns:a16="http://schemas.microsoft.com/office/drawing/2014/main" id="{9C9A4C94-7E71-4A4C-8C7E-ED16F37871E8}"/>
              </a:ext>
            </a:extLst>
          </p:cNvPr>
          <p:cNvCxnSpPr>
            <a:cxnSpLocks/>
          </p:cNvCxnSpPr>
          <p:nvPr/>
        </p:nvCxnSpPr>
        <p:spPr>
          <a:xfrm flipV="1">
            <a:off x="5082097" y="2036367"/>
            <a:ext cx="0" cy="282754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E2F6B135-984F-8641-8D21-3B0F9C205789}"/>
              </a:ext>
            </a:extLst>
          </p:cNvPr>
          <p:cNvCxnSpPr>
            <a:cxnSpLocks/>
          </p:cNvCxnSpPr>
          <p:nvPr/>
        </p:nvCxnSpPr>
        <p:spPr>
          <a:xfrm>
            <a:off x="5105400" y="4906400"/>
            <a:ext cx="350520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7303FB1-F1AB-D048-95F3-35D27C4E3E30}"/>
                  </a:ext>
                </a:extLst>
              </p:cNvPr>
              <p:cNvSpPr txBox="1"/>
              <p:nvPr/>
            </p:nvSpPr>
            <p:spPr>
              <a:xfrm>
                <a:off x="3832058" y="1542790"/>
                <a:ext cx="22639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cs typeface="Trebuchet MS"/>
                  </a:rPr>
                  <a:t>Ant. 2: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rebuchet MS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bg1">
                      <a:lumMod val="50000"/>
                    </a:schemeClr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7303FB1-F1AB-D048-95F3-35D27C4E3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058" y="1542790"/>
                <a:ext cx="2263942" cy="523220"/>
              </a:xfrm>
              <a:prstGeom prst="rect">
                <a:avLst/>
              </a:prstGeom>
              <a:blipFill>
                <a:blip r:embed="rId5"/>
                <a:stretch>
                  <a:fillRect t="-9302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2FAA48C-DD7C-F745-B775-E837160043F4}"/>
                  </a:ext>
                </a:extLst>
              </p:cNvPr>
              <p:cNvSpPr txBox="1"/>
              <p:nvPr/>
            </p:nvSpPr>
            <p:spPr>
              <a:xfrm>
                <a:off x="7261058" y="4931967"/>
                <a:ext cx="22639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cs typeface="Trebuchet MS"/>
                  </a:rPr>
                  <a:t>Ant. 1: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rebuchet MS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bg1">
                      <a:lumMod val="50000"/>
                    </a:schemeClr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2FAA48C-DD7C-F745-B775-E83716004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058" y="4931967"/>
                <a:ext cx="2263942" cy="523220"/>
              </a:xfrm>
              <a:prstGeom prst="rect">
                <a:avLst/>
              </a:prstGeom>
              <a:blipFill>
                <a:blip r:embed="rId6"/>
                <a:stretch>
                  <a:fillRect t="-9302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9A06917-5FF6-6341-8203-BC920B40B47A}"/>
              </a:ext>
            </a:extLst>
          </p:cNvPr>
          <p:cNvCxnSpPr>
            <a:cxnSpLocks/>
          </p:cNvCxnSpPr>
          <p:nvPr/>
        </p:nvCxnSpPr>
        <p:spPr>
          <a:xfrm flipH="1">
            <a:off x="5082097" y="3331767"/>
            <a:ext cx="480503" cy="1600200"/>
          </a:xfrm>
          <a:prstGeom prst="line">
            <a:avLst/>
          </a:prstGeom>
          <a:ln w="88900">
            <a:solidFill>
              <a:schemeClr val="accent1"/>
            </a:solidFill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66562A9E-6EEE-114C-8057-54CF476C71A9}"/>
              </a:ext>
            </a:extLst>
          </p:cNvPr>
          <p:cNvCxnSpPr>
            <a:cxnSpLocks/>
          </p:cNvCxnSpPr>
          <p:nvPr/>
        </p:nvCxnSpPr>
        <p:spPr>
          <a:xfrm flipH="1">
            <a:off x="5105402" y="4322367"/>
            <a:ext cx="1523998" cy="584033"/>
          </a:xfrm>
          <a:prstGeom prst="line">
            <a:avLst/>
          </a:prstGeom>
          <a:ln w="88900">
            <a:solidFill>
              <a:schemeClr val="accent3"/>
            </a:solidFill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F7BB1C8-3E25-0E49-B195-5E0A523DE8E5}"/>
                  </a:ext>
                </a:extLst>
              </p:cNvPr>
              <p:cNvSpPr/>
              <p:nvPr/>
            </p:nvSpPr>
            <p:spPr>
              <a:xfrm>
                <a:off x="5004815" y="2779251"/>
                <a:ext cx="886846" cy="5164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F7BB1C8-3E25-0E49-B195-5E0A523DE8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815" y="2779251"/>
                <a:ext cx="886846" cy="5164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92AB26A4-9B6B-B341-8948-5B54FFB4A123}"/>
                  </a:ext>
                </a:extLst>
              </p:cNvPr>
              <p:cNvSpPr/>
              <p:nvPr/>
            </p:nvSpPr>
            <p:spPr>
              <a:xfrm>
                <a:off x="6553200" y="4322366"/>
                <a:ext cx="872610" cy="5164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92AB26A4-9B6B-B341-8948-5B54FFB4A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4322366"/>
                <a:ext cx="872610" cy="51648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9AD923D-2CDD-374B-9A24-03E234E22B33}"/>
                  </a:ext>
                </a:extLst>
              </p:cNvPr>
              <p:cNvSpPr txBox="1"/>
              <p:nvPr/>
            </p:nvSpPr>
            <p:spPr>
              <a:xfrm>
                <a:off x="381000" y="2466081"/>
                <a:ext cx="4343400" cy="12898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/>
                  <a:t>To decode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project on a </a:t>
                </a:r>
              </a:p>
              <a:p>
                <a:r>
                  <a:rPr lang="en-US" sz="2400" dirty="0"/>
                  <a:t>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>
                                    <a:latin typeface="Cambria Math" panose="02040503050406030204" pitchFamily="18" charset="0"/>
                                  </a:rPr>
                                  <m:t>𝐡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acc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orthogonal to the</a:t>
                </a:r>
              </a:p>
              <a:p>
                <a:r>
                  <a:rPr lang="en-US" sz="2400" dirty="0"/>
                  <a:t>plane formed by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>
                                <a:latin typeface="Cambria Math" panose="02040503050406030204" pitchFamily="18" charset="0"/>
                              </a:rPr>
                              <m:t>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>
                                <a:latin typeface="Cambria Math" panose="02040503050406030204" pitchFamily="18" charset="0"/>
                              </a:rPr>
                              <m:t>𝐡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dirty="0"/>
                  <a:t>  </a:t>
                </a: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9AD923D-2CDD-374B-9A24-03E234E22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466081"/>
                <a:ext cx="4343400" cy="1289840"/>
              </a:xfrm>
              <a:prstGeom prst="rect">
                <a:avLst/>
              </a:prstGeom>
              <a:blipFill>
                <a:blip r:embed="rId9"/>
                <a:stretch>
                  <a:fillRect l="-4082" t="-5825" b="-12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6EC677F8-E6C5-E44F-89F1-32676D89A394}"/>
              </a:ext>
            </a:extLst>
          </p:cNvPr>
          <p:cNvSpPr txBox="1"/>
          <p:nvPr/>
        </p:nvSpPr>
        <p:spPr>
          <a:xfrm>
            <a:off x="304800" y="987553"/>
            <a:ext cx="84582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What about MIMO with more antennas?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4DAD53C-8E75-4140-8A0F-7AE705253479}"/>
              </a:ext>
            </a:extLst>
          </p:cNvPr>
          <p:cNvCxnSpPr>
            <a:cxnSpLocks/>
          </p:cNvCxnSpPr>
          <p:nvPr/>
        </p:nvCxnSpPr>
        <p:spPr>
          <a:xfrm flipH="1">
            <a:off x="3832058" y="4931967"/>
            <a:ext cx="1250039" cy="162123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C59BA9B-BF83-2E4D-97B7-2D588A945652}"/>
                  </a:ext>
                </a:extLst>
              </p:cNvPr>
              <p:cNvSpPr txBox="1"/>
              <p:nvPr/>
            </p:nvSpPr>
            <p:spPr>
              <a:xfrm>
                <a:off x="3733800" y="6312775"/>
                <a:ext cx="22639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cs typeface="Trebuchet MS"/>
                  </a:rPr>
                  <a:t>Ant. 3: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rebuchet MS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3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bg1">
                      <a:lumMod val="50000"/>
                    </a:schemeClr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C59BA9B-BF83-2E4D-97B7-2D588A945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6312775"/>
                <a:ext cx="2263942" cy="523220"/>
              </a:xfrm>
              <a:prstGeom prst="rect">
                <a:avLst/>
              </a:prstGeom>
              <a:blipFill>
                <a:blip r:embed="rId10"/>
                <a:stretch>
                  <a:fillRect t="-9524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0B8AB94-AB35-F544-B266-C188D227A00D}"/>
              </a:ext>
            </a:extLst>
          </p:cNvPr>
          <p:cNvCxnSpPr>
            <a:cxnSpLocks/>
          </p:cNvCxnSpPr>
          <p:nvPr/>
        </p:nvCxnSpPr>
        <p:spPr>
          <a:xfrm>
            <a:off x="4038600" y="4580610"/>
            <a:ext cx="1020194" cy="351357"/>
          </a:xfrm>
          <a:prstGeom prst="line">
            <a:avLst/>
          </a:prstGeom>
          <a:ln w="88900">
            <a:solidFill>
              <a:srgbClr val="C00000"/>
            </a:solidFill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C6622078-97A0-1749-8D80-9446FF62DC44}"/>
                  </a:ext>
                </a:extLst>
              </p:cNvPr>
              <p:cNvSpPr/>
              <p:nvPr/>
            </p:nvSpPr>
            <p:spPr>
              <a:xfrm>
                <a:off x="4209486" y="4175289"/>
                <a:ext cx="886846" cy="5164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C6622078-97A0-1749-8D80-9446FF62D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486" y="4175289"/>
                <a:ext cx="886846" cy="516488"/>
              </a:xfrm>
              <a:prstGeom prst="rect">
                <a:avLst/>
              </a:prstGeom>
              <a:blipFill>
                <a:blip r:embed="rId11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ED04E94-DD96-A740-994C-D286A9B8466E}"/>
                  </a:ext>
                </a:extLst>
              </p:cNvPr>
              <p:cNvSpPr/>
              <p:nvPr/>
            </p:nvSpPr>
            <p:spPr>
              <a:xfrm>
                <a:off x="257950" y="3991923"/>
                <a:ext cx="2376741" cy="58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𝐡</m:t>
                                  </m:r>
                                </m:e>
                                <m:sub>
                                  <m:r>
                                    <a:rPr lang="en-US" sz="24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× 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ED04E94-DD96-A740-994C-D286A9B846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50" y="3991923"/>
                <a:ext cx="2376741" cy="588687"/>
              </a:xfrm>
              <a:prstGeom prst="rect">
                <a:avLst/>
              </a:prstGeom>
              <a:blipFill>
                <a:blip r:embed="rId12"/>
                <a:stretch>
                  <a:fillRect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E5C99F9-9CBF-AF4E-A881-8299D4010F9F}"/>
                  </a:ext>
                </a:extLst>
              </p:cNvPr>
              <p:cNvSpPr txBox="1"/>
              <p:nvPr/>
            </p:nvSpPr>
            <p:spPr>
              <a:xfrm>
                <a:off x="6178" y="5074530"/>
                <a:ext cx="9144000" cy="1815882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rebuchet MS"/>
                      </a:rPr>
                      <m:t>𝑁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Trebuchet MS"/>
                  </a:rPr>
                  <a:t> antenna MIMO, receives signals in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rebuchet MS"/>
                      </a:rPr>
                      <m:t>𝑁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Trebuchet MS"/>
                  </a:rPr>
                  <a:t> dimensional space</a:t>
                </a:r>
              </a:p>
              <a:p>
                <a:pPr algn="ctr"/>
                <a:r>
                  <a:rPr lang="en-US" sz="2800" dirty="0">
                    <a:solidFill>
                      <a:schemeClr val="bg1"/>
                    </a:solidFill>
                    <a:cs typeface="Trebuchet MS"/>
                    <a:sym typeface="Wingdings" pitchFamily="2" charset="2"/>
                  </a:rPr>
                  <a:t> Can decode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rebuchet MS"/>
                      </a:rPr>
                      <m:t>𝑁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Trebuchet MS"/>
                  </a:rPr>
                  <a:t> parallel signals </a:t>
                </a:r>
              </a:p>
              <a:p>
                <a:pPr algn="ctr"/>
                <a:r>
                  <a:rPr lang="en-US" sz="2800" dirty="0">
                    <a:solidFill>
                      <a:schemeClr val="bg1"/>
                    </a:solidFill>
                    <a:cs typeface="Trebuchet MS"/>
                  </a:rPr>
                  <a:t>Decoding complexity scales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rebuchet MS"/>
                      </a:rPr>
                      <m:t>𝑂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rebuchet MS"/>
                      </a:rPr>
                      <m:t>(</m:t>
                    </m:r>
                    <m:sSup>
                      <m:sSupPr>
                        <m:ctrlP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𝑁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2</m:t>
                        </m:r>
                      </m:sup>
                    </m:sSup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rebuchet MS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Trebuchet MS"/>
                  </a:rPr>
                  <a:t> operations with the number of antennas </a:t>
                </a: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E5C99F9-9CBF-AF4E-A881-8299D4010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" y="5074530"/>
                <a:ext cx="9144000" cy="1815882"/>
              </a:xfrm>
              <a:prstGeom prst="rect">
                <a:avLst/>
              </a:prstGeom>
              <a:blipFill>
                <a:blip r:embed="rId13"/>
                <a:stretch>
                  <a:fillRect t="-3472" b="-7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31592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MIMO Channel</a:t>
            </a:r>
          </a:p>
        </p:txBody>
      </p:sp>
      <p:grpSp>
        <p:nvGrpSpPr>
          <p:cNvPr id="58" name="Group 12">
            <a:extLst>
              <a:ext uri="{FF2B5EF4-FFF2-40B4-BE49-F238E27FC236}">
                <a16:creationId xmlns:a16="http://schemas.microsoft.com/office/drawing/2014/main" id="{65A82636-1303-4647-8E72-E21A436D8B15}"/>
              </a:ext>
            </a:extLst>
          </p:cNvPr>
          <p:cNvGrpSpPr/>
          <p:nvPr/>
        </p:nvGrpSpPr>
        <p:grpSpPr>
          <a:xfrm rot="16200000">
            <a:off x="1068926" y="1434825"/>
            <a:ext cx="1371600" cy="613852"/>
            <a:chOff x="3245649" y="1709063"/>
            <a:chExt cx="1677149" cy="827638"/>
          </a:xfrm>
        </p:grpSpPr>
        <p:sp>
          <p:nvSpPr>
            <p:cNvPr id="59" name="Isosceles Triangle 13">
              <a:extLst>
                <a:ext uri="{FF2B5EF4-FFF2-40B4-BE49-F238E27FC236}">
                  <a16:creationId xmlns:a16="http://schemas.microsoft.com/office/drawing/2014/main" id="{2D950E8A-4461-5444-AA41-F984466211AB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0" name="Shape 8">
              <a:extLst>
                <a:ext uri="{FF2B5EF4-FFF2-40B4-BE49-F238E27FC236}">
                  <a16:creationId xmlns:a16="http://schemas.microsoft.com/office/drawing/2014/main" id="{F5CB3F01-3AF4-D346-A53D-9DC8ABB822EB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Isosceles Triangle 15">
              <a:extLst>
                <a:ext uri="{FF2B5EF4-FFF2-40B4-BE49-F238E27FC236}">
                  <a16:creationId xmlns:a16="http://schemas.microsoft.com/office/drawing/2014/main" id="{B97A60DA-98B2-3B46-8E7D-D69827A03857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6" name="Shape 14">
              <a:extLst>
                <a:ext uri="{FF2B5EF4-FFF2-40B4-BE49-F238E27FC236}">
                  <a16:creationId xmlns:a16="http://schemas.microsoft.com/office/drawing/2014/main" id="{511A0330-EDAF-8149-90E7-7FF5E6229D62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03A232E4-F200-6240-BA27-3EE412A1847A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565F32-6DF5-7948-B048-9DA7676F1F35}"/>
                  </a:ext>
                </a:extLst>
              </p:cNvPr>
              <p:cNvSpPr txBox="1"/>
              <p:nvPr/>
            </p:nvSpPr>
            <p:spPr>
              <a:xfrm>
                <a:off x="975117" y="1062003"/>
                <a:ext cx="3649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565F32-6DF5-7948-B048-9DA7676F1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17" y="1062003"/>
                <a:ext cx="364908" cy="369332"/>
              </a:xfrm>
              <a:prstGeom prst="rect">
                <a:avLst/>
              </a:prstGeom>
              <a:blipFill>
                <a:blip r:embed="rId4"/>
                <a:stretch>
                  <a:fillRect l="-10000" r="-3333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E32700-38FB-3340-A192-A2D5697DD6D8}"/>
                  </a:ext>
                </a:extLst>
              </p:cNvPr>
              <p:cNvSpPr txBox="1"/>
              <p:nvPr/>
            </p:nvSpPr>
            <p:spPr>
              <a:xfrm>
                <a:off x="975117" y="1733597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E32700-38FB-3340-A192-A2D5697DD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17" y="1733597"/>
                <a:ext cx="372025" cy="369332"/>
              </a:xfrm>
              <a:prstGeom prst="rect">
                <a:avLst/>
              </a:prstGeom>
              <a:blipFill>
                <a:blip r:embed="rId5"/>
                <a:stretch>
                  <a:fillRect l="-10000" r="-666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6AB4C9-EEFA-8340-86D8-E5E88A44DFF8}"/>
                  </a:ext>
                </a:extLst>
              </p:cNvPr>
              <p:cNvSpPr txBox="1"/>
              <p:nvPr/>
            </p:nvSpPr>
            <p:spPr>
              <a:xfrm>
                <a:off x="4885971" y="1100024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6AB4C9-EEFA-8340-86D8-E5E88A44D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971" y="1100024"/>
                <a:ext cx="366639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BB0336-63BC-A342-8074-B5F3C6CD6832}"/>
                  </a:ext>
                </a:extLst>
              </p:cNvPr>
              <p:cNvSpPr txBox="1"/>
              <p:nvPr/>
            </p:nvSpPr>
            <p:spPr>
              <a:xfrm>
                <a:off x="4885971" y="1970351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BB0336-63BC-A342-8074-B5F3C6CD6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971" y="1970351"/>
                <a:ext cx="373757" cy="369332"/>
              </a:xfrm>
              <a:prstGeom prst="rect">
                <a:avLst/>
              </a:prstGeom>
              <a:blipFill>
                <a:blip r:embed="rId7"/>
                <a:stretch>
                  <a:fillRect l="-16667" r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12">
            <a:extLst>
              <a:ext uri="{FF2B5EF4-FFF2-40B4-BE49-F238E27FC236}">
                <a16:creationId xmlns:a16="http://schemas.microsoft.com/office/drawing/2014/main" id="{A3718309-A994-DA41-B4B1-836C2019F191}"/>
              </a:ext>
            </a:extLst>
          </p:cNvPr>
          <p:cNvGrpSpPr/>
          <p:nvPr/>
        </p:nvGrpSpPr>
        <p:grpSpPr>
          <a:xfrm rot="5400000" flipH="1">
            <a:off x="3812126" y="1434825"/>
            <a:ext cx="1371600" cy="613852"/>
            <a:chOff x="3245649" y="1709063"/>
            <a:chExt cx="1677149" cy="827638"/>
          </a:xfrm>
        </p:grpSpPr>
        <p:sp>
          <p:nvSpPr>
            <p:cNvPr id="33" name="Isosceles Triangle 13">
              <a:extLst>
                <a:ext uri="{FF2B5EF4-FFF2-40B4-BE49-F238E27FC236}">
                  <a16:creationId xmlns:a16="http://schemas.microsoft.com/office/drawing/2014/main" id="{13E0E8DB-FA56-3B45-A695-BE6A377CAF2E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34" name="Shape 8">
              <a:extLst>
                <a:ext uri="{FF2B5EF4-FFF2-40B4-BE49-F238E27FC236}">
                  <a16:creationId xmlns:a16="http://schemas.microsoft.com/office/drawing/2014/main" id="{D851F5D9-DB0C-2A48-8B20-7683B6FC7A90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Isosceles Triangle 15">
              <a:extLst>
                <a:ext uri="{FF2B5EF4-FFF2-40B4-BE49-F238E27FC236}">
                  <a16:creationId xmlns:a16="http://schemas.microsoft.com/office/drawing/2014/main" id="{B228601E-61D0-8345-BA11-0E4471D8A592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36" name="Shape 14">
              <a:extLst>
                <a:ext uri="{FF2B5EF4-FFF2-40B4-BE49-F238E27FC236}">
                  <a16:creationId xmlns:a16="http://schemas.microsoft.com/office/drawing/2014/main" id="{01025A01-63DB-8B4A-8F0B-518A3B3C4A58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A3B98ED-AE3D-C743-A047-CED08E48A424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2FD3E8F-562A-9E4F-9FD4-3CC09564B29F}"/>
              </a:ext>
            </a:extLst>
          </p:cNvPr>
          <p:cNvCxnSpPr/>
          <p:nvPr/>
        </p:nvCxnSpPr>
        <p:spPr>
          <a:xfrm>
            <a:off x="1981818" y="1395995"/>
            <a:ext cx="22705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EB03CE-AA36-7C49-929D-0965F08E3C2C}"/>
                  </a:ext>
                </a:extLst>
              </p:cNvPr>
              <p:cNvSpPr txBox="1"/>
              <p:nvPr/>
            </p:nvSpPr>
            <p:spPr>
              <a:xfrm>
                <a:off x="2519049" y="1020391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EB03CE-AA36-7C49-929D-0965F08E3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049" y="1020391"/>
                <a:ext cx="423065" cy="307777"/>
              </a:xfrm>
              <a:prstGeom prst="rect">
                <a:avLst/>
              </a:prstGeom>
              <a:blipFill>
                <a:blip r:embed="rId8"/>
                <a:stretch>
                  <a:fillRect l="-11429" r="-2857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F968B4-9610-2142-8FFF-E43222EAD26A}"/>
                  </a:ext>
                </a:extLst>
              </p:cNvPr>
              <p:cNvSpPr txBox="1"/>
              <p:nvPr/>
            </p:nvSpPr>
            <p:spPr>
              <a:xfrm>
                <a:off x="5297699" y="1100024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F968B4-9610-2142-8FFF-E43222EAD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699" y="1100024"/>
                <a:ext cx="1103101" cy="369332"/>
              </a:xfrm>
              <a:prstGeom prst="rect">
                <a:avLst/>
              </a:prstGeom>
              <a:blipFill>
                <a:blip r:embed="rId9"/>
                <a:stretch>
                  <a:fillRect l="-568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922B64-C074-0047-AD85-4C7173569250}"/>
                  </a:ext>
                </a:extLst>
              </p:cNvPr>
              <p:cNvSpPr txBox="1"/>
              <p:nvPr/>
            </p:nvSpPr>
            <p:spPr>
              <a:xfrm>
                <a:off x="6445889" y="1100024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922B64-C074-0047-AD85-4C7173569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89" y="1100024"/>
                <a:ext cx="1103101" cy="369332"/>
              </a:xfrm>
              <a:prstGeom prst="rect">
                <a:avLst/>
              </a:prstGeom>
              <a:blipFill>
                <a:blip r:embed="rId10"/>
                <a:stretch>
                  <a:fillRect l="-9195"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EEA64-49B9-E24A-8F42-E524379D186C}"/>
                  </a:ext>
                </a:extLst>
              </p:cNvPr>
              <p:cNvSpPr txBox="1"/>
              <p:nvPr/>
            </p:nvSpPr>
            <p:spPr>
              <a:xfrm>
                <a:off x="5297699" y="1970351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EEA64-49B9-E24A-8F42-E524379D1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699" y="1970351"/>
                <a:ext cx="1103101" cy="369332"/>
              </a:xfrm>
              <a:prstGeom prst="rect">
                <a:avLst/>
              </a:prstGeom>
              <a:blipFill>
                <a:blip r:embed="rId11"/>
                <a:stretch>
                  <a:fillRect l="-568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474886-68CF-EE4D-98EE-1C7969C8D6E7}"/>
                  </a:ext>
                </a:extLst>
              </p:cNvPr>
              <p:cNvSpPr txBox="1"/>
              <p:nvPr/>
            </p:nvSpPr>
            <p:spPr>
              <a:xfrm>
                <a:off x="6445889" y="1970351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474886-68CF-EE4D-98EE-1C7969C8D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89" y="1970351"/>
                <a:ext cx="1103101" cy="369332"/>
              </a:xfrm>
              <a:prstGeom prst="rect">
                <a:avLst/>
              </a:prstGeom>
              <a:blipFill>
                <a:blip r:embed="rId12"/>
                <a:stretch>
                  <a:fillRect l="-9195" t="-333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59EBEBF-B712-F64F-A375-030DC4570446}"/>
              </a:ext>
            </a:extLst>
          </p:cNvPr>
          <p:cNvCxnSpPr>
            <a:cxnSpLocks/>
          </p:cNvCxnSpPr>
          <p:nvPr/>
        </p:nvCxnSpPr>
        <p:spPr>
          <a:xfrm flipV="1">
            <a:off x="1981818" y="1469356"/>
            <a:ext cx="2289015" cy="729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BAD1C7-AE08-E944-9D58-5FD7700084B3}"/>
                  </a:ext>
                </a:extLst>
              </p:cNvPr>
              <p:cNvSpPr txBox="1"/>
              <p:nvPr/>
            </p:nvSpPr>
            <p:spPr>
              <a:xfrm>
                <a:off x="2057400" y="1755522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BAD1C7-AE08-E944-9D58-5FD770008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755522"/>
                <a:ext cx="423065" cy="307777"/>
              </a:xfrm>
              <a:prstGeom prst="rect">
                <a:avLst/>
              </a:prstGeom>
              <a:blipFill>
                <a:blip r:embed="rId13"/>
                <a:stretch>
                  <a:fillRect l="-14706" r="-2941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AAE3A36-33DC-EF44-9D5A-31D822685AFF}"/>
              </a:ext>
            </a:extLst>
          </p:cNvPr>
          <p:cNvCxnSpPr>
            <a:cxnSpLocks/>
          </p:cNvCxnSpPr>
          <p:nvPr/>
        </p:nvCxnSpPr>
        <p:spPr>
          <a:xfrm>
            <a:off x="1967823" y="2198950"/>
            <a:ext cx="228457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03483D-82AD-8444-94D6-7585E9C02411}"/>
                  </a:ext>
                </a:extLst>
              </p:cNvPr>
              <p:cNvSpPr txBox="1"/>
              <p:nvPr/>
            </p:nvSpPr>
            <p:spPr>
              <a:xfrm>
                <a:off x="2360844" y="2194739"/>
                <a:ext cx="4290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03483D-82AD-8444-94D6-7585E9C02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844" y="2194739"/>
                <a:ext cx="429027" cy="307777"/>
              </a:xfrm>
              <a:prstGeom prst="rect">
                <a:avLst/>
              </a:prstGeom>
              <a:blipFill>
                <a:blip r:embed="rId14"/>
                <a:stretch>
                  <a:fillRect l="-14286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B5F42C2-8137-1941-9F76-D43ED3290228}"/>
              </a:ext>
            </a:extLst>
          </p:cNvPr>
          <p:cNvCxnSpPr>
            <a:cxnSpLocks/>
          </p:cNvCxnSpPr>
          <p:nvPr/>
        </p:nvCxnSpPr>
        <p:spPr>
          <a:xfrm>
            <a:off x="1981817" y="1402267"/>
            <a:ext cx="2243928" cy="719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D2C070-428C-D44B-BB5B-EC5738F1A7FE}"/>
                  </a:ext>
                </a:extLst>
              </p:cNvPr>
              <p:cNvSpPr txBox="1"/>
              <p:nvPr/>
            </p:nvSpPr>
            <p:spPr>
              <a:xfrm>
                <a:off x="2035919" y="1383252"/>
                <a:ext cx="42902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D2C070-428C-D44B-BB5B-EC5738F1A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919" y="1383252"/>
                <a:ext cx="429028" cy="307777"/>
              </a:xfrm>
              <a:prstGeom prst="rect">
                <a:avLst/>
              </a:prstGeom>
              <a:blipFill>
                <a:blip r:embed="rId15"/>
                <a:stretch>
                  <a:fillRect l="-11429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CC71BDD-E8FB-8441-8654-0078610F8659}"/>
                  </a:ext>
                </a:extLst>
              </p:cNvPr>
              <p:cNvSpPr txBox="1"/>
              <p:nvPr/>
            </p:nvSpPr>
            <p:spPr>
              <a:xfrm>
                <a:off x="791347" y="2981113"/>
                <a:ext cx="78218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How to estimate the channels: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?  </a:t>
                </a: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CC71BDD-E8FB-8441-8654-0078610F8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347" y="2981113"/>
                <a:ext cx="7821881" cy="523220"/>
              </a:xfrm>
              <a:prstGeom prst="rect">
                <a:avLst/>
              </a:prstGeom>
              <a:blipFill>
                <a:blip r:embed="rId16"/>
                <a:stretch>
                  <a:fillRect l="-1459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>
            <a:extLst>
              <a:ext uri="{FF2B5EF4-FFF2-40B4-BE49-F238E27FC236}">
                <a16:creationId xmlns:a16="http://schemas.microsoft.com/office/drawing/2014/main" id="{B9CA69FA-4F63-434E-9C59-378A1CE2B6E2}"/>
              </a:ext>
            </a:extLst>
          </p:cNvPr>
          <p:cNvSpPr txBox="1"/>
          <p:nvPr/>
        </p:nvSpPr>
        <p:spPr>
          <a:xfrm>
            <a:off x="791347" y="4013185"/>
            <a:ext cx="68608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/>
              <a:t>TX 1: 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2198349-CF71-1847-B9C8-7FF418CF3827}"/>
              </a:ext>
            </a:extLst>
          </p:cNvPr>
          <p:cNvSpPr txBox="1"/>
          <p:nvPr/>
        </p:nvSpPr>
        <p:spPr>
          <a:xfrm>
            <a:off x="761714" y="4732476"/>
            <a:ext cx="68608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/>
              <a:t>TX 2: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32D6C7-FE1B-A247-8F4E-F31C6B0893C1}"/>
              </a:ext>
            </a:extLst>
          </p:cNvPr>
          <p:cNvSpPr/>
          <p:nvPr/>
        </p:nvSpPr>
        <p:spPr>
          <a:xfrm>
            <a:off x="1550364" y="3987283"/>
            <a:ext cx="1878636" cy="38198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Preamble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B087AEC-2A79-2D4D-A8D1-BF163061A383}"/>
              </a:ext>
            </a:extLst>
          </p:cNvPr>
          <p:cNvSpPr/>
          <p:nvPr/>
        </p:nvSpPr>
        <p:spPr>
          <a:xfrm>
            <a:off x="3429000" y="3987283"/>
            <a:ext cx="4648200" cy="381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809AFDD-501F-C644-98B8-A3454C69E271}"/>
                  </a:ext>
                </a:extLst>
              </p:cNvPr>
              <p:cNvSpPr txBox="1"/>
              <p:nvPr/>
            </p:nvSpPr>
            <p:spPr>
              <a:xfrm>
                <a:off x="3429000" y="3886200"/>
                <a:ext cx="46482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809AFDD-501F-C644-98B8-A3454C69E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3886200"/>
                <a:ext cx="4648200" cy="492443"/>
              </a:xfrm>
              <a:prstGeom prst="rect">
                <a:avLst/>
              </a:prstGeom>
              <a:blipFill>
                <a:blip r:embed="rId1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Rectangle 98">
            <a:extLst>
              <a:ext uri="{FF2B5EF4-FFF2-40B4-BE49-F238E27FC236}">
                <a16:creationId xmlns:a16="http://schemas.microsoft.com/office/drawing/2014/main" id="{C1508EF6-5C48-FD4F-821F-11377882F6EA}"/>
              </a:ext>
            </a:extLst>
          </p:cNvPr>
          <p:cNvSpPr/>
          <p:nvPr/>
        </p:nvSpPr>
        <p:spPr>
          <a:xfrm>
            <a:off x="1550364" y="4732476"/>
            <a:ext cx="1878636" cy="38198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Preamble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130CA4D-0CD1-7A4E-95B6-772403014311}"/>
              </a:ext>
            </a:extLst>
          </p:cNvPr>
          <p:cNvSpPr/>
          <p:nvPr/>
        </p:nvSpPr>
        <p:spPr>
          <a:xfrm>
            <a:off x="3429000" y="4732476"/>
            <a:ext cx="4648200" cy="381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3DE6B7B1-D6A7-AB43-95B6-09D31724D49A}"/>
                  </a:ext>
                </a:extLst>
              </p:cNvPr>
              <p:cNvSpPr txBox="1"/>
              <p:nvPr/>
            </p:nvSpPr>
            <p:spPr>
              <a:xfrm>
                <a:off x="3429000" y="4631393"/>
                <a:ext cx="46482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3DE6B7B1-D6A7-AB43-95B6-09D31724D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4631393"/>
                <a:ext cx="4648200" cy="492443"/>
              </a:xfrm>
              <a:prstGeom prst="rect">
                <a:avLst/>
              </a:prstGeom>
              <a:blipFill>
                <a:blip r:embed="rId18"/>
                <a:stretch>
                  <a:fillRect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6140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94" grpId="0"/>
      <p:bldP spid="97" grpId="0"/>
      <p:bldP spid="4" grpId="0" animBg="1"/>
      <p:bldP spid="98" grpId="0" animBg="1"/>
      <p:bldP spid="96" grpId="0"/>
      <p:bldP spid="99" grpId="0" animBg="1"/>
      <p:bldP spid="100" grpId="0" animBg="1"/>
      <p:bldP spid="10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MIMO Channel</a:t>
            </a:r>
          </a:p>
        </p:txBody>
      </p:sp>
      <p:grpSp>
        <p:nvGrpSpPr>
          <p:cNvPr id="58" name="Group 12">
            <a:extLst>
              <a:ext uri="{FF2B5EF4-FFF2-40B4-BE49-F238E27FC236}">
                <a16:creationId xmlns:a16="http://schemas.microsoft.com/office/drawing/2014/main" id="{65A82636-1303-4647-8E72-E21A436D8B15}"/>
              </a:ext>
            </a:extLst>
          </p:cNvPr>
          <p:cNvGrpSpPr/>
          <p:nvPr/>
        </p:nvGrpSpPr>
        <p:grpSpPr>
          <a:xfrm rot="16200000">
            <a:off x="1068926" y="1434825"/>
            <a:ext cx="1371600" cy="613852"/>
            <a:chOff x="3245649" y="1709063"/>
            <a:chExt cx="1677149" cy="827638"/>
          </a:xfrm>
        </p:grpSpPr>
        <p:sp>
          <p:nvSpPr>
            <p:cNvPr id="59" name="Isosceles Triangle 13">
              <a:extLst>
                <a:ext uri="{FF2B5EF4-FFF2-40B4-BE49-F238E27FC236}">
                  <a16:creationId xmlns:a16="http://schemas.microsoft.com/office/drawing/2014/main" id="{2D950E8A-4461-5444-AA41-F984466211AB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0" name="Shape 8">
              <a:extLst>
                <a:ext uri="{FF2B5EF4-FFF2-40B4-BE49-F238E27FC236}">
                  <a16:creationId xmlns:a16="http://schemas.microsoft.com/office/drawing/2014/main" id="{F5CB3F01-3AF4-D346-A53D-9DC8ABB822EB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Isosceles Triangle 15">
              <a:extLst>
                <a:ext uri="{FF2B5EF4-FFF2-40B4-BE49-F238E27FC236}">
                  <a16:creationId xmlns:a16="http://schemas.microsoft.com/office/drawing/2014/main" id="{B97A60DA-98B2-3B46-8E7D-D69827A03857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6" name="Shape 14">
              <a:extLst>
                <a:ext uri="{FF2B5EF4-FFF2-40B4-BE49-F238E27FC236}">
                  <a16:creationId xmlns:a16="http://schemas.microsoft.com/office/drawing/2014/main" id="{511A0330-EDAF-8149-90E7-7FF5E6229D62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03A232E4-F200-6240-BA27-3EE412A1847A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565F32-6DF5-7948-B048-9DA7676F1F35}"/>
                  </a:ext>
                </a:extLst>
              </p:cNvPr>
              <p:cNvSpPr txBox="1"/>
              <p:nvPr/>
            </p:nvSpPr>
            <p:spPr>
              <a:xfrm>
                <a:off x="975117" y="1062003"/>
                <a:ext cx="3649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565F32-6DF5-7948-B048-9DA7676F1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17" y="1062003"/>
                <a:ext cx="364908" cy="369332"/>
              </a:xfrm>
              <a:prstGeom prst="rect">
                <a:avLst/>
              </a:prstGeom>
              <a:blipFill>
                <a:blip r:embed="rId4"/>
                <a:stretch>
                  <a:fillRect l="-10000" r="-3333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E32700-38FB-3340-A192-A2D5697DD6D8}"/>
                  </a:ext>
                </a:extLst>
              </p:cNvPr>
              <p:cNvSpPr txBox="1"/>
              <p:nvPr/>
            </p:nvSpPr>
            <p:spPr>
              <a:xfrm>
                <a:off x="975117" y="1733597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E32700-38FB-3340-A192-A2D5697DD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17" y="1733597"/>
                <a:ext cx="372025" cy="369332"/>
              </a:xfrm>
              <a:prstGeom prst="rect">
                <a:avLst/>
              </a:prstGeom>
              <a:blipFill>
                <a:blip r:embed="rId5"/>
                <a:stretch>
                  <a:fillRect l="-10000" r="-666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6AB4C9-EEFA-8340-86D8-E5E88A44DFF8}"/>
                  </a:ext>
                </a:extLst>
              </p:cNvPr>
              <p:cNvSpPr txBox="1"/>
              <p:nvPr/>
            </p:nvSpPr>
            <p:spPr>
              <a:xfrm>
                <a:off x="4885971" y="1100024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6AB4C9-EEFA-8340-86D8-E5E88A44D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971" y="1100024"/>
                <a:ext cx="366639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BB0336-63BC-A342-8074-B5F3C6CD6832}"/>
                  </a:ext>
                </a:extLst>
              </p:cNvPr>
              <p:cNvSpPr txBox="1"/>
              <p:nvPr/>
            </p:nvSpPr>
            <p:spPr>
              <a:xfrm>
                <a:off x="4885971" y="1970351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BB0336-63BC-A342-8074-B5F3C6CD6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971" y="1970351"/>
                <a:ext cx="373757" cy="369332"/>
              </a:xfrm>
              <a:prstGeom prst="rect">
                <a:avLst/>
              </a:prstGeom>
              <a:blipFill>
                <a:blip r:embed="rId7"/>
                <a:stretch>
                  <a:fillRect l="-16667" r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12">
            <a:extLst>
              <a:ext uri="{FF2B5EF4-FFF2-40B4-BE49-F238E27FC236}">
                <a16:creationId xmlns:a16="http://schemas.microsoft.com/office/drawing/2014/main" id="{A3718309-A994-DA41-B4B1-836C2019F191}"/>
              </a:ext>
            </a:extLst>
          </p:cNvPr>
          <p:cNvGrpSpPr/>
          <p:nvPr/>
        </p:nvGrpSpPr>
        <p:grpSpPr>
          <a:xfrm rot="5400000" flipH="1">
            <a:off x="3812126" y="1434825"/>
            <a:ext cx="1371600" cy="613852"/>
            <a:chOff x="3245649" y="1709063"/>
            <a:chExt cx="1677149" cy="827638"/>
          </a:xfrm>
        </p:grpSpPr>
        <p:sp>
          <p:nvSpPr>
            <p:cNvPr id="33" name="Isosceles Triangle 13">
              <a:extLst>
                <a:ext uri="{FF2B5EF4-FFF2-40B4-BE49-F238E27FC236}">
                  <a16:creationId xmlns:a16="http://schemas.microsoft.com/office/drawing/2014/main" id="{13E0E8DB-FA56-3B45-A695-BE6A377CAF2E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34" name="Shape 8">
              <a:extLst>
                <a:ext uri="{FF2B5EF4-FFF2-40B4-BE49-F238E27FC236}">
                  <a16:creationId xmlns:a16="http://schemas.microsoft.com/office/drawing/2014/main" id="{D851F5D9-DB0C-2A48-8B20-7683B6FC7A90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Isosceles Triangle 15">
              <a:extLst>
                <a:ext uri="{FF2B5EF4-FFF2-40B4-BE49-F238E27FC236}">
                  <a16:creationId xmlns:a16="http://schemas.microsoft.com/office/drawing/2014/main" id="{B228601E-61D0-8345-BA11-0E4471D8A592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36" name="Shape 14">
              <a:extLst>
                <a:ext uri="{FF2B5EF4-FFF2-40B4-BE49-F238E27FC236}">
                  <a16:creationId xmlns:a16="http://schemas.microsoft.com/office/drawing/2014/main" id="{01025A01-63DB-8B4A-8F0B-518A3B3C4A58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A3B98ED-AE3D-C743-A047-CED08E48A424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2FD3E8F-562A-9E4F-9FD4-3CC09564B29F}"/>
              </a:ext>
            </a:extLst>
          </p:cNvPr>
          <p:cNvCxnSpPr/>
          <p:nvPr/>
        </p:nvCxnSpPr>
        <p:spPr>
          <a:xfrm>
            <a:off x="1981818" y="1395995"/>
            <a:ext cx="22705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EB03CE-AA36-7C49-929D-0965F08E3C2C}"/>
                  </a:ext>
                </a:extLst>
              </p:cNvPr>
              <p:cNvSpPr txBox="1"/>
              <p:nvPr/>
            </p:nvSpPr>
            <p:spPr>
              <a:xfrm>
                <a:off x="2519049" y="1020391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EB03CE-AA36-7C49-929D-0965F08E3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049" y="1020391"/>
                <a:ext cx="423065" cy="307777"/>
              </a:xfrm>
              <a:prstGeom prst="rect">
                <a:avLst/>
              </a:prstGeom>
              <a:blipFill>
                <a:blip r:embed="rId8"/>
                <a:stretch>
                  <a:fillRect l="-11429" r="-2857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F968B4-9610-2142-8FFF-E43222EAD26A}"/>
                  </a:ext>
                </a:extLst>
              </p:cNvPr>
              <p:cNvSpPr txBox="1"/>
              <p:nvPr/>
            </p:nvSpPr>
            <p:spPr>
              <a:xfrm>
                <a:off x="5297699" y="1100024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F968B4-9610-2142-8FFF-E43222EAD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699" y="1100024"/>
                <a:ext cx="1103101" cy="369332"/>
              </a:xfrm>
              <a:prstGeom prst="rect">
                <a:avLst/>
              </a:prstGeom>
              <a:blipFill>
                <a:blip r:embed="rId9"/>
                <a:stretch>
                  <a:fillRect l="-568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922B64-C074-0047-AD85-4C7173569250}"/>
                  </a:ext>
                </a:extLst>
              </p:cNvPr>
              <p:cNvSpPr txBox="1"/>
              <p:nvPr/>
            </p:nvSpPr>
            <p:spPr>
              <a:xfrm>
                <a:off x="6445889" y="1100024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922B64-C074-0047-AD85-4C7173569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89" y="1100024"/>
                <a:ext cx="1103101" cy="369332"/>
              </a:xfrm>
              <a:prstGeom prst="rect">
                <a:avLst/>
              </a:prstGeom>
              <a:blipFill>
                <a:blip r:embed="rId10"/>
                <a:stretch>
                  <a:fillRect l="-9195"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EEA64-49B9-E24A-8F42-E524379D186C}"/>
                  </a:ext>
                </a:extLst>
              </p:cNvPr>
              <p:cNvSpPr txBox="1"/>
              <p:nvPr/>
            </p:nvSpPr>
            <p:spPr>
              <a:xfrm>
                <a:off x="5297699" y="1970351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EEA64-49B9-E24A-8F42-E524379D1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699" y="1970351"/>
                <a:ext cx="1103101" cy="369332"/>
              </a:xfrm>
              <a:prstGeom prst="rect">
                <a:avLst/>
              </a:prstGeom>
              <a:blipFill>
                <a:blip r:embed="rId11"/>
                <a:stretch>
                  <a:fillRect l="-568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474886-68CF-EE4D-98EE-1C7969C8D6E7}"/>
                  </a:ext>
                </a:extLst>
              </p:cNvPr>
              <p:cNvSpPr txBox="1"/>
              <p:nvPr/>
            </p:nvSpPr>
            <p:spPr>
              <a:xfrm>
                <a:off x="6445889" y="1970351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474886-68CF-EE4D-98EE-1C7969C8D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89" y="1970351"/>
                <a:ext cx="1103101" cy="369332"/>
              </a:xfrm>
              <a:prstGeom prst="rect">
                <a:avLst/>
              </a:prstGeom>
              <a:blipFill>
                <a:blip r:embed="rId12"/>
                <a:stretch>
                  <a:fillRect l="-9195" t="-333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59EBEBF-B712-F64F-A375-030DC4570446}"/>
              </a:ext>
            </a:extLst>
          </p:cNvPr>
          <p:cNvCxnSpPr>
            <a:cxnSpLocks/>
          </p:cNvCxnSpPr>
          <p:nvPr/>
        </p:nvCxnSpPr>
        <p:spPr>
          <a:xfrm flipV="1">
            <a:off x="1981818" y="1469356"/>
            <a:ext cx="2289015" cy="729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BAD1C7-AE08-E944-9D58-5FD7700084B3}"/>
                  </a:ext>
                </a:extLst>
              </p:cNvPr>
              <p:cNvSpPr txBox="1"/>
              <p:nvPr/>
            </p:nvSpPr>
            <p:spPr>
              <a:xfrm>
                <a:off x="2057400" y="1755522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BAD1C7-AE08-E944-9D58-5FD770008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755522"/>
                <a:ext cx="423065" cy="307777"/>
              </a:xfrm>
              <a:prstGeom prst="rect">
                <a:avLst/>
              </a:prstGeom>
              <a:blipFill>
                <a:blip r:embed="rId13"/>
                <a:stretch>
                  <a:fillRect l="-14706" r="-2941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AAE3A36-33DC-EF44-9D5A-31D822685AFF}"/>
              </a:ext>
            </a:extLst>
          </p:cNvPr>
          <p:cNvCxnSpPr>
            <a:cxnSpLocks/>
          </p:cNvCxnSpPr>
          <p:nvPr/>
        </p:nvCxnSpPr>
        <p:spPr>
          <a:xfrm>
            <a:off x="1967823" y="2198950"/>
            <a:ext cx="228457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03483D-82AD-8444-94D6-7585E9C02411}"/>
                  </a:ext>
                </a:extLst>
              </p:cNvPr>
              <p:cNvSpPr txBox="1"/>
              <p:nvPr/>
            </p:nvSpPr>
            <p:spPr>
              <a:xfrm>
                <a:off x="2360844" y="2194739"/>
                <a:ext cx="4290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03483D-82AD-8444-94D6-7585E9C02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844" y="2194739"/>
                <a:ext cx="429027" cy="307777"/>
              </a:xfrm>
              <a:prstGeom prst="rect">
                <a:avLst/>
              </a:prstGeom>
              <a:blipFill>
                <a:blip r:embed="rId14"/>
                <a:stretch>
                  <a:fillRect l="-14286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B5F42C2-8137-1941-9F76-D43ED3290228}"/>
              </a:ext>
            </a:extLst>
          </p:cNvPr>
          <p:cNvCxnSpPr>
            <a:cxnSpLocks/>
          </p:cNvCxnSpPr>
          <p:nvPr/>
        </p:nvCxnSpPr>
        <p:spPr>
          <a:xfrm>
            <a:off x="1981817" y="1402267"/>
            <a:ext cx="2243928" cy="719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D2C070-428C-D44B-BB5B-EC5738F1A7FE}"/>
                  </a:ext>
                </a:extLst>
              </p:cNvPr>
              <p:cNvSpPr txBox="1"/>
              <p:nvPr/>
            </p:nvSpPr>
            <p:spPr>
              <a:xfrm>
                <a:off x="2035919" y="1383252"/>
                <a:ext cx="42902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D2C070-428C-D44B-BB5B-EC5738F1A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919" y="1383252"/>
                <a:ext cx="429028" cy="307777"/>
              </a:xfrm>
              <a:prstGeom prst="rect">
                <a:avLst/>
              </a:prstGeom>
              <a:blipFill>
                <a:blip r:embed="rId15"/>
                <a:stretch>
                  <a:fillRect l="-11429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CC71BDD-E8FB-8441-8654-0078610F8659}"/>
                  </a:ext>
                </a:extLst>
              </p:cNvPr>
              <p:cNvSpPr txBox="1"/>
              <p:nvPr/>
            </p:nvSpPr>
            <p:spPr>
              <a:xfrm>
                <a:off x="791347" y="2981113"/>
                <a:ext cx="78218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How to estimate the channels: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?  </a:t>
                </a: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CC71BDD-E8FB-8441-8654-0078610F8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347" y="2981113"/>
                <a:ext cx="7821881" cy="523220"/>
              </a:xfrm>
              <a:prstGeom prst="rect">
                <a:avLst/>
              </a:prstGeom>
              <a:blipFill>
                <a:blip r:embed="rId16"/>
                <a:stretch>
                  <a:fillRect l="-1459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>
            <a:extLst>
              <a:ext uri="{FF2B5EF4-FFF2-40B4-BE49-F238E27FC236}">
                <a16:creationId xmlns:a16="http://schemas.microsoft.com/office/drawing/2014/main" id="{B9CA69FA-4F63-434E-9C59-378A1CE2B6E2}"/>
              </a:ext>
            </a:extLst>
          </p:cNvPr>
          <p:cNvSpPr txBox="1"/>
          <p:nvPr/>
        </p:nvSpPr>
        <p:spPr>
          <a:xfrm>
            <a:off x="182033" y="3962400"/>
            <a:ext cx="68608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/>
              <a:t>TX 1: 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2198349-CF71-1847-B9C8-7FF418CF3827}"/>
              </a:ext>
            </a:extLst>
          </p:cNvPr>
          <p:cNvSpPr txBox="1"/>
          <p:nvPr/>
        </p:nvSpPr>
        <p:spPr>
          <a:xfrm>
            <a:off x="152400" y="4732476"/>
            <a:ext cx="68608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/>
              <a:t>TX 2: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32D6C7-FE1B-A247-8F4E-F31C6B0893C1}"/>
              </a:ext>
            </a:extLst>
          </p:cNvPr>
          <p:cNvSpPr/>
          <p:nvPr/>
        </p:nvSpPr>
        <p:spPr>
          <a:xfrm>
            <a:off x="864564" y="3987283"/>
            <a:ext cx="1878636" cy="38198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Preamble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B087AEC-2A79-2D4D-A8D1-BF163061A383}"/>
              </a:ext>
            </a:extLst>
          </p:cNvPr>
          <p:cNvSpPr/>
          <p:nvPr/>
        </p:nvSpPr>
        <p:spPr>
          <a:xfrm>
            <a:off x="4572000" y="3987283"/>
            <a:ext cx="4419600" cy="381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809AFDD-501F-C644-98B8-A3454C69E271}"/>
                  </a:ext>
                </a:extLst>
              </p:cNvPr>
              <p:cNvSpPr txBox="1"/>
              <p:nvPr/>
            </p:nvSpPr>
            <p:spPr>
              <a:xfrm>
                <a:off x="4572000" y="3886200"/>
                <a:ext cx="44196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809AFDD-501F-C644-98B8-A3454C69E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886200"/>
                <a:ext cx="4419600" cy="492443"/>
              </a:xfrm>
              <a:prstGeom prst="rect">
                <a:avLst/>
              </a:prstGeom>
              <a:blipFill>
                <a:blip r:embed="rId1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Rectangle 98">
            <a:extLst>
              <a:ext uri="{FF2B5EF4-FFF2-40B4-BE49-F238E27FC236}">
                <a16:creationId xmlns:a16="http://schemas.microsoft.com/office/drawing/2014/main" id="{C1508EF6-5C48-FD4F-821F-11377882F6EA}"/>
              </a:ext>
            </a:extLst>
          </p:cNvPr>
          <p:cNvSpPr/>
          <p:nvPr/>
        </p:nvSpPr>
        <p:spPr>
          <a:xfrm>
            <a:off x="2743200" y="4732476"/>
            <a:ext cx="1878636" cy="38198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Preamble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130CA4D-0CD1-7A4E-95B6-772403014311}"/>
              </a:ext>
            </a:extLst>
          </p:cNvPr>
          <p:cNvSpPr/>
          <p:nvPr/>
        </p:nvSpPr>
        <p:spPr>
          <a:xfrm>
            <a:off x="4609216" y="4732476"/>
            <a:ext cx="4432219" cy="381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3DE6B7B1-D6A7-AB43-95B6-09D31724D49A}"/>
                  </a:ext>
                </a:extLst>
              </p:cNvPr>
              <p:cNvSpPr txBox="1"/>
              <p:nvPr/>
            </p:nvSpPr>
            <p:spPr>
              <a:xfrm>
                <a:off x="4609216" y="4631393"/>
                <a:ext cx="4432219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3DE6B7B1-D6A7-AB43-95B6-09D31724D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216" y="4631393"/>
                <a:ext cx="4432219" cy="492443"/>
              </a:xfrm>
              <a:prstGeom prst="rect">
                <a:avLst/>
              </a:prstGeom>
              <a:blipFill>
                <a:blip r:embed="rId18"/>
                <a:stretch>
                  <a:fillRect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77782E-46C1-CD43-99B7-1BC33E74B704}"/>
              </a:ext>
            </a:extLst>
          </p:cNvPr>
          <p:cNvCxnSpPr/>
          <p:nvPr/>
        </p:nvCxnSpPr>
        <p:spPr>
          <a:xfrm>
            <a:off x="2743200" y="4378643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1EAFB22-9145-8D4D-B2B8-98D88E9B8215}"/>
              </a:ext>
            </a:extLst>
          </p:cNvPr>
          <p:cNvCxnSpPr/>
          <p:nvPr/>
        </p:nvCxnSpPr>
        <p:spPr>
          <a:xfrm>
            <a:off x="914400" y="5114465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52884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MIMO</a:t>
            </a:r>
            <a:r>
              <a:rPr lang="en-US" sz="4400" dirty="0">
                <a:solidFill>
                  <a:schemeClr val="tx2"/>
                </a:solidFill>
              </a:rPr>
              <a:t> Gains</a:t>
            </a:r>
            <a:endParaRPr lang="en-US" sz="4400" b="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9AD923D-2CDD-374B-9A24-03E234E22B33}"/>
                  </a:ext>
                </a:extLst>
              </p:cNvPr>
              <p:cNvSpPr txBox="1"/>
              <p:nvPr/>
            </p:nvSpPr>
            <p:spPr>
              <a:xfrm>
                <a:off x="609600" y="1219200"/>
                <a:ext cx="7924800" cy="14773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rgbClr val="C00000"/>
                    </a:solidFill>
                  </a:rPr>
                  <a:t>Multiplexing Gain: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Send multiple packets at the same time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3200" dirty="0"/>
                  <a:t> MIMO </a:t>
                </a:r>
                <a:r>
                  <a:rPr lang="en-US" sz="32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dirty="0">
                    <a:sym typeface="Wingdings" pitchFamily="2" charset="2"/>
                  </a:rPr>
                  <a:t> more packets </a:t>
                </a:r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9AD923D-2CDD-374B-9A24-03E234E22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19200"/>
                <a:ext cx="7924800" cy="1477328"/>
              </a:xfrm>
              <a:prstGeom prst="rect">
                <a:avLst/>
              </a:prstGeom>
              <a:blipFill>
                <a:blip r:embed="rId4"/>
                <a:stretch>
                  <a:fillRect l="-3205" t="-8621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F78FD72E-9A42-BB44-9632-AA4525E7B1F1}"/>
              </a:ext>
            </a:extLst>
          </p:cNvPr>
          <p:cNvSpPr txBox="1"/>
          <p:nvPr/>
        </p:nvSpPr>
        <p:spPr>
          <a:xfrm>
            <a:off x="609600" y="3352800"/>
            <a:ext cx="792480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Diversity Gain: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Send/Receive the same packet on multiple antennas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Increase SNR of the received packets       </a:t>
            </a:r>
            <a:r>
              <a:rPr lang="en-US" sz="3200" dirty="0">
                <a:sym typeface="Wingdings" pitchFamily="2" charset="2"/>
              </a:rPr>
              <a:t> transmit at higher data rates</a:t>
            </a:r>
            <a:r>
              <a:rPr lang="en-US" sz="320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2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Receiver Diversity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16200000">
            <a:off x="1223885" y="1214515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5400000" flipH="1">
            <a:off x="2973926" y="1598074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5C0F8F-04B6-B348-815A-30B465FE4563}"/>
                  </a:ext>
                </a:extLst>
              </p:cNvPr>
              <p:cNvSpPr txBox="1"/>
              <p:nvPr/>
            </p:nvSpPr>
            <p:spPr>
              <a:xfrm>
                <a:off x="854292" y="1295400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5C0F8F-04B6-B348-815A-30B465FE4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292" y="1295400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2657A-C294-1049-8020-B4F46430BE74}"/>
                  </a:ext>
                </a:extLst>
              </p:cNvPr>
              <p:cNvSpPr txBox="1"/>
              <p:nvPr/>
            </p:nvSpPr>
            <p:spPr>
              <a:xfrm>
                <a:off x="4047771" y="1274941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2657A-C294-1049-8020-B4F46430B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71" y="1274941"/>
                <a:ext cx="366639" cy="369332"/>
              </a:xfrm>
              <a:prstGeom prst="rect">
                <a:avLst/>
              </a:prstGeom>
              <a:blipFill>
                <a:blip r:embed="rId5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CA71DF-9E61-054C-B39E-4EF426B2F3B8}"/>
                  </a:ext>
                </a:extLst>
              </p:cNvPr>
              <p:cNvSpPr txBox="1"/>
              <p:nvPr/>
            </p:nvSpPr>
            <p:spPr>
              <a:xfrm>
                <a:off x="4047771" y="2145268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CA71DF-9E61-054C-B39E-4EF426B2F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71" y="2145268"/>
                <a:ext cx="373757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E2EC7-6D6D-E040-9430-EC88EFE88429}"/>
                  </a:ext>
                </a:extLst>
              </p:cNvPr>
              <p:cNvSpPr txBox="1"/>
              <p:nvPr/>
            </p:nvSpPr>
            <p:spPr>
              <a:xfrm>
                <a:off x="4459499" y="1274941"/>
                <a:ext cx="2246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E2EC7-6D6D-E040-9430-EC88EFE88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499" y="1274941"/>
                <a:ext cx="2246101" cy="369332"/>
              </a:xfrm>
              <a:prstGeom prst="rect">
                <a:avLst/>
              </a:prstGeom>
              <a:blipFill>
                <a:blip r:embed="rId7"/>
                <a:stretch>
                  <a:fillRect l="-224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/>
              <p:nvPr/>
            </p:nvSpPr>
            <p:spPr>
              <a:xfrm>
                <a:off x="995753" y="4430804"/>
                <a:ext cx="44958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753" y="4430804"/>
                <a:ext cx="4495800" cy="369332"/>
              </a:xfrm>
              <a:prstGeom prst="rect">
                <a:avLst/>
              </a:prstGeom>
              <a:blipFill>
                <a:blip r:embed="rId8"/>
                <a:stretch>
                  <a:fillRect l="-197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F09ED51-A9F5-7E4E-BEFE-7DD1A423375A}"/>
                  </a:ext>
                </a:extLst>
              </p:cNvPr>
              <p:cNvSpPr txBox="1"/>
              <p:nvPr/>
            </p:nvSpPr>
            <p:spPr>
              <a:xfrm>
                <a:off x="791347" y="2981113"/>
                <a:ext cx="78218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How to best decode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? 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F09ED51-A9F5-7E4E-BEFE-7DD1A4233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347" y="2981113"/>
                <a:ext cx="7821881" cy="523220"/>
              </a:xfrm>
              <a:prstGeom prst="rect">
                <a:avLst/>
              </a:prstGeom>
              <a:blipFill>
                <a:blip r:embed="rId9"/>
                <a:stretch>
                  <a:fillRect l="-1459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C1E48037-42B0-6849-BFF3-CB074F64D0DE}"/>
              </a:ext>
            </a:extLst>
          </p:cNvPr>
          <p:cNvSpPr txBox="1"/>
          <p:nvPr/>
        </p:nvSpPr>
        <p:spPr>
          <a:xfrm>
            <a:off x="914400" y="3665567"/>
            <a:ext cx="6098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Option 1:  Add the received signals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B0CA65-F3D7-204F-B436-6FDEDCED1B5B}"/>
                  </a:ext>
                </a:extLst>
              </p:cNvPr>
              <p:cNvSpPr txBox="1"/>
              <p:nvPr/>
            </p:nvSpPr>
            <p:spPr>
              <a:xfrm>
                <a:off x="1066800" y="5072462"/>
                <a:ext cx="44958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/>
                  <a:t>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B0CA65-F3D7-204F-B436-6FDEDCED1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072462"/>
                <a:ext cx="4495800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31C72D8-5743-EB4D-AAAB-87FB8511F2C9}"/>
                  </a:ext>
                </a:extLst>
              </p:cNvPr>
              <p:cNvSpPr txBox="1"/>
              <p:nvPr/>
            </p:nvSpPr>
            <p:spPr>
              <a:xfrm>
                <a:off x="914399" y="5726919"/>
                <a:ext cx="74676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cs typeface="Trebuchet MS"/>
                  </a:rPr>
                  <a:t>Channels can sum up destructively!</a:t>
                </a:r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cs typeface="Trebuchet MS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31C72D8-5743-EB4D-AAAB-87FB8511F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99" y="5726919"/>
                <a:ext cx="7467601" cy="523220"/>
              </a:xfrm>
              <a:prstGeom prst="rect">
                <a:avLst/>
              </a:prstGeom>
              <a:blipFill>
                <a:blip r:embed="rId11"/>
                <a:stretch>
                  <a:fillRect l="-1871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F9FA48F-F6F9-AB4F-B439-6F367320A426}"/>
                  </a:ext>
                </a:extLst>
              </p:cNvPr>
              <p:cNvSpPr txBox="1"/>
              <p:nvPr/>
            </p:nvSpPr>
            <p:spPr>
              <a:xfrm>
                <a:off x="4508825" y="2144794"/>
                <a:ext cx="2246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F9FA48F-F6F9-AB4F-B439-6F367320A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825" y="2144794"/>
                <a:ext cx="2246101" cy="369332"/>
              </a:xfrm>
              <a:prstGeom prst="rect">
                <a:avLst/>
              </a:prstGeom>
              <a:blipFill>
                <a:blip r:embed="rId12"/>
                <a:stretch>
                  <a:fillRect l="-280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5240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215148"/>
                <a:ext cx="3140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215148"/>
                <a:ext cx="314060" cy="307777"/>
              </a:xfrm>
              <a:prstGeom prst="rect">
                <a:avLst/>
              </a:prstGeom>
              <a:blipFill>
                <a:blip r:embed="rId13"/>
                <a:stretch>
                  <a:fillRect l="-2400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>
            <a:off x="1834334" y="1631092"/>
            <a:ext cx="1476604" cy="5988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187385" y="1817483"/>
                <a:ext cx="3200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385" y="1817483"/>
                <a:ext cx="320023" cy="307777"/>
              </a:xfrm>
              <a:prstGeom prst="rect">
                <a:avLst/>
              </a:prstGeom>
              <a:blipFill>
                <a:blip r:embed="rId14"/>
                <a:stretch>
                  <a:fillRect l="-15385" r="-3846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08544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Receiver Diversity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16200000">
            <a:off x="1223885" y="1214515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5400000" flipH="1">
            <a:off x="2973926" y="1598074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5C0F8F-04B6-B348-815A-30B465FE4563}"/>
                  </a:ext>
                </a:extLst>
              </p:cNvPr>
              <p:cNvSpPr txBox="1"/>
              <p:nvPr/>
            </p:nvSpPr>
            <p:spPr>
              <a:xfrm>
                <a:off x="854292" y="1295400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5C0F8F-04B6-B348-815A-30B465FE4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292" y="1295400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2657A-C294-1049-8020-B4F46430BE74}"/>
                  </a:ext>
                </a:extLst>
              </p:cNvPr>
              <p:cNvSpPr txBox="1"/>
              <p:nvPr/>
            </p:nvSpPr>
            <p:spPr>
              <a:xfrm>
                <a:off x="4047771" y="1274941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2657A-C294-1049-8020-B4F46430B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71" y="1274941"/>
                <a:ext cx="366639" cy="369332"/>
              </a:xfrm>
              <a:prstGeom prst="rect">
                <a:avLst/>
              </a:prstGeom>
              <a:blipFill>
                <a:blip r:embed="rId5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CA71DF-9E61-054C-B39E-4EF426B2F3B8}"/>
                  </a:ext>
                </a:extLst>
              </p:cNvPr>
              <p:cNvSpPr txBox="1"/>
              <p:nvPr/>
            </p:nvSpPr>
            <p:spPr>
              <a:xfrm>
                <a:off x="4047771" y="2145268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CA71DF-9E61-054C-B39E-4EF426B2F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71" y="2145268"/>
                <a:ext cx="373757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E2EC7-6D6D-E040-9430-EC88EFE88429}"/>
                  </a:ext>
                </a:extLst>
              </p:cNvPr>
              <p:cNvSpPr txBox="1"/>
              <p:nvPr/>
            </p:nvSpPr>
            <p:spPr>
              <a:xfrm>
                <a:off x="4459499" y="1274941"/>
                <a:ext cx="2246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E2EC7-6D6D-E040-9430-EC88EFE88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499" y="1274941"/>
                <a:ext cx="2246101" cy="369332"/>
              </a:xfrm>
              <a:prstGeom prst="rect">
                <a:avLst/>
              </a:prstGeom>
              <a:blipFill>
                <a:blip r:embed="rId7"/>
                <a:stretch>
                  <a:fillRect l="-224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F09ED51-A9F5-7E4E-BEFE-7DD1A423375A}"/>
                  </a:ext>
                </a:extLst>
              </p:cNvPr>
              <p:cNvSpPr txBox="1"/>
              <p:nvPr/>
            </p:nvSpPr>
            <p:spPr>
              <a:xfrm>
                <a:off x="791347" y="2981113"/>
                <a:ext cx="78218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How to best decode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? 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F09ED51-A9F5-7E4E-BEFE-7DD1A4233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347" y="2981113"/>
                <a:ext cx="7821881" cy="523220"/>
              </a:xfrm>
              <a:prstGeom prst="rect">
                <a:avLst/>
              </a:prstGeom>
              <a:blipFill>
                <a:blip r:embed="rId8"/>
                <a:stretch>
                  <a:fillRect l="-1459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C1E48037-42B0-6849-BFF3-CB074F64D0DE}"/>
              </a:ext>
            </a:extLst>
          </p:cNvPr>
          <p:cNvSpPr txBox="1"/>
          <p:nvPr/>
        </p:nvSpPr>
        <p:spPr>
          <a:xfrm>
            <a:off x="914400" y="3665567"/>
            <a:ext cx="6098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Option 1:  Add the received signals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F9FA48F-F6F9-AB4F-B439-6F367320A426}"/>
                  </a:ext>
                </a:extLst>
              </p:cNvPr>
              <p:cNvSpPr txBox="1"/>
              <p:nvPr/>
            </p:nvSpPr>
            <p:spPr>
              <a:xfrm>
                <a:off x="4508825" y="2144794"/>
                <a:ext cx="2246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F9FA48F-F6F9-AB4F-B439-6F367320A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825" y="2144794"/>
                <a:ext cx="2246101" cy="369332"/>
              </a:xfrm>
              <a:prstGeom prst="rect">
                <a:avLst/>
              </a:prstGeom>
              <a:blipFill>
                <a:blip r:embed="rId9"/>
                <a:stretch>
                  <a:fillRect l="-280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5240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215148"/>
                <a:ext cx="3140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215148"/>
                <a:ext cx="314060" cy="307777"/>
              </a:xfrm>
              <a:prstGeom prst="rect">
                <a:avLst/>
              </a:prstGeom>
              <a:blipFill>
                <a:blip r:embed="rId10"/>
                <a:stretch>
                  <a:fillRect l="-2400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>
            <a:off x="1834334" y="1631092"/>
            <a:ext cx="1476604" cy="5988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187385" y="1817483"/>
                <a:ext cx="3200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385" y="1817483"/>
                <a:ext cx="320023" cy="307777"/>
              </a:xfrm>
              <a:prstGeom prst="rect">
                <a:avLst/>
              </a:prstGeom>
              <a:blipFill>
                <a:blip r:embed="rId11"/>
                <a:stretch>
                  <a:fillRect l="-15385" r="-3846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C84CF797-D376-674D-B8A6-45E44E69BFD9}"/>
              </a:ext>
            </a:extLst>
          </p:cNvPr>
          <p:cNvSpPr txBox="1"/>
          <p:nvPr/>
        </p:nvSpPr>
        <p:spPr>
          <a:xfrm>
            <a:off x="914400" y="4368556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Option 2:  Decode independently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332881-E078-E94D-B9BE-1C27945C0CEE}"/>
              </a:ext>
            </a:extLst>
          </p:cNvPr>
          <p:cNvSpPr txBox="1"/>
          <p:nvPr/>
        </p:nvSpPr>
        <p:spPr>
          <a:xfrm>
            <a:off x="3098144" y="5071545"/>
            <a:ext cx="3594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cs typeface="Trebuchet MS"/>
              </a:rPr>
              <a:t>Sub-optimal!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510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Receiver Diversity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16200000">
            <a:off x="1223885" y="1214515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5400000" flipH="1">
            <a:off x="2973926" y="1598074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5C0F8F-04B6-B348-815A-30B465FE4563}"/>
                  </a:ext>
                </a:extLst>
              </p:cNvPr>
              <p:cNvSpPr txBox="1"/>
              <p:nvPr/>
            </p:nvSpPr>
            <p:spPr>
              <a:xfrm>
                <a:off x="854292" y="1295400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5C0F8F-04B6-B348-815A-30B465FE4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292" y="1295400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2657A-C294-1049-8020-B4F46430BE74}"/>
                  </a:ext>
                </a:extLst>
              </p:cNvPr>
              <p:cNvSpPr txBox="1"/>
              <p:nvPr/>
            </p:nvSpPr>
            <p:spPr>
              <a:xfrm>
                <a:off x="4047771" y="1274941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2657A-C294-1049-8020-B4F46430B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71" y="1274941"/>
                <a:ext cx="366639" cy="369332"/>
              </a:xfrm>
              <a:prstGeom prst="rect">
                <a:avLst/>
              </a:prstGeom>
              <a:blipFill>
                <a:blip r:embed="rId5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CA71DF-9E61-054C-B39E-4EF426B2F3B8}"/>
                  </a:ext>
                </a:extLst>
              </p:cNvPr>
              <p:cNvSpPr txBox="1"/>
              <p:nvPr/>
            </p:nvSpPr>
            <p:spPr>
              <a:xfrm>
                <a:off x="4047771" y="2145268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CA71DF-9E61-054C-B39E-4EF426B2F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71" y="2145268"/>
                <a:ext cx="373757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E2EC7-6D6D-E040-9430-EC88EFE88429}"/>
                  </a:ext>
                </a:extLst>
              </p:cNvPr>
              <p:cNvSpPr txBox="1"/>
              <p:nvPr/>
            </p:nvSpPr>
            <p:spPr>
              <a:xfrm>
                <a:off x="4459499" y="1274941"/>
                <a:ext cx="2246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E2EC7-6D6D-E040-9430-EC88EFE88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499" y="1274941"/>
                <a:ext cx="2246101" cy="369332"/>
              </a:xfrm>
              <a:prstGeom prst="rect">
                <a:avLst/>
              </a:prstGeom>
              <a:blipFill>
                <a:blip r:embed="rId7"/>
                <a:stretch>
                  <a:fillRect l="-224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F09ED51-A9F5-7E4E-BEFE-7DD1A423375A}"/>
                  </a:ext>
                </a:extLst>
              </p:cNvPr>
              <p:cNvSpPr txBox="1"/>
              <p:nvPr/>
            </p:nvSpPr>
            <p:spPr>
              <a:xfrm>
                <a:off x="791347" y="2981113"/>
                <a:ext cx="78218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How to best decode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? 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F09ED51-A9F5-7E4E-BEFE-7DD1A4233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347" y="2981113"/>
                <a:ext cx="7821881" cy="523220"/>
              </a:xfrm>
              <a:prstGeom prst="rect">
                <a:avLst/>
              </a:prstGeom>
              <a:blipFill>
                <a:blip r:embed="rId8"/>
                <a:stretch>
                  <a:fillRect l="-1459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C1E48037-42B0-6849-BFF3-CB074F64D0DE}"/>
              </a:ext>
            </a:extLst>
          </p:cNvPr>
          <p:cNvSpPr txBox="1"/>
          <p:nvPr/>
        </p:nvSpPr>
        <p:spPr>
          <a:xfrm>
            <a:off x="914400" y="3665567"/>
            <a:ext cx="6098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Option 1:  Add the received signals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F9FA48F-F6F9-AB4F-B439-6F367320A426}"/>
                  </a:ext>
                </a:extLst>
              </p:cNvPr>
              <p:cNvSpPr txBox="1"/>
              <p:nvPr/>
            </p:nvSpPr>
            <p:spPr>
              <a:xfrm>
                <a:off x="4508825" y="2144794"/>
                <a:ext cx="2246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F9FA48F-F6F9-AB4F-B439-6F367320A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825" y="2144794"/>
                <a:ext cx="2246101" cy="369332"/>
              </a:xfrm>
              <a:prstGeom prst="rect">
                <a:avLst/>
              </a:prstGeom>
              <a:blipFill>
                <a:blip r:embed="rId9"/>
                <a:stretch>
                  <a:fillRect l="-280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5240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215148"/>
                <a:ext cx="3140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215148"/>
                <a:ext cx="314060" cy="307777"/>
              </a:xfrm>
              <a:prstGeom prst="rect">
                <a:avLst/>
              </a:prstGeom>
              <a:blipFill>
                <a:blip r:embed="rId10"/>
                <a:stretch>
                  <a:fillRect l="-2400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>
            <a:off x="1834334" y="1631092"/>
            <a:ext cx="1476604" cy="5988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187385" y="1817483"/>
                <a:ext cx="3200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385" y="1817483"/>
                <a:ext cx="320023" cy="307777"/>
              </a:xfrm>
              <a:prstGeom prst="rect">
                <a:avLst/>
              </a:prstGeom>
              <a:blipFill>
                <a:blip r:embed="rId11"/>
                <a:stretch>
                  <a:fillRect l="-15385" r="-3846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C84CF797-D376-674D-B8A6-45E44E69BFD9}"/>
              </a:ext>
            </a:extLst>
          </p:cNvPr>
          <p:cNvSpPr txBox="1"/>
          <p:nvPr/>
        </p:nvSpPr>
        <p:spPr>
          <a:xfrm>
            <a:off x="914400" y="4368556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Option 2:  Decode independently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332881-E078-E94D-B9BE-1C27945C0CEE}"/>
              </a:ext>
            </a:extLst>
          </p:cNvPr>
          <p:cNvSpPr txBox="1"/>
          <p:nvPr/>
        </p:nvSpPr>
        <p:spPr>
          <a:xfrm>
            <a:off x="914400" y="51816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cs typeface="Trebuchet MS"/>
              </a:rPr>
              <a:t>Optimal Solution: Maximum Ratio Combining (MRC)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9496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Maximum Ratio Combining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16200000">
            <a:off x="1223885" y="1138315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5400000" flipH="1">
            <a:off x="2973926" y="1521874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5C0F8F-04B6-B348-815A-30B465FE4563}"/>
                  </a:ext>
                </a:extLst>
              </p:cNvPr>
              <p:cNvSpPr txBox="1"/>
              <p:nvPr/>
            </p:nvSpPr>
            <p:spPr>
              <a:xfrm>
                <a:off x="854292" y="1219200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5C0F8F-04B6-B348-815A-30B465FE4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292" y="1219200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2657A-C294-1049-8020-B4F46430BE74}"/>
                  </a:ext>
                </a:extLst>
              </p:cNvPr>
              <p:cNvSpPr txBox="1"/>
              <p:nvPr/>
            </p:nvSpPr>
            <p:spPr>
              <a:xfrm>
                <a:off x="4047771" y="1198741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2657A-C294-1049-8020-B4F46430B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71" y="1198741"/>
                <a:ext cx="366639" cy="369332"/>
              </a:xfrm>
              <a:prstGeom prst="rect">
                <a:avLst/>
              </a:prstGeom>
              <a:blipFill>
                <a:blip r:embed="rId5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CA71DF-9E61-054C-B39E-4EF426B2F3B8}"/>
                  </a:ext>
                </a:extLst>
              </p:cNvPr>
              <p:cNvSpPr txBox="1"/>
              <p:nvPr/>
            </p:nvSpPr>
            <p:spPr>
              <a:xfrm>
                <a:off x="4047771" y="2069068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CA71DF-9E61-054C-B39E-4EF426B2F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71" y="2069068"/>
                <a:ext cx="373757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E2EC7-6D6D-E040-9430-EC88EFE88429}"/>
                  </a:ext>
                </a:extLst>
              </p:cNvPr>
              <p:cNvSpPr txBox="1"/>
              <p:nvPr/>
            </p:nvSpPr>
            <p:spPr>
              <a:xfrm>
                <a:off x="4459499" y="1198741"/>
                <a:ext cx="2246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E2EC7-6D6D-E040-9430-EC88EFE88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499" y="1198741"/>
                <a:ext cx="2246101" cy="369332"/>
              </a:xfrm>
              <a:prstGeom prst="rect">
                <a:avLst/>
              </a:prstGeom>
              <a:blipFill>
                <a:blip r:embed="rId7"/>
                <a:stretch>
                  <a:fillRect l="-224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F9FA48F-F6F9-AB4F-B439-6F367320A426}"/>
                  </a:ext>
                </a:extLst>
              </p:cNvPr>
              <p:cNvSpPr txBox="1"/>
              <p:nvPr/>
            </p:nvSpPr>
            <p:spPr>
              <a:xfrm>
                <a:off x="4508825" y="2068594"/>
                <a:ext cx="2246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F9FA48F-F6F9-AB4F-B439-6F367320A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825" y="2068594"/>
                <a:ext cx="2246101" cy="369332"/>
              </a:xfrm>
              <a:prstGeom prst="rect">
                <a:avLst/>
              </a:prstGeom>
              <a:blipFill>
                <a:blip r:embed="rId8"/>
                <a:stretch>
                  <a:fillRect l="-280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4478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138948"/>
                <a:ext cx="3140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138948"/>
                <a:ext cx="314060" cy="307777"/>
              </a:xfrm>
              <a:prstGeom prst="rect">
                <a:avLst/>
              </a:prstGeom>
              <a:blipFill>
                <a:blip r:embed="rId9"/>
                <a:stretch>
                  <a:fillRect l="-24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>
            <a:off x="1834334" y="1554892"/>
            <a:ext cx="1476604" cy="5988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187385" y="1741283"/>
                <a:ext cx="3200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385" y="1741283"/>
                <a:ext cx="320023" cy="307777"/>
              </a:xfrm>
              <a:prstGeom prst="rect">
                <a:avLst/>
              </a:prstGeom>
              <a:blipFill>
                <a:blip r:embed="rId10"/>
                <a:stretch>
                  <a:fillRect l="-15385" r="-3846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0092485-213C-8943-9F38-57DA9DE5CD7F}"/>
                  </a:ext>
                </a:extLst>
              </p:cNvPr>
              <p:cNvSpPr txBox="1"/>
              <p:nvPr/>
            </p:nvSpPr>
            <p:spPr>
              <a:xfrm>
                <a:off x="2321530" y="2857022"/>
                <a:ext cx="9867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0092485-213C-8943-9F38-57DA9DE5C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530" y="2857022"/>
                <a:ext cx="986745" cy="369332"/>
              </a:xfrm>
              <a:prstGeom prst="rect">
                <a:avLst/>
              </a:prstGeom>
              <a:blipFill>
                <a:blip r:embed="rId11"/>
                <a:stretch>
                  <a:fillRect l="-2564" r="-2564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96B1534-6D45-7C47-B123-97BC12A7B479}"/>
                  </a:ext>
                </a:extLst>
              </p:cNvPr>
              <p:cNvSpPr txBox="1"/>
              <p:nvPr/>
            </p:nvSpPr>
            <p:spPr>
              <a:xfrm>
                <a:off x="3309000" y="2857022"/>
                <a:ext cx="9828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96B1534-6D45-7C47-B123-97BC12A7B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000" y="2857022"/>
                <a:ext cx="982833" cy="369332"/>
              </a:xfrm>
              <a:prstGeom prst="rect">
                <a:avLst/>
              </a:prstGeom>
              <a:blipFill>
                <a:blip r:embed="rId12"/>
                <a:stretch>
                  <a:fillRect l="-6410" t="-3333" r="-1282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8085F5E-5FB4-4844-ABB5-6D87400F222C}"/>
                  </a:ext>
                </a:extLst>
              </p:cNvPr>
              <p:cNvSpPr txBox="1"/>
              <p:nvPr/>
            </p:nvSpPr>
            <p:spPr>
              <a:xfrm>
                <a:off x="4342477" y="2838019"/>
                <a:ext cx="4532253" cy="3774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8085F5E-5FB4-4844-ABB5-6D87400F2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477" y="2838019"/>
                <a:ext cx="4532253" cy="377476"/>
              </a:xfrm>
              <a:prstGeom prst="rect">
                <a:avLst/>
              </a:prstGeom>
              <a:blipFill>
                <a:blip r:embed="rId13"/>
                <a:stretch>
                  <a:fillRect l="-1397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02CD6C1-EFDC-064A-88DE-09B49CA992C0}"/>
                  </a:ext>
                </a:extLst>
              </p:cNvPr>
              <p:cNvSpPr txBox="1"/>
              <p:nvPr/>
            </p:nvSpPr>
            <p:spPr>
              <a:xfrm>
                <a:off x="4342477" y="3508724"/>
                <a:ext cx="4532253" cy="3774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02CD6C1-EFDC-064A-88DE-09B49CA99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477" y="3508724"/>
                <a:ext cx="4532253" cy="377476"/>
              </a:xfrm>
              <a:prstGeom prst="rect">
                <a:avLst/>
              </a:prstGeom>
              <a:blipFill>
                <a:blip r:embed="rId14"/>
                <a:stretch>
                  <a:fillRect l="-13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CE4AABB-2648-1E46-B93E-3ED3FC74B121}"/>
                  </a:ext>
                </a:extLst>
              </p:cNvPr>
              <p:cNvSpPr/>
              <p:nvPr/>
            </p:nvSpPr>
            <p:spPr>
              <a:xfrm>
                <a:off x="228600" y="4748587"/>
                <a:ext cx="53475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𝑆𝑖𝑔𝑛𝑎𝑙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𝑃𝑜𝑤𝑒𝑟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4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CE4AABB-2648-1E46-B93E-3ED3FC74B1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748587"/>
                <a:ext cx="5347554" cy="461665"/>
              </a:xfrm>
              <a:prstGeom prst="rect">
                <a:avLst/>
              </a:prstGeom>
              <a:blipFill>
                <a:blip r:embed="rId15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80A7192-5E6C-9642-AB6E-A4FF3FE8984E}"/>
                  </a:ext>
                </a:extLst>
              </p:cNvPr>
              <p:cNvSpPr/>
              <p:nvPr/>
            </p:nvSpPr>
            <p:spPr>
              <a:xfrm>
                <a:off x="2210750" y="5322589"/>
                <a:ext cx="361368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80A7192-5E6C-9642-AB6E-A4FF3FE898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750" y="5322589"/>
                <a:ext cx="3613682" cy="461665"/>
              </a:xfrm>
              <a:prstGeom prst="rect">
                <a:avLst/>
              </a:prstGeom>
              <a:blipFill>
                <a:blip r:embed="rId16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4359D3C-0BD0-3241-B6CD-36D2BD37DFA6}"/>
                  </a:ext>
                </a:extLst>
              </p:cNvPr>
              <p:cNvSpPr/>
              <p:nvPr/>
            </p:nvSpPr>
            <p:spPr>
              <a:xfrm>
                <a:off x="2252135" y="5966330"/>
                <a:ext cx="28907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4359D3C-0BD0-3241-B6CD-36D2BD37DF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2135" y="5966330"/>
                <a:ext cx="2890728" cy="461665"/>
              </a:xfrm>
              <a:prstGeom prst="rect">
                <a:avLst/>
              </a:prstGeom>
              <a:blipFill>
                <a:blip r:embed="rId17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87F9A05-FA5C-A64E-B8B3-435112DFB9EC}"/>
                  </a:ext>
                </a:extLst>
              </p:cNvPr>
              <p:cNvSpPr txBox="1"/>
              <p:nvPr/>
            </p:nvSpPr>
            <p:spPr>
              <a:xfrm>
                <a:off x="255319" y="4186535"/>
                <a:ext cx="78218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cs typeface="Trebuchet MS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prstClr val="black"/>
                    </a:solidFill>
                    <a:cs typeface="Trebuchet MS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>
                  <a:solidFill>
                    <a:prstClr val="black"/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87F9A05-FA5C-A64E-B8B3-435112DFB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19" y="4186535"/>
                <a:ext cx="7821881" cy="461665"/>
              </a:xfrm>
              <a:prstGeom prst="rect">
                <a:avLst/>
              </a:prstGeom>
              <a:blipFill>
                <a:blip r:embed="rId18"/>
                <a:stretch>
                  <a:fillRect l="-1135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A4D1C8-C2EC-584A-A8E2-7A7A97AAE421}"/>
              </a:ext>
            </a:extLst>
          </p:cNvPr>
          <p:cNvCxnSpPr/>
          <p:nvPr/>
        </p:nvCxnSpPr>
        <p:spPr>
          <a:xfrm>
            <a:off x="0" y="4038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7341B97-F292-AC4C-BDC0-E710CFAB2C40}"/>
                  </a:ext>
                </a:extLst>
              </p:cNvPr>
              <p:cNvSpPr txBox="1"/>
              <p:nvPr/>
            </p:nvSpPr>
            <p:spPr>
              <a:xfrm>
                <a:off x="685800" y="2819400"/>
                <a:ext cx="6864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7341B97-F292-AC4C-BDC0-E710CFAB2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19400"/>
                <a:ext cx="686470" cy="369332"/>
              </a:xfrm>
              <a:prstGeom prst="rect">
                <a:avLst/>
              </a:prstGeom>
              <a:blipFill>
                <a:blip r:embed="rId19"/>
                <a:stretch>
                  <a:fillRect l="-3636" r="-181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7932488-0C00-2446-9F59-64352FBE0AF6}"/>
                  </a:ext>
                </a:extLst>
              </p:cNvPr>
              <p:cNvSpPr txBox="1"/>
              <p:nvPr/>
            </p:nvSpPr>
            <p:spPr>
              <a:xfrm>
                <a:off x="1287915" y="2822665"/>
                <a:ext cx="9972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7932488-0C00-2446-9F59-64352FBE0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915" y="2822665"/>
                <a:ext cx="997261" cy="369332"/>
              </a:xfrm>
              <a:prstGeom prst="rect">
                <a:avLst/>
              </a:prstGeom>
              <a:blipFill>
                <a:blip r:embed="rId20"/>
                <a:stretch>
                  <a:fillRect l="-5000" t="-3333" r="-125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CFD3968-1E97-8845-A758-2D4EED1C96B5}"/>
                  </a:ext>
                </a:extLst>
              </p14:cNvPr>
              <p14:cNvContentPartPr/>
              <p14:nvPr/>
            </p14:nvContentPartPr>
            <p14:xfrm>
              <a:off x="4674960" y="3912840"/>
              <a:ext cx="2075400" cy="62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CFD3968-1E97-8845-A758-2D4EED1C96B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665600" y="3903480"/>
                <a:ext cx="2094120" cy="81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08792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3" grpId="0"/>
      <p:bldP spid="34" grpId="0"/>
      <p:bldP spid="44" grpId="0"/>
      <p:bldP spid="45" grpId="0"/>
      <p:bldP spid="48" grpId="0"/>
      <p:bldP spid="5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hape 22"/>
          <p:cNvCxnSpPr/>
          <p:nvPr/>
        </p:nvCxnSpPr>
        <p:spPr>
          <a:xfrm rot="10800000" flipH="1">
            <a:off x="3262939" y="1849315"/>
            <a:ext cx="534015" cy="141438"/>
          </a:xfrm>
          <a:prstGeom prst="bentConnector2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Isosceles Triangle 23"/>
          <p:cNvSpPr/>
          <p:nvPr/>
        </p:nvSpPr>
        <p:spPr>
          <a:xfrm rot="10800000">
            <a:off x="3720351" y="1733882"/>
            <a:ext cx="153208" cy="115433"/>
          </a:xfrm>
          <a:prstGeom prst="triangl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black"/>
              </a:solidFill>
            </a:endParaRPr>
          </a:p>
        </p:txBody>
      </p:sp>
      <p:cxnSp>
        <p:nvCxnSpPr>
          <p:cNvPr id="25" name="Shape 24"/>
          <p:cNvCxnSpPr/>
          <p:nvPr/>
        </p:nvCxnSpPr>
        <p:spPr>
          <a:xfrm rot="10800000">
            <a:off x="4856700" y="1831869"/>
            <a:ext cx="504000" cy="131604"/>
          </a:xfrm>
          <a:prstGeom prst="bentConnector2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Isosceles Triangle 25"/>
          <p:cNvSpPr/>
          <p:nvPr/>
        </p:nvSpPr>
        <p:spPr>
          <a:xfrm rot="10800000">
            <a:off x="4784272" y="1716437"/>
            <a:ext cx="153208" cy="115433"/>
          </a:xfrm>
          <a:prstGeom prst="triangl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389728" y="1755059"/>
            <a:ext cx="282463" cy="60125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977845" y="1755059"/>
            <a:ext cx="282463" cy="60125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543354F-DC49-F845-8A71-A685BDE4B4FC}"/>
              </a:ext>
            </a:extLst>
          </p:cNvPr>
          <p:cNvSpPr txBox="1"/>
          <p:nvPr/>
        </p:nvSpPr>
        <p:spPr>
          <a:xfrm>
            <a:off x="609601" y="838200"/>
            <a:ext cx="4280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Trebuchet MS"/>
              </a:rPr>
              <a:t>So far: single input single output </a:t>
            </a:r>
          </a:p>
        </p:txBody>
      </p:sp>
      <p:sp>
        <p:nvSpPr>
          <p:cNvPr id="59" name="Isosceles Triangle 13">
            <a:extLst>
              <a:ext uri="{FF2B5EF4-FFF2-40B4-BE49-F238E27FC236}">
                <a16:creationId xmlns:a16="http://schemas.microsoft.com/office/drawing/2014/main" id="{2D950E8A-4461-5444-AA41-F984466211AB}"/>
              </a:ext>
            </a:extLst>
          </p:cNvPr>
          <p:cNvSpPr/>
          <p:nvPr/>
        </p:nvSpPr>
        <p:spPr>
          <a:xfrm rot="10800000">
            <a:off x="3723581" y="3648605"/>
            <a:ext cx="153209" cy="115434"/>
          </a:xfrm>
          <a:prstGeom prst="triangl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black"/>
              </a:solidFill>
            </a:endParaRPr>
          </a:p>
        </p:txBody>
      </p:sp>
      <p:cxnSp>
        <p:nvCxnSpPr>
          <p:cNvPr id="60" name="Shape 8">
            <a:extLst>
              <a:ext uri="{FF2B5EF4-FFF2-40B4-BE49-F238E27FC236}">
                <a16:creationId xmlns:a16="http://schemas.microsoft.com/office/drawing/2014/main" id="{F5CB3F01-3AF4-D346-A53D-9DC8ABB822EB}"/>
              </a:ext>
            </a:extLst>
          </p:cNvPr>
          <p:cNvCxnSpPr/>
          <p:nvPr/>
        </p:nvCxnSpPr>
        <p:spPr>
          <a:xfrm rot="10800000" flipH="1">
            <a:off x="3262939" y="4339855"/>
            <a:ext cx="534018" cy="107092"/>
          </a:xfrm>
          <a:prstGeom prst="bentConnector2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Isosceles Triangle 15">
            <a:extLst>
              <a:ext uri="{FF2B5EF4-FFF2-40B4-BE49-F238E27FC236}">
                <a16:creationId xmlns:a16="http://schemas.microsoft.com/office/drawing/2014/main" id="{B97A60DA-98B2-3B46-8E7D-D69827A03857}"/>
              </a:ext>
            </a:extLst>
          </p:cNvPr>
          <p:cNvSpPr/>
          <p:nvPr/>
        </p:nvSpPr>
        <p:spPr>
          <a:xfrm rot="10800000">
            <a:off x="3720353" y="4224420"/>
            <a:ext cx="153209" cy="115434"/>
          </a:xfrm>
          <a:prstGeom prst="triangl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black"/>
              </a:solidFill>
            </a:endParaRPr>
          </a:p>
        </p:txBody>
      </p:sp>
      <p:cxnSp>
        <p:nvCxnSpPr>
          <p:cNvPr id="66" name="Shape 14">
            <a:extLst>
              <a:ext uri="{FF2B5EF4-FFF2-40B4-BE49-F238E27FC236}">
                <a16:creationId xmlns:a16="http://schemas.microsoft.com/office/drawing/2014/main" id="{511A0330-EDAF-8149-90E7-7FF5E6229D62}"/>
              </a:ext>
            </a:extLst>
          </p:cNvPr>
          <p:cNvCxnSpPr/>
          <p:nvPr/>
        </p:nvCxnSpPr>
        <p:spPr>
          <a:xfrm rot="10800000" flipH="1">
            <a:off x="3262939" y="3764040"/>
            <a:ext cx="534018" cy="107092"/>
          </a:xfrm>
          <a:prstGeom prst="bentConnector2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03A232E4-F200-6240-BA27-3EE412A1847A}"/>
              </a:ext>
            </a:extLst>
          </p:cNvPr>
          <p:cNvSpPr/>
          <p:nvPr/>
        </p:nvSpPr>
        <p:spPr>
          <a:xfrm>
            <a:off x="3365502" y="3531086"/>
            <a:ext cx="282465" cy="1370179"/>
          </a:xfrm>
          <a:prstGeom prst="roundRect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837A4E7-DD6D-0E42-9218-D593E0949FF0}"/>
              </a:ext>
            </a:extLst>
          </p:cNvPr>
          <p:cNvSpPr txBox="1"/>
          <p:nvPr/>
        </p:nvSpPr>
        <p:spPr>
          <a:xfrm>
            <a:off x="609600" y="2714657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Trebuchet MS"/>
              </a:rPr>
              <a:t>MIMO: multiple input multiple output</a:t>
            </a:r>
          </a:p>
        </p:txBody>
      </p:sp>
      <p:sp>
        <p:nvSpPr>
          <p:cNvPr id="96" name="Isosceles Triangle 13">
            <a:extLst>
              <a:ext uri="{FF2B5EF4-FFF2-40B4-BE49-F238E27FC236}">
                <a16:creationId xmlns:a16="http://schemas.microsoft.com/office/drawing/2014/main" id="{D8055BF3-9B81-0E40-92FA-89B7875FD1CF}"/>
              </a:ext>
            </a:extLst>
          </p:cNvPr>
          <p:cNvSpPr/>
          <p:nvPr/>
        </p:nvSpPr>
        <p:spPr>
          <a:xfrm rot="10800000" flipH="1">
            <a:off x="4801772" y="3636093"/>
            <a:ext cx="153209" cy="115434"/>
          </a:xfrm>
          <a:prstGeom prst="triangl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black"/>
              </a:solidFill>
            </a:endParaRPr>
          </a:p>
        </p:txBody>
      </p:sp>
      <p:cxnSp>
        <p:nvCxnSpPr>
          <p:cNvPr id="97" name="Shape 8">
            <a:extLst>
              <a:ext uri="{FF2B5EF4-FFF2-40B4-BE49-F238E27FC236}">
                <a16:creationId xmlns:a16="http://schemas.microsoft.com/office/drawing/2014/main" id="{CB161682-2E88-F444-8E44-77B890356F6E}"/>
              </a:ext>
            </a:extLst>
          </p:cNvPr>
          <p:cNvCxnSpPr/>
          <p:nvPr/>
        </p:nvCxnSpPr>
        <p:spPr>
          <a:xfrm rot="10800000">
            <a:off x="4881606" y="4327343"/>
            <a:ext cx="534018" cy="107092"/>
          </a:xfrm>
          <a:prstGeom prst="bentConnector2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Isosceles Triangle 15">
            <a:extLst>
              <a:ext uri="{FF2B5EF4-FFF2-40B4-BE49-F238E27FC236}">
                <a16:creationId xmlns:a16="http://schemas.microsoft.com/office/drawing/2014/main" id="{1004AAEE-5ED7-F840-9E04-A7FE46879B89}"/>
              </a:ext>
            </a:extLst>
          </p:cNvPr>
          <p:cNvSpPr/>
          <p:nvPr/>
        </p:nvSpPr>
        <p:spPr>
          <a:xfrm rot="10800000" flipH="1">
            <a:off x="4805000" y="4211908"/>
            <a:ext cx="153209" cy="115434"/>
          </a:xfrm>
          <a:prstGeom prst="triangl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black"/>
              </a:solidFill>
            </a:endParaRPr>
          </a:p>
        </p:txBody>
      </p:sp>
      <p:cxnSp>
        <p:nvCxnSpPr>
          <p:cNvPr id="99" name="Shape 14">
            <a:extLst>
              <a:ext uri="{FF2B5EF4-FFF2-40B4-BE49-F238E27FC236}">
                <a16:creationId xmlns:a16="http://schemas.microsoft.com/office/drawing/2014/main" id="{19E3E282-8F7E-4F47-8C1B-A4B09B862BA2}"/>
              </a:ext>
            </a:extLst>
          </p:cNvPr>
          <p:cNvCxnSpPr/>
          <p:nvPr/>
        </p:nvCxnSpPr>
        <p:spPr>
          <a:xfrm rot="10800000">
            <a:off x="4881606" y="3751527"/>
            <a:ext cx="534018" cy="107092"/>
          </a:xfrm>
          <a:prstGeom prst="bentConnector2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D6771926-9440-744D-BA21-12198C69ED69}"/>
              </a:ext>
            </a:extLst>
          </p:cNvPr>
          <p:cNvSpPr/>
          <p:nvPr/>
        </p:nvSpPr>
        <p:spPr>
          <a:xfrm flipH="1">
            <a:off x="5030595" y="3518576"/>
            <a:ext cx="282465" cy="1386329"/>
          </a:xfrm>
          <a:prstGeom prst="roundRect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8AE2F17-BEC4-C843-A9A4-0D6FB885F035}"/>
              </a:ext>
            </a:extLst>
          </p:cNvPr>
          <p:cNvSpPr txBox="1"/>
          <p:nvPr/>
        </p:nvSpPr>
        <p:spPr>
          <a:xfrm>
            <a:off x="76200" y="4924457"/>
            <a:ext cx="861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cs typeface="Trebuchet MS"/>
              </a:rPr>
              <a:t>Increase capacity of channel using multiple TX and RX antennas. </a:t>
            </a:r>
          </a:p>
        </p:txBody>
      </p:sp>
      <p:sp>
        <p:nvSpPr>
          <p:cNvPr id="103" name="Title 1">
            <a:extLst>
              <a:ext uri="{FF2B5EF4-FFF2-40B4-BE49-F238E27FC236}">
                <a16:creationId xmlns:a16="http://schemas.microsoft.com/office/drawing/2014/main" id="{586D1DBC-B7B1-5B4F-9633-F3FDF4DE9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MIMO: Multiple Input Multiple Output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1B3DB8-1AEB-E948-B930-8BFA3D779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3" y="5480347"/>
            <a:ext cx="1234440" cy="12344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ECDF2A-F085-9040-8EC1-23D80D7DA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317" y="5422931"/>
            <a:ext cx="1277502" cy="12775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07CA678-E72C-6B48-A7F9-C48148FC1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0062" y="5361077"/>
            <a:ext cx="1440180" cy="14401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84EE0D-8356-9445-A93D-77E4E349B3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400"/>
          <a:stretch/>
        </p:blipFill>
        <p:spPr>
          <a:xfrm>
            <a:off x="5220485" y="5461425"/>
            <a:ext cx="1645920" cy="13759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80D231D-BB4F-8945-A58D-728820F8F0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00" r="12500"/>
          <a:stretch/>
        </p:blipFill>
        <p:spPr>
          <a:xfrm>
            <a:off x="7246648" y="5476572"/>
            <a:ext cx="1794258" cy="13456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534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 animBg="1"/>
      <p:bldP spid="68" grpId="0" animBg="1"/>
      <p:bldP spid="94" grpId="0"/>
      <p:bldP spid="96" grpId="0" animBg="1"/>
      <p:bldP spid="98" grpId="0" animBg="1"/>
      <p:bldP spid="100" grpId="0" animBg="1"/>
      <p:bldP spid="10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Maximum Ratio Combining</a:t>
            </a:r>
            <a:endParaRPr lang="en-US" sz="4400" b="0" dirty="0">
              <a:solidFill>
                <a:schemeClr val="tx2"/>
              </a:solidFill>
            </a:endParaRP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16200000">
            <a:off x="1223885" y="1138315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5400000" flipH="1">
            <a:off x="2973926" y="1521874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5C0F8F-04B6-B348-815A-30B465FE4563}"/>
                  </a:ext>
                </a:extLst>
              </p:cNvPr>
              <p:cNvSpPr txBox="1"/>
              <p:nvPr/>
            </p:nvSpPr>
            <p:spPr>
              <a:xfrm>
                <a:off x="854292" y="1219200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5C0F8F-04B6-B348-815A-30B465FE4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292" y="1219200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2657A-C294-1049-8020-B4F46430BE74}"/>
                  </a:ext>
                </a:extLst>
              </p:cNvPr>
              <p:cNvSpPr txBox="1"/>
              <p:nvPr/>
            </p:nvSpPr>
            <p:spPr>
              <a:xfrm>
                <a:off x="4047771" y="1198741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2657A-C294-1049-8020-B4F46430B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71" y="1198741"/>
                <a:ext cx="366639" cy="369332"/>
              </a:xfrm>
              <a:prstGeom prst="rect">
                <a:avLst/>
              </a:prstGeom>
              <a:blipFill>
                <a:blip r:embed="rId5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CA71DF-9E61-054C-B39E-4EF426B2F3B8}"/>
                  </a:ext>
                </a:extLst>
              </p:cNvPr>
              <p:cNvSpPr txBox="1"/>
              <p:nvPr/>
            </p:nvSpPr>
            <p:spPr>
              <a:xfrm>
                <a:off x="4047771" y="2069068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CA71DF-9E61-054C-B39E-4EF426B2F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71" y="2069068"/>
                <a:ext cx="373757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E2EC7-6D6D-E040-9430-EC88EFE88429}"/>
                  </a:ext>
                </a:extLst>
              </p:cNvPr>
              <p:cNvSpPr txBox="1"/>
              <p:nvPr/>
            </p:nvSpPr>
            <p:spPr>
              <a:xfrm>
                <a:off x="4459499" y="1198741"/>
                <a:ext cx="2246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E2EC7-6D6D-E040-9430-EC88EFE88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499" y="1198741"/>
                <a:ext cx="2246101" cy="369332"/>
              </a:xfrm>
              <a:prstGeom prst="rect">
                <a:avLst/>
              </a:prstGeom>
              <a:blipFill>
                <a:blip r:embed="rId7"/>
                <a:stretch>
                  <a:fillRect l="-224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F9FA48F-F6F9-AB4F-B439-6F367320A426}"/>
                  </a:ext>
                </a:extLst>
              </p:cNvPr>
              <p:cNvSpPr txBox="1"/>
              <p:nvPr/>
            </p:nvSpPr>
            <p:spPr>
              <a:xfrm>
                <a:off x="4508825" y="2068594"/>
                <a:ext cx="2246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F9FA48F-F6F9-AB4F-B439-6F367320A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825" y="2068594"/>
                <a:ext cx="2246101" cy="369332"/>
              </a:xfrm>
              <a:prstGeom prst="rect">
                <a:avLst/>
              </a:prstGeom>
              <a:blipFill>
                <a:blip r:embed="rId8"/>
                <a:stretch>
                  <a:fillRect l="-280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4478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138948"/>
                <a:ext cx="3140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138948"/>
                <a:ext cx="314060" cy="307777"/>
              </a:xfrm>
              <a:prstGeom prst="rect">
                <a:avLst/>
              </a:prstGeom>
              <a:blipFill>
                <a:blip r:embed="rId9"/>
                <a:stretch>
                  <a:fillRect l="-24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>
            <a:off x="1834334" y="1554892"/>
            <a:ext cx="1476604" cy="5988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187385" y="1741283"/>
                <a:ext cx="3200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385" y="1741283"/>
                <a:ext cx="320023" cy="307777"/>
              </a:xfrm>
              <a:prstGeom prst="rect">
                <a:avLst/>
              </a:prstGeom>
              <a:blipFill>
                <a:blip r:embed="rId10"/>
                <a:stretch>
                  <a:fillRect l="-15385" r="-3846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1B20E8-8B96-514E-B7CB-67A838F3A7FD}"/>
                  </a:ext>
                </a:extLst>
              </p:cNvPr>
              <p:cNvSpPr/>
              <p:nvPr/>
            </p:nvSpPr>
            <p:spPr>
              <a:xfrm>
                <a:off x="4744313" y="5281135"/>
                <a:ext cx="36798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1B20E8-8B96-514E-B7CB-67A838F3A7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313" y="5281135"/>
                <a:ext cx="3679854" cy="461665"/>
              </a:xfrm>
              <a:prstGeom prst="rect">
                <a:avLst/>
              </a:prstGeom>
              <a:blipFill>
                <a:blip r:embed="rId11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CE4AABB-2648-1E46-B93E-3ED3FC74B121}"/>
                  </a:ext>
                </a:extLst>
              </p:cNvPr>
              <p:cNvSpPr/>
              <p:nvPr/>
            </p:nvSpPr>
            <p:spPr>
              <a:xfrm>
                <a:off x="228600" y="4755533"/>
                <a:ext cx="483452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𝑆𝑖𝑔𝑛𝑎𝑙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𝑃𝑜𝑤𝑒𝑟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CE4AABB-2648-1E46-B93E-3ED3FC74B1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755533"/>
                <a:ext cx="4834529" cy="461665"/>
              </a:xfrm>
              <a:prstGeom prst="rect">
                <a:avLst/>
              </a:prstGeom>
              <a:blipFill>
                <a:blip r:embed="rId12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FA92DB9-2B75-4047-9E87-778E50DDEB97}"/>
                  </a:ext>
                </a:extLst>
              </p:cNvPr>
              <p:cNvSpPr/>
              <p:nvPr/>
            </p:nvSpPr>
            <p:spPr>
              <a:xfrm>
                <a:off x="228600" y="5281135"/>
                <a:ext cx="47866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𝑁𝑜𝑖𝑠𝑒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𝑃𝑜𝑤𝑒𝑟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FA92DB9-2B75-4047-9E87-778E50DDEB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281135"/>
                <a:ext cx="4786631" cy="461665"/>
              </a:xfrm>
              <a:prstGeom prst="rect">
                <a:avLst/>
              </a:prstGeom>
              <a:blipFill>
                <a:blip r:embed="rId13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27B7BC1-3D4F-7942-A704-CEEAFFF89E0E}"/>
                  </a:ext>
                </a:extLst>
              </p:cNvPr>
              <p:cNvSpPr/>
              <p:nvPr/>
            </p:nvSpPr>
            <p:spPr>
              <a:xfrm>
                <a:off x="2105867" y="5972448"/>
                <a:ext cx="443801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27B7BC1-3D4F-7942-A704-CEEAFFF89E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867" y="5972448"/>
                <a:ext cx="4438010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7D3356A-1459-7D41-AA28-9A68A1BFF023}"/>
                  </a:ext>
                </a:extLst>
              </p:cNvPr>
              <p:cNvSpPr/>
              <p:nvPr/>
            </p:nvSpPr>
            <p:spPr>
              <a:xfrm>
                <a:off x="6321304" y="5957176"/>
                <a:ext cx="282269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7D3356A-1459-7D41-AA28-9A68A1BFF0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304" y="5957176"/>
                <a:ext cx="2822696" cy="461665"/>
              </a:xfrm>
              <a:prstGeom prst="rect">
                <a:avLst/>
              </a:prstGeom>
              <a:blipFill>
                <a:blip r:embed="rId1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6EEC249-79FF-D346-B9BA-0E950DB5D7F0}"/>
              </a:ext>
            </a:extLst>
          </p:cNvPr>
          <p:cNvCxnSpPr/>
          <p:nvPr/>
        </p:nvCxnSpPr>
        <p:spPr>
          <a:xfrm>
            <a:off x="0" y="4038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951B651-D732-8849-A506-2A718C58F78C}"/>
                  </a:ext>
                </a:extLst>
              </p:cNvPr>
              <p:cNvSpPr txBox="1"/>
              <p:nvPr/>
            </p:nvSpPr>
            <p:spPr>
              <a:xfrm>
                <a:off x="255319" y="4186535"/>
                <a:ext cx="78218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cs typeface="Trebuchet MS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prstClr val="black"/>
                    </a:solidFill>
                    <a:cs typeface="Trebuchet MS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>
                  <a:solidFill>
                    <a:prstClr val="black"/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951B651-D732-8849-A506-2A718C58F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19" y="4186535"/>
                <a:ext cx="7821881" cy="461665"/>
              </a:xfrm>
              <a:prstGeom prst="rect">
                <a:avLst/>
              </a:prstGeom>
              <a:blipFill>
                <a:blip r:embed="rId16"/>
                <a:stretch>
                  <a:fillRect l="-1135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BAFEDA1-4275-A948-B308-165AAA3620AB}"/>
                  </a:ext>
                </a:extLst>
              </p:cNvPr>
              <p:cNvSpPr txBox="1"/>
              <p:nvPr/>
            </p:nvSpPr>
            <p:spPr>
              <a:xfrm>
                <a:off x="2321530" y="2857022"/>
                <a:ext cx="9867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BAFEDA1-4275-A948-B308-165AAA362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530" y="2857022"/>
                <a:ext cx="986745" cy="369332"/>
              </a:xfrm>
              <a:prstGeom prst="rect">
                <a:avLst/>
              </a:prstGeom>
              <a:blipFill>
                <a:blip r:embed="rId17"/>
                <a:stretch>
                  <a:fillRect l="-2564" r="-2564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C1E1CBB-E5D6-7F41-9E6C-DE438FBA2732}"/>
                  </a:ext>
                </a:extLst>
              </p:cNvPr>
              <p:cNvSpPr txBox="1"/>
              <p:nvPr/>
            </p:nvSpPr>
            <p:spPr>
              <a:xfrm>
                <a:off x="3309000" y="2857022"/>
                <a:ext cx="9828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C1E1CBB-E5D6-7F41-9E6C-DE438FBA2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000" y="2857022"/>
                <a:ext cx="982833" cy="369332"/>
              </a:xfrm>
              <a:prstGeom prst="rect">
                <a:avLst/>
              </a:prstGeom>
              <a:blipFill>
                <a:blip r:embed="rId18"/>
                <a:stretch>
                  <a:fillRect l="-6410" t="-3333" r="-1282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8C4E3DC-7A9D-524B-92F7-CD5BFB928F23}"/>
                  </a:ext>
                </a:extLst>
              </p:cNvPr>
              <p:cNvSpPr txBox="1"/>
              <p:nvPr/>
            </p:nvSpPr>
            <p:spPr>
              <a:xfrm>
                <a:off x="4342477" y="2838019"/>
                <a:ext cx="4532253" cy="3774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8C4E3DC-7A9D-524B-92F7-CD5BFB928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477" y="2838019"/>
                <a:ext cx="4532253" cy="377476"/>
              </a:xfrm>
              <a:prstGeom prst="rect">
                <a:avLst/>
              </a:prstGeom>
              <a:blipFill>
                <a:blip r:embed="rId19"/>
                <a:stretch>
                  <a:fillRect l="-1397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443A8E3-46BD-5348-A2B5-1B9AB8D92A81}"/>
                  </a:ext>
                </a:extLst>
              </p:cNvPr>
              <p:cNvSpPr txBox="1"/>
              <p:nvPr/>
            </p:nvSpPr>
            <p:spPr>
              <a:xfrm>
                <a:off x="4342477" y="3508724"/>
                <a:ext cx="4532253" cy="3774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443A8E3-46BD-5348-A2B5-1B9AB8D92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477" y="3508724"/>
                <a:ext cx="4532253" cy="377476"/>
              </a:xfrm>
              <a:prstGeom prst="rect">
                <a:avLst/>
              </a:prstGeom>
              <a:blipFill>
                <a:blip r:embed="rId20"/>
                <a:stretch>
                  <a:fillRect l="-13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A9F27E-6621-9A4B-8987-C80DF4A3B8EB}"/>
                  </a:ext>
                </a:extLst>
              </p:cNvPr>
              <p:cNvSpPr txBox="1"/>
              <p:nvPr/>
            </p:nvSpPr>
            <p:spPr>
              <a:xfrm>
                <a:off x="685800" y="2819400"/>
                <a:ext cx="6864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A9F27E-6621-9A4B-8987-C80DF4A3B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19400"/>
                <a:ext cx="686470" cy="369332"/>
              </a:xfrm>
              <a:prstGeom prst="rect">
                <a:avLst/>
              </a:prstGeom>
              <a:blipFill>
                <a:blip r:embed="rId11"/>
                <a:stretch>
                  <a:fillRect l="-3636" r="-181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DC9F4F6-4954-9C49-8BC5-2E45C9A21565}"/>
                  </a:ext>
                </a:extLst>
              </p:cNvPr>
              <p:cNvSpPr txBox="1"/>
              <p:nvPr/>
            </p:nvSpPr>
            <p:spPr>
              <a:xfrm>
                <a:off x="1287915" y="2822665"/>
                <a:ext cx="9972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DC9F4F6-4954-9C49-8BC5-2E45C9A21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915" y="2822665"/>
                <a:ext cx="997261" cy="369332"/>
              </a:xfrm>
              <a:prstGeom prst="rect">
                <a:avLst/>
              </a:prstGeom>
              <a:blipFill>
                <a:blip r:embed="rId12"/>
                <a:stretch>
                  <a:fillRect l="-5000" t="-3333" r="-125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4BB9ED-62C7-1B4E-95CB-CEEE8650BA67}"/>
                  </a:ext>
                </a:extLst>
              </p14:cNvPr>
              <p14:cNvContentPartPr/>
              <p14:nvPr/>
            </p14:nvContentPartPr>
            <p14:xfrm>
              <a:off x="6982920" y="3894480"/>
              <a:ext cx="1710360" cy="102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4BB9ED-62C7-1B4E-95CB-CEEE8650BA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973560" y="3885120"/>
                <a:ext cx="1729080" cy="1213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91859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32" grpId="0"/>
      <p:bldP spid="40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Maximum Ratio Combining</a:t>
            </a:r>
            <a:endParaRPr lang="en-US" sz="4400" b="0" dirty="0">
              <a:solidFill>
                <a:schemeClr val="tx2"/>
              </a:solidFill>
            </a:endParaRP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16200000">
            <a:off x="1223885" y="1138315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5400000" flipH="1">
            <a:off x="2973926" y="1521874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5C0F8F-04B6-B348-815A-30B465FE4563}"/>
                  </a:ext>
                </a:extLst>
              </p:cNvPr>
              <p:cNvSpPr txBox="1"/>
              <p:nvPr/>
            </p:nvSpPr>
            <p:spPr>
              <a:xfrm>
                <a:off x="854292" y="1219200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5C0F8F-04B6-B348-815A-30B465FE4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292" y="1219200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2657A-C294-1049-8020-B4F46430BE74}"/>
                  </a:ext>
                </a:extLst>
              </p:cNvPr>
              <p:cNvSpPr txBox="1"/>
              <p:nvPr/>
            </p:nvSpPr>
            <p:spPr>
              <a:xfrm>
                <a:off x="4047771" y="1198741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2657A-C294-1049-8020-B4F46430B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71" y="1198741"/>
                <a:ext cx="366639" cy="369332"/>
              </a:xfrm>
              <a:prstGeom prst="rect">
                <a:avLst/>
              </a:prstGeom>
              <a:blipFill>
                <a:blip r:embed="rId5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CA71DF-9E61-054C-B39E-4EF426B2F3B8}"/>
                  </a:ext>
                </a:extLst>
              </p:cNvPr>
              <p:cNvSpPr txBox="1"/>
              <p:nvPr/>
            </p:nvSpPr>
            <p:spPr>
              <a:xfrm>
                <a:off x="4047771" y="2069068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CA71DF-9E61-054C-B39E-4EF426B2F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71" y="2069068"/>
                <a:ext cx="373757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E2EC7-6D6D-E040-9430-EC88EFE88429}"/>
                  </a:ext>
                </a:extLst>
              </p:cNvPr>
              <p:cNvSpPr txBox="1"/>
              <p:nvPr/>
            </p:nvSpPr>
            <p:spPr>
              <a:xfrm>
                <a:off x="4459499" y="1198741"/>
                <a:ext cx="2246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E2EC7-6D6D-E040-9430-EC88EFE88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499" y="1198741"/>
                <a:ext cx="2246101" cy="369332"/>
              </a:xfrm>
              <a:prstGeom prst="rect">
                <a:avLst/>
              </a:prstGeom>
              <a:blipFill>
                <a:blip r:embed="rId7"/>
                <a:stretch>
                  <a:fillRect l="-224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F9FA48F-F6F9-AB4F-B439-6F367320A426}"/>
                  </a:ext>
                </a:extLst>
              </p:cNvPr>
              <p:cNvSpPr txBox="1"/>
              <p:nvPr/>
            </p:nvSpPr>
            <p:spPr>
              <a:xfrm>
                <a:off x="4508825" y="2068594"/>
                <a:ext cx="2246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F9FA48F-F6F9-AB4F-B439-6F367320A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825" y="2068594"/>
                <a:ext cx="2246101" cy="369332"/>
              </a:xfrm>
              <a:prstGeom prst="rect">
                <a:avLst/>
              </a:prstGeom>
              <a:blipFill>
                <a:blip r:embed="rId8"/>
                <a:stretch>
                  <a:fillRect l="-280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4478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138948"/>
                <a:ext cx="3140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138948"/>
                <a:ext cx="314060" cy="307777"/>
              </a:xfrm>
              <a:prstGeom prst="rect">
                <a:avLst/>
              </a:prstGeom>
              <a:blipFill>
                <a:blip r:embed="rId9"/>
                <a:stretch>
                  <a:fillRect l="-24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>
            <a:off x="1834334" y="1554892"/>
            <a:ext cx="1476604" cy="5988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187385" y="1741283"/>
                <a:ext cx="3200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385" y="1741283"/>
                <a:ext cx="320023" cy="307777"/>
              </a:xfrm>
              <a:prstGeom prst="rect">
                <a:avLst/>
              </a:prstGeom>
              <a:blipFill>
                <a:blip r:embed="rId10"/>
                <a:stretch>
                  <a:fillRect l="-15385" r="-3846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CE4AABB-2648-1E46-B93E-3ED3FC74B121}"/>
                  </a:ext>
                </a:extLst>
              </p:cNvPr>
              <p:cNvSpPr/>
              <p:nvPr/>
            </p:nvSpPr>
            <p:spPr>
              <a:xfrm>
                <a:off x="228600" y="4755533"/>
                <a:ext cx="483452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𝑆𝑖𝑔𝑛𝑎𝑙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𝑃𝑜𝑤𝑒𝑟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CE4AABB-2648-1E46-B93E-3ED3FC74B1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755533"/>
                <a:ext cx="4834529" cy="461665"/>
              </a:xfrm>
              <a:prstGeom prst="rect">
                <a:avLst/>
              </a:prstGeom>
              <a:blipFill>
                <a:blip r:embed="rId11"/>
                <a:stretch>
                  <a:fillRect l="-1047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FA92DB9-2B75-4047-9E87-778E50DDEB97}"/>
                  </a:ext>
                </a:extLst>
              </p:cNvPr>
              <p:cNvSpPr/>
              <p:nvPr/>
            </p:nvSpPr>
            <p:spPr>
              <a:xfrm>
                <a:off x="228600" y="5281135"/>
                <a:ext cx="47866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𝑁𝑜𝑖𝑠𝑒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𝑃𝑜𝑤𝑒𝑟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FA92DB9-2B75-4047-9E87-778E50DDEB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281135"/>
                <a:ext cx="4786631" cy="461665"/>
              </a:xfrm>
              <a:prstGeom prst="rect">
                <a:avLst/>
              </a:prstGeom>
              <a:blipFill>
                <a:blip r:embed="rId12"/>
                <a:stretch>
                  <a:fillRect l="-265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6EEC249-79FF-D346-B9BA-0E950DB5D7F0}"/>
              </a:ext>
            </a:extLst>
          </p:cNvPr>
          <p:cNvCxnSpPr/>
          <p:nvPr/>
        </p:nvCxnSpPr>
        <p:spPr>
          <a:xfrm>
            <a:off x="0" y="4038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951B651-D732-8849-A506-2A718C58F78C}"/>
                  </a:ext>
                </a:extLst>
              </p:cNvPr>
              <p:cNvSpPr txBox="1"/>
              <p:nvPr/>
            </p:nvSpPr>
            <p:spPr>
              <a:xfrm>
                <a:off x="255319" y="4186535"/>
                <a:ext cx="78218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cs typeface="Trebuchet MS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prstClr val="black"/>
                    </a:solidFill>
                    <a:cs typeface="Trebuchet MS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>
                  <a:solidFill>
                    <a:prstClr val="black"/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951B651-D732-8849-A506-2A718C58F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19" y="4186535"/>
                <a:ext cx="7821881" cy="461665"/>
              </a:xfrm>
              <a:prstGeom prst="rect">
                <a:avLst/>
              </a:prstGeom>
              <a:blipFill>
                <a:blip r:embed="rId13"/>
                <a:stretch>
                  <a:fillRect l="-1135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06B5A0F-C75F-3546-ACC2-A3F5CA6F531C}"/>
                  </a:ext>
                </a:extLst>
              </p:cNvPr>
              <p:cNvSpPr/>
              <p:nvPr/>
            </p:nvSpPr>
            <p:spPr>
              <a:xfrm>
                <a:off x="254437" y="5791200"/>
                <a:ext cx="3631763" cy="8938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chemeClr val="tx1"/>
                              </a:solidFill>
                            </a:rPr>
                            <m:t> </m:t>
                          </m:r>
                        </m:num>
                        <m:den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06B5A0F-C75F-3546-ACC2-A3F5CA6F53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37" y="5791200"/>
                <a:ext cx="3631763" cy="893899"/>
              </a:xfrm>
              <a:prstGeom prst="rect">
                <a:avLst/>
              </a:prstGeom>
              <a:blipFill>
                <a:blip r:embed="rId18"/>
                <a:stretch>
                  <a:fillRect t="-2857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E60E081-C8AF-A14E-BC4A-1209FFEE0142}"/>
                  </a:ext>
                </a:extLst>
              </p:cNvPr>
              <p:cNvSpPr/>
              <p:nvPr/>
            </p:nvSpPr>
            <p:spPr>
              <a:xfrm>
                <a:off x="3722855" y="5845659"/>
                <a:ext cx="2873992" cy="783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FF0000"/>
                              </a:solidFill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E60E081-C8AF-A14E-BC4A-1209FFEE01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855" y="5845659"/>
                <a:ext cx="2873992" cy="783741"/>
              </a:xfrm>
              <a:prstGeom prst="rect">
                <a:avLst/>
              </a:prstGeom>
              <a:blipFill>
                <a:blip r:embed="rId19"/>
                <a:stretch>
                  <a:fillRect t="-7937" r="-441"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E22495B-176D-3542-A5A5-073FDBAAEA56}"/>
                  </a:ext>
                </a:extLst>
              </p:cNvPr>
              <p:cNvSpPr txBox="1"/>
              <p:nvPr/>
            </p:nvSpPr>
            <p:spPr>
              <a:xfrm>
                <a:off x="2321530" y="2857022"/>
                <a:ext cx="9867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E22495B-176D-3542-A5A5-073FDBAAE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530" y="2857022"/>
                <a:ext cx="986745" cy="369332"/>
              </a:xfrm>
              <a:prstGeom prst="rect">
                <a:avLst/>
              </a:prstGeom>
              <a:blipFill>
                <a:blip r:embed="rId20"/>
                <a:stretch>
                  <a:fillRect l="-2564" r="-2564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5005EA8-1CAA-DD40-90E6-4705A4912B0A}"/>
                  </a:ext>
                </a:extLst>
              </p:cNvPr>
              <p:cNvSpPr txBox="1"/>
              <p:nvPr/>
            </p:nvSpPr>
            <p:spPr>
              <a:xfrm>
                <a:off x="3309000" y="2857022"/>
                <a:ext cx="9828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5005EA8-1CAA-DD40-90E6-4705A4912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000" y="2857022"/>
                <a:ext cx="982833" cy="369332"/>
              </a:xfrm>
              <a:prstGeom prst="rect">
                <a:avLst/>
              </a:prstGeom>
              <a:blipFill>
                <a:blip r:embed="rId21"/>
                <a:stretch>
                  <a:fillRect l="-6410" t="-3333" r="-1282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9CFD535-8F4F-B940-AD13-C95F81468C10}"/>
                  </a:ext>
                </a:extLst>
              </p:cNvPr>
              <p:cNvSpPr txBox="1"/>
              <p:nvPr/>
            </p:nvSpPr>
            <p:spPr>
              <a:xfrm>
                <a:off x="4342477" y="2838019"/>
                <a:ext cx="4532253" cy="3774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9CFD535-8F4F-B940-AD13-C95F81468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477" y="2838019"/>
                <a:ext cx="4532253" cy="377476"/>
              </a:xfrm>
              <a:prstGeom prst="rect">
                <a:avLst/>
              </a:prstGeom>
              <a:blipFill>
                <a:blip r:embed="rId22"/>
                <a:stretch>
                  <a:fillRect l="-1397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1D9EA13-6A75-814C-90E0-1400F3AA8C1F}"/>
                  </a:ext>
                </a:extLst>
              </p:cNvPr>
              <p:cNvSpPr txBox="1"/>
              <p:nvPr/>
            </p:nvSpPr>
            <p:spPr>
              <a:xfrm>
                <a:off x="4342477" y="3508724"/>
                <a:ext cx="4532253" cy="3774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1D9EA13-6A75-814C-90E0-1400F3AA8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477" y="3508724"/>
                <a:ext cx="4532253" cy="377476"/>
              </a:xfrm>
              <a:prstGeom prst="rect">
                <a:avLst/>
              </a:prstGeom>
              <a:blipFill>
                <a:blip r:embed="rId23"/>
                <a:stretch>
                  <a:fillRect l="-13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1E9193A-32D6-7540-AEB7-E661DDC3BD38}"/>
                  </a:ext>
                </a:extLst>
              </p:cNvPr>
              <p:cNvSpPr txBox="1"/>
              <p:nvPr/>
            </p:nvSpPr>
            <p:spPr>
              <a:xfrm>
                <a:off x="685800" y="2819400"/>
                <a:ext cx="6864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1E9193A-32D6-7540-AEB7-E661DDC3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19400"/>
                <a:ext cx="686470" cy="369332"/>
              </a:xfrm>
              <a:prstGeom prst="rect">
                <a:avLst/>
              </a:prstGeom>
              <a:blipFill>
                <a:blip r:embed="rId24"/>
                <a:stretch>
                  <a:fillRect l="-3636" r="-181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865ABB-EDA3-C24F-A91B-2CA6CEF25444}"/>
                  </a:ext>
                </a:extLst>
              </p:cNvPr>
              <p:cNvSpPr txBox="1"/>
              <p:nvPr/>
            </p:nvSpPr>
            <p:spPr>
              <a:xfrm>
                <a:off x="1287915" y="2822665"/>
                <a:ext cx="9972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865ABB-EDA3-C24F-A91B-2CA6CEF25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915" y="2822665"/>
                <a:ext cx="997261" cy="369332"/>
              </a:xfrm>
              <a:prstGeom prst="rect">
                <a:avLst/>
              </a:prstGeom>
              <a:blipFill>
                <a:blip r:embed="rId25"/>
                <a:stretch>
                  <a:fillRect l="-5000" t="-3333" r="-125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86041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Maximum Ratio Combining</a:t>
            </a:r>
            <a:endParaRPr lang="en-US" sz="4400" b="0" dirty="0">
              <a:solidFill>
                <a:schemeClr val="tx2"/>
              </a:solidFill>
            </a:endParaRP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16200000">
            <a:off x="1223885" y="1138315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5400000" flipH="1">
            <a:off x="2973926" y="1521874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5C0F8F-04B6-B348-815A-30B465FE4563}"/>
                  </a:ext>
                </a:extLst>
              </p:cNvPr>
              <p:cNvSpPr txBox="1"/>
              <p:nvPr/>
            </p:nvSpPr>
            <p:spPr>
              <a:xfrm>
                <a:off x="854292" y="1219200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5C0F8F-04B6-B348-815A-30B465FE4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292" y="1219200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2657A-C294-1049-8020-B4F46430BE74}"/>
                  </a:ext>
                </a:extLst>
              </p:cNvPr>
              <p:cNvSpPr txBox="1"/>
              <p:nvPr/>
            </p:nvSpPr>
            <p:spPr>
              <a:xfrm>
                <a:off x="4047771" y="1198741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2657A-C294-1049-8020-B4F46430B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71" y="1198741"/>
                <a:ext cx="366639" cy="369332"/>
              </a:xfrm>
              <a:prstGeom prst="rect">
                <a:avLst/>
              </a:prstGeom>
              <a:blipFill>
                <a:blip r:embed="rId5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CA71DF-9E61-054C-B39E-4EF426B2F3B8}"/>
                  </a:ext>
                </a:extLst>
              </p:cNvPr>
              <p:cNvSpPr txBox="1"/>
              <p:nvPr/>
            </p:nvSpPr>
            <p:spPr>
              <a:xfrm>
                <a:off x="4047771" y="2069068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CA71DF-9E61-054C-B39E-4EF426B2F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71" y="2069068"/>
                <a:ext cx="373757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E2EC7-6D6D-E040-9430-EC88EFE88429}"/>
                  </a:ext>
                </a:extLst>
              </p:cNvPr>
              <p:cNvSpPr txBox="1"/>
              <p:nvPr/>
            </p:nvSpPr>
            <p:spPr>
              <a:xfrm>
                <a:off x="4459499" y="1198741"/>
                <a:ext cx="2246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E2EC7-6D6D-E040-9430-EC88EFE88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499" y="1198741"/>
                <a:ext cx="2246101" cy="369332"/>
              </a:xfrm>
              <a:prstGeom prst="rect">
                <a:avLst/>
              </a:prstGeom>
              <a:blipFill>
                <a:blip r:embed="rId7"/>
                <a:stretch>
                  <a:fillRect l="-224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F9FA48F-F6F9-AB4F-B439-6F367320A426}"/>
                  </a:ext>
                </a:extLst>
              </p:cNvPr>
              <p:cNvSpPr txBox="1"/>
              <p:nvPr/>
            </p:nvSpPr>
            <p:spPr>
              <a:xfrm>
                <a:off x="4508825" y="2068594"/>
                <a:ext cx="2246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F9FA48F-F6F9-AB4F-B439-6F367320A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825" y="2068594"/>
                <a:ext cx="2246101" cy="369332"/>
              </a:xfrm>
              <a:prstGeom prst="rect">
                <a:avLst/>
              </a:prstGeom>
              <a:blipFill>
                <a:blip r:embed="rId8"/>
                <a:stretch>
                  <a:fillRect l="-280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4478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138948"/>
                <a:ext cx="3140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138948"/>
                <a:ext cx="314060" cy="307777"/>
              </a:xfrm>
              <a:prstGeom prst="rect">
                <a:avLst/>
              </a:prstGeom>
              <a:blipFill>
                <a:blip r:embed="rId9"/>
                <a:stretch>
                  <a:fillRect l="-24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>
            <a:off x="1834334" y="1554892"/>
            <a:ext cx="1476604" cy="5988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187385" y="1741283"/>
                <a:ext cx="3200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385" y="1741283"/>
                <a:ext cx="320023" cy="307777"/>
              </a:xfrm>
              <a:prstGeom prst="rect">
                <a:avLst/>
              </a:prstGeom>
              <a:blipFill>
                <a:blip r:embed="rId10"/>
                <a:stretch>
                  <a:fillRect l="-15385" r="-3846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6EEC249-79FF-D346-B9BA-0E950DB5D7F0}"/>
              </a:ext>
            </a:extLst>
          </p:cNvPr>
          <p:cNvCxnSpPr/>
          <p:nvPr/>
        </p:nvCxnSpPr>
        <p:spPr>
          <a:xfrm>
            <a:off x="0" y="4038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951B651-D732-8849-A506-2A718C58F78C}"/>
              </a:ext>
            </a:extLst>
          </p:cNvPr>
          <p:cNvSpPr txBox="1"/>
          <p:nvPr/>
        </p:nvSpPr>
        <p:spPr>
          <a:xfrm>
            <a:off x="254437" y="4592250"/>
            <a:ext cx="782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Trebuchet MS"/>
              </a:rPr>
              <a:t>With Receiver Diversity: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E60E081-C8AF-A14E-BC4A-1209FFEE0142}"/>
                  </a:ext>
                </a:extLst>
              </p:cNvPr>
              <p:cNvSpPr/>
              <p:nvPr/>
            </p:nvSpPr>
            <p:spPr>
              <a:xfrm>
                <a:off x="3310938" y="4377836"/>
                <a:ext cx="3553601" cy="783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FF0000"/>
                              </a:solidFill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E60E081-C8AF-A14E-BC4A-1209FFEE01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938" y="4377836"/>
                <a:ext cx="3553601" cy="783741"/>
              </a:xfrm>
              <a:prstGeom prst="rect">
                <a:avLst/>
              </a:prstGeom>
              <a:blipFill>
                <a:blip r:embed="rId15"/>
                <a:stretch>
                  <a:fillRect t="-9677"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58052072-CF44-3B49-99F0-F64A5257F863}"/>
              </a:ext>
            </a:extLst>
          </p:cNvPr>
          <p:cNvSpPr txBox="1"/>
          <p:nvPr/>
        </p:nvSpPr>
        <p:spPr>
          <a:xfrm>
            <a:off x="256496" y="5671806"/>
            <a:ext cx="782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Trebuchet MS"/>
              </a:rPr>
              <a:t>	 Single Receiver: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0DEDF7F-6C34-C843-961C-C48E861399AA}"/>
                  </a:ext>
                </a:extLst>
              </p:cNvPr>
              <p:cNvSpPr/>
              <p:nvPr/>
            </p:nvSpPr>
            <p:spPr>
              <a:xfrm>
                <a:off x="3312997" y="5457392"/>
                <a:ext cx="2282163" cy="783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FF0000"/>
                              </a:solidFill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0DEDF7F-6C34-C843-961C-C48E861399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997" y="5457392"/>
                <a:ext cx="2282163" cy="783741"/>
              </a:xfrm>
              <a:prstGeom prst="rect">
                <a:avLst/>
              </a:prstGeom>
              <a:blipFill>
                <a:blip r:embed="rId16"/>
                <a:stretch>
                  <a:fillRect t="-9677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71F82B-7E4A-904C-A61B-E9B763B1E58E}"/>
                  </a:ext>
                </a:extLst>
              </p:cNvPr>
              <p:cNvSpPr txBox="1"/>
              <p:nvPr/>
            </p:nvSpPr>
            <p:spPr>
              <a:xfrm>
                <a:off x="2321530" y="2857022"/>
                <a:ext cx="9867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71F82B-7E4A-904C-A61B-E9B763B1E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530" y="2857022"/>
                <a:ext cx="986745" cy="369332"/>
              </a:xfrm>
              <a:prstGeom prst="rect">
                <a:avLst/>
              </a:prstGeom>
              <a:blipFill>
                <a:blip r:embed="rId17"/>
                <a:stretch>
                  <a:fillRect l="-2564" r="-2564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242E6E4-29DF-4F48-843D-94735EE19E77}"/>
                  </a:ext>
                </a:extLst>
              </p:cNvPr>
              <p:cNvSpPr txBox="1"/>
              <p:nvPr/>
            </p:nvSpPr>
            <p:spPr>
              <a:xfrm>
                <a:off x="3309000" y="2857022"/>
                <a:ext cx="9828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242E6E4-29DF-4F48-843D-94735EE19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000" y="2857022"/>
                <a:ext cx="982833" cy="369332"/>
              </a:xfrm>
              <a:prstGeom prst="rect">
                <a:avLst/>
              </a:prstGeom>
              <a:blipFill>
                <a:blip r:embed="rId18"/>
                <a:stretch>
                  <a:fillRect l="-6410" t="-3333" r="-1282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685B77B-E0BF-8B49-A33C-AF9588F757CC}"/>
                  </a:ext>
                </a:extLst>
              </p:cNvPr>
              <p:cNvSpPr txBox="1"/>
              <p:nvPr/>
            </p:nvSpPr>
            <p:spPr>
              <a:xfrm>
                <a:off x="4342477" y="2838019"/>
                <a:ext cx="4532253" cy="3774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685B77B-E0BF-8B49-A33C-AF9588F75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477" y="2838019"/>
                <a:ext cx="4532253" cy="377476"/>
              </a:xfrm>
              <a:prstGeom prst="rect">
                <a:avLst/>
              </a:prstGeom>
              <a:blipFill>
                <a:blip r:embed="rId19"/>
                <a:stretch>
                  <a:fillRect l="-1397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9C5E99E-B9AC-E745-BAD8-AEF4AB7B62D7}"/>
                  </a:ext>
                </a:extLst>
              </p:cNvPr>
              <p:cNvSpPr txBox="1"/>
              <p:nvPr/>
            </p:nvSpPr>
            <p:spPr>
              <a:xfrm>
                <a:off x="4342477" y="3508724"/>
                <a:ext cx="4532253" cy="3774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9C5E99E-B9AC-E745-BAD8-AEF4AB7B6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477" y="3508724"/>
                <a:ext cx="4532253" cy="377476"/>
              </a:xfrm>
              <a:prstGeom prst="rect">
                <a:avLst/>
              </a:prstGeom>
              <a:blipFill>
                <a:blip r:embed="rId20"/>
                <a:stretch>
                  <a:fillRect l="-13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E5150B0-99C5-3044-934E-596207A9450D}"/>
                  </a:ext>
                </a:extLst>
              </p:cNvPr>
              <p:cNvSpPr txBox="1"/>
              <p:nvPr/>
            </p:nvSpPr>
            <p:spPr>
              <a:xfrm>
                <a:off x="685800" y="2819400"/>
                <a:ext cx="6864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E5150B0-99C5-3044-934E-596207A94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19400"/>
                <a:ext cx="686470" cy="369332"/>
              </a:xfrm>
              <a:prstGeom prst="rect">
                <a:avLst/>
              </a:prstGeom>
              <a:blipFill>
                <a:blip r:embed="rId21"/>
                <a:stretch>
                  <a:fillRect l="-3636" r="-181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ADB4A96-10A1-604C-A282-5CA74E5CCBDE}"/>
                  </a:ext>
                </a:extLst>
              </p:cNvPr>
              <p:cNvSpPr txBox="1"/>
              <p:nvPr/>
            </p:nvSpPr>
            <p:spPr>
              <a:xfrm>
                <a:off x="1287915" y="2822665"/>
                <a:ext cx="9972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ADB4A96-10A1-604C-A282-5CA74E5CC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915" y="2822665"/>
                <a:ext cx="997261" cy="369332"/>
              </a:xfrm>
              <a:prstGeom prst="rect">
                <a:avLst/>
              </a:prstGeom>
              <a:blipFill>
                <a:blip r:embed="rId22"/>
                <a:stretch>
                  <a:fillRect l="-5000" t="-3333" r="-125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50863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Receiver Diversity Gain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16200000">
            <a:off x="1223885" y="1138315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5400000" flipH="1">
            <a:off x="2973926" y="1521874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5C0F8F-04B6-B348-815A-30B465FE4563}"/>
                  </a:ext>
                </a:extLst>
              </p:cNvPr>
              <p:cNvSpPr txBox="1"/>
              <p:nvPr/>
            </p:nvSpPr>
            <p:spPr>
              <a:xfrm>
                <a:off x="854292" y="1219200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5C0F8F-04B6-B348-815A-30B465FE4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292" y="1219200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2657A-C294-1049-8020-B4F46430BE74}"/>
                  </a:ext>
                </a:extLst>
              </p:cNvPr>
              <p:cNvSpPr txBox="1"/>
              <p:nvPr/>
            </p:nvSpPr>
            <p:spPr>
              <a:xfrm>
                <a:off x="4047771" y="1198741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2657A-C294-1049-8020-B4F46430B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71" y="1198741"/>
                <a:ext cx="366639" cy="369332"/>
              </a:xfrm>
              <a:prstGeom prst="rect">
                <a:avLst/>
              </a:prstGeom>
              <a:blipFill>
                <a:blip r:embed="rId5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CA71DF-9E61-054C-B39E-4EF426B2F3B8}"/>
                  </a:ext>
                </a:extLst>
              </p:cNvPr>
              <p:cNvSpPr txBox="1"/>
              <p:nvPr/>
            </p:nvSpPr>
            <p:spPr>
              <a:xfrm>
                <a:off x="4047771" y="2069068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CA71DF-9E61-054C-B39E-4EF426B2F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71" y="2069068"/>
                <a:ext cx="373757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E2EC7-6D6D-E040-9430-EC88EFE88429}"/>
                  </a:ext>
                </a:extLst>
              </p:cNvPr>
              <p:cNvSpPr txBox="1"/>
              <p:nvPr/>
            </p:nvSpPr>
            <p:spPr>
              <a:xfrm>
                <a:off x="4459499" y="1198741"/>
                <a:ext cx="2246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E2EC7-6D6D-E040-9430-EC88EFE88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499" y="1198741"/>
                <a:ext cx="2246101" cy="369332"/>
              </a:xfrm>
              <a:prstGeom prst="rect">
                <a:avLst/>
              </a:prstGeom>
              <a:blipFill>
                <a:blip r:embed="rId7"/>
                <a:stretch>
                  <a:fillRect l="-224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F9FA48F-F6F9-AB4F-B439-6F367320A426}"/>
                  </a:ext>
                </a:extLst>
              </p:cNvPr>
              <p:cNvSpPr txBox="1"/>
              <p:nvPr/>
            </p:nvSpPr>
            <p:spPr>
              <a:xfrm>
                <a:off x="4508825" y="2068594"/>
                <a:ext cx="2246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F9FA48F-F6F9-AB4F-B439-6F367320A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825" y="2068594"/>
                <a:ext cx="2246101" cy="369332"/>
              </a:xfrm>
              <a:prstGeom prst="rect">
                <a:avLst/>
              </a:prstGeom>
              <a:blipFill>
                <a:blip r:embed="rId8"/>
                <a:stretch>
                  <a:fillRect l="-280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4478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138948"/>
                <a:ext cx="3140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138948"/>
                <a:ext cx="314060" cy="307777"/>
              </a:xfrm>
              <a:prstGeom prst="rect">
                <a:avLst/>
              </a:prstGeom>
              <a:blipFill>
                <a:blip r:embed="rId9"/>
                <a:stretch>
                  <a:fillRect l="-24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>
            <a:off x="1834334" y="1554892"/>
            <a:ext cx="1476604" cy="5988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187385" y="1741283"/>
                <a:ext cx="3200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385" y="1741283"/>
                <a:ext cx="320023" cy="307777"/>
              </a:xfrm>
              <a:prstGeom prst="rect">
                <a:avLst/>
              </a:prstGeom>
              <a:blipFill>
                <a:blip r:embed="rId10"/>
                <a:stretch>
                  <a:fillRect l="-15385" r="-3846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F951B651-D732-8849-A506-2A718C58F78C}"/>
              </a:ext>
            </a:extLst>
          </p:cNvPr>
          <p:cNvSpPr txBox="1"/>
          <p:nvPr/>
        </p:nvSpPr>
        <p:spPr>
          <a:xfrm>
            <a:off x="226541" y="2729014"/>
            <a:ext cx="782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Trebuchet MS"/>
              </a:rPr>
              <a:t>With Receiver Diversity: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E60E081-C8AF-A14E-BC4A-1209FFEE0142}"/>
                  </a:ext>
                </a:extLst>
              </p:cNvPr>
              <p:cNvSpPr/>
              <p:nvPr/>
            </p:nvSpPr>
            <p:spPr>
              <a:xfrm>
                <a:off x="3283042" y="2514600"/>
                <a:ext cx="3553601" cy="783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FF0000"/>
                              </a:solidFill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E60E081-C8AF-A14E-BC4A-1209FFEE01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042" y="2514600"/>
                <a:ext cx="3553601" cy="783741"/>
              </a:xfrm>
              <a:prstGeom prst="rect">
                <a:avLst/>
              </a:prstGeom>
              <a:blipFill>
                <a:blip r:embed="rId11"/>
                <a:stretch>
                  <a:fillRect t="-7937"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58052072-CF44-3B49-99F0-F64A5257F863}"/>
              </a:ext>
            </a:extLst>
          </p:cNvPr>
          <p:cNvSpPr txBox="1"/>
          <p:nvPr/>
        </p:nvSpPr>
        <p:spPr>
          <a:xfrm>
            <a:off x="228600" y="3352800"/>
            <a:ext cx="782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Trebuchet MS"/>
              </a:rPr>
              <a:t>	 Single Receiver: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0DEDF7F-6C34-C843-961C-C48E861399AA}"/>
                  </a:ext>
                </a:extLst>
              </p:cNvPr>
              <p:cNvSpPr/>
              <p:nvPr/>
            </p:nvSpPr>
            <p:spPr>
              <a:xfrm>
                <a:off x="3285101" y="3205245"/>
                <a:ext cx="2282163" cy="783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FF0000"/>
                              </a:solidFill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0DEDF7F-6C34-C843-961C-C48E861399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101" y="3205245"/>
                <a:ext cx="2282163" cy="783741"/>
              </a:xfrm>
              <a:prstGeom prst="rect">
                <a:avLst/>
              </a:prstGeom>
              <a:blipFill>
                <a:blip r:embed="rId12"/>
                <a:stretch>
                  <a:fillRect t="-9677" r="-556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09DFA03-50D9-B046-8A5E-4D81883A154B}"/>
                  </a:ext>
                </a:extLst>
              </p:cNvPr>
              <p:cNvSpPr txBox="1"/>
              <p:nvPr/>
            </p:nvSpPr>
            <p:spPr>
              <a:xfrm>
                <a:off x="320150" y="4191000"/>
                <a:ext cx="227800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09DFA03-50D9-B046-8A5E-4D81883A1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50" y="4191000"/>
                <a:ext cx="2278009" cy="830997"/>
              </a:xfrm>
              <a:prstGeom prst="rect">
                <a:avLst/>
              </a:prstGeom>
              <a:blipFill>
                <a:blip r:embed="rId13"/>
                <a:stretch>
                  <a:fillRect l="-3315" t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B71577EC-978E-9047-8714-87F2C44F7A66}"/>
              </a:ext>
            </a:extLst>
          </p:cNvPr>
          <p:cNvSpPr txBox="1"/>
          <p:nvPr/>
        </p:nvSpPr>
        <p:spPr>
          <a:xfrm>
            <a:off x="2598159" y="4214529"/>
            <a:ext cx="3112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cs typeface="Trebuchet MS"/>
                <a:sym typeface="Wingdings" pitchFamily="2" charset="2"/>
              </a:rPr>
              <a:t> Can double SNR!</a:t>
            </a:r>
            <a:endParaRPr lang="en-US" sz="2400" dirty="0">
              <a:solidFill>
                <a:schemeClr val="tx1"/>
              </a:solidFill>
              <a:cs typeface="Trebuchet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335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Receiver Diversity Gain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51B651-D732-8849-A506-2A718C58F78C}"/>
              </a:ext>
            </a:extLst>
          </p:cNvPr>
          <p:cNvSpPr txBox="1"/>
          <p:nvPr/>
        </p:nvSpPr>
        <p:spPr>
          <a:xfrm>
            <a:off x="0" y="93996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cs typeface="Trebuchet MS"/>
              </a:rPr>
              <a:t>Do we care about doubling the SNR?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204576C-1FC5-DC4C-9135-1EA65EC89995}"/>
                  </a:ext>
                </a:extLst>
              </p:cNvPr>
              <p:cNvSpPr/>
              <p:nvPr/>
            </p:nvSpPr>
            <p:spPr>
              <a:xfrm>
                <a:off x="2590800" y="1618324"/>
                <a:ext cx="36179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𝐶𝑎𝑝𝑎𝑐𝑖𝑡𝑦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𝑆𝑁𝑅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204576C-1FC5-DC4C-9135-1EA65EC89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1618324"/>
                <a:ext cx="3617978" cy="523220"/>
              </a:xfrm>
              <a:prstGeom prst="rect">
                <a:avLst/>
              </a:prstGeom>
              <a:blipFill>
                <a:blip r:embed="rId4"/>
                <a:stretch>
                  <a:fillRect l="-351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A18EC6D-511A-5941-B71B-51943AB96A94}"/>
              </a:ext>
            </a:extLst>
          </p:cNvPr>
          <p:cNvCxnSpPr>
            <a:cxnSpLocks/>
          </p:cNvCxnSpPr>
          <p:nvPr/>
        </p:nvCxnSpPr>
        <p:spPr>
          <a:xfrm flipV="1">
            <a:off x="2228088" y="2662338"/>
            <a:ext cx="0" cy="35915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AA48B63-599B-BE40-A559-029217182F47}"/>
              </a:ext>
            </a:extLst>
          </p:cNvPr>
          <p:cNvCxnSpPr>
            <a:cxnSpLocks/>
          </p:cNvCxnSpPr>
          <p:nvPr/>
        </p:nvCxnSpPr>
        <p:spPr>
          <a:xfrm>
            <a:off x="2228088" y="6255977"/>
            <a:ext cx="42672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82A3208-FD3C-C341-87C2-038B65E29BCE}"/>
              </a:ext>
            </a:extLst>
          </p:cNvPr>
          <p:cNvSpPr/>
          <p:nvPr/>
        </p:nvSpPr>
        <p:spPr>
          <a:xfrm>
            <a:off x="2228088" y="2475006"/>
            <a:ext cx="842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/>
              <a:t>Rate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57BB4D6-DD1C-3241-8037-5EDFEA8704FF}"/>
              </a:ext>
            </a:extLst>
          </p:cNvPr>
          <p:cNvSpPr/>
          <p:nvPr/>
        </p:nvSpPr>
        <p:spPr>
          <a:xfrm>
            <a:off x="6571489" y="6006491"/>
            <a:ext cx="777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/>
              <a:t>SNR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472A8FB-6455-3342-B1FF-2F1DF2D8C4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0959" t="17522" r="12329" b="17967"/>
          <a:stretch/>
        </p:blipFill>
        <p:spPr>
          <a:xfrm>
            <a:off x="2266189" y="2851227"/>
            <a:ext cx="4267200" cy="340269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3C0AAE-F4A2-E94F-AECD-AF81F9D60DC5}"/>
              </a:ext>
            </a:extLst>
          </p:cNvPr>
          <p:cNvCxnSpPr>
            <a:cxnSpLocks/>
          </p:cNvCxnSpPr>
          <p:nvPr/>
        </p:nvCxnSpPr>
        <p:spPr>
          <a:xfrm>
            <a:off x="2438400" y="5403245"/>
            <a:ext cx="0" cy="864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A2AE50E-C3CF-3C43-9D8A-DA57A50AC807}"/>
              </a:ext>
            </a:extLst>
          </p:cNvPr>
          <p:cNvCxnSpPr>
            <a:cxnSpLocks/>
          </p:cNvCxnSpPr>
          <p:nvPr/>
        </p:nvCxnSpPr>
        <p:spPr>
          <a:xfrm>
            <a:off x="2761488" y="4552572"/>
            <a:ext cx="0" cy="17013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0600046-3FD5-FE41-A428-CA87529CE08E}"/>
              </a:ext>
            </a:extLst>
          </p:cNvPr>
          <p:cNvCxnSpPr>
            <a:cxnSpLocks/>
          </p:cNvCxnSpPr>
          <p:nvPr/>
        </p:nvCxnSpPr>
        <p:spPr>
          <a:xfrm>
            <a:off x="4209288" y="3576738"/>
            <a:ext cx="0" cy="26913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D752DFC-B8E5-B843-846F-B6428BB641D6}"/>
              </a:ext>
            </a:extLst>
          </p:cNvPr>
          <p:cNvCxnSpPr>
            <a:cxnSpLocks/>
          </p:cNvCxnSpPr>
          <p:nvPr/>
        </p:nvCxnSpPr>
        <p:spPr>
          <a:xfrm flipH="1">
            <a:off x="6223439" y="3043338"/>
            <a:ext cx="43249" cy="32247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114E76D-D0ED-6045-BC98-CF5E1F41B369}"/>
              </a:ext>
            </a:extLst>
          </p:cNvPr>
          <p:cNvCxnSpPr>
            <a:cxnSpLocks/>
          </p:cNvCxnSpPr>
          <p:nvPr/>
        </p:nvCxnSpPr>
        <p:spPr>
          <a:xfrm flipH="1">
            <a:off x="2228088" y="4552572"/>
            <a:ext cx="548640" cy="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FBD773B-3E9B-F04B-82EE-2D79B3B30D82}"/>
              </a:ext>
            </a:extLst>
          </p:cNvPr>
          <p:cNvCxnSpPr>
            <a:cxnSpLocks/>
          </p:cNvCxnSpPr>
          <p:nvPr/>
        </p:nvCxnSpPr>
        <p:spPr>
          <a:xfrm flipH="1">
            <a:off x="2228088" y="5398466"/>
            <a:ext cx="202776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C284763-7267-A14D-A769-22DF2620C868}"/>
              </a:ext>
            </a:extLst>
          </p:cNvPr>
          <p:cNvCxnSpPr>
            <a:cxnSpLocks/>
          </p:cNvCxnSpPr>
          <p:nvPr/>
        </p:nvCxnSpPr>
        <p:spPr>
          <a:xfrm flipH="1">
            <a:off x="2228088" y="3063603"/>
            <a:ext cx="4002970" cy="0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CE7BF9B-327B-A244-B99F-247BD1EE5D9E}"/>
              </a:ext>
            </a:extLst>
          </p:cNvPr>
          <p:cNvCxnSpPr>
            <a:cxnSpLocks/>
          </p:cNvCxnSpPr>
          <p:nvPr/>
        </p:nvCxnSpPr>
        <p:spPr>
          <a:xfrm flipH="1">
            <a:off x="2228088" y="3589094"/>
            <a:ext cx="1953832" cy="0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BB46692-3C82-254F-8FCC-E9B7DA9BF731}"/>
              </a:ext>
            </a:extLst>
          </p:cNvPr>
          <p:cNvCxnSpPr/>
          <p:nvPr/>
        </p:nvCxnSpPr>
        <p:spPr>
          <a:xfrm>
            <a:off x="2133600" y="3063603"/>
            <a:ext cx="0" cy="51313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D17F813-AAA2-684D-8DB7-D015F4B38736}"/>
              </a:ext>
            </a:extLst>
          </p:cNvPr>
          <p:cNvCxnSpPr>
            <a:cxnSpLocks/>
          </p:cNvCxnSpPr>
          <p:nvPr/>
        </p:nvCxnSpPr>
        <p:spPr>
          <a:xfrm>
            <a:off x="2133600" y="4552572"/>
            <a:ext cx="0" cy="845894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EFA1B99-8F65-4207-B0D2-93E4A89E17D9}"/>
                  </a:ext>
                </a:extLst>
              </p14:cNvPr>
              <p14:cNvContentPartPr/>
              <p14:nvPr/>
            </p14:nvContentPartPr>
            <p14:xfrm>
              <a:off x="4163760" y="6382080"/>
              <a:ext cx="67680" cy="7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EFA1B99-8F65-4207-B0D2-93E4A89E17D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54400" y="6372720"/>
                <a:ext cx="86400" cy="259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92707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Receiver Diversity Gain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16200000">
            <a:off x="1223885" y="1138315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5400000" flipH="1">
            <a:off x="2973926" y="1521874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5C0F8F-04B6-B348-815A-30B465FE4563}"/>
                  </a:ext>
                </a:extLst>
              </p:cNvPr>
              <p:cNvSpPr txBox="1"/>
              <p:nvPr/>
            </p:nvSpPr>
            <p:spPr>
              <a:xfrm>
                <a:off x="854292" y="1219200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5C0F8F-04B6-B348-815A-30B465FE4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292" y="1219200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2657A-C294-1049-8020-B4F46430BE74}"/>
                  </a:ext>
                </a:extLst>
              </p:cNvPr>
              <p:cNvSpPr txBox="1"/>
              <p:nvPr/>
            </p:nvSpPr>
            <p:spPr>
              <a:xfrm>
                <a:off x="4047771" y="1198741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2657A-C294-1049-8020-B4F46430B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71" y="1198741"/>
                <a:ext cx="366639" cy="369332"/>
              </a:xfrm>
              <a:prstGeom prst="rect">
                <a:avLst/>
              </a:prstGeom>
              <a:blipFill>
                <a:blip r:embed="rId5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CA71DF-9E61-054C-B39E-4EF426B2F3B8}"/>
                  </a:ext>
                </a:extLst>
              </p:cNvPr>
              <p:cNvSpPr txBox="1"/>
              <p:nvPr/>
            </p:nvSpPr>
            <p:spPr>
              <a:xfrm>
                <a:off x="4047771" y="2069068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CA71DF-9E61-054C-B39E-4EF426B2F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71" y="2069068"/>
                <a:ext cx="373757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E2EC7-6D6D-E040-9430-EC88EFE88429}"/>
                  </a:ext>
                </a:extLst>
              </p:cNvPr>
              <p:cNvSpPr txBox="1"/>
              <p:nvPr/>
            </p:nvSpPr>
            <p:spPr>
              <a:xfrm>
                <a:off x="4459499" y="1198741"/>
                <a:ext cx="2246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E2EC7-6D6D-E040-9430-EC88EFE88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499" y="1198741"/>
                <a:ext cx="2246101" cy="369332"/>
              </a:xfrm>
              <a:prstGeom prst="rect">
                <a:avLst/>
              </a:prstGeom>
              <a:blipFill>
                <a:blip r:embed="rId7"/>
                <a:stretch>
                  <a:fillRect l="-224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F9FA48F-F6F9-AB4F-B439-6F367320A426}"/>
                  </a:ext>
                </a:extLst>
              </p:cNvPr>
              <p:cNvSpPr txBox="1"/>
              <p:nvPr/>
            </p:nvSpPr>
            <p:spPr>
              <a:xfrm>
                <a:off x="4508825" y="2068594"/>
                <a:ext cx="2246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F9FA48F-F6F9-AB4F-B439-6F367320A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825" y="2068594"/>
                <a:ext cx="2246101" cy="369332"/>
              </a:xfrm>
              <a:prstGeom prst="rect">
                <a:avLst/>
              </a:prstGeom>
              <a:blipFill>
                <a:blip r:embed="rId8"/>
                <a:stretch>
                  <a:fillRect l="-280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4478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138948"/>
                <a:ext cx="3140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138948"/>
                <a:ext cx="314060" cy="307777"/>
              </a:xfrm>
              <a:prstGeom prst="rect">
                <a:avLst/>
              </a:prstGeom>
              <a:blipFill>
                <a:blip r:embed="rId9"/>
                <a:stretch>
                  <a:fillRect l="-24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>
            <a:off x="1834334" y="1554892"/>
            <a:ext cx="1476604" cy="5988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187385" y="1741283"/>
                <a:ext cx="3200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385" y="1741283"/>
                <a:ext cx="320023" cy="307777"/>
              </a:xfrm>
              <a:prstGeom prst="rect">
                <a:avLst/>
              </a:prstGeom>
              <a:blipFill>
                <a:blip r:embed="rId10"/>
                <a:stretch>
                  <a:fillRect l="-15385" r="-3846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F951B651-D732-8849-A506-2A718C58F78C}"/>
              </a:ext>
            </a:extLst>
          </p:cNvPr>
          <p:cNvSpPr txBox="1"/>
          <p:nvPr/>
        </p:nvSpPr>
        <p:spPr>
          <a:xfrm>
            <a:off x="226541" y="2729014"/>
            <a:ext cx="782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Trebuchet MS"/>
              </a:rPr>
              <a:t>With Receiver Diversity: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E60E081-C8AF-A14E-BC4A-1209FFEE0142}"/>
                  </a:ext>
                </a:extLst>
              </p:cNvPr>
              <p:cNvSpPr/>
              <p:nvPr/>
            </p:nvSpPr>
            <p:spPr>
              <a:xfrm>
                <a:off x="3283042" y="2514600"/>
                <a:ext cx="3995709" cy="783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𝑆𝑁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𝑅𝑋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FF0000"/>
                              </a:solidFill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E60E081-C8AF-A14E-BC4A-1209FFEE01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042" y="2514600"/>
                <a:ext cx="3995709" cy="783741"/>
              </a:xfrm>
              <a:prstGeom prst="rect">
                <a:avLst/>
              </a:prstGeom>
              <a:blipFill>
                <a:blip r:embed="rId11"/>
                <a:stretch>
                  <a:fillRect t="-7937"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58052072-CF44-3B49-99F0-F64A5257F863}"/>
              </a:ext>
            </a:extLst>
          </p:cNvPr>
          <p:cNvSpPr txBox="1"/>
          <p:nvPr/>
        </p:nvSpPr>
        <p:spPr>
          <a:xfrm>
            <a:off x="228600" y="3352800"/>
            <a:ext cx="782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Trebuchet MS"/>
              </a:rPr>
              <a:t>	 Single Receiver: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0DEDF7F-6C34-C843-961C-C48E861399AA}"/>
                  </a:ext>
                </a:extLst>
              </p:cNvPr>
              <p:cNvSpPr/>
              <p:nvPr/>
            </p:nvSpPr>
            <p:spPr>
              <a:xfrm>
                <a:off x="3285101" y="3205245"/>
                <a:ext cx="2717154" cy="783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𝑆𝑁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𝑅𝑋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FF0000"/>
                              </a:solidFill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0DEDF7F-6C34-C843-961C-C48E861399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101" y="3205245"/>
                <a:ext cx="2717154" cy="783741"/>
              </a:xfrm>
              <a:prstGeom prst="rect">
                <a:avLst/>
              </a:prstGeom>
              <a:blipFill>
                <a:blip r:embed="rId12"/>
                <a:stretch>
                  <a:fillRect t="-9677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09DFA03-50D9-B046-8A5E-4D81883A154B}"/>
                  </a:ext>
                </a:extLst>
              </p:cNvPr>
              <p:cNvSpPr txBox="1"/>
              <p:nvPr/>
            </p:nvSpPr>
            <p:spPr>
              <a:xfrm>
                <a:off x="320150" y="4286707"/>
                <a:ext cx="311248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≪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cs typeface="Trebuchet MS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≫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09DFA03-50D9-B046-8A5E-4D81883A1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50" y="4286707"/>
                <a:ext cx="3112482" cy="2308324"/>
              </a:xfrm>
              <a:prstGeom prst="rect">
                <a:avLst/>
              </a:prstGeom>
              <a:blipFill>
                <a:blip r:embed="rId13"/>
                <a:stretch>
                  <a:fillRect l="-2439" t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705768CA-5D01-E34D-B09C-7B838C6903CB}"/>
              </a:ext>
            </a:extLst>
          </p:cNvPr>
          <p:cNvSpPr txBox="1"/>
          <p:nvPr/>
        </p:nvSpPr>
        <p:spPr>
          <a:xfrm>
            <a:off x="2572636" y="5029200"/>
            <a:ext cx="3112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cs typeface="Trebuchet MS"/>
                <a:sym typeface="Wingdings" pitchFamily="2" charset="2"/>
              </a:rPr>
              <a:t> Huge Gain in SNR</a:t>
            </a:r>
            <a:endParaRPr lang="en-US" sz="2400" dirty="0">
              <a:solidFill>
                <a:schemeClr val="tx1"/>
              </a:solidFill>
              <a:cs typeface="Trebuchet M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D00CCBB-CB49-9C4E-894E-B2235BF6EB76}"/>
              </a:ext>
            </a:extLst>
          </p:cNvPr>
          <p:cNvSpPr txBox="1"/>
          <p:nvPr/>
        </p:nvSpPr>
        <p:spPr>
          <a:xfrm>
            <a:off x="2612622" y="5788586"/>
            <a:ext cx="3112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cs typeface="Trebuchet MS"/>
                <a:sym typeface="Wingdings" pitchFamily="2" charset="2"/>
              </a:rPr>
              <a:t> Little Gain in SNR</a:t>
            </a:r>
            <a:endParaRPr lang="en-US" sz="2400" dirty="0">
              <a:solidFill>
                <a:schemeClr val="tx1"/>
              </a:solidFill>
              <a:cs typeface="Trebuchet M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1577EC-978E-9047-8714-87F2C44F7A66}"/>
              </a:ext>
            </a:extLst>
          </p:cNvPr>
          <p:cNvSpPr txBox="1"/>
          <p:nvPr/>
        </p:nvSpPr>
        <p:spPr>
          <a:xfrm>
            <a:off x="2598159" y="4310236"/>
            <a:ext cx="3112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cs typeface="Trebuchet MS"/>
                <a:sym typeface="Wingdings" pitchFamily="2" charset="2"/>
              </a:rPr>
              <a:t> Can double SNR!</a:t>
            </a:r>
            <a:endParaRPr lang="en-US" sz="2400" dirty="0">
              <a:solidFill>
                <a:schemeClr val="tx1"/>
              </a:solidFill>
              <a:cs typeface="Trebuchet MS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932B06E6-DB54-8D4A-9A7F-46F6977E6649}"/>
              </a:ext>
            </a:extLst>
          </p:cNvPr>
          <p:cNvSpPr/>
          <p:nvPr/>
        </p:nvSpPr>
        <p:spPr>
          <a:xfrm>
            <a:off x="5156077" y="4332578"/>
            <a:ext cx="529041" cy="1917673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804910-2446-E242-A781-336115C96AD9}"/>
              </a:ext>
            </a:extLst>
          </p:cNvPr>
          <p:cNvSpPr txBox="1"/>
          <p:nvPr/>
        </p:nvSpPr>
        <p:spPr>
          <a:xfrm>
            <a:off x="5725104" y="4771901"/>
            <a:ext cx="3112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cs typeface="Trebuchet MS"/>
                <a:sym typeface="Wingdings" pitchFamily="2" charset="2"/>
              </a:rPr>
              <a:t>It is unlikely that both antennas experience</a:t>
            </a:r>
          </a:p>
          <a:p>
            <a:r>
              <a:rPr lang="en-US" sz="2400" dirty="0">
                <a:solidFill>
                  <a:srgbClr val="FF0000"/>
                </a:solidFill>
                <a:cs typeface="Trebuchet MS"/>
                <a:sym typeface="Wingdings" pitchFamily="2" charset="2"/>
              </a:rPr>
              <a:t>channel fading. </a:t>
            </a:r>
            <a:endParaRPr lang="en-US" sz="2400" dirty="0">
              <a:solidFill>
                <a:srgbClr val="FF0000"/>
              </a:solidFill>
              <a:cs typeface="Trebuchet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584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animBg="1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Transmitter Diversity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5400000" flipH="1">
            <a:off x="3441835" y="1129919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16200000">
            <a:off x="825352" y="1524996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/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blipFill>
                <a:blip r:embed="rId4"/>
                <a:stretch>
                  <a:fillRect l="-2817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F09ED51-A9F5-7E4E-BEFE-7DD1A423375A}"/>
              </a:ext>
            </a:extLst>
          </p:cNvPr>
          <p:cNvSpPr txBox="1"/>
          <p:nvPr/>
        </p:nvSpPr>
        <p:spPr>
          <a:xfrm>
            <a:off x="381000" y="2667000"/>
            <a:ext cx="7821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What should we transmit on each antenna?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1E48037-42B0-6849-BFF3-CB074F64D0DE}"/>
                  </a:ext>
                </a:extLst>
              </p:cNvPr>
              <p:cNvSpPr txBox="1"/>
              <p:nvPr/>
            </p:nvSpPr>
            <p:spPr>
              <a:xfrm>
                <a:off x="376249" y="3314731"/>
                <a:ext cx="830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Option 1:  transmit the same thing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on both antennas</a:t>
                </a:r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1E48037-42B0-6849-BFF3-CB074F64D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49" y="3314731"/>
                <a:ext cx="8305800" cy="523220"/>
              </a:xfrm>
              <a:prstGeom prst="rect">
                <a:avLst/>
              </a:prstGeom>
              <a:blipFill>
                <a:blip r:embed="rId5"/>
                <a:stretch>
                  <a:fillRect l="-1527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B0CA65-F3D7-204F-B436-6FDEDCED1B5B}"/>
                  </a:ext>
                </a:extLst>
              </p:cNvPr>
              <p:cNvSpPr txBox="1"/>
              <p:nvPr/>
            </p:nvSpPr>
            <p:spPr>
              <a:xfrm>
                <a:off x="553115" y="4016153"/>
                <a:ext cx="764976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B0CA65-F3D7-204F-B436-6FDEDCED1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115" y="4016153"/>
                <a:ext cx="7649765" cy="430887"/>
              </a:xfrm>
              <a:prstGeom prst="rect">
                <a:avLst/>
              </a:prstGeom>
              <a:blipFill>
                <a:blip r:embed="rId6"/>
                <a:stretch>
                  <a:fillRect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31C72D8-5743-EB4D-AAAB-87FB8511F2C9}"/>
                  </a:ext>
                </a:extLst>
              </p:cNvPr>
              <p:cNvSpPr txBox="1"/>
              <p:nvPr/>
            </p:nvSpPr>
            <p:spPr>
              <a:xfrm>
                <a:off x="376249" y="4609271"/>
                <a:ext cx="74676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cs typeface="Trebuchet MS"/>
                  </a:rPr>
                  <a:t>Channels can sum up destructively!</a:t>
                </a:r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cs typeface="Trebuchet MS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31C72D8-5743-EB4D-AAAB-87FB8511F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49" y="4609271"/>
                <a:ext cx="7467601" cy="523220"/>
              </a:xfrm>
              <a:prstGeom prst="rect">
                <a:avLst/>
              </a:prstGeom>
              <a:blipFill>
                <a:blip r:embed="rId7"/>
                <a:stretch>
                  <a:fillRect l="-1698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5240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blipFill>
                <a:blip r:embed="rId8"/>
                <a:stretch>
                  <a:fillRect l="-24138" r="-68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 flipV="1">
            <a:off x="1818078" y="1735855"/>
            <a:ext cx="1565202" cy="5532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blipFill>
                <a:blip r:embed="rId9"/>
                <a:stretch>
                  <a:fillRect l="-16129" r="-64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/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  <a:blipFill>
                <a:blip r:embed="rId1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/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59DEB3B-C7E8-284E-A880-4F3B463A852E}"/>
                  </a:ext>
                </a:extLst>
              </p:cNvPr>
              <p:cNvSpPr txBox="1"/>
              <p:nvPr/>
            </p:nvSpPr>
            <p:spPr>
              <a:xfrm>
                <a:off x="376249" y="5257800"/>
                <a:ext cx="884395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cs typeface="Trebuchet MS"/>
                  </a:rPr>
                  <a:t>Total transmit power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cs typeface="Trebuchet MS"/>
                    <a:sym typeface="Wingdings" pitchFamily="2" charset="2"/>
                  </a:rPr>
                  <a:t> Doubled TX power</a:t>
                </a:r>
              </a:p>
              <a:p>
                <a:r>
                  <a:rPr lang="en-US" sz="2800" dirty="0">
                    <a:solidFill>
                      <a:srgbClr val="FF0000"/>
                    </a:solidFill>
                    <a:cs typeface="Trebuchet MS"/>
                    <a:sym typeface="Wingdings" pitchFamily="2" charset="2"/>
                  </a:rPr>
                  <a:t>				   Why not use 1 TX with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rebuchet MS"/>
                        <a:sym typeface="Wingdings" pitchFamily="2" charset="2"/>
                      </a:rPr>
                      <m:t>2</m:t>
                    </m:r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rebuchet MS"/>
                        <a:sym typeface="Wingdings" pitchFamily="2" charset="2"/>
                      </a:rPr>
                      <m:t>𝑃</m:t>
                    </m:r>
                  </m:oMath>
                </a14:m>
                <a:endParaRPr lang="en-US" sz="2800" dirty="0">
                  <a:solidFill>
                    <a:srgbClr val="FF0000"/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59DEB3B-C7E8-284E-A880-4F3B463A8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49" y="5257800"/>
                <a:ext cx="8843951" cy="954107"/>
              </a:xfrm>
              <a:prstGeom prst="rect">
                <a:avLst/>
              </a:prstGeom>
              <a:blipFill>
                <a:blip r:embed="rId12"/>
                <a:stretch>
                  <a:fillRect l="-1435" t="-657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2055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7" grpId="0"/>
      <p:bldP spid="39" grpId="0"/>
      <p:bldP spid="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Transmitter Diversity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5400000" flipH="1">
            <a:off x="3441835" y="1129919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16200000">
            <a:off x="825352" y="1524996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/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blipFill>
                <a:blip r:embed="rId4"/>
                <a:stretch>
                  <a:fillRect l="-2817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F09ED51-A9F5-7E4E-BEFE-7DD1A423375A}"/>
              </a:ext>
            </a:extLst>
          </p:cNvPr>
          <p:cNvSpPr txBox="1"/>
          <p:nvPr/>
        </p:nvSpPr>
        <p:spPr>
          <a:xfrm>
            <a:off x="381000" y="2667000"/>
            <a:ext cx="7821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What should we transmit on each antenna?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1E48037-42B0-6849-BFF3-CB074F64D0DE}"/>
                  </a:ext>
                </a:extLst>
              </p:cNvPr>
              <p:cNvSpPr txBox="1"/>
              <p:nvPr/>
            </p:nvSpPr>
            <p:spPr>
              <a:xfrm>
                <a:off x="376249" y="3314731"/>
                <a:ext cx="830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Option 1:  transmit the same thing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on both antennas</a:t>
                </a:r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1E48037-42B0-6849-BFF3-CB074F64D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49" y="3314731"/>
                <a:ext cx="8305800" cy="523220"/>
              </a:xfrm>
              <a:prstGeom prst="rect">
                <a:avLst/>
              </a:prstGeom>
              <a:blipFill>
                <a:blip r:embed="rId5"/>
                <a:stretch>
                  <a:fillRect l="-1527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B0CA65-F3D7-204F-B436-6FDEDCED1B5B}"/>
                  </a:ext>
                </a:extLst>
              </p:cNvPr>
              <p:cNvSpPr txBox="1"/>
              <p:nvPr/>
            </p:nvSpPr>
            <p:spPr>
              <a:xfrm>
                <a:off x="553115" y="4038600"/>
                <a:ext cx="764976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B0CA65-F3D7-204F-B436-6FDEDCED1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115" y="4038600"/>
                <a:ext cx="7649765" cy="430887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31C72D8-5743-EB4D-AAAB-87FB8511F2C9}"/>
                  </a:ext>
                </a:extLst>
              </p:cNvPr>
              <p:cNvSpPr txBox="1"/>
              <p:nvPr/>
            </p:nvSpPr>
            <p:spPr>
              <a:xfrm>
                <a:off x="376249" y="4631718"/>
                <a:ext cx="74676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cs typeface="Trebuchet MS"/>
                  </a:rPr>
                  <a:t>Channels can sum up destructively!</a:t>
                </a:r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cs typeface="Trebuchet MS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31C72D8-5743-EB4D-AAAB-87FB8511F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49" y="4631718"/>
                <a:ext cx="7467601" cy="523220"/>
              </a:xfrm>
              <a:prstGeom prst="rect">
                <a:avLst/>
              </a:prstGeom>
              <a:blipFill>
                <a:blip r:embed="rId7"/>
                <a:stretch>
                  <a:fillRect l="-1698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5240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blipFill>
                <a:blip r:embed="rId8"/>
                <a:stretch>
                  <a:fillRect l="-24138" r="-68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 flipV="1">
            <a:off x="1818078" y="1735855"/>
            <a:ext cx="1565202" cy="5532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blipFill>
                <a:blip r:embed="rId9"/>
                <a:stretch>
                  <a:fillRect l="-16129" r="-64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/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  <a:blipFill>
                <a:blip r:embed="rId1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/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59DEB3B-C7E8-284E-A880-4F3B463A852E}"/>
                  </a:ext>
                </a:extLst>
              </p:cNvPr>
              <p:cNvSpPr txBox="1"/>
              <p:nvPr/>
            </p:nvSpPr>
            <p:spPr>
              <a:xfrm>
                <a:off x="376249" y="5270934"/>
                <a:ext cx="884395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cs typeface="Trebuchet MS"/>
                  </a:rPr>
                  <a:t>Total transmit power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cs typeface="Trebuchet MS"/>
                    <a:sym typeface="Wingdings" pitchFamily="2" charset="2"/>
                  </a:rPr>
                  <a:t> Doubled TX power</a:t>
                </a:r>
              </a:p>
              <a:p>
                <a:r>
                  <a:rPr lang="en-US" sz="2800" dirty="0">
                    <a:solidFill>
                      <a:srgbClr val="FF0000"/>
                    </a:solidFill>
                    <a:cs typeface="Trebuchet MS"/>
                    <a:sym typeface="Wingdings" pitchFamily="2" charset="2"/>
                  </a:rPr>
                  <a:t>				   Why not use 1 TX with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rebuchet MS"/>
                        <a:sym typeface="Wingdings" pitchFamily="2" charset="2"/>
                      </a:rPr>
                      <m:t>2</m:t>
                    </m:r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rebuchet MS"/>
                        <a:sym typeface="Wingdings" pitchFamily="2" charset="2"/>
                      </a:rPr>
                      <m:t>𝑃</m:t>
                    </m:r>
                  </m:oMath>
                </a14:m>
                <a:endParaRPr lang="en-US" sz="2800" dirty="0">
                  <a:solidFill>
                    <a:srgbClr val="FF0000"/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59DEB3B-C7E8-284E-A880-4F3B463A8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49" y="5270934"/>
                <a:ext cx="8843951" cy="954107"/>
              </a:xfrm>
              <a:prstGeom prst="rect">
                <a:avLst/>
              </a:prstGeom>
              <a:blipFill>
                <a:blip r:embed="rId12"/>
                <a:stretch>
                  <a:fillRect l="-1435" t="-7895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F2C0FC0-DFBC-7B4D-A0D6-64A4991836CB}"/>
                  </a:ext>
                </a:extLst>
              </p:cNvPr>
              <p:cNvSpPr/>
              <p:nvPr/>
            </p:nvSpPr>
            <p:spPr>
              <a:xfrm>
                <a:off x="0" y="4044894"/>
                <a:ext cx="9144000" cy="227555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1"/>
                    </a:solidFill>
                    <a:cs typeface="Trebuchet MS"/>
                  </a:rPr>
                  <a:t>Must ensure signals sum up constructively. 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schemeClr val="bg1"/>
                  </a:solidFill>
                  <a:cs typeface="Trebuchet MS"/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1"/>
                    </a:solidFill>
                    <a:cs typeface="Trebuchet MS"/>
                  </a:rPr>
                  <a:t>Must ensure total TX power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rebuchet MS"/>
                      </a:rPr>
                      <m:t>=</m:t>
                    </m:r>
                    <m:r>
                      <a:rPr lang="el-GR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8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lvl="0"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F2C0FC0-DFBC-7B4D-A0D6-64A499183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44894"/>
                <a:ext cx="9144000" cy="2275555"/>
              </a:xfrm>
              <a:prstGeom prst="rect">
                <a:avLst/>
              </a:prstGeom>
              <a:blipFill>
                <a:blip r:embed="rId13"/>
                <a:stretch>
                  <a:fillRect l="-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1558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Transmitter Diversity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5400000" flipH="1">
            <a:off x="3441835" y="1129919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16200000">
            <a:off x="825352" y="1524996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/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blipFill>
                <a:blip r:embed="rId4"/>
                <a:stretch>
                  <a:fillRect l="-2817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F09ED51-A9F5-7E4E-BEFE-7DD1A423375A}"/>
              </a:ext>
            </a:extLst>
          </p:cNvPr>
          <p:cNvSpPr txBox="1"/>
          <p:nvPr/>
        </p:nvSpPr>
        <p:spPr>
          <a:xfrm>
            <a:off x="381000" y="2667000"/>
            <a:ext cx="7821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What should we transmit on each antenna?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E48037-42B0-6849-BFF3-CB074F64D0DE}"/>
              </a:ext>
            </a:extLst>
          </p:cNvPr>
          <p:cNvSpPr txBox="1"/>
          <p:nvPr/>
        </p:nvSpPr>
        <p:spPr>
          <a:xfrm>
            <a:off x="376249" y="3258007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Option 2:  Maximum Ratio Combining (MRC)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B0CA65-F3D7-204F-B436-6FDEDCED1B5B}"/>
                  </a:ext>
                </a:extLst>
              </p:cNvPr>
              <p:cNvSpPr txBox="1"/>
              <p:nvPr/>
            </p:nvSpPr>
            <p:spPr>
              <a:xfrm>
                <a:off x="553117" y="3886631"/>
                <a:ext cx="173098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B0CA65-F3D7-204F-B436-6FDEDCED1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117" y="3886631"/>
                <a:ext cx="1730982" cy="430887"/>
              </a:xfrm>
              <a:prstGeom prst="rect">
                <a:avLst/>
              </a:prstGeom>
              <a:blipFill>
                <a:blip r:embed="rId5"/>
                <a:stretch>
                  <a:fillRect l="-5109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5240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blipFill>
                <a:blip r:embed="rId6"/>
                <a:stretch>
                  <a:fillRect l="-24138" r="-68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 flipV="1">
            <a:off x="1818078" y="1735855"/>
            <a:ext cx="1565202" cy="5532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blipFill>
                <a:blip r:embed="rId7"/>
                <a:stretch>
                  <a:fillRect l="-16129" r="-64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/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  <a:blipFill>
                <a:blip r:embed="rId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/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4A9A2E6-2AB6-FB47-8EDD-5532C849A461}"/>
                  </a:ext>
                </a:extLst>
              </p:cNvPr>
              <p:cNvSpPr txBox="1"/>
              <p:nvPr/>
            </p:nvSpPr>
            <p:spPr>
              <a:xfrm>
                <a:off x="553117" y="4575100"/>
                <a:ext cx="173098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4A9A2E6-2AB6-FB47-8EDD-5532C849A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117" y="4575100"/>
                <a:ext cx="1730982" cy="430887"/>
              </a:xfrm>
              <a:prstGeom prst="rect">
                <a:avLst/>
              </a:prstGeom>
              <a:blipFill>
                <a:blip r:embed="rId10"/>
                <a:stretch>
                  <a:fillRect l="-5109" t="-8824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A885AC4-3D3C-9744-ACE6-64F83E120FC9}"/>
                  </a:ext>
                </a:extLst>
              </p:cNvPr>
              <p:cNvSpPr txBox="1"/>
              <p:nvPr/>
            </p:nvSpPr>
            <p:spPr>
              <a:xfrm>
                <a:off x="2743200" y="4247366"/>
                <a:ext cx="44958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A885AC4-3D3C-9744-ACE6-64F83E120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4247366"/>
                <a:ext cx="4495800" cy="430887"/>
              </a:xfrm>
              <a:prstGeom prst="rect">
                <a:avLst/>
              </a:prstGeom>
              <a:blipFill>
                <a:blip r:embed="rId11"/>
                <a:stretch>
                  <a:fillRect l="-2825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D2A41454-CE7F-F44A-8AA8-3C6934909D12}"/>
              </a:ext>
            </a:extLst>
          </p:cNvPr>
          <p:cNvSpPr/>
          <p:nvPr/>
        </p:nvSpPr>
        <p:spPr>
          <a:xfrm>
            <a:off x="2133600" y="3900759"/>
            <a:ext cx="467079" cy="115697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EADDD1-5380-2247-BCFA-589B8DD83FEA}"/>
                  </a:ext>
                </a:extLst>
              </p:cNvPr>
              <p:cNvSpPr/>
              <p:nvPr/>
            </p:nvSpPr>
            <p:spPr>
              <a:xfrm>
                <a:off x="376249" y="5306424"/>
                <a:ext cx="3490956" cy="800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</a:rPr>
                  <a:t>Set: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800" b="0" dirty="0">
                    <a:solidFill>
                      <a:prstClr val="black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sz="2800" b="0" dirty="0">
                  <a:solidFill>
                    <a:prstClr val="black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EADDD1-5380-2247-BCFA-589B8DD83F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49" y="5306424"/>
                <a:ext cx="3490956" cy="800219"/>
              </a:xfrm>
              <a:prstGeom prst="rect">
                <a:avLst/>
              </a:prstGeom>
              <a:blipFill>
                <a:blip r:embed="rId12"/>
                <a:stretch>
                  <a:fillRect l="-3623" t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083DB02-407B-894A-8224-6574933F303B}"/>
                  </a:ext>
                </a:extLst>
              </p:cNvPr>
              <p:cNvSpPr txBox="1"/>
              <p:nvPr/>
            </p:nvSpPr>
            <p:spPr>
              <a:xfrm>
                <a:off x="3886200" y="5364531"/>
                <a:ext cx="44958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b="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083DB02-407B-894A-8224-6574933F3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5364531"/>
                <a:ext cx="4495800" cy="430887"/>
              </a:xfrm>
              <a:prstGeom prst="rect">
                <a:avLst/>
              </a:prstGeom>
              <a:blipFill>
                <a:blip r:embed="rId13"/>
                <a:stretch>
                  <a:fillRect l="-4789" t="-25714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C27776-BC07-374E-ADC5-169BDAFA5C09}"/>
                  </a:ext>
                </a:extLst>
              </p:cNvPr>
              <p:cNvSpPr txBox="1"/>
              <p:nvPr/>
            </p:nvSpPr>
            <p:spPr>
              <a:xfrm>
                <a:off x="4648200" y="6046113"/>
                <a:ext cx="355468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C27776-BC07-374E-ADC5-169BDAFA5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6046113"/>
                <a:ext cx="3554681" cy="430887"/>
              </a:xfrm>
              <a:prstGeom prst="rect">
                <a:avLst/>
              </a:prstGeom>
              <a:blipFill>
                <a:blip r:embed="rId14"/>
                <a:stretch>
                  <a:fillRect l="-1779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9845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5" grpId="0"/>
      <p:bldP spid="28" grpId="0"/>
      <p:bldP spid="4" grpId="0" animBg="1"/>
      <p:bldP spid="8" grpId="0"/>
      <p:bldP spid="35" grpId="0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Transmitter Diversity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5400000" flipH="1">
            <a:off x="3441835" y="1129919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16200000">
            <a:off x="825352" y="1524996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/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blipFill>
                <a:blip r:embed="rId4"/>
                <a:stretch>
                  <a:fillRect l="-2817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F09ED51-A9F5-7E4E-BEFE-7DD1A423375A}"/>
              </a:ext>
            </a:extLst>
          </p:cNvPr>
          <p:cNvSpPr txBox="1"/>
          <p:nvPr/>
        </p:nvSpPr>
        <p:spPr>
          <a:xfrm>
            <a:off x="381000" y="2667000"/>
            <a:ext cx="7821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What should we transmit on each antenna?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E48037-42B0-6849-BFF3-CB074F64D0DE}"/>
              </a:ext>
            </a:extLst>
          </p:cNvPr>
          <p:cNvSpPr txBox="1"/>
          <p:nvPr/>
        </p:nvSpPr>
        <p:spPr>
          <a:xfrm>
            <a:off x="376249" y="3258007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Option 2:  Maximum Ratio Combining (MRC)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B0CA65-F3D7-204F-B436-6FDEDCED1B5B}"/>
                  </a:ext>
                </a:extLst>
              </p:cNvPr>
              <p:cNvSpPr txBox="1"/>
              <p:nvPr/>
            </p:nvSpPr>
            <p:spPr>
              <a:xfrm>
                <a:off x="553117" y="3886631"/>
                <a:ext cx="3633132" cy="10092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B0CA65-F3D7-204F-B436-6FDEDCED1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117" y="3886631"/>
                <a:ext cx="3633132" cy="1009251"/>
              </a:xfrm>
              <a:prstGeom prst="rect">
                <a:avLst/>
              </a:prstGeom>
              <a:blipFill>
                <a:blip r:embed="rId5"/>
                <a:stretch>
                  <a:fillRect l="-2439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5240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blipFill>
                <a:blip r:embed="rId6"/>
                <a:stretch>
                  <a:fillRect l="-24138" r="-68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 flipV="1">
            <a:off x="1818078" y="1735855"/>
            <a:ext cx="1565202" cy="5532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blipFill>
                <a:blip r:embed="rId7"/>
                <a:stretch>
                  <a:fillRect l="-16129" r="-64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/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  <a:blipFill>
                <a:blip r:embed="rId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/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4A9A2E6-2AB6-FB47-8EDD-5532C849A461}"/>
                  </a:ext>
                </a:extLst>
              </p:cNvPr>
              <p:cNvSpPr txBox="1"/>
              <p:nvPr/>
            </p:nvSpPr>
            <p:spPr>
              <a:xfrm>
                <a:off x="4953000" y="3877741"/>
                <a:ext cx="3633132" cy="10288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4A9A2E6-2AB6-FB47-8EDD-5532C849A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3877741"/>
                <a:ext cx="3633132" cy="1028808"/>
              </a:xfrm>
              <a:prstGeom prst="rect">
                <a:avLst/>
              </a:prstGeom>
              <a:blipFill>
                <a:blip r:embed="rId10"/>
                <a:stretch>
                  <a:fillRect l="-2091" b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60B22EC-A966-B240-82B5-5B4B72B77193}"/>
                  </a:ext>
                </a:extLst>
              </p:cNvPr>
              <p:cNvSpPr txBox="1"/>
              <p:nvPr/>
            </p:nvSpPr>
            <p:spPr>
              <a:xfrm>
                <a:off x="508126" y="5124610"/>
                <a:ext cx="860324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𝑇𝑜𝑡𝑎𝑙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𝑇𝑋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𝑃𝑜𝑤𝑒𝑟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l-GR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l-G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60B22EC-A966-B240-82B5-5B4B72B77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26" y="5124610"/>
                <a:ext cx="8603240" cy="430887"/>
              </a:xfrm>
              <a:prstGeom prst="rect">
                <a:avLst/>
              </a:prstGeom>
              <a:blipFill>
                <a:blip r:embed="rId11"/>
                <a:stretch>
                  <a:fillRect l="-1475" t="-8824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D30E033-56C1-2A49-B015-67DAD054BE73}"/>
                  </a:ext>
                </a:extLst>
              </p:cNvPr>
              <p:cNvSpPr/>
              <p:nvPr/>
            </p:nvSpPr>
            <p:spPr>
              <a:xfrm>
                <a:off x="2885159" y="5585568"/>
                <a:ext cx="6222088" cy="10273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D30E033-56C1-2A49-B015-67DAD054BE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159" y="5585568"/>
                <a:ext cx="6222088" cy="1027397"/>
              </a:xfrm>
              <a:prstGeom prst="rect">
                <a:avLst/>
              </a:prstGeom>
              <a:blipFill>
                <a:blip r:embed="rId12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52947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1">
            <a:extLst>
              <a:ext uri="{FF2B5EF4-FFF2-40B4-BE49-F238E27FC236}">
                <a16:creationId xmlns:a16="http://schemas.microsoft.com/office/drawing/2014/main" id="{586D1DBC-B7B1-5B4F-9633-F3FDF4DE9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MIMO: Multiple Input Multiple Output</a:t>
            </a:r>
          </a:p>
        </p:txBody>
      </p:sp>
      <p:cxnSp>
        <p:nvCxnSpPr>
          <p:cNvPr id="193" name="Shape 22">
            <a:extLst>
              <a:ext uri="{FF2B5EF4-FFF2-40B4-BE49-F238E27FC236}">
                <a16:creationId xmlns:a16="http://schemas.microsoft.com/office/drawing/2014/main" id="{1472B666-91A0-C145-9624-C4132E85BAF0}"/>
              </a:ext>
            </a:extLst>
          </p:cNvPr>
          <p:cNvCxnSpPr/>
          <p:nvPr/>
        </p:nvCxnSpPr>
        <p:spPr>
          <a:xfrm rot="10800000" flipH="1">
            <a:off x="3228131" y="1849315"/>
            <a:ext cx="534015" cy="141438"/>
          </a:xfrm>
          <a:prstGeom prst="bentConnector2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" name="Isosceles Triangle 23">
            <a:extLst>
              <a:ext uri="{FF2B5EF4-FFF2-40B4-BE49-F238E27FC236}">
                <a16:creationId xmlns:a16="http://schemas.microsoft.com/office/drawing/2014/main" id="{84880FE4-0B37-4248-99EF-C737BE7743B2}"/>
              </a:ext>
            </a:extLst>
          </p:cNvPr>
          <p:cNvSpPr/>
          <p:nvPr/>
        </p:nvSpPr>
        <p:spPr>
          <a:xfrm rot="10800000">
            <a:off x="3685543" y="1733882"/>
            <a:ext cx="153208" cy="115433"/>
          </a:xfrm>
          <a:prstGeom prst="triangl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cxnSp>
        <p:nvCxnSpPr>
          <p:cNvPr id="195" name="Shape 24">
            <a:extLst>
              <a:ext uri="{FF2B5EF4-FFF2-40B4-BE49-F238E27FC236}">
                <a16:creationId xmlns:a16="http://schemas.microsoft.com/office/drawing/2014/main" id="{FA5635F5-EA6B-8245-8E53-DA8829546E1B}"/>
              </a:ext>
            </a:extLst>
          </p:cNvPr>
          <p:cNvCxnSpPr/>
          <p:nvPr/>
        </p:nvCxnSpPr>
        <p:spPr>
          <a:xfrm rot="10800000">
            <a:off x="4821892" y="1831869"/>
            <a:ext cx="504000" cy="131604"/>
          </a:xfrm>
          <a:prstGeom prst="bentConnector2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Isosceles Triangle 25">
            <a:extLst>
              <a:ext uri="{FF2B5EF4-FFF2-40B4-BE49-F238E27FC236}">
                <a16:creationId xmlns:a16="http://schemas.microsoft.com/office/drawing/2014/main" id="{9E8CED9A-B096-3B4B-BB63-4718771ACA19}"/>
              </a:ext>
            </a:extLst>
          </p:cNvPr>
          <p:cNvSpPr/>
          <p:nvPr/>
        </p:nvSpPr>
        <p:spPr>
          <a:xfrm rot="10800000">
            <a:off x="4749464" y="1716437"/>
            <a:ext cx="153208" cy="115433"/>
          </a:xfrm>
          <a:prstGeom prst="triangl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97" name="Rounded Rectangle 196">
            <a:extLst>
              <a:ext uri="{FF2B5EF4-FFF2-40B4-BE49-F238E27FC236}">
                <a16:creationId xmlns:a16="http://schemas.microsoft.com/office/drawing/2014/main" id="{4556AF3F-BEEF-BE42-B1E9-6A5C6AF57AAE}"/>
              </a:ext>
            </a:extLst>
          </p:cNvPr>
          <p:cNvSpPr/>
          <p:nvPr/>
        </p:nvSpPr>
        <p:spPr>
          <a:xfrm>
            <a:off x="1832564" y="1755059"/>
            <a:ext cx="1804820" cy="60125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98" name="Rounded Rectangle 197">
            <a:extLst>
              <a:ext uri="{FF2B5EF4-FFF2-40B4-BE49-F238E27FC236}">
                <a16:creationId xmlns:a16="http://schemas.microsoft.com/office/drawing/2014/main" id="{74F64999-13BB-BC4A-8CB0-D295F195215D}"/>
              </a:ext>
            </a:extLst>
          </p:cNvPr>
          <p:cNvSpPr/>
          <p:nvPr/>
        </p:nvSpPr>
        <p:spPr>
          <a:xfrm>
            <a:off x="4943037" y="1755059"/>
            <a:ext cx="2802175" cy="60125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99" name="Isosceles Triangle 13">
            <a:extLst>
              <a:ext uri="{FF2B5EF4-FFF2-40B4-BE49-F238E27FC236}">
                <a16:creationId xmlns:a16="http://schemas.microsoft.com/office/drawing/2014/main" id="{B718780E-FFCB-3641-BC11-901942C53FD5}"/>
              </a:ext>
            </a:extLst>
          </p:cNvPr>
          <p:cNvSpPr/>
          <p:nvPr/>
        </p:nvSpPr>
        <p:spPr>
          <a:xfrm rot="10800000">
            <a:off x="3688773" y="3648605"/>
            <a:ext cx="153209" cy="115434"/>
          </a:xfrm>
          <a:prstGeom prst="triangl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cxnSp>
        <p:nvCxnSpPr>
          <p:cNvPr id="200" name="Shape 8">
            <a:extLst>
              <a:ext uri="{FF2B5EF4-FFF2-40B4-BE49-F238E27FC236}">
                <a16:creationId xmlns:a16="http://schemas.microsoft.com/office/drawing/2014/main" id="{17A5422A-8321-594D-816F-24E98EE93BB9}"/>
              </a:ext>
            </a:extLst>
          </p:cNvPr>
          <p:cNvCxnSpPr/>
          <p:nvPr/>
        </p:nvCxnSpPr>
        <p:spPr>
          <a:xfrm rot="10800000" flipH="1">
            <a:off x="3228131" y="4339855"/>
            <a:ext cx="534018" cy="107092"/>
          </a:xfrm>
          <a:prstGeom prst="bentConnector2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1" name="Isosceles Triangle 15">
            <a:extLst>
              <a:ext uri="{FF2B5EF4-FFF2-40B4-BE49-F238E27FC236}">
                <a16:creationId xmlns:a16="http://schemas.microsoft.com/office/drawing/2014/main" id="{E580BC15-E051-AA48-B3B6-B3409B32D5F0}"/>
              </a:ext>
            </a:extLst>
          </p:cNvPr>
          <p:cNvSpPr/>
          <p:nvPr/>
        </p:nvSpPr>
        <p:spPr>
          <a:xfrm rot="10800000">
            <a:off x="3685545" y="4224420"/>
            <a:ext cx="153209" cy="115434"/>
          </a:xfrm>
          <a:prstGeom prst="triangl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cxnSp>
        <p:nvCxnSpPr>
          <p:cNvPr id="202" name="Shape 14">
            <a:extLst>
              <a:ext uri="{FF2B5EF4-FFF2-40B4-BE49-F238E27FC236}">
                <a16:creationId xmlns:a16="http://schemas.microsoft.com/office/drawing/2014/main" id="{556394B4-1175-134D-B672-6926C87ADC46}"/>
              </a:ext>
            </a:extLst>
          </p:cNvPr>
          <p:cNvCxnSpPr/>
          <p:nvPr/>
        </p:nvCxnSpPr>
        <p:spPr>
          <a:xfrm rot="10800000" flipH="1">
            <a:off x="3228131" y="3764040"/>
            <a:ext cx="534018" cy="107092"/>
          </a:xfrm>
          <a:prstGeom prst="bentConnector2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" name="Rounded Rectangle 202">
            <a:extLst>
              <a:ext uri="{FF2B5EF4-FFF2-40B4-BE49-F238E27FC236}">
                <a16:creationId xmlns:a16="http://schemas.microsoft.com/office/drawing/2014/main" id="{967B1CAF-D3AF-374D-905B-C91AB9515122}"/>
              </a:ext>
            </a:extLst>
          </p:cNvPr>
          <p:cNvSpPr/>
          <p:nvPr/>
        </p:nvSpPr>
        <p:spPr>
          <a:xfrm>
            <a:off x="1832564" y="3531086"/>
            <a:ext cx="1780595" cy="1370179"/>
          </a:xfrm>
          <a:prstGeom prst="roundRect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04" name="Isosceles Triangle 13">
            <a:extLst>
              <a:ext uri="{FF2B5EF4-FFF2-40B4-BE49-F238E27FC236}">
                <a16:creationId xmlns:a16="http://schemas.microsoft.com/office/drawing/2014/main" id="{182798F5-E218-164C-A35A-A389623CE074}"/>
              </a:ext>
            </a:extLst>
          </p:cNvPr>
          <p:cNvSpPr/>
          <p:nvPr/>
        </p:nvSpPr>
        <p:spPr>
          <a:xfrm rot="10800000" flipH="1">
            <a:off x="4766964" y="3636093"/>
            <a:ext cx="153209" cy="115434"/>
          </a:xfrm>
          <a:prstGeom prst="triangl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cxnSp>
        <p:nvCxnSpPr>
          <p:cNvPr id="205" name="Shape 8">
            <a:extLst>
              <a:ext uri="{FF2B5EF4-FFF2-40B4-BE49-F238E27FC236}">
                <a16:creationId xmlns:a16="http://schemas.microsoft.com/office/drawing/2014/main" id="{2BABA285-BEC5-274C-9413-EFE06D8E9C37}"/>
              </a:ext>
            </a:extLst>
          </p:cNvPr>
          <p:cNvCxnSpPr/>
          <p:nvPr/>
        </p:nvCxnSpPr>
        <p:spPr>
          <a:xfrm rot="10800000">
            <a:off x="4846798" y="4327343"/>
            <a:ext cx="534018" cy="107092"/>
          </a:xfrm>
          <a:prstGeom prst="bentConnector2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" name="Isosceles Triangle 15">
            <a:extLst>
              <a:ext uri="{FF2B5EF4-FFF2-40B4-BE49-F238E27FC236}">
                <a16:creationId xmlns:a16="http://schemas.microsoft.com/office/drawing/2014/main" id="{26500D42-E04A-E144-8611-AD6168BA618A}"/>
              </a:ext>
            </a:extLst>
          </p:cNvPr>
          <p:cNvSpPr/>
          <p:nvPr/>
        </p:nvSpPr>
        <p:spPr>
          <a:xfrm rot="10800000" flipH="1">
            <a:off x="4770192" y="4211908"/>
            <a:ext cx="153209" cy="115434"/>
          </a:xfrm>
          <a:prstGeom prst="triangl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cxnSp>
        <p:nvCxnSpPr>
          <p:cNvPr id="207" name="Shape 14">
            <a:extLst>
              <a:ext uri="{FF2B5EF4-FFF2-40B4-BE49-F238E27FC236}">
                <a16:creationId xmlns:a16="http://schemas.microsoft.com/office/drawing/2014/main" id="{61EDAA33-7510-0D4E-B5D1-E2026F81960E}"/>
              </a:ext>
            </a:extLst>
          </p:cNvPr>
          <p:cNvCxnSpPr/>
          <p:nvPr/>
        </p:nvCxnSpPr>
        <p:spPr>
          <a:xfrm rot="10800000">
            <a:off x="4846798" y="3751527"/>
            <a:ext cx="534018" cy="107092"/>
          </a:xfrm>
          <a:prstGeom prst="bentConnector2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Rounded Rectangle 207">
            <a:extLst>
              <a:ext uri="{FF2B5EF4-FFF2-40B4-BE49-F238E27FC236}">
                <a16:creationId xmlns:a16="http://schemas.microsoft.com/office/drawing/2014/main" id="{6C22922B-3DEC-764B-8E7E-0CAF5E54FCF9}"/>
              </a:ext>
            </a:extLst>
          </p:cNvPr>
          <p:cNvSpPr/>
          <p:nvPr/>
        </p:nvSpPr>
        <p:spPr>
          <a:xfrm flipH="1">
            <a:off x="4995786" y="3518576"/>
            <a:ext cx="2749425" cy="1386329"/>
          </a:xfrm>
          <a:prstGeom prst="roundRect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B2B685-2F17-7F4A-8182-393E4716CA19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4945695" y="1880760"/>
            <a:ext cx="2633472" cy="383741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856EDCAA-9170-2C4F-92B0-165B0B5504BB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1933247" y="1909609"/>
            <a:ext cx="1728216" cy="351699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8ABB5CE7-17B2-7547-8184-1CC62BB1CFFA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1884943" y="3787409"/>
            <a:ext cx="1728216" cy="351699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50000221-7EEE-4A44-A718-00E1C5ADA191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1884943" y="4372010"/>
            <a:ext cx="1728216" cy="351699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069C74C4-2BC7-D345-8C8C-5AF185F3646A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5008725" y="3785239"/>
            <a:ext cx="2633472" cy="383741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43B41D1A-E95B-134E-B2BE-56A7E67CD60A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4995786" y="4355988"/>
            <a:ext cx="2633472" cy="3837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0693F6-FC93-E84E-AA45-8965EE8F4E53}"/>
              </a:ext>
            </a:extLst>
          </p:cNvPr>
          <p:cNvSpPr txBox="1"/>
          <p:nvPr/>
        </p:nvSpPr>
        <p:spPr>
          <a:xfrm>
            <a:off x="609601" y="838200"/>
            <a:ext cx="4280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Trebuchet MS"/>
              </a:rPr>
              <a:t>So far: single input single output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853742-C6E8-C444-AED5-2A7F0E328BAD}"/>
              </a:ext>
            </a:extLst>
          </p:cNvPr>
          <p:cNvSpPr txBox="1"/>
          <p:nvPr/>
        </p:nvSpPr>
        <p:spPr>
          <a:xfrm>
            <a:off x="609600" y="2714657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Trebuchet MS"/>
              </a:rPr>
              <a:t>MIMO: multiple input multiple output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266CE6-EB8A-8641-8872-DF8EE5EEE5CC}"/>
              </a:ext>
            </a:extLst>
          </p:cNvPr>
          <p:cNvSpPr txBox="1"/>
          <p:nvPr/>
        </p:nvSpPr>
        <p:spPr>
          <a:xfrm>
            <a:off x="76200" y="4924457"/>
            <a:ext cx="861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cs typeface="Trebuchet MS"/>
              </a:rPr>
              <a:t>Increase capacity of channel using multiple TX and RX antennas.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79D5700-935F-B747-AD67-57114CA44B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633" y="5480347"/>
            <a:ext cx="1234440" cy="12344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0712FB-8781-094A-ADA7-00CC9C613F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2317" y="5422931"/>
            <a:ext cx="1277502" cy="12775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3FC99AD-C51B-A241-904F-54BFB2DDD5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062" y="5361077"/>
            <a:ext cx="1440180" cy="14401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42505A6-1615-0840-8719-9F043DA680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400"/>
          <a:stretch/>
        </p:blipFill>
        <p:spPr>
          <a:xfrm>
            <a:off x="5220485" y="5461425"/>
            <a:ext cx="1645920" cy="137598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4E7C2AD-193E-FB4F-BBB4-B1C7E3DB868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500" r="12500"/>
          <a:stretch/>
        </p:blipFill>
        <p:spPr>
          <a:xfrm>
            <a:off x="7246648" y="5476572"/>
            <a:ext cx="1794258" cy="13456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4048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Transmitter Diversity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5400000" flipH="1">
            <a:off x="3441835" y="1129919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16200000">
            <a:off x="825352" y="1524996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/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blipFill>
                <a:blip r:embed="rId4"/>
                <a:stretch>
                  <a:fillRect l="-2817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F09ED51-A9F5-7E4E-BEFE-7DD1A423375A}"/>
              </a:ext>
            </a:extLst>
          </p:cNvPr>
          <p:cNvSpPr txBox="1"/>
          <p:nvPr/>
        </p:nvSpPr>
        <p:spPr>
          <a:xfrm>
            <a:off x="381000" y="2667000"/>
            <a:ext cx="7821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What should we transmit on each antenna?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E48037-42B0-6849-BFF3-CB074F64D0DE}"/>
              </a:ext>
            </a:extLst>
          </p:cNvPr>
          <p:cNvSpPr txBox="1"/>
          <p:nvPr/>
        </p:nvSpPr>
        <p:spPr>
          <a:xfrm>
            <a:off x="376249" y="3258007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Option 2:  Maximum Ratio Combining (MRC)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B0CA65-F3D7-204F-B436-6FDEDCED1B5B}"/>
                  </a:ext>
                </a:extLst>
              </p:cNvPr>
              <p:cNvSpPr txBox="1"/>
              <p:nvPr/>
            </p:nvSpPr>
            <p:spPr>
              <a:xfrm>
                <a:off x="553117" y="3886631"/>
                <a:ext cx="3633132" cy="10092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B0CA65-F3D7-204F-B436-6FDEDCED1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117" y="3886631"/>
                <a:ext cx="3633132" cy="1009251"/>
              </a:xfrm>
              <a:prstGeom prst="rect">
                <a:avLst/>
              </a:prstGeom>
              <a:blipFill>
                <a:blip r:embed="rId5"/>
                <a:stretch>
                  <a:fillRect l="-2439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5240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blipFill>
                <a:blip r:embed="rId6"/>
                <a:stretch>
                  <a:fillRect l="-24138" r="-68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 flipV="1">
            <a:off x="1818078" y="1735855"/>
            <a:ext cx="1565202" cy="5532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blipFill>
                <a:blip r:embed="rId7"/>
                <a:stretch>
                  <a:fillRect l="-16129" r="-64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/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  <a:blipFill>
                <a:blip r:embed="rId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/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4A9A2E6-2AB6-FB47-8EDD-5532C849A461}"/>
                  </a:ext>
                </a:extLst>
              </p:cNvPr>
              <p:cNvSpPr txBox="1"/>
              <p:nvPr/>
            </p:nvSpPr>
            <p:spPr>
              <a:xfrm>
                <a:off x="4953000" y="3877741"/>
                <a:ext cx="3633132" cy="10288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4A9A2E6-2AB6-FB47-8EDD-5532C849A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3877741"/>
                <a:ext cx="3633132" cy="1028808"/>
              </a:xfrm>
              <a:prstGeom prst="rect">
                <a:avLst/>
              </a:prstGeom>
              <a:blipFill>
                <a:blip r:embed="rId10"/>
                <a:stretch>
                  <a:fillRect l="-2091" b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60B22EC-A966-B240-82B5-5B4B72B77193}"/>
                  </a:ext>
                </a:extLst>
              </p:cNvPr>
              <p:cNvSpPr txBox="1"/>
              <p:nvPr/>
            </p:nvSpPr>
            <p:spPr>
              <a:xfrm>
                <a:off x="540760" y="5257800"/>
                <a:ext cx="8603240" cy="10288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60B22EC-A966-B240-82B5-5B4B72B77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760" y="5257800"/>
                <a:ext cx="8603240" cy="1028808"/>
              </a:xfrm>
              <a:prstGeom prst="rect">
                <a:avLst/>
              </a:prstGeom>
              <a:blipFill>
                <a:blip r:embed="rId11"/>
                <a:stretch>
                  <a:fillRect l="-1475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1998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Transmitter Diversity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5400000" flipH="1">
            <a:off x="3441835" y="1129919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16200000">
            <a:off x="825352" y="1524996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/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blipFill>
                <a:blip r:embed="rId4"/>
                <a:stretch>
                  <a:fillRect l="-2817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F09ED51-A9F5-7E4E-BEFE-7DD1A423375A}"/>
              </a:ext>
            </a:extLst>
          </p:cNvPr>
          <p:cNvSpPr txBox="1"/>
          <p:nvPr/>
        </p:nvSpPr>
        <p:spPr>
          <a:xfrm>
            <a:off x="381000" y="2667000"/>
            <a:ext cx="7821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What should we transmit on each antenna?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E48037-42B0-6849-BFF3-CB074F64D0DE}"/>
              </a:ext>
            </a:extLst>
          </p:cNvPr>
          <p:cNvSpPr txBox="1"/>
          <p:nvPr/>
        </p:nvSpPr>
        <p:spPr>
          <a:xfrm>
            <a:off x="376249" y="3258007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Option 2:  Maximum Ratio Combining (MRC)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B0CA65-F3D7-204F-B436-6FDEDCED1B5B}"/>
                  </a:ext>
                </a:extLst>
              </p:cNvPr>
              <p:cNvSpPr txBox="1"/>
              <p:nvPr/>
            </p:nvSpPr>
            <p:spPr>
              <a:xfrm>
                <a:off x="553117" y="3886631"/>
                <a:ext cx="3633132" cy="10092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B0CA65-F3D7-204F-B436-6FDEDCED1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117" y="3886631"/>
                <a:ext cx="3633132" cy="1009251"/>
              </a:xfrm>
              <a:prstGeom prst="rect">
                <a:avLst/>
              </a:prstGeom>
              <a:blipFill>
                <a:blip r:embed="rId5"/>
                <a:stretch>
                  <a:fillRect l="-2439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5240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blipFill>
                <a:blip r:embed="rId6"/>
                <a:stretch>
                  <a:fillRect l="-24138" r="-68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 flipV="1">
            <a:off x="1818078" y="1735855"/>
            <a:ext cx="1565202" cy="5532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blipFill>
                <a:blip r:embed="rId7"/>
                <a:stretch>
                  <a:fillRect l="-16129" r="-64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/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  <a:blipFill>
                <a:blip r:embed="rId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/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4A9A2E6-2AB6-FB47-8EDD-5532C849A461}"/>
                  </a:ext>
                </a:extLst>
              </p:cNvPr>
              <p:cNvSpPr txBox="1"/>
              <p:nvPr/>
            </p:nvSpPr>
            <p:spPr>
              <a:xfrm>
                <a:off x="4953000" y="3877741"/>
                <a:ext cx="3633132" cy="10288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4A9A2E6-2AB6-FB47-8EDD-5532C849A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3877741"/>
                <a:ext cx="3633132" cy="1028808"/>
              </a:xfrm>
              <a:prstGeom prst="rect">
                <a:avLst/>
              </a:prstGeom>
              <a:blipFill>
                <a:blip r:embed="rId10"/>
                <a:stretch>
                  <a:fillRect l="-2091" b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60B22EC-A966-B240-82B5-5B4B72B77193}"/>
                  </a:ext>
                </a:extLst>
              </p:cNvPr>
              <p:cNvSpPr txBox="1"/>
              <p:nvPr/>
            </p:nvSpPr>
            <p:spPr>
              <a:xfrm>
                <a:off x="540760" y="5172287"/>
                <a:ext cx="3878840" cy="10454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60B22EC-A966-B240-82B5-5B4B72B77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760" y="5172287"/>
                <a:ext cx="3878840" cy="1045479"/>
              </a:xfrm>
              <a:prstGeom prst="rect">
                <a:avLst/>
              </a:prstGeom>
              <a:blipFill>
                <a:blip r:embed="rId11"/>
                <a:stretch>
                  <a:fillRect l="-3268" r="-327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8D6FF1-DC79-3445-B662-0C81F9D0EAB8}"/>
                  </a:ext>
                </a:extLst>
              </p:cNvPr>
              <p:cNvSpPr txBox="1"/>
              <p:nvPr/>
            </p:nvSpPr>
            <p:spPr>
              <a:xfrm>
                <a:off x="4529149" y="5372597"/>
                <a:ext cx="3878840" cy="6448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8D6FF1-DC79-3445-B662-0C81F9D0E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149" y="5372597"/>
                <a:ext cx="3878840" cy="644857"/>
              </a:xfrm>
              <a:prstGeom prst="rect">
                <a:avLst/>
              </a:prstGeom>
              <a:blipFill>
                <a:blip r:embed="rId12"/>
                <a:stretch>
                  <a:fillRect l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6140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Transmitter Diversity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5400000" flipH="1">
            <a:off x="3441835" y="1129919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16200000">
            <a:off x="825352" y="1524996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/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blipFill>
                <a:blip r:embed="rId4"/>
                <a:stretch>
                  <a:fillRect l="-2817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F09ED51-A9F5-7E4E-BEFE-7DD1A423375A}"/>
              </a:ext>
            </a:extLst>
          </p:cNvPr>
          <p:cNvSpPr txBox="1"/>
          <p:nvPr/>
        </p:nvSpPr>
        <p:spPr>
          <a:xfrm>
            <a:off x="381000" y="2667000"/>
            <a:ext cx="7821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What should we transmit on each antenna?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E48037-42B0-6849-BFF3-CB074F64D0DE}"/>
              </a:ext>
            </a:extLst>
          </p:cNvPr>
          <p:cNvSpPr txBox="1"/>
          <p:nvPr/>
        </p:nvSpPr>
        <p:spPr>
          <a:xfrm>
            <a:off x="376249" y="3258007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Option 2:  Maximum Ratio Combining (MRC)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5240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blipFill>
                <a:blip r:embed="rId5"/>
                <a:stretch>
                  <a:fillRect l="-24138" r="-68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 flipV="1">
            <a:off x="1818078" y="1735855"/>
            <a:ext cx="1565202" cy="5532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blipFill>
                <a:blip r:embed="rId6"/>
                <a:stretch>
                  <a:fillRect l="-16129" r="-64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/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  <a:blipFill>
                <a:blip r:embed="rId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/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8D6FF1-DC79-3445-B662-0C81F9D0EAB8}"/>
                  </a:ext>
                </a:extLst>
              </p:cNvPr>
              <p:cNvSpPr txBox="1"/>
              <p:nvPr/>
            </p:nvSpPr>
            <p:spPr>
              <a:xfrm>
                <a:off x="540760" y="4005856"/>
                <a:ext cx="4674189" cy="6448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8D6FF1-DC79-3445-B662-0C81F9D0E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760" y="4005856"/>
                <a:ext cx="4674189" cy="644857"/>
              </a:xfrm>
              <a:prstGeom prst="rect">
                <a:avLst/>
              </a:prstGeom>
              <a:blipFill>
                <a:blip r:embed="rId9"/>
                <a:stretch>
                  <a:fillRect l="-2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81A0BA3-FD65-8D4F-A5A6-49F1C0EE5A42}"/>
                  </a:ext>
                </a:extLst>
              </p:cNvPr>
              <p:cNvSpPr txBox="1"/>
              <p:nvPr/>
            </p:nvSpPr>
            <p:spPr>
              <a:xfrm>
                <a:off x="558736" y="4876800"/>
                <a:ext cx="6299264" cy="806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81A0BA3-FD65-8D4F-A5A6-49F1C0EE5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36" y="4876800"/>
                <a:ext cx="6299264" cy="806631"/>
              </a:xfrm>
              <a:prstGeom prst="rect">
                <a:avLst/>
              </a:prstGeom>
              <a:blipFill>
                <a:blip r:embed="rId10"/>
                <a:stretch>
                  <a:fillRect l="-1811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0422F5B-8EFA-0446-8DEA-74927CDBAE1E}"/>
              </a:ext>
            </a:extLst>
          </p:cNvPr>
          <p:cNvSpPr txBox="1"/>
          <p:nvPr/>
        </p:nvSpPr>
        <p:spPr>
          <a:xfrm>
            <a:off x="4489428" y="5087509"/>
            <a:ext cx="4638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cs typeface="Trebuchet MS"/>
                <a:sym typeface="Wingdings" pitchFamily="2" charset="2"/>
              </a:rPr>
              <a:t> Similar SNR Gain to RX Diversity</a:t>
            </a:r>
            <a:endParaRPr lang="en-US" sz="2400" dirty="0">
              <a:solidFill>
                <a:srgbClr val="FF0000"/>
              </a:solidFill>
              <a:cs typeface="Trebuchet M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9CB9C5-AC68-DA44-9730-2BBEDABC64CF}"/>
              </a:ext>
            </a:extLst>
          </p:cNvPr>
          <p:cNvSpPr/>
          <p:nvPr/>
        </p:nvSpPr>
        <p:spPr>
          <a:xfrm>
            <a:off x="0" y="5847702"/>
            <a:ext cx="9144000" cy="9313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schemeClr val="bg1"/>
                </a:solidFill>
                <a:cs typeface="Trebuchet MS"/>
              </a:rPr>
              <a:t>Caveat: MRC at TX Requires Feedback from the Receiver!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603D0A9-83E7-904A-9F17-6145A43A684B}"/>
                  </a:ext>
                </a:extLst>
              </p14:cNvPr>
              <p14:cNvContentPartPr/>
              <p14:nvPr/>
            </p14:nvContentPartPr>
            <p14:xfrm>
              <a:off x="4334400" y="2358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603D0A9-83E7-904A-9F17-6145A43A684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25040" y="23486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03694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Transmitter Diversity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5400000" flipH="1">
            <a:off x="3441835" y="1129919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16200000">
            <a:off x="825352" y="1524996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/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blipFill>
                <a:blip r:embed="rId4"/>
                <a:stretch>
                  <a:fillRect l="-2817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F09ED51-A9F5-7E4E-BEFE-7DD1A423375A}"/>
              </a:ext>
            </a:extLst>
          </p:cNvPr>
          <p:cNvSpPr txBox="1"/>
          <p:nvPr/>
        </p:nvSpPr>
        <p:spPr>
          <a:xfrm>
            <a:off x="381000" y="2667000"/>
            <a:ext cx="7821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What should we transmit on each antenna?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E48037-42B0-6849-BFF3-CB074F64D0DE}"/>
              </a:ext>
            </a:extLst>
          </p:cNvPr>
          <p:cNvSpPr txBox="1"/>
          <p:nvPr/>
        </p:nvSpPr>
        <p:spPr>
          <a:xfrm>
            <a:off x="376249" y="3258007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cs typeface="Trebuchet MS"/>
              </a:rPr>
              <a:t>Solution:  Use Space-Time Codes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5240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blipFill>
                <a:blip r:embed="rId5"/>
                <a:stretch>
                  <a:fillRect l="-24138" r="-68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 flipV="1">
            <a:off x="1818078" y="1735855"/>
            <a:ext cx="1565202" cy="5532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blipFill>
                <a:blip r:embed="rId6"/>
                <a:stretch>
                  <a:fillRect l="-16129" r="-64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/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  <a:blipFill>
                <a:blip r:embed="rId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/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F485CE7-04C9-8B41-8A64-DE1777C05DB3}"/>
              </a:ext>
            </a:extLst>
          </p:cNvPr>
          <p:cNvCxnSpPr>
            <a:cxnSpLocks/>
          </p:cNvCxnSpPr>
          <p:nvPr/>
        </p:nvCxnSpPr>
        <p:spPr>
          <a:xfrm>
            <a:off x="1405808" y="6143887"/>
            <a:ext cx="331859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80AB008-4180-9D4A-9911-5A85E4E1B390}"/>
                  </a:ext>
                </a:extLst>
              </p:cNvPr>
              <p:cNvSpPr/>
              <p:nvPr/>
            </p:nvSpPr>
            <p:spPr>
              <a:xfrm>
                <a:off x="122869" y="4658380"/>
                <a:ext cx="133389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TX1: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80AB008-4180-9D4A-9911-5A85E4E1B3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69" y="4658380"/>
                <a:ext cx="1333891" cy="523220"/>
              </a:xfrm>
              <a:prstGeom prst="rect">
                <a:avLst/>
              </a:prstGeom>
              <a:blipFill>
                <a:blip r:embed="rId9"/>
                <a:stretch>
                  <a:fillRect l="-8491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888B53F-E2A9-FE49-B313-2A0BF2C1181D}"/>
                  </a:ext>
                </a:extLst>
              </p:cNvPr>
              <p:cNvSpPr/>
              <p:nvPr/>
            </p:nvSpPr>
            <p:spPr>
              <a:xfrm>
                <a:off x="122869" y="5532599"/>
                <a:ext cx="134216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TX2: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888B53F-E2A9-FE49-B313-2A0BF2C11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69" y="5532599"/>
                <a:ext cx="1342162" cy="523220"/>
              </a:xfrm>
              <a:prstGeom prst="rect">
                <a:avLst/>
              </a:prstGeom>
              <a:blipFill>
                <a:blip r:embed="rId10"/>
                <a:stretch>
                  <a:fillRect l="-8491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5756174-D426-CE4C-A0FB-D0D97A819698}"/>
              </a:ext>
            </a:extLst>
          </p:cNvPr>
          <p:cNvCxnSpPr>
            <a:cxnSpLocks/>
          </p:cNvCxnSpPr>
          <p:nvPr/>
        </p:nvCxnSpPr>
        <p:spPr>
          <a:xfrm flipV="1">
            <a:off x="1405808" y="4572000"/>
            <a:ext cx="0" cy="15718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7E71E1-621F-0D4F-B8C1-18C8C452E5CE}"/>
                  </a:ext>
                </a:extLst>
              </p:cNvPr>
              <p:cNvSpPr/>
              <p:nvPr/>
            </p:nvSpPr>
            <p:spPr>
              <a:xfrm>
                <a:off x="1405808" y="6334780"/>
                <a:ext cx="108228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7E71E1-621F-0D4F-B8C1-18C8C452E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808" y="6334780"/>
                <a:ext cx="1082284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C02BBD7-AE02-7B47-A60D-C6377E854F96}"/>
                  </a:ext>
                </a:extLst>
              </p:cNvPr>
              <p:cNvSpPr/>
              <p:nvPr/>
            </p:nvSpPr>
            <p:spPr>
              <a:xfrm>
                <a:off x="3312429" y="6334780"/>
                <a:ext cx="108228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C02BBD7-AE02-7B47-A60D-C6377E854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429" y="6334780"/>
                <a:ext cx="1082284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5E87473-BDF2-E746-B632-80121A66D8C6}"/>
                  </a:ext>
                </a:extLst>
              </p:cNvPr>
              <p:cNvSpPr/>
              <p:nvPr/>
            </p:nvSpPr>
            <p:spPr>
              <a:xfrm>
                <a:off x="1730418" y="4667950"/>
                <a:ext cx="91832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5E87473-BDF2-E746-B632-80121A66D8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418" y="4667950"/>
                <a:ext cx="918328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063DBE5-4259-794A-B9FA-3EC945255E39}"/>
                  </a:ext>
                </a:extLst>
              </p:cNvPr>
              <p:cNvSpPr/>
              <p:nvPr/>
            </p:nvSpPr>
            <p:spPr>
              <a:xfrm>
                <a:off x="1750082" y="5539606"/>
                <a:ext cx="91691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063DBE5-4259-794A-B9FA-3EC945255E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082" y="5539606"/>
                <a:ext cx="916918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23AD588-DE99-4D49-8500-107B2218D93C}"/>
                  </a:ext>
                </a:extLst>
              </p:cNvPr>
              <p:cNvSpPr/>
              <p:nvPr/>
            </p:nvSpPr>
            <p:spPr>
              <a:xfrm>
                <a:off x="3415630" y="4701124"/>
                <a:ext cx="91832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23AD588-DE99-4D49-8500-107B2218D9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630" y="4701124"/>
                <a:ext cx="918328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998D860-232B-934E-A655-EF75939704EB}"/>
                  </a:ext>
                </a:extLst>
              </p:cNvPr>
              <p:cNvSpPr/>
              <p:nvPr/>
            </p:nvSpPr>
            <p:spPr>
              <a:xfrm>
                <a:off x="3435294" y="5572780"/>
                <a:ext cx="91832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998D860-232B-934E-A655-EF75939704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294" y="5572780"/>
                <a:ext cx="918328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5C7CB012-1688-724C-B561-AEAA915E15AA}"/>
              </a:ext>
            </a:extLst>
          </p:cNvPr>
          <p:cNvSpPr txBox="1"/>
          <p:nvPr/>
        </p:nvSpPr>
        <p:spPr>
          <a:xfrm>
            <a:off x="122869" y="3940408"/>
            <a:ext cx="9536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MRC codes across space only (Requires Channel Feedback):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4C881AA-47AF-0C4E-8432-60F665CD4B40}"/>
                  </a:ext>
                </a:extLst>
              </p:cNvPr>
              <p:cNvSpPr/>
              <p:nvPr/>
            </p:nvSpPr>
            <p:spPr>
              <a:xfrm>
                <a:off x="5257800" y="4490385"/>
                <a:ext cx="3313664" cy="11015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4C881AA-47AF-0C4E-8432-60F665CD4B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4490385"/>
                <a:ext cx="3313664" cy="1101584"/>
              </a:xfrm>
              <a:prstGeom prst="rect">
                <a:avLst/>
              </a:prstGeom>
              <a:blipFill>
                <a:blip r:embed="rId17"/>
                <a:stretch>
                  <a:fillRect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8316A02-7958-7645-B80B-ACB987420F03}"/>
                  </a:ext>
                </a:extLst>
              </p:cNvPr>
              <p:cNvSpPr/>
              <p:nvPr/>
            </p:nvSpPr>
            <p:spPr>
              <a:xfrm>
                <a:off x="5310872" y="5593273"/>
                <a:ext cx="3410101" cy="11020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8316A02-7958-7645-B80B-ACB987420F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872" y="5593273"/>
                <a:ext cx="3410101" cy="1102033"/>
              </a:xfrm>
              <a:prstGeom prst="rect">
                <a:avLst/>
              </a:prstGeom>
              <a:blipFill>
                <a:blip r:embed="rId18"/>
                <a:stretch>
                  <a:fillRect b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997021D-A77E-8344-A42D-0E68B2AE57CD}"/>
                  </a:ext>
                </a:extLst>
              </p:cNvPr>
              <p:cNvSpPr/>
              <p:nvPr/>
            </p:nvSpPr>
            <p:spPr>
              <a:xfrm>
                <a:off x="1366801" y="5518091"/>
                <a:ext cx="6483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997021D-A77E-8344-A42D-0E68B2AE57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801" y="5518091"/>
                <a:ext cx="648383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CA354CE-7C87-4247-AB10-FEE881E24CEB}"/>
                  </a:ext>
                </a:extLst>
              </p:cNvPr>
              <p:cNvSpPr/>
              <p:nvPr/>
            </p:nvSpPr>
            <p:spPr>
              <a:xfrm>
                <a:off x="3048000" y="5563002"/>
                <a:ext cx="6483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CA354CE-7C87-4247-AB10-FEE881E24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5563002"/>
                <a:ext cx="648383" cy="523220"/>
              </a:xfrm>
              <a:prstGeom prst="rect">
                <a:avLst/>
              </a:prstGeom>
              <a:blipFill>
                <a:blip r:embed="rId2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AE34C02-E792-3F4F-AB07-40D8A6937F0D}"/>
                  </a:ext>
                </a:extLst>
              </p:cNvPr>
              <p:cNvSpPr/>
              <p:nvPr/>
            </p:nvSpPr>
            <p:spPr>
              <a:xfrm>
                <a:off x="1338862" y="4665634"/>
                <a:ext cx="64011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AE34C02-E792-3F4F-AB07-40D8A6937F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862" y="4665634"/>
                <a:ext cx="640112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3B0B8CC-3D3D-904A-BBCB-DB07A9995737}"/>
                  </a:ext>
                </a:extLst>
              </p:cNvPr>
              <p:cNvSpPr/>
              <p:nvPr/>
            </p:nvSpPr>
            <p:spPr>
              <a:xfrm>
                <a:off x="3048000" y="4682726"/>
                <a:ext cx="64011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3B0B8CC-3D3D-904A-BBCB-DB07A99957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682726"/>
                <a:ext cx="640112" cy="52322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60283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12" grpId="0"/>
      <p:bldP spid="42" grpId="0"/>
      <p:bldP spid="43" grpId="0"/>
      <p:bldP spid="44" grpId="0"/>
      <p:bldP spid="45" grpId="0"/>
      <p:bldP spid="46" grpId="0"/>
      <p:bldP spid="47" grpId="0"/>
      <p:bldP spid="16" grpId="0"/>
      <p:bldP spid="59" grpId="0"/>
      <p:bldP spid="21" grpId="0"/>
      <p:bldP spid="60" grpId="0"/>
      <p:bldP spid="61" grpId="0"/>
      <p:bldP spid="6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Transmitter Diversity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5400000" flipH="1">
            <a:off x="3441835" y="1129919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16200000">
            <a:off x="825352" y="1524996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/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blipFill>
                <a:blip r:embed="rId4"/>
                <a:stretch>
                  <a:fillRect l="-2817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F09ED51-A9F5-7E4E-BEFE-7DD1A423375A}"/>
              </a:ext>
            </a:extLst>
          </p:cNvPr>
          <p:cNvSpPr txBox="1"/>
          <p:nvPr/>
        </p:nvSpPr>
        <p:spPr>
          <a:xfrm>
            <a:off x="381000" y="2667000"/>
            <a:ext cx="7821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What should we transmit on each antenna?  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5240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blipFill>
                <a:blip r:embed="rId5"/>
                <a:stretch>
                  <a:fillRect l="-24138" r="-68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 flipV="1">
            <a:off x="1818078" y="1735855"/>
            <a:ext cx="1565202" cy="5532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blipFill>
                <a:blip r:embed="rId6"/>
                <a:stretch>
                  <a:fillRect l="-16129" r="-64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/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  <a:blipFill>
                <a:blip r:embed="rId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/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F485CE7-04C9-8B41-8A64-DE1777C05DB3}"/>
              </a:ext>
            </a:extLst>
          </p:cNvPr>
          <p:cNvCxnSpPr>
            <a:cxnSpLocks/>
          </p:cNvCxnSpPr>
          <p:nvPr/>
        </p:nvCxnSpPr>
        <p:spPr>
          <a:xfrm>
            <a:off x="1371600" y="6143887"/>
            <a:ext cx="28956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80AB008-4180-9D4A-9911-5A85E4E1B390}"/>
                  </a:ext>
                </a:extLst>
              </p:cNvPr>
              <p:cNvSpPr/>
              <p:nvPr/>
            </p:nvSpPr>
            <p:spPr>
              <a:xfrm>
                <a:off x="122869" y="4658380"/>
                <a:ext cx="133389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TX1: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80AB008-4180-9D4A-9911-5A85E4E1B3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69" y="4658380"/>
                <a:ext cx="1333891" cy="523220"/>
              </a:xfrm>
              <a:prstGeom prst="rect">
                <a:avLst/>
              </a:prstGeom>
              <a:blipFill>
                <a:blip r:embed="rId9"/>
                <a:stretch>
                  <a:fillRect l="-8491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888B53F-E2A9-FE49-B313-2A0BF2C1181D}"/>
                  </a:ext>
                </a:extLst>
              </p:cNvPr>
              <p:cNvSpPr/>
              <p:nvPr/>
            </p:nvSpPr>
            <p:spPr>
              <a:xfrm>
                <a:off x="122869" y="5532599"/>
                <a:ext cx="134216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TX2: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888B53F-E2A9-FE49-B313-2A0BF2C11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69" y="5532599"/>
                <a:ext cx="1342162" cy="523220"/>
              </a:xfrm>
              <a:prstGeom prst="rect">
                <a:avLst/>
              </a:prstGeom>
              <a:blipFill>
                <a:blip r:embed="rId10"/>
                <a:stretch>
                  <a:fillRect l="-8491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5756174-D426-CE4C-A0FB-D0D97A819698}"/>
              </a:ext>
            </a:extLst>
          </p:cNvPr>
          <p:cNvCxnSpPr>
            <a:cxnSpLocks/>
          </p:cNvCxnSpPr>
          <p:nvPr/>
        </p:nvCxnSpPr>
        <p:spPr>
          <a:xfrm flipV="1">
            <a:off x="1371600" y="4572000"/>
            <a:ext cx="0" cy="15718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7E71E1-621F-0D4F-B8C1-18C8C452E5CE}"/>
                  </a:ext>
                </a:extLst>
              </p:cNvPr>
              <p:cNvSpPr/>
              <p:nvPr/>
            </p:nvSpPr>
            <p:spPr>
              <a:xfrm>
                <a:off x="1295400" y="6334780"/>
                <a:ext cx="108228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7E71E1-621F-0D4F-B8C1-18C8C452E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6334780"/>
                <a:ext cx="1082284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C02BBD7-AE02-7B47-A60D-C6377E854F96}"/>
                  </a:ext>
                </a:extLst>
              </p:cNvPr>
              <p:cNvSpPr/>
              <p:nvPr/>
            </p:nvSpPr>
            <p:spPr>
              <a:xfrm>
                <a:off x="2914659" y="6334780"/>
                <a:ext cx="108228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C02BBD7-AE02-7B47-A60D-C6377E854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9" y="6334780"/>
                <a:ext cx="1082284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5E87473-BDF2-E746-B632-80121A66D8C6}"/>
                  </a:ext>
                </a:extLst>
              </p:cNvPr>
              <p:cNvSpPr/>
              <p:nvPr/>
            </p:nvSpPr>
            <p:spPr>
              <a:xfrm>
                <a:off x="1489792" y="4667950"/>
                <a:ext cx="91832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5E87473-BDF2-E746-B632-80121A66D8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792" y="4667950"/>
                <a:ext cx="918328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063DBE5-4259-794A-B9FA-3EC945255E39}"/>
                  </a:ext>
                </a:extLst>
              </p:cNvPr>
              <p:cNvSpPr/>
              <p:nvPr/>
            </p:nvSpPr>
            <p:spPr>
              <a:xfrm>
                <a:off x="1509456" y="5539606"/>
                <a:ext cx="91832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063DBE5-4259-794A-B9FA-3EC945255E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456" y="5539606"/>
                <a:ext cx="918328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23AD588-DE99-4D49-8500-107B2218D93C}"/>
                  </a:ext>
                </a:extLst>
              </p:cNvPr>
              <p:cNvSpPr/>
              <p:nvPr/>
            </p:nvSpPr>
            <p:spPr>
              <a:xfrm>
                <a:off x="2667000" y="4716569"/>
                <a:ext cx="133632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23AD588-DE99-4D49-8500-107B2218D9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4716569"/>
                <a:ext cx="1336328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998D860-232B-934E-A655-EF75939704EB}"/>
                  </a:ext>
                </a:extLst>
              </p:cNvPr>
              <p:cNvSpPr/>
              <p:nvPr/>
            </p:nvSpPr>
            <p:spPr>
              <a:xfrm>
                <a:off x="2889052" y="5572780"/>
                <a:ext cx="10686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998D860-232B-934E-A655-EF75939704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052" y="5572780"/>
                <a:ext cx="1068626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5C7CB012-1688-724C-B561-AEAA915E15AA}"/>
              </a:ext>
            </a:extLst>
          </p:cNvPr>
          <p:cNvSpPr txBox="1"/>
          <p:nvPr/>
        </p:nvSpPr>
        <p:spPr>
          <a:xfrm>
            <a:off x="377873" y="3900539"/>
            <a:ext cx="5767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cs typeface="Trebuchet MS"/>
              </a:rPr>
              <a:t>Alamouti</a:t>
            </a:r>
            <a:r>
              <a:rPr lang="en-US" sz="2800" dirty="0">
                <a:solidFill>
                  <a:prstClr val="black"/>
                </a:solidFill>
                <a:cs typeface="Trebuchet MS"/>
              </a:rPr>
              <a:t> Codes: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D0F4B2D-C86C-2342-8FC1-58DE66F4A09E}"/>
                  </a:ext>
                </a:extLst>
              </p:cNvPr>
              <p:cNvSpPr txBox="1"/>
              <p:nvPr/>
            </p:nvSpPr>
            <p:spPr>
              <a:xfrm>
                <a:off x="4800600" y="4860581"/>
                <a:ext cx="36576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[1]=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[1]+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D0F4B2D-C86C-2342-8FC1-58DE66F4A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4860581"/>
                <a:ext cx="3657600" cy="430887"/>
              </a:xfrm>
              <a:prstGeom prst="rect">
                <a:avLst/>
              </a:prstGeom>
              <a:blipFill>
                <a:blip r:embed="rId17"/>
                <a:stretch>
                  <a:fillRect l="-3114" r="-1384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45EA94B-F4E0-214F-A84D-2B591DE9C2B5}"/>
                  </a:ext>
                </a:extLst>
              </p:cNvPr>
              <p:cNvSpPr txBox="1"/>
              <p:nvPr/>
            </p:nvSpPr>
            <p:spPr>
              <a:xfrm>
                <a:off x="4806778" y="5512713"/>
                <a:ext cx="443414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[2]+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[1]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45EA94B-F4E0-214F-A84D-2B591DE9C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778" y="5512713"/>
                <a:ext cx="4434145" cy="430887"/>
              </a:xfrm>
              <a:prstGeom prst="rect">
                <a:avLst/>
              </a:prstGeom>
              <a:blipFill>
                <a:blip r:embed="rId18"/>
                <a:stretch>
                  <a:fillRect l="-2564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4F4C9E83-EA88-894F-A519-CC859F4F9F7F}"/>
              </a:ext>
            </a:extLst>
          </p:cNvPr>
          <p:cNvSpPr txBox="1"/>
          <p:nvPr/>
        </p:nvSpPr>
        <p:spPr>
          <a:xfrm>
            <a:off x="376249" y="3258007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cs typeface="Trebuchet MS"/>
              </a:rPr>
              <a:t>Solution:  Use Space-Time Codes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509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Transmitter Diversity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5400000" flipH="1">
            <a:off x="3441835" y="1129919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16200000">
            <a:off x="825352" y="1524996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/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blipFill>
                <a:blip r:embed="rId4"/>
                <a:stretch>
                  <a:fillRect l="-2817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F09ED51-A9F5-7E4E-BEFE-7DD1A423375A}"/>
              </a:ext>
            </a:extLst>
          </p:cNvPr>
          <p:cNvSpPr txBox="1"/>
          <p:nvPr/>
        </p:nvSpPr>
        <p:spPr>
          <a:xfrm>
            <a:off x="381000" y="2667000"/>
            <a:ext cx="7821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What should we transmit on each antenna?  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5240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blipFill>
                <a:blip r:embed="rId5"/>
                <a:stretch>
                  <a:fillRect l="-24138" r="-68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 flipV="1">
            <a:off x="1818078" y="1735855"/>
            <a:ext cx="1565202" cy="5532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blipFill>
                <a:blip r:embed="rId6"/>
                <a:stretch>
                  <a:fillRect l="-16129" r="-64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/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  <a:blipFill>
                <a:blip r:embed="rId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/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5C7CB012-1688-724C-B561-AEAA915E15AA}"/>
              </a:ext>
            </a:extLst>
          </p:cNvPr>
          <p:cNvSpPr txBox="1"/>
          <p:nvPr/>
        </p:nvSpPr>
        <p:spPr>
          <a:xfrm>
            <a:off x="377873" y="3732429"/>
            <a:ext cx="5767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cs typeface="Trebuchet MS"/>
              </a:rPr>
              <a:t>Alamouti</a:t>
            </a:r>
            <a:r>
              <a:rPr lang="en-US" sz="2800" dirty="0">
                <a:solidFill>
                  <a:prstClr val="black"/>
                </a:solidFill>
                <a:cs typeface="Trebuchet MS"/>
              </a:rPr>
              <a:t> Codes: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D0F4B2D-C86C-2342-8FC1-58DE66F4A09E}"/>
                  </a:ext>
                </a:extLst>
              </p:cNvPr>
              <p:cNvSpPr txBox="1"/>
              <p:nvPr/>
            </p:nvSpPr>
            <p:spPr>
              <a:xfrm>
                <a:off x="457200" y="4369238"/>
                <a:ext cx="36576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[1]=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[1]+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D0F4B2D-C86C-2342-8FC1-58DE66F4A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369238"/>
                <a:ext cx="3657600" cy="430887"/>
              </a:xfrm>
              <a:prstGeom prst="rect">
                <a:avLst/>
              </a:prstGeom>
              <a:blipFill>
                <a:blip r:embed="rId9"/>
                <a:stretch>
                  <a:fillRect l="-3472" r="-1042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45EA94B-F4E0-214F-A84D-2B591DE9C2B5}"/>
                  </a:ext>
                </a:extLst>
              </p:cNvPr>
              <p:cNvSpPr txBox="1"/>
              <p:nvPr/>
            </p:nvSpPr>
            <p:spPr>
              <a:xfrm>
                <a:off x="4745627" y="4369237"/>
                <a:ext cx="443414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[2]+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[1]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45EA94B-F4E0-214F-A84D-2B591DE9C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627" y="4369237"/>
                <a:ext cx="4434145" cy="430887"/>
              </a:xfrm>
              <a:prstGeom prst="rect">
                <a:avLst/>
              </a:prstGeom>
              <a:blipFill>
                <a:blip r:embed="rId10"/>
                <a:stretch>
                  <a:fillRect l="-2857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AF3D622-4C87-424E-8CD9-E831EE70D4C7}"/>
                  </a:ext>
                </a:extLst>
              </p:cNvPr>
              <p:cNvSpPr/>
              <p:nvPr/>
            </p:nvSpPr>
            <p:spPr>
              <a:xfrm>
                <a:off x="376249" y="5089691"/>
                <a:ext cx="288373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AF3D622-4C87-424E-8CD9-E831EE70D4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49" y="5089691"/>
                <a:ext cx="2883738" cy="523220"/>
              </a:xfrm>
              <a:prstGeom prst="rect">
                <a:avLst/>
              </a:prstGeom>
              <a:blipFill>
                <a:blip r:embed="rId11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2ACD90E-30B7-1F4C-98D4-4E8E597C87E4}"/>
                  </a:ext>
                </a:extLst>
              </p:cNvPr>
              <p:cNvSpPr/>
              <p:nvPr/>
            </p:nvSpPr>
            <p:spPr>
              <a:xfrm>
                <a:off x="3189363" y="5089690"/>
                <a:ext cx="380386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2ACD90E-30B7-1F4C-98D4-4E8E597C8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363" y="5089690"/>
                <a:ext cx="3803862" cy="523220"/>
              </a:xfrm>
              <a:prstGeom prst="rect">
                <a:avLst/>
              </a:prstGeom>
              <a:blipFill>
                <a:blip r:embed="rId12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98074F-409C-AB4B-BAE4-1B1E3D61DF1C}"/>
                  </a:ext>
                </a:extLst>
              </p:cNvPr>
              <p:cNvSpPr/>
              <p:nvPr/>
            </p:nvSpPr>
            <p:spPr>
              <a:xfrm>
                <a:off x="3233214" y="5634165"/>
                <a:ext cx="385208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98074F-409C-AB4B-BAE4-1B1E3D61DF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214" y="5634165"/>
                <a:ext cx="3852080" cy="523220"/>
              </a:xfrm>
              <a:prstGeom prst="rect">
                <a:avLst/>
              </a:prstGeom>
              <a:blipFill>
                <a:blip r:embed="rId13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73B09EB-A961-D04C-A7B8-EB11313F51F6}"/>
                  </a:ext>
                </a:extLst>
              </p:cNvPr>
              <p:cNvSpPr/>
              <p:nvPr/>
            </p:nvSpPr>
            <p:spPr>
              <a:xfrm>
                <a:off x="3329562" y="6182380"/>
                <a:ext cx="352346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73B09EB-A961-D04C-A7B8-EB11313F51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562" y="6182380"/>
                <a:ext cx="3523464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14900CB-67F7-6E42-A2C0-CBE8ECC04276}"/>
              </a:ext>
            </a:extLst>
          </p:cNvPr>
          <p:cNvSpPr txBox="1"/>
          <p:nvPr/>
        </p:nvSpPr>
        <p:spPr>
          <a:xfrm>
            <a:off x="376249" y="3258007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cs typeface="Trebuchet MS"/>
              </a:rPr>
              <a:t>Solution:  Use Space-Time Codes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E35492A-46D9-3140-BA64-E8872F07BAEA}"/>
              </a:ext>
            </a:extLst>
          </p:cNvPr>
          <p:cNvCxnSpPr>
            <a:cxnSpLocks/>
          </p:cNvCxnSpPr>
          <p:nvPr/>
        </p:nvCxnSpPr>
        <p:spPr>
          <a:xfrm flipV="1">
            <a:off x="3897283" y="5723396"/>
            <a:ext cx="1208117" cy="4339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5A76338-DB21-004A-8ECF-AE0A527FF7E6}"/>
              </a:ext>
            </a:extLst>
          </p:cNvPr>
          <p:cNvCxnSpPr>
            <a:cxnSpLocks/>
          </p:cNvCxnSpPr>
          <p:nvPr/>
        </p:nvCxnSpPr>
        <p:spPr>
          <a:xfrm flipV="1">
            <a:off x="5469042" y="5115281"/>
            <a:ext cx="1208117" cy="4339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09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" grpId="0"/>
      <p:bldP spid="51" grpId="0"/>
      <p:bldP spid="5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Transmitter Diversity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5400000" flipH="1">
            <a:off x="3441835" y="1129919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16200000">
            <a:off x="825352" y="1524996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/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blipFill>
                <a:blip r:embed="rId4"/>
                <a:stretch>
                  <a:fillRect l="-2817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F09ED51-A9F5-7E4E-BEFE-7DD1A423375A}"/>
              </a:ext>
            </a:extLst>
          </p:cNvPr>
          <p:cNvSpPr txBox="1"/>
          <p:nvPr/>
        </p:nvSpPr>
        <p:spPr>
          <a:xfrm>
            <a:off x="381000" y="2667000"/>
            <a:ext cx="7821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What should we transmit on each antenna?  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5240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blipFill>
                <a:blip r:embed="rId5"/>
                <a:stretch>
                  <a:fillRect l="-24138" r="-68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 flipV="1">
            <a:off x="1818078" y="1735855"/>
            <a:ext cx="1565202" cy="5532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blipFill>
                <a:blip r:embed="rId6"/>
                <a:stretch>
                  <a:fillRect l="-16129" r="-64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/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  <a:blipFill>
                <a:blip r:embed="rId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/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5C7CB012-1688-724C-B561-AEAA915E15AA}"/>
              </a:ext>
            </a:extLst>
          </p:cNvPr>
          <p:cNvSpPr txBox="1"/>
          <p:nvPr/>
        </p:nvSpPr>
        <p:spPr>
          <a:xfrm>
            <a:off x="377873" y="3732429"/>
            <a:ext cx="5767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cs typeface="Trebuchet MS"/>
              </a:rPr>
              <a:t>Alamouti</a:t>
            </a:r>
            <a:r>
              <a:rPr lang="en-US" sz="2800" dirty="0">
                <a:solidFill>
                  <a:prstClr val="black"/>
                </a:solidFill>
                <a:cs typeface="Trebuchet MS"/>
              </a:rPr>
              <a:t> Codes: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D0F4B2D-C86C-2342-8FC1-58DE66F4A09E}"/>
                  </a:ext>
                </a:extLst>
              </p:cNvPr>
              <p:cNvSpPr txBox="1"/>
              <p:nvPr/>
            </p:nvSpPr>
            <p:spPr>
              <a:xfrm>
                <a:off x="457200" y="4369238"/>
                <a:ext cx="36576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[1]=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[1]+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D0F4B2D-C86C-2342-8FC1-58DE66F4A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369238"/>
                <a:ext cx="3657600" cy="430887"/>
              </a:xfrm>
              <a:prstGeom prst="rect">
                <a:avLst/>
              </a:prstGeom>
              <a:blipFill>
                <a:blip r:embed="rId9"/>
                <a:stretch>
                  <a:fillRect l="-3472" r="-1042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45EA94B-F4E0-214F-A84D-2B591DE9C2B5}"/>
                  </a:ext>
                </a:extLst>
              </p:cNvPr>
              <p:cNvSpPr txBox="1"/>
              <p:nvPr/>
            </p:nvSpPr>
            <p:spPr>
              <a:xfrm>
                <a:off x="4745627" y="4369237"/>
                <a:ext cx="443414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[2]+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[1]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45EA94B-F4E0-214F-A84D-2B591DE9C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627" y="4369237"/>
                <a:ext cx="4434145" cy="430887"/>
              </a:xfrm>
              <a:prstGeom prst="rect">
                <a:avLst/>
              </a:prstGeom>
              <a:blipFill>
                <a:blip r:embed="rId10"/>
                <a:stretch>
                  <a:fillRect l="-2857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AF3D622-4C87-424E-8CD9-E831EE70D4C7}"/>
                  </a:ext>
                </a:extLst>
              </p:cNvPr>
              <p:cNvSpPr/>
              <p:nvPr/>
            </p:nvSpPr>
            <p:spPr>
              <a:xfrm>
                <a:off x="376249" y="5089691"/>
                <a:ext cx="29801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AF3D622-4C87-424E-8CD9-E831EE70D4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49" y="5089691"/>
                <a:ext cx="2980175" cy="523220"/>
              </a:xfrm>
              <a:prstGeom prst="rect">
                <a:avLst/>
              </a:prstGeom>
              <a:blipFill>
                <a:blip r:embed="rId11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2ACD90E-30B7-1F4C-98D4-4E8E597C87E4}"/>
                  </a:ext>
                </a:extLst>
              </p:cNvPr>
              <p:cNvSpPr/>
              <p:nvPr/>
            </p:nvSpPr>
            <p:spPr>
              <a:xfrm>
                <a:off x="3189363" y="5089690"/>
                <a:ext cx="3900298" cy="532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2ACD90E-30B7-1F4C-98D4-4E8E597C8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363" y="5089690"/>
                <a:ext cx="3900298" cy="53264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98074F-409C-AB4B-BAE4-1B1E3D61DF1C}"/>
                  </a:ext>
                </a:extLst>
              </p:cNvPr>
              <p:cNvSpPr/>
              <p:nvPr/>
            </p:nvSpPr>
            <p:spPr>
              <a:xfrm>
                <a:off x="3233214" y="5634165"/>
                <a:ext cx="380052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98074F-409C-AB4B-BAE4-1B1E3D61DF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214" y="5634165"/>
                <a:ext cx="3800528" cy="523220"/>
              </a:xfrm>
              <a:prstGeom prst="rect">
                <a:avLst/>
              </a:prstGeom>
              <a:blipFill>
                <a:blip r:embed="rId13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73B09EB-A961-D04C-A7B8-EB11313F51F6}"/>
                  </a:ext>
                </a:extLst>
              </p:cNvPr>
              <p:cNvSpPr/>
              <p:nvPr/>
            </p:nvSpPr>
            <p:spPr>
              <a:xfrm>
                <a:off x="3329562" y="6182380"/>
                <a:ext cx="365491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73B09EB-A961-D04C-A7B8-EB11313F51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562" y="6182380"/>
                <a:ext cx="3654911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8E33FE82-C42B-B345-9F59-B5CFAE7C8C3A}"/>
              </a:ext>
            </a:extLst>
          </p:cNvPr>
          <p:cNvSpPr txBox="1"/>
          <p:nvPr/>
        </p:nvSpPr>
        <p:spPr>
          <a:xfrm>
            <a:off x="376249" y="3258007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cs typeface="Trebuchet MS"/>
              </a:rPr>
              <a:t>Solution:  Use Space-Time Codes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AE39BE7-46CB-F14A-964F-A6A8A250C649}"/>
              </a:ext>
            </a:extLst>
          </p:cNvPr>
          <p:cNvCxnSpPr>
            <a:cxnSpLocks/>
          </p:cNvCxnSpPr>
          <p:nvPr/>
        </p:nvCxnSpPr>
        <p:spPr>
          <a:xfrm flipV="1">
            <a:off x="5486400" y="5650903"/>
            <a:ext cx="1208117" cy="4339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2FA7940-85EC-AA4E-9ED3-129B35368233}"/>
              </a:ext>
            </a:extLst>
          </p:cNvPr>
          <p:cNvCxnSpPr>
            <a:cxnSpLocks/>
          </p:cNvCxnSpPr>
          <p:nvPr/>
        </p:nvCxnSpPr>
        <p:spPr>
          <a:xfrm flipV="1">
            <a:off x="3802609" y="5093499"/>
            <a:ext cx="1208117" cy="4339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363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" grpId="0"/>
      <p:bldP spid="51" grpId="0"/>
      <p:bldP spid="5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Transmitter Diversity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842FAC5B-A53A-4540-97C3-AE1E61A1C786}"/>
              </a:ext>
            </a:extLst>
          </p:cNvPr>
          <p:cNvGrpSpPr/>
          <p:nvPr/>
        </p:nvGrpSpPr>
        <p:grpSpPr>
          <a:xfrm rot="5400000" flipH="1">
            <a:off x="3441835" y="1129919"/>
            <a:ext cx="601251" cy="610620"/>
            <a:chOff x="1981202" y="1676401"/>
            <a:chExt cx="735197" cy="823284"/>
          </a:xfrm>
        </p:grpSpPr>
        <p:cxnSp>
          <p:nvCxnSpPr>
            <p:cNvPr id="6" name="Shape 22">
              <a:extLst>
                <a:ext uri="{FF2B5EF4-FFF2-40B4-BE49-F238E27FC236}">
                  <a16:creationId xmlns:a16="http://schemas.microsoft.com/office/drawing/2014/main" id="{8E26A368-8E55-A643-BF90-23C863686928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0A04B8F7-C874-4041-A9FC-93F1619D647A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1ADC72A-4C73-2449-B2AE-613B2E8F60D8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493D251A-DDDF-6246-8918-698104B8F365}"/>
              </a:ext>
            </a:extLst>
          </p:cNvPr>
          <p:cNvGrpSpPr/>
          <p:nvPr/>
        </p:nvGrpSpPr>
        <p:grpSpPr>
          <a:xfrm rot="16200000">
            <a:off x="825352" y="1524996"/>
            <a:ext cx="1371600" cy="613852"/>
            <a:chOff x="3245649" y="1709063"/>
            <a:chExt cx="1677149" cy="827638"/>
          </a:xfrm>
        </p:grpSpPr>
        <p:sp>
          <p:nvSpPr>
            <p:cNvPr id="19" name="Isosceles Triangle 13">
              <a:extLst>
                <a:ext uri="{FF2B5EF4-FFF2-40B4-BE49-F238E27FC236}">
                  <a16:creationId xmlns:a16="http://schemas.microsoft.com/office/drawing/2014/main" id="{F8CC4709-0BAA-264A-8B95-B9F220D7C4D5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8">
              <a:extLst>
                <a:ext uri="{FF2B5EF4-FFF2-40B4-BE49-F238E27FC236}">
                  <a16:creationId xmlns:a16="http://schemas.microsoft.com/office/drawing/2014/main" id="{186020B6-B301-1D4B-90AB-071690AF0DF6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5">
              <a:extLst>
                <a:ext uri="{FF2B5EF4-FFF2-40B4-BE49-F238E27FC236}">
                  <a16:creationId xmlns:a16="http://schemas.microsoft.com/office/drawing/2014/main" id="{3E949BE6-71F9-C047-AE19-16FB33E9DCCE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3" name="Shape 14">
              <a:extLst>
                <a:ext uri="{FF2B5EF4-FFF2-40B4-BE49-F238E27FC236}">
                  <a16:creationId xmlns:a16="http://schemas.microsoft.com/office/drawing/2014/main" id="{4205D809-F4BE-7C48-B762-A376AD2F7A2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14D08DD-A45A-0D47-87A1-EF89E7B1117D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/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3BA781-9B5A-444B-83DE-83B17CC32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249" y="1219200"/>
                <a:ext cx="4495800" cy="430887"/>
              </a:xfrm>
              <a:prstGeom prst="rect">
                <a:avLst/>
              </a:prstGeom>
              <a:blipFill>
                <a:blip r:embed="rId4"/>
                <a:stretch>
                  <a:fillRect l="-2817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F09ED51-A9F5-7E4E-BEFE-7DD1A423375A}"/>
              </a:ext>
            </a:extLst>
          </p:cNvPr>
          <p:cNvSpPr txBox="1"/>
          <p:nvPr/>
        </p:nvSpPr>
        <p:spPr>
          <a:xfrm>
            <a:off x="381000" y="2667000"/>
            <a:ext cx="7821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cs typeface="Trebuchet MS"/>
              </a:rPr>
              <a:t>What should we transmit on each antenna?  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078E2-B828-6F4F-943C-70DE27905788}"/>
              </a:ext>
            </a:extLst>
          </p:cNvPr>
          <p:cNvCxnSpPr>
            <a:cxnSpLocks/>
          </p:cNvCxnSpPr>
          <p:nvPr/>
        </p:nvCxnSpPr>
        <p:spPr>
          <a:xfrm>
            <a:off x="1828800" y="1524000"/>
            <a:ext cx="1554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/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8358AB-A0BA-CE4A-859D-A3D0D31B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99" y="1143000"/>
                <a:ext cx="374333" cy="369332"/>
              </a:xfrm>
              <a:prstGeom prst="rect">
                <a:avLst/>
              </a:prstGeom>
              <a:blipFill>
                <a:blip r:embed="rId5"/>
                <a:stretch>
                  <a:fillRect l="-24138" r="-68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5478E7-2860-2445-AFE5-CDEFF0F1CDCC}"/>
              </a:ext>
            </a:extLst>
          </p:cNvPr>
          <p:cNvCxnSpPr>
            <a:cxnSpLocks/>
          </p:cNvCxnSpPr>
          <p:nvPr/>
        </p:nvCxnSpPr>
        <p:spPr>
          <a:xfrm flipV="1">
            <a:off x="1818078" y="1735855"/>
            <a:ext cx="1565202" cy="5532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/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9C468A-58AA-5844-9272-8BC03A9F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602" y="2017504"/>
                <a:ext cx="381450" cy="369332"/>
              </a:xfrm>
              <a:prstGeom prst="rect">
                <a:avLst/>
              </a:prstGeom>
              <a:blipFill>
                <a:blip r:embed="rId6"/>
                <a:stretch>
                  <a:fillRect l="-16129" r="-64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/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4546EEF-F72D-C140-B4BD-2A3FED866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88" y="1141748"/>
                <a:ext cx="694293" cy="523220"/>
              </a:xfrm>
              <a:prstGeom prst="rect">
                <a:avLst/>
              </a:prstGeom>
              <a:blipFill>
                <a:blip r:embed="rId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/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32B9F8-3D3B-614B-BA17-E76C36162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92" y="1973964"/>
                <a:ext cx="70256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F485CE7-04C9-8B41-8A64-DE1777C05DB3}"/>
              </a:ext>
            </a:extLst>
          </p:cNvPr>
          <p:cNvCxnSpPr>
            <a:cxnSpLocks/>
          </p:cNvCxnSpPr>
          <p:nvPr/>
        </p:nvCxnSpPr>
        <p:spPr>
          <a:xfrm>
            <a:off x="1371600" y="6143887"/>
            <a:ext cx="28956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80AB008-4180-9D4A-9911-5A85E4E1B390}"/>
                  </a:ext>
                </a:extLst>
              </p:cNvPr>
              <p:cNvSpPr/>
              <p:nvPr/>
            </p:nvSpPr>
            <p:spPr>
              <a:xfrm>
                <a:off x="122869" y="4658380"/>
                <a:ext cx="133389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TX1: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80AB008-4180-9D4A-9911-5A85E4E1B3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69" y="4658380"/>
                <a:ext cx="1333891" cy="523220"/>
              </a:xfrm>
              <a:prstGeom prst="rect">
                <a:avLst/>
              </a:prstGeom>
              <a:blipFill>
                <a:blip r:embed="rId9"/>
                <a:stretch>
                  <a:fillRect l="-8491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888B53F-E2A9-FE49-B313-2A0BF2C1181D}"/>
                  </a:ext>
                </a:extLst>
              </p:cNvPr>
              <p:cNvSpPr/>
              <p:nvPr/>
            </p:nvSpPr>
            <p:spPr>
              <a:xfrm>
                <a:off x="122869" y="5532599"/>
                <a:ext cx="134216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TX2: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888B53F-E2A9-FE49-B313-2A0BF2C11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69" y="5532599"/>
                <a:ext cx="1342162" cy="523220"/>
              </a:xfrm>
              <a:prstGeom prst="rect">
                <a:avLst/>
              </a:prstGeom>
              <a:blipFill>
                <a:blip r:embed="rId10"/>
                <a:stretch>
                  <a:fillRect l="-8491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5756174-D426-CE4C-A0FB-D0D97A819698}"/>
              </a:ext>
            </a:extLst>
          </p:cNvPr>
          <p:cNvCxnSpPr>
            <a:cxnSpLocks/>
          </p:cNvCxnSpPr>
          <p:nvPr/>
        </p:nvCxnSpPr>
        <p:spPr>
          <a:xfrm flipV="1">
            <a:off x="1371600" y="4572000"/>
            <a:ext cx="0" cy="15718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7E71E1-621F-0D4F-B8C1-18C8C452E5CE}"/>
                  </a:ext>
                </a:extLst>
              </p:cNvPr>
              <p:cNvSpPr/>
              <p:nvPr/>
            </p:nvSpPr>
            <p:spPr>
              <a:xfrm>
                <a:off x="1295400" y="6334780"/>
                <a:ext cx="108228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7E71E1-621F-0D4F-B8C1-18C8C452E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6334780"/>
                <a:ext cx="1082284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C02BBD7-AE02-7B47-A60D-C6377E854F96}"/>
                  </a:ext>
                </a:extLst>
              </p:cNvPr>
              <p:cNvSpPr/>
              <p:nvPr/>
            </p:nvSpPr>
            <p:spPr>
              <a:xfrm>
                <a:off x="2914659" y="6334780"/>
                <a:ext cx="108228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C02BBD7-AE02-7B47-A60D-C6377E854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9" y="6334780"/>
                <a:ext cx="1082284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5E87473-BDF2-E746-B632-80121A66D8C6}"/>
                  </a:ext>
                </a:extLst>
              </p:cNvPr>
              <p:cNvSpPr/>
              <p:nvPr/>
            </p:nvSpPr>
            <p:spPr>
              <a:xfrm>
                <a:off x="1489792" y="4667950"/>
                <a:ext cx="91832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5E87473-BDF2-E746-B632-80121A66D8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792" y="4667950"/>
                <a:ext cx="918328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063DBE5-4259-794A-B9FA-3EC945255E39}"/>
                  </a:ext>
                </a:extLst>
              </p:cNvPr>
              <p:cNvSpPr/>
              <p:nvPr/>
            </p:nvSpPr>
            <p:spPr>
              <a:xfrm>
                <a:off x="1509456" y="5539606"/>
                <a:ext cx="91832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063DBE5-4259-794A-B9FA-3EC945255E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456" y="5539606"/>
                <a:ext cx="918328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23AD588-DE99-4D49-8500-107B2218D93C}"/>
                  </a:ext>
                </a:extLst>
              </p:cNvPr>
              <p:cNvSpPr/>
              <p:nvPr/>
            </p:nvSpPr>
            <p:spPr>
              <a:xfrm>
                <a:off x="2667000" y="4716569"/>
                <a:ext cx="133632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23AD588-DE99-4D49-8500-107B2218D9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4716569"/>
                <a:ext cx="1336328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998D860-232B-934E-A655-EF75939704EB}"/>
                  </a:ext>
                </a:extLst>
              </p:cNvPr>
              <p:cNvSpPr/>
              <p:nvPr/>
            </p:nvSpPr>
            <p:spPr>
              <a:xfrm>
                <a:off x="2889052" y="5572780"/>
                <a:ext cx="10686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998D860-232B-934E-A655-EF75939704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052" y="5572780"/>
                <a:ext cx="1068626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5C7CB012-1688-724C-B561-AEAA915E15AA}"/>
              </a:ext>
            </a:extLst>
          </p:cNvPr>
          <p:cNvSpPr txBox="1"/>
          <p:nvPr/>
        </p:nvSpPr>
        <p:spPr>
          <a:xfrm>
            <a:off x="377873" y="3900539"/>
            <a:ext cx="5767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cs typeface="Trebuchet MS"/>
              </a:rPr>
              <a:t>Alamouti</a:t>
            </a:r>
            <a:r>
              <a:rPr lang="en-US" sz="2800" dirty="0">
                <a:solidFill>
                  <a:prstClr val="black"/>
                </a:solidFill>
                <a:cs typeface="Trebuchet MS"/>
              </a:rPr>
              <a:t> Codes: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87173E2-F43B-3D48-8563-A6C35DC23555}"/>
                  </a:ext>
                </a:extLst>
              </p:cNvPr>
              <p:cNvSpPr/>
              <p:nvPr/>
            </p:nvSpPr>
            <p:spPr>
              <a:xfrm>
                <a:off x="4498530" y="4175536"/>
                <a:ext cx="288373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87173E2-F43B-3D48-8563-A6C35DC235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530" y="4175536"/>
                <a:ext cx="2883738" cy="523220"/>
              </a:xfrm>
              <a:prstGeom prst="rect">
                <a:avLst/>
              </a:prstGeom>
              <a:blipFill>
                <a:blip r:embed="rId17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78D0FF4-F305-BA4D-BDE0-C29EE747BBC6}"/>
                  </a:ext>
                </a:extLst>
              </p:cNvPr>
              <p:cNvSpPr/>
              <p:nvPr/>
            </p:nvSpPr>
            <p:spPr>
              <a:xfrm>
                <a:off x="5620536" y="4748680"/>
                <a:ext cx="352346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78D0FF4-F305-BA4D-BDE0-C29EE747BB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536" y="4748680"/>
                <a:ext cx="3523464" cy="523220"/>
              </a:xfrm>
              <a:prstGeom prst="rect">
                <a:avLst/>
              </a:prstGeom>
              <a:blipFill>
                <a:blip r:embed="rId1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67C7B36-AE23-A544-A20A-6FD47FA0AD26}"/>
                  </a:ext>
                </a:extLst>
              </p:cNvPr>
              <p:cNvSpPr/>
              <p:nvPr/>
            </p:nvSpPr>
            <p:spPr>
              <a:xfrm>
                <a:off x="4465687" y="5534349"/>
                <a:ext cx="29801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67C7B36-AE23-A544-A20A-6FD47FA0AD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687" y="5534349"/>
                <a:ext cx="2980175" cy="523220"/>
              </a:xfrm>
              <a:prstGeom prst="rect">
                <a:avLst/>
              </a:prstGeom>
              <a:blipFill>
                <a:blip r:embed="rId19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D860965-72B1-0C4E-A991-7A20EDD25262}"/>
                  </a:ext>
                </a:extLst>
              </p:cNvPr>
              <p:cNvSpPr/>
              <p:nvPr/>
            </p:nvSpPr>
            <p:spPr>
              <a:xfrm>
                <a:off x="5594240" y="6182380"/>
                <a:ext cx="365491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D860965-72B1-0C4E-A991-7A20EDD252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240" y="6182380"/>
                <a:ext cx="3654911" cy="5232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0128BDCE-46BC-EA40-8512-342B8F77EDE8}"/>
              </a:ext>
            </a:extLst>
          </p:cNvPr>
          <p:cNvSpPr txBox="1"/>
          <p:nvPr/>
        </p:nvSpPr>
        <p:spPr>
          <a:xfrm>
            <a:off x="376249" y="3258007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cs typeface="Trebuchet MS"/>
              </a:rPr>
              <a:t>Solution:  Use Space-Time Codes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79F6E8-7854-499F-BA88-21249CAACDCC}"/>
                  </a:ext>
                </a:extLst>
              </p14:cNvPr>
              <p14:cNvContentPartPr/>
              <p14:nvPr/>
            </p14:nvContentPartPr>
            <p14:xfrm>
              <a:off x="1496880" y="5110200"/>
              <a:ext cx="7443360" cy="1739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79F6E8-7854-499F-BA88-21249CAACDC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487520" y="5100840"/>
                <a:ext cx="7462080" cy="17578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06324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MIMO</a:t>
            </a:r>
            <a:r>
              <a:rPr lang="en-US" sz="4400" dirty="0">
                <a:solidFill>
                  <a:schemeClr val="tx2"/>
                </a:solidFill>
              </a:rPr>
              <a:t> Gains</a:t>
            </a:r>
            <a:endParaRPr lang="en-US" sz="4400" b="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9AD923D-2CDD-374B-9A24-03E234E22B33}"/>
                  </a:ext>
                </a:extLst>
              </p:cNvPr>
              <p:cNvSpPr txBox="1"/>
              <p:nvPr/>
            </p:nvSpPr>
            <p:spPr>
              <a:xfrm>
                <a:off x="609600" y="1189672"/>
                <a:ext cx="7924800" cy="19697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rgbClr val="C00000"/>
                    </a:solidFill>
                  </a:rPr>
                  <a:t>Multiplexing Gain: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Send multiple packets at the same time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3200" dirty="0"/>
                  <a:t> MIMO </a:t>
                </a:r>
                <a:r>
                  <a:rPr lang="en-US" sz="3200" dirty="0">
                    <a:sym typeface="Wingdings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3200" dirty="0">
                    <a:sym typeface="Wingdings" pitchFamily="2" charset="2"/>
                  </a:rPr>
                  <a:t> more packets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ym typeface="Wingdings" pitchFamily="2" charset="2"/>
                  </a:rPr>
                  <a:t>Data Rate: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𝑁</m:t>
                    </m:r>
                    <m:func>
                      <m:func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𝑆𝑁𝑅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e>
                    </m:func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9AD923D-2CDD-374B-9A24-03E234E22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189672"/>
                <a:ext cx="7924800" cy="1969770"/>
              </a:xfrm>
              <a:prstGeom prst="rect">
                <a:avLst/>
              </a:prstGeom>
              <a:blipFill>
                <a:blip r:embed="rId4"/>
                <a:stretch>
                  <a:fillRect l="-3205" t="-5769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78FD72E-9A42-BB44-9632-AA4525E7B1F1}"/>
                  </a:ext>
                </a:extLst>
              </p:cNvPr>
              <p:cNvSpPr txBox="1"/>
              <p:nvPr/>
            </p:nvSpPr>
            <p:spPr>
              <a:xfrm>
                <a:off x="609600" y="4050030"/>
                <a:ext cx="7924800" cy="19697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rgbClr val="C00000"/>
                    </a:solidFill>
                  </a:rPr>
                  <a:t>Diversity Gain: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Increase SNR of the received packets</a:t>
                </a:r>
                <a:endParaRPr lang="en-US" sz="3200" dirty="0">
                  <a:sym typeface="Wingdings" pitchFamily="2" charset="2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3200" dirty="0"/>
                  <a:t> MIMO </a:t>
                </a:r>
                <a:r>
                  <a:rPr lang="en-US" sz="32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×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func>
                          <m:func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𝑁</m:t>
                            </m:r>
                          </m:e>
                        </m:func>
                      </m:e>
                      <m:sup>
                        <m:r>
                          <a:rPr lang="en-US" sz="3200" b="0" i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/>
                  <a:t> data rate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Data Rate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unc>
                      <m:fun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𝑆𝑁𝑅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78FD72E-9A42-BB44-9632-AA4525E7B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050030"/>
                <a:ext cx="7924800" cy="1969770"/>
              </a:xfrm>
              <a:prstGeom prst="rect">
                <a:avLst/>
              </a:prstGeom>
              <a:blipFill>
                <a:blip r:embed="rId5"/>
                <a:stretch>
                  <a:fillRect l="-3205" t="-5769" b="-10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2EF21DD-B859-5F4E-BEDB-0907874FE8ED}"/>
                  </a:ext>
                </a:extLst>
              </p14:cNvPr>
              <p14:cNvContentPartPr/>
              <p14:nvPr/>
            </p14:nvContentPartPr>
            <p14:xfrm>
              <a:off x="4977720" y="24066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2EF21DD-B859-5F4E-BEDB-0907874FE8E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68360" y="23972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7482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707AF-7A35-D288-3E63-85A6EC5B2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MIMO Gains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A5E036-285B-0B90-9E59-7DAD7C01CA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1124744"/>
                <a:ext cx="8686800" cy="5328592"/>
              </a:xfrm>
            </p:spPr>
            <p:txBody>
              <a:bodyPr>
                <a:normAutofit/>
              </a:bodyPr>
              <a:lstStyle/>
              <a:p>
                <a:r>
                  <a:rPr lang="en-CH" sz="2400" dirty="0"/>
                  <a:t>Multipath is essential for MIMO</a:t>
                </a:r>
              </a:p>
              <a:p>
                <a:pPr lvl="1"/>
                <a:r>
                  <a:rPr lang="en-CH" sz="2400" dirty="0"/>
                  <a:t>More Multipath </a:t>
                </a:r>
                <a:r>
                  <a:rPr lang="en-CH" sz="2400" dirty="0">
                    <a:sym typeface="Wingdings" pitchFamily="2" charset="2"/>
                  </a:rPr>
                  <a:t> More Diversity </a:t>
                </a:r>
              </a:p>
              <a:p>
                <a:pPr lvl="1"/>
                <a:r>
                  <a:rPr lang="en-CH" sz="2400" dirty="0">
                    <a:sym typeface="Wingdings" pitchFamily="2" charset="2"/>
                  </a:rPr>
                  <a:t>More Multipath  More Degress of Freedom</a:t>
                </a:r>
              </a:p>
              <a:p>
                <a:pPr marL="0" indent="0">
                  <a:buNone/>
                </a:pPr>
                <a:endParaRPr lang="en-CH" sz="2800" dirty="0">
                  <a:sym typeface="Wingdings" pitchFamily="2" charset="2"/>
                </a:endParaRPr>
              </a:p>
              <a:p>
                <a:r>
                  <a:rPr lang="en-CH" sz="2400" dirty="0">
                    <a:sym typeface="Wingdings" pitchFamily="2" charset="2"/>
                  </a:rPr>
                  <a:t>Condition Number of Matrix </a:t>
                </a:r>
                <a14:m>
                  <m:oMath xmlns:m="http://schemas.openxmlformats.org/officeDocument/2006/math">
                    <m:r>
                      <a:rPr lang="en-US" sz="2400" b="1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rebuchet MS"/>
                      </a:rPr>
                      <m:t>𝐇</m:t>
                    </m:r>
                    <m:r>
                      <a:rPr lang="en-US" sz="24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rebuchet MS"/>
                      </a:rPr>
                      <m:t> </m:t>
                    </m:r>
                  </m:oMath>
                </a14:m>
                <a:endParaRPr lang="en-GB" sz="2400" b="0" i="0" dirty="0">
                  <a:solidFill>
                    <a:srgbClr val="474747"/>
                  </a:solidFill>
                  <a:effectLst/>
                  <a:latin typeface="Google Sans"/>
                </a:endParaRPr>
              </a:p>
              <a:p>
                <a:pPr lvl="1"/>
                <a:r>
                  <a:rPr lang="en-GB" sz="2400" dirty="0"/>
                  <a:t>A measure of how close a matrix is to being singular</a:t>
                </a:r>
              </a:p>
              <a:p>
                <a:pPr lvl="1"/>
                <a:r>
                  <a:rPr lang="en-GB" sz="2400" dirty="0"/>
                  <a:t>A matrix with large condition number is nearly singular </a:t>
                </a:r>
                <a:r>
                  <a:rPr lang="en-GB" sz="2400" dirty="0">
                    <a:sym typeface="Wingdings" pitchFamily="2" charset="2"/>
                  </a:rPr>
                  <a:t> Unstable MIMO system, high noise amplification, not enough degrees of freedom. </a:t>
                </a:r>
                <a:endParaRPr lang="en-GB" sz="2400" dirty="0"/>
              </a:p>
              <a:p>
                <a:pPr lvl="1"/>
                <a:r>
                  <a:rPr lang="en-GB" sz="2400" dirty="0"/>
                  <a:t>A matrix with condition number close to 1 is far from being singular. </a:t>
                </a:r>
                <a:endParaRPr lang="en-CH" sz="2400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CH" sz="2400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CH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A5E036-285B-0B90-9E59-7DAD7C01CA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124744"/>
                <a:ext cx="8686800" cy="5328592"/>
              </a:xfrm>
              <a:blipFill>
                <a:blip r:embed="rId2"/>
                <a:stretch>
                  <a:fillRect l="-1023" t="-950" b="-71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115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1">
            <a:extLst>
              <a:ext uri="{FF2B5EF4-FFF2-40B4-BE49-F238E27FC236}">
                <a16:creationId xmlns:a16="http://schemas.microsoft.com/office/drawing/2014/main" id="{586D1DBC-B7B1-5B4F-9633-F3FDF4DE9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MIMO: Multiple Input Multiple Output</a:t>
            </a:r>
          </a:p>
        </p:txBody>
      </p:sp>
      <p:cxnSp>
        <p:nvCxnSpPr>
          <p:cNvPr id="193" name="Shape 22">
            <a:extLst>
              <a:ext uri="{FF2B5EF4-FFF2-40B4-BE49-F238E27FC236}">
                <a16:creationId xmlns:a16="http://schemas.microsoft.com/office/drawing/2014/main" id="{1472B666-91A0-C145-9624-C4132E85BAF0}"/>
              </a:ext>
            </a:extLst>
          </p:cNvPr>
          <p:cNvCxnSpPr/>
          <p:nvPr/>
        </p:nvCxnSpPr>
        <p:spPr>
          <a:xfrm rot="10800000" flipH="1">
            <a:off x="3228131" y="1849315"/>
            <a:ext cx="534015" cy="141438"/>
          </a:xfrm>
          <a:prstGeom prst="bentConnector2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" name="Isosceles Triangle 23">
            <a:extLst>
              <a:ext uri="{FF2B5EF4-FFF2-40B4-BE49-F238E27FC236}">
                <a16:creationId xmlns:a16="http://schemas.microsoft.com/office/drawing/2014/main" id="{84880FE4-0B37-4248-99EF-C737BE7743B2}"/>
              </a:ext>
            </a:extLst>
          </p:cNvPr>
          <p:cNvSpPr/>
          <p:nvPr/>
        </p:nvSpPr>
        <p:spPr>
          <a:xfrm rot="10800000">
            <a:off x="3685543" y="1733882"/>
            <a:ext cx="153208" cy="115433"/>
          </a:xfrm>
          <a:prstGeom prst="triangl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cxnSp>
        <p:nvCxnSpPr>
          <p:cNvPr id="195" name="Shape 24">
            <a:extLst>
              <a:ext uri="{FF2B5EF4-FFF2-40B4-BE49-F238E27FC236}">
                <a16:creationId xmlns:a16="http://schemas.microsoft.com/office/drawing/2014/main" id="{FA5635F5-EA6B-8245-8E53-DA8829546E1B}"/>
              </a:ext>
            </a:extLst>
          </p:cNvPr>
          <p:cNvCxnSpPr/>
          <p:nvPr/>
        </p:nvCxnSpPr>
        <p:spPr>
          <a:xfrm rot="10800000">
            <a:off x="4821892" y="1831869"/>
            <a:ext cx="504000" cy="131604"/>
          </a:xfrm>
          <a:prstGeom prst="bentConnector2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Isosceles Triangle 25">
            <a:extLst>
              <a:ext uri="{FF2B5EF4-FFF2-40B4-BE49-F238E27FC236}">
                <a16:creationId xmlns:a16="http://schemas.microsoft.com/office/drawing/2014/main" id="{9E8CED9A-B096-3B4B-BB63-4718771ACA19}"/>
              </a:ext>
            </a:extLst>
          </p:cNvPr>
          <p:cNvSpPr/>
          <p:nvPr/>
        </p:nvSpPr>
        <p:spPr>
          <a:xfrm rot="10800000">
            <a:off x="4749464" y="1716437"/>
            <a:ext cx="153208" cy="115433"/>
          </a:xfrm>
          <a:prstGeom prst="triangl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97" name="Rounded Rectangle 196">
            <a:extLst>
              <a:ext uri="{FF2B5EF4-FFF2-40B4-BE49-F238E27FC236}">
                <a16:creationId xmlns:a16="http://schemas.microsoft.com/office/drawing/2014/main" id="{4556AF3F-BEEF-BE42-B1E9-6A5C6AF57AAE}"/>
              </a:ext>
            </a:extLst>
          </p:cNvPr>
          <p:cNvSpPr/>
          <p:nvPr/>
        </p:nvSpPr>
        <p:spPr>
          <a:xfrm>
            <a:off x="1832564" y="1755059"/>
            <a:ext cx="1804820" cy="60125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98" name="Rounded Rectangle 197">
            <a:extLst>
              <a:ext uri="{FF2B5EF4-FFF2-40B4-BE49-F238E27FC236}">
                <a16:creationId xmlns:a16="http://schemas.microsoft.com/office/drawing/2014/main" id="{74F64999-13BB-BC4A-8CB0-D295F195215D}"/>
              </a:ext>
            </a:extLst>
          </p:cNvPr>
          <p:cNvSpPr/>
          <p:nvPr/>
        </p:nvSpPr>
        <p:spPr>
          <a:xfrm>
            <a:off x="4943037" y="1755059"/>
            <a:ext cx="2802175" cy="60125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99" name="Isosceles Triangle 13">
            <a:extLst>
              <a:ext uri="{FF2B5EF4-FFF2-40B4-BE49-F238E27FC236}">
                <a16:creationId xmlns:a16="http://schemas.microsoft.com/office/drawing/2014/main" id="{B718780E-FFCB-3641-BC11-901942C53FD5}"/>
              </a:ext>
            </a:extLst>
          </p:cNvPr>
          <p:cNvSpPr/>
          <p:nvPr/>
        </p:nvSpPr>
        <p:spPr>
          <a:xfrm rot="10800000">
            <a:off x="3688773" y="3648605"/>
            <a:ext cx="153209" cy="115434"/>
          </a:xfrm>
          <a:prstGeom prst="triangl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cxnSp>
        <p:nvCxnSpPr>
          <p:cNvPr id="200" name="Shape 8">
            <a:extLst>
              <a:ext uri="{FF2B5EF4-FFF2-40B4-BE49-F238E27FC236}">
                <a16:creationId xmlns:a16="http://schemas.microsoft.com/office/drawing/2014/main" id="{17A5422A-8321-594D-816F-24E98EE93BB9}"/>
              </a:ext>
            </a:extLst>
          </p:cNvPr>
          <p:cNvCxnSpPr/>
          <p:nvPr/>
        </p:nvCxnSpPr>
        <p:spPr>
          <a:xfrm rot="10800000" flipH="1">
            <a:off x="3228131" y="4339855"/>
            <a:ext cx="534018" cy="107092"/>
          </a:xfrm>
          <a:prstGeom prst="bentConnector2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1" name="Isosceles Triangle 15">
            <a:extLst>
              <a:ext uri="{FF2B5EF4-FFF2-40B4-BE49-F238E27FC236}">
                <a16:creationId xmlns:a16="http://schemas.microsoft.com/office/drawing/2014/main" id="{E580BC15-E051-AA48-B3B6-B3409B32D5F0}"/>
              </a:ext>
            </a:extLst>
          </p:cNvPr>
          <p:cNvSpPr/>
          <p:nvPr/>
        </p:nvSpPr>
        <p:spPr>
          <a:xfrm rot="10800000">
            <a:off x="3685545" y="4224420"/>
            <a:ext cx="153209" cy="115434"/>
          </a:xfrm>
          <a:prstGeom prst="triangl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cxnSp>
        <p:nvCxnSpPr>
          <p:cNvPr id="202" name="Shape 14">
            <a:extLst>
              <a:ext uri="{FF2B5EF4-FFF2-40B4-BE49-F238E27FC236}">
                <a16:creationId xmlns:a16="http://schemas.microsoft.com/office/drawing/2014/main" id="{556394B4-1175-134D-B672-6926C87ADC46}"/>
              </a:ext>
            </a:extLst>
          </p:cNvPr>
          <p:cNvCxnSpPr/>
          <p:nvPr/>
        </p:nvCxnSpPr>
        <p:spPr>
          <a:xfrm rot="10800000" flipH="1">
            <a:off x="3228131" y="3764040"/>
            <a:ext cx="534018" cy="107092"/>
          </a:xfrm>
          <a:prstGeom prst="bentConnector2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" name="Rounded Rectangle 202">
            <a:extLst>
              <a:ext uri="{FF2B5EF4-FFF2-40B4-BE49-F238E27FC236}">
                <a16:creationId xmlns:a16="http://schemas.microsoft.com/office/drawing/2014/main" id="{967B1CAF-D3AF-374D-905B-C91AB9515122}"/>
              </a:ext>
            </a:extLst>
          </p:cNvPr>
          <p:cNvSpPr/>
          <p:nvPr/>
        </p:nvSpPr>
        <p:spPr>
          <a:xfrm>
            <a:off x="1832564" y="3531086"/>
            <a:ext cx="1780595" cy="1370179"/>
          </a:xfrm>
          <a:prstGeom prst="roundRect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04" name="Isosceles Triangle 13">
            <a:extLst>
              <a:ext uri="{FF2B5EF4-FFF2-40B4-BE49-F238E27FC236}">
                <a16:creationId xmlns:a16="http://schemas.microsoft.com/office/drawing/2014/main" id="{182798F5-E218-164C-A35A-A389623CE074}"/>
              </a:ext>
            </a:extLst>
          </p:cNvPr>
          <p:cNvSpPr/>
          <p:nvPr/>
        </p:nvSpPr>
        <p:spPr>
          <a:xfrm rot="10800000" flipH="1">
            <a:off x="4766964" y="3636093"/>
            <a:ext cx="153209" cy="115434"/>
          </a:xfrm>
          <a:prstGeom prst="triangl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cxnSp>
        <p:nvCxnSpPr>
          <p:cNvPr id="205" name="Shape 8">
            <a:extLst>
              <a:ext uri="{FF2B5EF4-FFF2-40B4-BE49-F238E27FC236}">
                <a16:creationId xmlns:a16="http://schemas.microsoft.com/office/drawing/2014/main" id="{2BABA285-BEC5-274C-9413-EFE06D8E9C37}"/>
              </a:ext>
            </a:extLst>
          </p:cNvPr>
          <p:cNvCxnSpPr/>
          <p:nvPr/>
        </p:nvCxnSpPr>
        <p:spPr>
          <a:xfrm rot="10800000">
            <a:off x="4846798" y="4327343"/>
            <a:ext cx="534018" cy="107092"/>
          </a:xfrm>
          <a:prstGeom prst="bentConnector2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" name="Isosceles Triangle 15">
            <a:extLst>
              <a:ext uri="{FF2B5EF4-FFF2-40B4-BE49-F238E27FC236}">
                <a16:creationId xmlns:a16="http://schemas.microsoft.com/office/drawing/2014/main" id="{26500D42-E04A-E144-8611-AD6168BA618A}"/>
              </a:ext>
            </a:extLst>
          </p:cNvPr>
          <p:cNvSpPr/>
          <p:nvPr/>
        </p:nvSpPr>
        <p:spPr>
          <a:xfrm rot="10800000" flipH="1">
            <a:off x="4770192" y="4211908"/>
            <a:ext cx="153209" cy="115434"/>
          </a:xfrm>
          <a:prstGeom prst="triangl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cxnSp>
        <p:nvCxnSpPr>
          <p:cNvPr id="207" name="Shape 14">
            <a:extLst>
              <a:ext uri="{FF2B5EF4-FFF2-40B4-BE49-F238E27FC236}">
                <a16:creationId xmlns:a16="http://schemas.microsoft.com/office/drawing/2014/main" id="{61EDAA33-7510-0D4E-B5D1-E2026F81960E}"/>
              </a:ext>
            </a:extLst>
          </p:cNvPr>
          <p:cNvCxnSpPr/>
          <p:nvPr/>
        </p:nvCxnSpPr>
        <p:spPr>
          <a:xfrm rot="10800000">
            <a:off x="4846798" y="3751527"/>
            <a:ext cx="534018" cy="107092"/>
          </a:xfrm>
          <a:prstGeom prst="bentConnector2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Rounded Rectangle 207">
            <a:extLst>
              <a:ext uri="{FF2B5EF4-FFF2-40B4-BE49-F238E27FC236}">
                <a16:creationId xmlns:a16="http://schemas.microsoft.com/office/drawing/2014/main" id="{6C22922B-3DEC-764B-8E7E-0CAF5E54FCF9}"/>
              </a:ext>
            </a:extLst>
          </p:cNvPr>
          <p:cNvSpPr/>
          <p:nvPr/>
        </p:nvSpPr>
        <p:spPr>
          <a:xfrm flipH="1">
            <a:off x="4995786" y="3518576"/>
            <a:ext cx="2749425" cy="1386329"/>
          </a:xfrm>
          <a:prstGeom prst="roundRect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B2B685-2F17-7F4A-8182-393E4716CA19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4945695" y="1880760"/>
            <a:ext cx="2633472" cy="383741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856EDCAA-9170-2C4F-92B0-165B0B5504BB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1933247" y="1909609"/>
            <a:ext cx="1728216" cy="351699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8ABB5CE7-17B2-7547-8184-1CC62BB1CFFA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1884943" y="3787409"/>
            <a:ext cx="1728216" cy="351699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50000221-7EEE-4A44-A718-00E1C5ADA1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grayscl/>
          </a:blip>
          <a:srcRect b="46861"/>
          <a:stretch/>
        </p:blipFill>
        <p:spPr>
          <a:xfrm>
            <a:off x="1884943" y="4372011"/>
            <a:ext cx="1728216" cy="186888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069C74C4-2BC7-D345-8C8C-5AF185F3646A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5008725" y="3785239"/>
            <a:ext cx="2633472" cy="383741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43B41D1A-E95B-134E-B2BE-56A7E67CD6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grayscl/>
          </a:blip>
          <a:srcRect b="38728"/>
          <a:stretch/>
        </p:blipFill>
        <p:spPr>
          <a:xfrm>
            <a:off x="4995786" y="4355989"/>
            <a:ext cx="2633472" cy="23512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0693F6-FC93-E84E-AA45-8965EE8F4E53}"/>
              </a:ext>
            </a:extLst>
          </p:cNvPr>
          <p:cNvSpPr txBox="1"/>
          <p:nvPr/>
        </p:nvSpPr>
        <p:spPr>
          <a:xfrm>
            <a:off x="609601" y="838200"/>
            <a:ext cx="4280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Trebuchet MS"/>
              </a:rPr>
              <a:t>So far: single input single output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853742-C6E8-C444-AED5-2A7F0E328BAD}"/>
              </a:ext>
            </a:extLst>
          </p:cNvPr>
          <p:cNvSpPr txBox="1"/>
          <p:nvPr/>
        </p:nvSpPr>
        <p:spPr>
          <a:xfrm>
            <a:off x="609600" y="2714657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Trebuchet MS"/>
              </a:rPr>
              <a:t>MIMO: multiple input multiple output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266CE6-EB8A-8641-8872-DF8EE5EEE5CC}"/>
              </a:ext>
            </a:extLst>
          </p:cNvPr>
          <p:cNvSpPr txBox="1"/>
          <p:nvPr/>
        </p:nvSpPr>
        <p:spPr>
          <a:xfrm>
            <a:off x="76200" y="4924457"/>
            <a:ext cx="861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cs typeface="Trebuchet MS"/>
              </a:rPr>
              <a:t>Increase capacity of channel using multiple TX and RX antennas.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79D5700-935F-B747-AD67-57114CA44B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633" y="5480347"/>
            <a:ext cx="1234440" cy="12344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0712FB-8781-094A-ADA7-00CC9C613F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2317" y="5422931"/>
            <a:ext cx="1277502" cy="12775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3FC99AD-C51B-A241-904F-54BFB2DDD5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062" y="5361077"/>
            <a:ext cx="1440180" cy="14401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42505A6-1615-0840-8719-9F043DA680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400"/>
          <a:stretch/>
        </p:blipFill>
        <p:spPr>
          <a:xfrm>
            <a:off x="5220485" y="5461425"/>
            <a:ext cx="1645920" cy="137598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4E7C2AD-193E-FB4F-BBB4-B1C7E3DB868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500" r="12500"/>
          <a:stretch/>
        </p:blipFill>
        <p:spPr>
          <a:xfrm>
            <a:off x="7246648" y="5476572"/>
            <a:ext cx="1794258" cy="13456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964F24-AA23-FAC6-0CAC-DA58D7F7432E}"/>
              </a:ext>
            </a:extLst>
          </p:cNvPr>
          <p:cNvSpPr/>
          <p:nvPr/>
        </p:nvSpPr>
        <p:spPr>
          <a:xfrm>
            <a:off x="3019819" y="4523052"/>
            <a:ext cx="208311" cy="133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257EB1-B43D-4CEB-94C8-325DA761726D}"/>
              </a:ext>
            </a:extLst>
          </p:cNvPr>
          <p:cNvSpPr/>
          <p:nvPr/>
        </p:nvSpPr>
        <p:spPr>
          <a:xfrm>
            <a:off x="5486400" y="4520066"/>
            <a:ext cx="208311" cy="133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2942830-526F-6D89-9BAF-0A0F1EB264A2}"/>
              </a:ext>
            </a:extLst>
          </p:cNvPr>
          <p:cNvCxnSpPr>
            <a:cxnSpLocks/>
          </p:cNvCxnSpPr>
          <p:nvPr/>
        </p:nvCxnSpPr>
        <p:spPr>
          <a:xfrm>
            <a:off x="3106689" y="4134893"/>
            <a:ext cx="226" cy="2458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F9F93BD-7C47-5324-69D5-9FA5AE2D0E41}"/>
              </a:ext>
            </a:extLst>
          </p:cNvPr>
          <p:cNvCxnSpPr>
            <a:cxnSpLocks/>
          </p:cNvCxnSpPr>
          <p:nvPr/>
        </p:nvCxnSpPr>
        <p:spPr>
          <a:xfrm>
            <a:off x="5590555" y="4168980"/>
            <a:ext cx="0" cy="2103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46404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C5B0FDB-97D5-1D48-83A2-872891BE5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" y="381000"/>
            <a:ext cx="9144000" cy="101331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B82387-D218-2B4E-AC16-0DEF45F62982}"/>
              </a:ext>
            </a:extLst>
          </p:cNvPr>
          <p:cNvSpPr/>
          <p:nvPr/>
        </p:nvSpPr>
        <p:spPr>
          <a:xfrm>
            <a:off x="1752600" y="11668"/>
            <a:ext cx="624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D4D4D"/>
                </a:solidFill>
                <a:latin typeface="Roboto"/>
              </a:rPr>
              <a:t>Here is a link to the full MCS Table: ​</a:t>
            </a:r>
            <a:r>
              <a:rPr lang="en-US" dirty="0">
                <a:solidFill>
                  <a:srgbClr val="3596D3"/>
                </a:solidFill>
                <a:latin typeface="Roboto"/>
                <a:hlinkClick r:id="rId3"/>
              </a:rPr>
              <a:t>http://bit.ly/2G0DIcD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1EE5B27-5A3B-8141-9971-95DB6E9A6503}"/>
                  </a:ext>
                </a:extLst>
              </p14:cNvPr>
              <p14:cNvContentPartPr/>
              <p14:nvPr/>
            </p14:nvContentPartPr>
            <p14:xfrm>
              <a:off x="811440" y="2498400"/>
              <a:ext cx="93960" cy="4244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1EE5B27-5A3B-8141-9971-95DB6E9A65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2080" y="2489040"/>
                <a:ext cx="112680" cy="426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2286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MIMO: Multiple TX-RX streams</a:t>
            </a:r>
          </a:p>
        </p:txBody>
      </p:sp>
      <p:grpSp>
        <p:nvGrpSpPr>
          <p:cNvPr id="32" name="Group 12">
            <a:extLst>
              <a:ext uri="{FF2B5EF4-FFF2-40B4-BE49-F238E27FC236}">
                <a16:creationId xmlns:a16="http://schemas.microsoft.com/office/drawing/2014/main" id="{A3718309-A994-DA41-B4B1-836C2019F191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7234932" y="1941579"/>
            <a:ext cx="1152144" cy="515636"/>
            <a:chOff x="3245649" y="1709063"/>
            <a:chExt cx="1677149" cy="827638"/>
          </a:xfrm>
        </p:grpSpPr>
        <p:sp>
          <p:nvSpPr>
            <p:cNvPr id="33" name="Isosceles Triangle 13">
              <a:extLst>
                <a:ext uri="{FF2B5EF4-FFF2-40B4-BE49-F238E27FC236}">
                  <a16:creationId xmlns:a16="http://schemas.microsoft.com/office/drawing/2014/main" id="{13E0E8DB-FA56-3B45-A695-BE6A377CAF2E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34" name="Shape 8">
              <a:extLst>
                <a:ext uri="{FF2B5EF4-FFF2-40B4-BE49-F238E27FC236}">
                  <a16:creationId xmlns:a16="http://schemas.microsoft.com/office/drawing/2014/main" id="{D851F5D9-DB0C-2A48-8B20-7683B6FC7A90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Isosceles Triangle 15">
              <a:extLst>
                <a:ext uri="{FF2B5EF4-FFF2-40B4-BE49-F238E27FC236}">
                  <a16:creationId xmlns:a16="http://schemas.microsoft.com/office/drawing/2014/main" id="{B228601E-61D0-8345-BA11-0E4471D8A592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36" name="Shape 14">
              <a:extLst>
                <a:ext uri="{FF2B5EF4-FFF2-40B4-BE49-F238E27FC236}">
                  <a16:creationId xmlns:a16="http://schemas.microsoft.com/office/drawing/2014/main" id="{01025A01-63DB-8B4A-8F0B-518A3B3C4A58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A3B98ED-AE3D-C743-A047-CED08E48A424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D83E88F-8B0F-704D-BC9D-5E56E7C39748}"/>
              </a:ext>
            </a:extLst>
          </p:cNvPr>
          <p:cNvGrpSpPr/>
          <p:nvPr/>
        </p:nvGrpSpPr>
        <p:grpSpPr>
          <a:xfrm>
            <a:off x="1546860" y="1480338"/>
            <a:ext cx="505179" cy="1208986"/>
            <a:chOff x="1785285" y="1876755"/>
            <a:chExt cx="561310" cy="1343318"/>
          </a:xfrm>
        </p:grpSpPr>
        <p:sp>
          <p:nvSpPr>
            <p:cNvPr id="124" name="Isosceles Triangle 13">
              <a:extLst>
                <a:ext uri="{FF2B5EF4-FFF2-40B4-BE49-F238E27FC236}">
                  <a16:creationId xmlns:a16="http://schemas.microsoft.com/office/drawing/2014/main" id="{CC2F1419-9EFB-9841-B8E8-A4C6BFBBFCD9}"/>
                </a:ext>
              </a:extLst>
            </p:cNvPr>
            <p:cNvSpPr/>
            <p:nvPr/>
          </p:nvSpPr>
          <p:spPr>
            <a:xfrm rot="10800000">
              <a:off x="2206024" y="1985450"/>
              <a:ext cx="139937" cy="105434"/>
            </a:xfrm>
            <a:prstGeom prst="triangl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25" name="Shape 32">
              <a:extLst>
                <a:ext uri="{FF2B5EF4-FFF2-40B4-BE49-F238E27FC236}">
                  <a16:creationId xmlns:a16="http://schemas.microsoft.com/office/drawing/2014/main" id="{2663BBBE-5342-5645-90E3-1556A1B5B7C4}"/>
                </a:ext>
              </a:extLst>
            </p:cNvPr>
            <p:cNvCxnSpPr/>
            <p:nvPr/>
          </p:nvCxnSpPr>
          <p:spPr>
            <a:xfrm rot="10800000" flipH="1">
              <a:off x="1785285" y="2090884"/>
              <a:ext cx="487758" cy="97816"/>
            </a:xfrm>
            <a:prstGeom prst="bentConnector2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Isosceles Triangle 13">
              <a:extLst>
                <a:ext uri="{FF2B5EF4-FFF2-40B4-BE49-F238E27FC236}">
                  <a16:creationId xmlns:a16="http://schemas.microsoft.com/office/drawing/2014/main" id="{0D623760-B5D2-8540-AE83-E3008EABBDAE}"/>
                </a:ext>
              </a:extLst>
            </p:cNvPr>
            <p:cNvSpPr/>
            <p:nvPr/>
          </p:nvSpPr>
          <p:spPr>
            <a:xfrm rot="10800000">
              <a:off x="2206658" y="2402416"/>
              <a:ext cx="139937" cy="105434"/>
            </a:xfrm>
            <a:prstGeom prst="triangl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30" name="Shape 39">
              <a:extLst>
                <a:ext uri="{FF2B5EF4-FFF2-40B4-BE49-F238E27FC236}">
                  <a16:creationId xmlns:a16="http://schemas.microsoft.com/office/drawing/2014/main" id="{0138F464-1B37-5945-B369-635528D27DAA}"/>
                </a:ext>
              </a:extLst>
            </p:cNvPr>
            <p:cNvCxnSpPr/>
            <p:nvPr/>
          </p:nvCxnSpPr>
          <p:spPr>
            <a:xfrm rot="10800000" flipH="1">
              <a:off x="1785919" y="2943105"/>
              <a:ext cx="487758" cy="97815"/>
            </a:xfrm>
            <a:prstGeom prst="bentConnector2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Isosceles Triangle 15">
              <a:extLst>
                <a:ext uri="{FF2B5EF4-FFF2-40B4-BE49-F238E27FC236}">
                  <a16:creationId xmlns:a16="http://schemas.microsoft.com/office/drawing/2014/main" id="{84423B41-74B3-E34A-802F-02117B0A1B80}"/>
                </a:ext>
              </a:extLst>
            </p:cNvPr>
            <p:cNvSpPr/>
            <p:nvPr/>
          </p:nvSpPr>
          <p:spPr>
            <a:xfrm rot="10800000">
              <a:off x="2203710" y="2837670"/>
              <a:ext cx="139937" cy="105434"/>
            </a:xfrm>
            <a:prstGeom prst="triangl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36" name="Shape 45">
              <a:extLst>
                <a:ext uri="{FF2B5EF4-FFF2-40B4-BE49-F238E27FC236}">
                  <a16:creationId xmlns:a16="http://schemas.microsoft.com/office/drawing/2014/main" id="{FC07D2D2-C9B5-AD4A-82A1-7AF966B168CD}"/>
                </a:ext>
              </a:extLst>
            </p:cNvPr>
            <p:cNvCxnSpPr/>
            <p:nvPr/>
          </p:nvCxnSpPr>
          <p:spPr>
            <a:xfrm rot="10800000" flipH="1">
              <a:off x="1785919" y="2507850"/>
              <a:ext cx="487758" cy="97816"/>
            </a:xfrm>
            <a:prstGeom prst="bentConnector2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44CEC4DA-E85C-E041-942A-84B0D011ABB4}"/>
                </a:ext>
              </a:extLst>
            </p:cNvPr>
            <p:cNvSpPr/>
            <p:nvPr/>
          </p:nvSpPr>
          <p:spPr>
            <a:xfrm>
              <a:off x="1879600" y="1876755"/>
              <a:ext cx="243465" cy="1343318"/>
            </a:xfrm>
            <a:prstGeom prst="round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B5FE9EC3-DCBB-064A-AD3A-5C0B9F2E7EEC}"/>
              </a:ext>
            </a:extLst>
          </p:cNvPr>
          <p:cNvSpPr txBox="1"/>
          <p:nvPr/>
        </p:nvSpPr>
        <p:spPr>
          <a:xfrm>
            <a:off x="45720" y="889812"/>
            <a:ext cx="4959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cs typeface="Trebuchet MS"/>
              </a:rPr>
              <a:t>WiFi</a:t>
            </a:r>
            <a:r>
              <a:rPr lang="en-US" sz="2800" dirty="0">
                <a:solidFill>
                  <a:srgbClr val="C00000"/>
                </a:solidFill>
                <a:cs typeface="Trebuchet MS"/>
              </a:rPr>
              <a:t> Access Points 2 to 8 MIMO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3262C065-E9FA-8B44-9D7C-6E74A6130513}"/>
              </a:ext>
            </a:extLst>
          </p:cNvPr>
          <p:cNvSpPr txBox="1"/>
          <p:nvPr/>
        </p:nvSpPr>
        <p:spPr>
          <a:xfrm>
            <a:off x="5088869" y="889812"/>
            <a:ext cx="4060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  <a:cs typeface="Trebuchet MS"/>
              </a:rPr>
              <a:t>WiFi</a:t>
            </a:r>
            <a:r>
              <a:rPr lang="en-US" sz="2800" dirty="0">
                <a:solidFill>
                  <a:schemeClr val="accent1"/>
                </a:solidFill>
                <a:cs typeface="Trebuchet MS"/>
              </a:rPr>
              <a:t> Devices 1 to 2 MIMO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DF5E8D-7CA9-9143-A726-9BA39F9783D1}"/>
              </a:ext>
            </a:extLst>
          </p:cNvPr>
          <p:cNvGrpSpPr/>
          <p:nvPr/>
        </p:nvGrpSpPr>
        <p:grpSpPr>
          <a:xfrm>
            <a:off x="5838686" y="1853610"/>
            <a:ext cx="576428" cy="639875"/>
            <a:chOff x="5485191" y="2362201"/>
            <a:chExt cx="640476" cy="710972"/>
          </a:xfrm>
        </p:grpSpPr>
        <p:cxnSp>
          <p:nvCxnSpPr>
            <p:cNvPr id="157" name="Shape 24">
              <a:extLst>
                <a:ext uri="{FF2B5EF4-FFF2-40B4-BE49-F238E27FC236}">
                  <a16:creationId xmlns:a16="http://schemas.microsoft.com/office/drawing/2014/main" id="{0DCC46E9-3A27-0146-8F6A-9CEEED032235}"/>
                </a:ext>
              </a:extLst>
            </p:cNvPr>
            <p:cNvCxnSpPr/>
            <p:nvPr/>
          </p:nvCxnSpPr>
          <p:spPr>
            <a:xfrm rot="10800000">
              <a:off x="5565667" y="2490458"/>
              <a:ext cx="560000" cy="14622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Isosceles Triangle 25">
              <a:extLst>
                <a:ext uri="{FF2B5EF4-FFF2-40B4-BE49-F238E27FC236}">
                  <a16:creationId xmlns:a16="http://schemas.microsoft.com/office/drawing/2014/main" id="{C2F9AB31-9244-454F-AB85-8702068B2AF9}"/>
                </a:ext>
              </a:extLst>
            </p:cNvPr>
            <p:cNvSpPr/>
            <p:nvPr/>
          </p:nvSpPr>
          <p:spPr>
            <a:xfrm rot="10800000">
              <a:off x="5485191" y="2362201"/>
              <a:ext cx="170231" cy="12825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59" name="Rounded Rectangle 158">
              <a:extLst>
                <a:ext uri="{FF2B5EF4-FFF2-40B4-BE49-F238E27FC236}">
                  <a16:creationId xmlns:a16="http://schemas.microsoft.com/office/drawing/2014/main" id="{6832FD50-259E-514C-86D3-E4C6E8279C10}"/>
                </a:ext>
              </a:extLst>
            </p:cNvPr>
            <p:cNvSpPr/>
            <p:nvPr/>
          </p:nvSpPr>
          <p:spPr>
            <a:xfrm>
              <a:off x="5700272" y="2405114"/>
              <a:ext cx="313848" cy="668059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0" name="Group 12">
            <a:extLst>
              <a:ext uri="{FF2B5EF4-FFF2-40B4-BE49-F238E27FC236}">
                <a16:creationId xmlns:a16="http://schemas.microsoft.com/office/drawing/2014/main" id="{A55372C4-EFF5-BC4A-BC02-0F7EF41BD1F6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95296" y="1800498"/>
            <a:ext cx="1152144" cy="515636"/>
            <a:chOff x="3245649" y="1709063"/>
            <a:chExt cx="1677149" cy="827638"/>
          </a:xfrm>
        </p:grpSpPr>
        <p:sp>
          <p:nvSpPr>
            <p:cNvPr id="161" name="Isosceles Triangle 13">
              <a:extLst>
                <a:ext uri="{FF2B5EF4-FFF2-40B4-BE49-F238E27FC236}">
                  <a16:creationId xmlns:a16="http://schemas.microsoft.com/office/drawing/2014/main" id="{378B2369-1F62-394D-8380-144C5EE75D80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62" name="Shape 8">
              <a:extLst>
                <a:ext uri="{FF2B5EF4-FFF2-40B4-BE49-F238E27FC236}">
                  <a16:creationId xmlns:a16="http://schemas.microsoft.com/office/drawing/2014/main" id="{32D48349-8A3E-2845-8261-CE9CDFA34A4D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Isosceles Triangle 15">
              <a:extLst>
                <a:ext uri="{FF2B5EF4-FFF2-40B4-BE49-F238E27FC236}">
                  <a16:creationId xmlns:a16="http://schemas.microsoft.com/office/drawing/2014/main" id="{AFF5782D-14AF-AA4A-B69C-4B97F3C189A7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64" name="Shape 14">
              <a:extLst>
                <a:ext uri="{FF2B5EF4-FFF2-40B4-BE49-F238E27FC236}">
                  <a16:creationId xmlns:a16="http://schemas.microsoft.com/office/drawing/2014/main" id="{2347D82B-619D-FE4E-9B86-FC2E16A3DA9D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Rounded Rectangle 164">
              <a:extLst>
                <a:ext uri="{FF2B5EF4-FFF2-40B4-BE49-F238E27FC236}">
                  <a16:creationId xmlns:a16="http://schemas.microsoft.com/office/drawing/2014/main" id="{3A83E81C-0C8C-5C4C-B39A-27EA43F01888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180" name="TextBox 179">
            <a:extLst>
              <a:ext uri="{FF2B5EF4-FFF2-40B4-BE49-F238E27FC236}">
                <a16:creationId xmlns:a16="http://schemas.microsoft.com/office/drawing/2014/main" id="{2032D0CC-49DC-1142-A2D4-7C7E6CB0B249}"/>
              </a:ext>
            </a:extLst>
          </p:cNvPr>
          <p:cNvSpPr txBox="1"/>
          <p:nvPr/>
        </p:nvSpPr>
        <p:spPr>
          <a:xfrm>
            <a:off x="5256491" y="2867821"/>
            <a:ext cx="40601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520" dirty="0">
                <a:cs typeface="Trebuchet MS"/>
              </a:rPr>
              <a:t>Power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520" dirty="0">
                <a:cs typeface="Trebuchet MS"/>
              </a:rPr>
              <a:t>Form Factor &amp; Antenna Separation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520" dirty="0">
                <a:cs typeface="Trebuchet MS"/>
              </a:rPr>
              <a:t>Most mobile phones support 2 MIMO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123F0D-E4B6-264A-BA58-046167FEE651}"/>
              </a:ext>
            </a:extLst>
          </p:cNvPr>
          <p:cNvGrpSpPr/>
          <p:nvPr/>
        </p:nvGrpSpPr>
        <p:grpSpPr>
          <a:xfrm>
            <a:off x="2742360" y="1476049"/>
            <a:ext cx="505179" cy="1563624"/>
            <a:chOff x="2440600" y="1827858"/>
            <a:chExt cx="561310" cy="1737360"/>
          </a:xfrm>
        </p:grpSpPr>
        <p:sp>
          <p:nvSpPr>
            <p:cNvPr id="173" name="Isosceles Triangle 13">
              <a:extLst>
                <a:ext uri="{FF2B5EF4-FFF2-40B4-BE49-F238E27FC236}">
                  <a16:creationId xmlns:a16="http://schemas.microsoft.com/office/drawing/2014/main" id="{4730FF17-6619-0949-B155-47668A47E9F1}"/>
                </a:ext>
              </a:extLst>
            </p:cNvPr>
            <p:cNvSpPr/>
            <p:nvPr/>
          </p:nvSpPr>
          <p:spPr>
            <a:xfrm rot="10800000">
              <a:off x="2861339" y="1936553"/>
              <a:ext cx="139937" cy="105434"/>
            </a:xfrm>
            <a:prstGeom prst="triangle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74" name="Shape 32">
              <a:extLst>
                <a:ext uri="{FF2B5EF4-FFF2-40B4-BE49-F238E27FC236}">
                  <a16:creationId xmlns:a16="http://schemas.microsoft.com/office/drawing/2014/main" id="{E622BEA0-2B09-F549-BDCC-81CD44F99355}"/>
                </a:ext>
              </a:extLst>
            </p:cNvPr>
            <p:cNvCxnSpPr/>
            <p:nvPr/>
          </p:nvCxnSpPr>
          <p:spPr>
            <a:xfrm rot="10800000" flipH="1">
              <a:off x="2440600" y="2041987"/>
              <a:ext cx="487758" cy="97816"/>
            </a:xfrm>
            <a:prstGeom prst="bentConnector2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Isosceles Triangle 13">
              <a:extLst>
                <a:ext uri="{FF2B5EF4-FFF2-40B4-BE49-F238E27FC236}">
                  <a16:creationId xmlns:a16="http://schemas.microsoft.com/office/drawing/2014/main" id="{01D0359C-AFBC-414F-ABFF-CFD4AF766638}"/>
                </a:ext>
              </a:extLst>
            </p:cNvPr>
            <p:cNvSpPr/>
            <p:nvPr/>
          </p:nvSpPr>
          <p:spPr>
            <a:xfrm rot="10800000">
              <a:off x="2861973" y="2353519"/>
              <a:ext cx="139937" cy="105434"/>
            </a:xfrm>
            <a:prstGeom prst="triangle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76" name="Shape 39">
              <a:extLst>
                <a:ext uri="{FF2B5EF4-FFF2-40B4-BE49-F238E27FC236}">
                  <a16:creationId xmlns:a16="http://schemas.microsoft.com/office/drawing/2014/main" id="{089C2123-2485-E149-BED3-7702BD76767F}"/>
                </a:ext>
              </a:extLst>
            </p:cNvPr>
            <p:cNvCxnSpPr/>
            <p:nvPr/>
          </p:nvCxnSpPr>
          <p:spPr>
            <a:xfrm rot="10800000" flipH="1">
              <a:off x="2441234" y="2894208"/>
              <a:ext cx="487758" cy="97815"/>
            </a:xfrm>
            <a:prstGeom prst="bentConnector2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Isosceles Triangle 15">
              <a:extLst>
                <a:ext uri="{FF2B5EF4-FFF2-40B4-BE49-F238E27FC236}">
                  <a16:creationId xmlns:a16="http://schemas.microsoft.com/office/drawing/2014/main" id="{A54AD6CD-859D-424C-9531-F782602E3C22}"/>
                </a:ext>
              </a:extLst>
            </p:cNvPr>
            <p:cNvSpPr/>
            <p:nvPr/>
          </p:nvSpPr>
          <p:spPr>
            <a:xfrm rot="10800000">
              <a:off x="2859025" y="2788773"/>
              <a:ext cx="139937" cy="105434"/>
            </a:xfrm>
            <a:prstGeom prst="triangle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78" name="Shape 45">
              <a:extLst>
                <a:ext uri="{FF2B5EF4-FFF2-40B4-BE49-F238E27FC236}">
                  <a16:creationId xmlns:a16="http://schemas.microsoft.com/office/drawing/2014/main" id="{C62831FB-29A3-3641-BD03-153BF1375707}"/>
                </a:ext>
              </a:extLst>
            </p:cNvPr>
            <p:cNvCxnSpPr/>
            <p:nvPr/>
          </p:nvCxnSpPr>
          <p:spPr>
            <a:xfrm rot="10800000" flipH="1">
              <a:off x="2441234" y="2458953"/>
              <a:ext cx="487758" cy="97816"/>
            </a:xfrm>
            <a:prstGeom prst="bentConnector2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40EFBA-18B5-5F48-88C9-C84D10756F88}"/>
                </a:ext>
              </a:extLst>
            </p:cNvPr>
            <p:cNvGrpSpPr/>
            <p:nvPr/>
          </p:nvGrpSpPr>
          <p:grpSpPr>
            <a:xfrm>
              <a:off x="2441234" y="3149550"/>
              <a:ext cx="557728" cy="203250"/>
              <a:chOff x="2413001" y="3124200"/>
              <a:chExt cx="557728" cy="203250"/>
            </a:xfrm>
          </p:grpSpPr>
          <p:cxnSp>
            <p:nvCxnSpPr>
              <p:cNvPr id="181" name="Shape 39">
                <a:extLst>
                  <a:ext uri="{FF2B5EF4-FFF2-40B4-BE49-F238E27FC236}">
                    <a16:creationId xmlns:a16="http://schemas.microsoft.com/office/drawing/2014/main" id="{D2CFA4BC-D6C1-4F43-BECB-56B0F90AD82F}"/>
                  </a:ext>
                </a:extLst>
              </p:cNvPr>
              <p:cNvCxnSpPr/>
              <p:nvPr/>
            </p:nvCxnSpPr>
            <p:spPr>
              <a:xfrm rot="10800000" flipH="1">
                <a:off x="2413001" y="3229635"/>
                <a:ext cx="487758" cy="97815"/>
              </a:xfrm>
              <a:prstGeom prst="bentConnector2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Isosceles Triangle 15">
                <a:extLst>
                  <a:ext uri="{FF2B5EF4-FFF2-40B4-BE49-F238E27FC236}">
                    <a16:creationId xmlns:a16="http://schemas.microsoft.com/office/drawing/2014/main" id="{B610C5E6-A75C-0145-8876-F47A9415797C}"/>
                  </a:ext>
                </a:extLst>
              </p:cNvPr>
              <p:cNvSpPr/>
              <p:nvPr/>
            </p:nvSpPr>
            <p:spPr>
              <a:xfrm rot="10800000">
                <a:off x="2830792" y="3124200"/>
                <a:ext cx="139937" cy="105434"/>
              </a:xfrm>
              <a:prstGeom prst="triangl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79" name="Rounded Rectangle 178">
              <a:extLst>
                <a:ext uri="{FF2B5EF4-FFF2-40B4-BE49-F238E27FC236}">
                  <a16:creationId xmlns:a16="http://schemas.microsoft.com/office/drawing/2014/main" id="{8D6F57EC-AC8C-CE48-8C0B-2CB566A2ED46}"/>
                </a:ext>
              </a:extLst>
            </p:cNvPr>
            <p:cNvSpPr/>
            <p:nvPr/>
          </p:nvSpPr>
          <p:spPr>
            <a:xfrm>
              <a:off x="2534915" y="1827858"/>
              <a:ext cx="243465" cy="1737360"/>
            </a:xfrm>
            <a:prstGeom prst="roundRect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E2D9D86-87F2-4A44-B4E4-E261144E338A}"/>
              </a:ext>
            </a:extLst>
          </p:cNvPr>
          <p:cNvGrpSpPr/>
          <p:nvPr/>
        </p:nvGrpSpPr>
        <p:grpSpPr>
          <a:xfrm>
            <a:off x="3927447" y="1472828"/>
            <a:ext cx="509577" cy="2962656"/>
            <a:chOff x="3614495" y="1830850"/>
            <a:chExt cx="566197" cy="3291840"/>
          </a:xfrm>
        </p:grpSpPr>
        <p:sp>
          <p:nvSpPr>
            <p:cNvPr id="183" name="Isosceles Triangle 13">
              <a:extLst>
                <a:ext uri="{FF2B5EF4-FFF2-40B4-BE49-F238E27FC236}">
                  <a16:creationId xmlns:a16="http://schemas.microsoft.com/office/drawing/2014/main" id="{9409BF60-C0AD-0C40-BE1A-66B04054239F}"/>
                </a:ext>
              </a:extLst>
            </p:cNvPr>
            <p:cNvSpPr/>
            <p:nvPr/>
          </p:nvSpPr>
          <p:spPr>
            <a:xfrm rot="10800000">
              <a:off x="4035234" y="1939545"/>
              <a:ext cx="139937" cy="105434"/>
            </a:xfrm>
            <a:prstGeom prst="triangl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84" name="Shape 32">
              <a:extLst>
                <a:ext uri="{FF2B5EF4-FFF2-40B4-BE49-F238E27FC236}">
                  <a16:creationId xmlns:a16="http://schemas.microsoft.com/office/drawing/2014/main" id="{E52D8066-CC6E-8E42-8CCC-30156E27431F}"/>
                </a:ext>
              </a:extLst>
            </p:cNvPr>
            <p:cNvCxnSpPr/>
            <p:nvPr/>
          </p:nvCxnSpPr>
          <p:spPr>
            <a:xfrm rot="10800000" flipH="1">
              <a:off x="3614495" y="2044979"/>
              <a:ext cx="487758" cy="97816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Isosceles Triangle 13">
              <a:extLst>
                <a:ext uri="{FF2B5EF4-FFF2-40B4-BE49-F238E27FC236}">
                  <a16:creationId xmlns:a16="http://schemas.microsoft.com/office/drawing/2014/main" id="{16B1588F-2D85-694C-AEC1-B28D43A0199A}"/>
                </a:ext>
              </a:extLst>
            </p:cNvPr>
            <p:cNvSpPr/>
            <p:nvPr/>
          </p:nvSpPr>
          <p:spPr>
            <a:xfrm rot="10800000">
              <a:off x="4035868" y="2356511"/>
              <a:ext cx="139937" cy="105434"/>
            </a:xfrm>
            <a:prstGeom prst="triangl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86" name="Shape 39">
              <a:extLst>
                <a:ext uri="{FF2B5EF4-FFF2-40B4-BE49-F238E27FC236}">
                  <a16:creationId xmlns:a16="http://schemas.microsoft.com/office/drawing/2014/main" id="{4B940902-B866-FD46-A978-4FFA4A5DEC34}"/>
                </a:ext>
              </a:extLst>
            </p:cNvPr>
            <p:cNvCxnSpPr/>
            <p:nvPr/>
          </p:nvCxnSpPr>
          <p:spPr>
            <a:xfrm rot="10800000" flipH="1">
              <a:off x="3615129" y="2897200"/>
              <a:ext cx="487758" cy="97815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Isosceles Triangle 15">
              <a:extLst>
                <a:ext uri="{FF2B5EF4-FFF2-40B4-BE49-F238E27FC236}">
                  <a16:creationId xmlns:a16="http://schemas.microsoft.com/office/drawing/2014/main" id="{403E4F57-46A6-864E-B3B3-26AD576ACBE9}"/>
                </a:ext>
              </a:extLst>
            </p:cNvPr>
            <p:cNvSpPr/>
            <p:nvPr/>
          </p:nvSpPr>
          <p:spPr>
            <a:xfrm rot="10800000">
              <a:off x="4032920" y="2791765"/>
              <a:ext cx="139937" cy="105434"/>
            </a:xfrm>
            <a:prstGeom prst="triangl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88" name="Shape 45">
              <a:extLst>
                <a:ext uri="{FF2B5EF4-FFF2-40B4-BE49-F238E27FC236}">
                  <a16:creationId xmlns:a16="http://schemas.microsoft.com/office/drawing/2014/main" id="{C82AD4ED-1C51-7648-9F43-2CBD3821C94E}"/>
                </a:ext>
              </a:extLst>
            </p:cNvPr>
            <p:cNvCxnSpPr/>
            <p:nvPr/>
          </p:nvCxnSpPr>
          <p:spPr>
            <a:xfrm rot="10800000" flipH="1">
              <a:off x="3615129" y="2461945"/>
              <a:ext cx="487758" cy="97816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576C5229-B955-EA44-8304-4FA4A0486FE8}"/>
                </a:ext>
              </a:extLst>
            </p:cNvPr>
            <p:cNvGrpSpPr/>
            <p:nvPr/>
          </p:nvGrpSpPr>
          <p:grpSpPr>
            <a:xfrm>
              <a:off x="3615129" y="3152542"/>
              <a:ext cx="557728" cy="203250"/>
              <a:chOff x="2413001" y="3124200"/>
              <a:chExt cx="557728" cy="203250"/>
            </a:xfrm>
          </p:grpSpPr>
          <p:cxnSp>
            <p:nvCxnSpPr>
              <p:cNvPr id="190" name="Shape 39">
                <a:extLst>
                  <a:ext uri="{FF2B5EF4-FFF2-40B4-BE49-F238E27FC236}">
                    <a16:creationId xmlns:a16="http://schemas.microsoft.com/office/drawing/2014/main" id="{BCA8E66D-C658-634D-BA48-CC0635190417}"/>
                  </a:ext>
                </a:extLst>
              </p:cNvPr>
              <p:cNvCxnSpPr/>
              <p:nvPr/>
            </p:nvCxnSpPr>
            <p:spPr>
              <a:xfrm rot="10800000" flipH="1">
                <a:off x="2413001" y="3229635"/>
                <a:ext cx="487758" cy="97815"/>
              </a:xfrm>
              <a:prstGeom prst="bentConnector2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Isosceles Triangle 15">
                <a:extLst>
                  <a:ext uri="{FF2B5EF4-FFF2-40B4-BE49-F238E27FC236}">
                    <a16:creationId xmlns:a16="http://schemas.microsoft.com/office/drawing/2014/main" id="{1230C8DC-C425-CD4E-90E4-D24D07C2F9AA}"/>
                  </a:ext>
                </a:extLst>
              </p:cNvPr>
              <p:cNvSpPr/>
              <p:nvPr/>
            </p:nvSpPr>
            <p:spPr>
              <a:xfrm rot="10800000">
                <a:off x="2830792" y="3124200"/>
                <a:ext cx="139937" cy="105434"/>
              </a:xfrm>
              <a:prstGeom prst="triangl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3" name="Isosceles Triangle 13">
              <a:extLst>
                <a:ext uri="{FF2B5EF4-FFF2-40B4-BE49-F238E27FC236}">
                  <a16:creationId xmlns:a16="http://schemas.microsoft.com/office/drawing/2014/main" id="{C94A2248-6610-1143-8E45-E91CD872B9A0}"/>
                </a:ext>
              </a:extLst>
            </p:cNvPr>
            <p:cNvSpPr/>
            <p:nvPr/>
          </p:nvSpPr>
          <p:spPr>
            <a:xfrm rot="10800000">
              <a:off x="4040121" y="3531181"/>
              <a:ext cx="139937" cy="105434"/>
            </a:xfrm>
            <a:prstGeom prst="triangl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94" name="Shape 32">
              <a:extLst>
                <a:ext uri="{FF2B5EF4-FFF2-40B4-BE49-F238E27FC236}">
                  <a16:creationId xmlns:a16="http://schemas.microsoft.com/office/drawing/2014/main" id="{58C1D918-08A5-2F4F-8C4B-3DC9067C28B7}"/>
                </a:ext>
              </a:extLst>
            </p:cNvPr>
            <p:cNvCxnSpPr/>
            <p:nvPr/>
          </p:nvCxnSpPr>
          <p:spPr>
            <a:xfrm rot="10800000" flipH="1">
              <a:off x="3619382" y="3636615"/>
              <a:ext cx="487758" cy="97816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Isosceles Triangle 13">
              <a:extLst>
                <a:ext uri="{FF2B5EF4-FFF2-40B4-BE49-F238E27FC236}">
                  <a16:creationId xmlns:a16="http://schemas.microsoft.com/office/drawing/2014/main" id="{211AD0EC-0F4D-B04C-B02C-7088D4B84FFA}"/>
                </a:ext>
              </a:extLst>
            </p:cNvPr>
            <p:cNvSpPr/>
            <p:nvPr/>
          </p:nvSpPr>
          <p:spPr>
            <a:xfrm rot="10800000">
              <a:off x="4040755" y="3948147"/>
              <a:ext cx="139937" cy="105434"/>
            </a:xfrm>
            <a:prstGeom prst="triangl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96" name="Shape 39">
              <a:extLst>
                <a:ext uri="{FF2B5EF4-FFF2-40B4-BE49-F238E27FC236}">
                  <a16:creationId xmlns:a16="http://schemas.microsoft.com/office/drawing/2014/main" id="{D4889188-C6F5-3348-B4C3-E052A626F6C4}"/>
                </a:ext>
              </a:extLst>
            </p:cNvPr>
            <p:cNvCxnSpPr/>
            <p:nvPr/>
          </p:nvCxnSpPr>
          <p:spPr>
            <a:xfrm rot="10800000" flipH="1">
              <a:off x="3620016" y="4488836"/>
              <a:ext cx="487758" cy="97815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Isosceles Triangle 15">
              <a:extLst>
                <a:ext uri="{FF2B5EF4-FFF2-40B4-BE49-F238E27FC236}">
                  <a16:creationId xmlns:a16="http://schemas.microsoft.com/office/drawing/2014/main" id="{594D2CD1-FE76-AC4B-B848-6006A38668A0}"/>
                </a:ext>
              </a:extLst>
            </p:cNvPr>
            <p:cNvSpPr/>
            <p:nvPr/>
          </p:nvSpPr>
          <p:spPr>
            <a:xfrm rot="10800000">
              <a:off x="4037807" y="4383401"/>
              <a:ext cx="139937" cy="105434"/>
            </a:xfrm>
            <a:prstGeom prst="triangl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98" name="Shape 45">
              <a:extLst>
                <a:ext uri="{FF2B5EF4-FFF2-40B4-BE49-F238E27FC236}">
                  <a16:creationId xmlns:a16="http://schemas.microsoft.com/office/drawing/2014/main" id="{3D5CC148-09D9-5C47-80CC-A584F481839F}"/>
                </a:ext>
              </a:extLst>
            </p:cNvPr>
            <p:cNvCxnSpPr/>
            <p:nvPr/>
          </p:nvCxnSpPr>
          <p:spPr>
            <a:xfrm rot="10800000" flipH="1">
              <a:off x="3620016" y="4053581"/>
              <a:ext cx="487758" cy="97816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F43D1353-9927-E24F-832D-5E64E60D85D1}"/>
                </a:ext>
              </a:extLst>
            </p:cNvPr>
            <p:cNvGrpSpPr/>
            <p:nvPr/>
          </p:nvGrpSpPr>
          <p:grpSpPr>
            <a:xfrm>
              <a:off x="3620016" y="4744178"/>
              <a:ext cx="557728" cy="203250"/>
              <a:chOff x="2413001" y="3124200"/>
              <a:chExt cx="557728" cy="203250"/>
            </a:xfrm>
          </p:grpSpPr>
          <p:cxnSp>
            <p:nvCxnSpPr>
              <p:cNvPr id="200" name="Shape 39">
                <a:extLst>
                  <a:ext uri="{FF2B5EF4-FFF2-40B4-BE49-F238E27FC236}">
                    <a16:creationId xmlns:a16="http://schemas.microsoft.com/office/drawing/2014/main" id="{4E115F28-DE01-6D4D-837B-20345169D368}"/>
                  </a:ext>
                </a:extLst>
              </p:cNvPr>
              <p:cNvCxnSpPr/>
              <p:nvPr/>
            </p:nvCxnSpPr>
            <p:spPr>
              <a:xfrm rot="10800000" flipH="1">
                <a:off x="2413001" y="3229635"/>
                <a:ext cx="487758" cy="97815"/>
              </a:xfrm>
              <a:prstGeom prst="bentConnector2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Isosceles Triangle 15">
                <a:extLst>
                  <a:ext uri="{FF2B5EF4-FFF2-40B4-BE49-F238E27FC236}">
                    <a16:creationId xmlns:a16="http://schemas.microsoft.com/office/drawing/2014/main" id="{80B5721B-D381-D148-9103-FA046D860780}"/>
                  </a:ext>
                </a:extLst>
              </p:cNvPr>
              <p:cNvSpPr/>
              <p:nvPr/>
            </p:nvSpPr>
            <p:spPr>
              <a:xfrm rot="10800000">
                <a:off x="2830792" y="3124200"/>
                <a:ext cx="139937" cy="105434"/>
              </a:xfrm>
              <a:prstGeom prst="triangl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2" name="Rounded Rectangle 191">
              <a:extLst>
                <a:ext uri="{FF2B5EF4-FFF2-40B4-BE49-F238E27FC236}">
                  <a16:creationId xmlns:a16="http://schemas.microsoft.com/office/drawing/2014/main" id="{4E6A9C9D-2613-0C49-8E9E-349B90C9071B}"/>
                </a:ext>
              </a:extLst>
            </p:cNvPr>
            <p:cNvSpPr/>
            <p:nvPr/>
          </p:nvSpPr>
          <p:spPr>
            <a:xfrm>
              <a:off x="3708810" y="1830850"/>
              <a:ext cx="243465" cy="3291840"/>
            </a:xfrm>
            <a:prstGeom prst="round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pic>
        <p:nvPicPr>
          <p:cNvPr id="202" name="Picture 201">
            <a:extLst>
              <a:ext uri="{FF2B5EF4-FFF2-40B4-BE49-F238E27FC236}">
                <a16:creationId xmlns:a16="http://schemas.microsoft.com/office/drawing/2014/main" id="{DD3F5BDA-9197-784B-8AF9-360C48958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38" y="2675168"/>
            <a:ext cx="822960" cy="822960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9C85B9E2-D620-7040-AF6B-D3069024D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334" y="2822289"/>
            <a:ext cx="905256" cy="905256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577377A2-684D-EE4D-B691-2EBAE7281A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400"/>
          <a:stretch/>
        </p:blipFill>
        <p:spPr>
          <a:xfrm>
            <a:off x="2405092" y="3257244"/>
            <a:ext cx="1152144" cy="963192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23D63230-1EAB-964D-8E4F-FB4F31C6B3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00" r="12500"/>
          <a:stretch/>
        </p:blipFill>
        <p:spPr>
          <a:xfrm>
            <a:off x="3557236" y="4593504"/>
            <a:ext cx="1207008" cy="905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2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MIMO</a:t>
            </a:r>
          </a:p>
        </p:txBody>
      </p:sp>
      <p:grpSp>
        <p:nvGrpSpPr>
          <p:cNvPr id="58" name="Group 12">
            <a:extLst>
              <a:ext uri="{FF2B5EF4-FFF2-40B4-BE49-F238E27FC236}">
                <a16:creationId xmlns:a16="http://schemas.microsoft.com/office/drawing/2014/main" id="{65A82636-1303-4647-8E72-E21A436D8B15}"/>
              </a:ext>
            </a:extLst>
          </p:cNvPr>
          <p:cNvGrpSpPr/>
          <p:nvPr/>
        </p:nvGrpSpPr>
        <p:grpSpPr>
          <a:xfrm rot="16200000">
            <a:off x="1068926" y="1434825"/>
            <a:ext cx="1371600" cy="613852"/>
            <a:chOff x="3245649" y="1709063"/>
            <a:chExt cx="1677149" cy="827638"/>
          </a:xfrm>
        </p:grpSpPr>
        <p:sp>
          <p:nvSpPr>
            <p:cNvPr id="59" name="Isosceles Triangle 13">
              <a:extLst>
                <a:ext uri="{FF2B5EF4-FFF2-40B4-BE49-F238E27FC236}">
                  <a16:creationId xmlns:a16="http://schemas.microsoft.com/office/drawing/2014/main" id="{2D950E8A-4461-5444-AA41-F984466211AB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0" name="Shape 8">
              <a:extLst>
                <a:ext uri="{FF2B5EF4-FFF2-40B4-BE49-F238E27FC236}">
                  <a16:creationId xmlns:a16="http://schemas.microsoft.com/office/drawing/2014/main" id="{F5CB3F01-3AF4-D346-A53D-9DC8ABB822EB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Isosceles Triangle 15">
              <a:extLst>
                <a:ext uri="{FF2B5EF4-FFF2-40B4-BE49-F238E27FC236}">
                  <a16:creationId xmlns:a16="http://schemas.microsoft.com/office/drawing/2014/main" id="{B97A60DA-98B2-3B46-8E7D-D69827A03857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6" name="Shape 14">
              <a:extLst>
                <a:ext uri="{FF2B5EF4-FFF2-40B4-BE49-F238E27FC236}">
                  <a16:creationId xmlns:a16="http://schemas.microsoft.com/office/drawing/2014/main" id="{511A0330-EDAF-8149-90E7-7FF5E6229D62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03A232E4-F200-6240-BA27-3EE412A1847A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565F32-6DF5-7948-B048-9DA7676F1F35}"/>
                  </a:ext>
                </a:extLst>
              </p:cNvPr>
              <p:cNvSpPr txBox="1"/>
              <p:nvPr/>
            </p:nvSpPr>
            <p:spPr>
              <a:xfrm>
                <a:off x="975117" y="1062003"/>
                <a:ext cx="3649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565F32-6DF5-7948-B048-9DA7676F1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17" y="1062003"/>
                <a:ext cx="364908" cy="369332"/>
              </a:xfrm>
              <a:prstGeom prst="rect">
                <a:avLst/>
              </a:prstGeom>
              <a:blipFill>
                <a:blip r:embed="rId4"/>
                <a:stretch>
                  <a:fillRect l="-10000" r="-3333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E32700-38FB-3340-A192-A2D5697DD6D8}"/>
                  </a:ext>
                </a:extLst>
              </p:cNvPr>
              <p:cNvSpPr txBox="1"/>
              <p:nvPr/>
            </p:nvSpPr>
            <p:spPr>
              <a:xfrm>
                <a:off x="975117" y="1733597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E32700-38FB-3340-A192-A2D5697DD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17" y="1733597"/>
                <a:ext cx="372025" cy="369332"/>
              </a:xfrm>
              <a:prstGeom prst="rect">
                <a:avLst/>
              </a:prstGeom>
              <a:blipFill>
                <a:blip r:embed="rId5"/>
                <a:stretch>
                  <a:fillRect l="-10000" r="-666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6AB4C9-EEFA-8340-86D8-E5E88A44DFF8}"/>
                  </a:ext>
                </a:extLst>
              </p:cNvPr>
              <p:cNvSpPr txBox="1"/>
              <p:nvPr/>
            </p:nvSpPr>
            <p:spPr>
              <a:xfrm>
                <a:off x="4885971" y="1100024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6AB4C9-EEFA-8340-86D8-E5E88A44D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971" y="1100024"/>
                <a:ext cx="366639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BB0336-63BC-A342-8074-B5F3C6CD6832}"/>
                  </a:ext>
                </a:extLst>
              </p:cNvPr>
              <p:cNvSpPr txBox="1"/>
              <p:nvPr/>
            </p:nvSpPr>
            <p:spPr>
              <a:xfrm>
                <a:off x="4885971" y="1970351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BB0336-63BC-A342-8074-B5F3C6CD6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971" y="1970351"/>
                <a:ext cx="373757" cy="369332"/>
              </a:xfrm>
              <a:prstGeom prst="rect">
                <a:avLst/>
              </a:prstGeom>
              <a:blipFill>
                <a:blip r:embed="rId7"/>
                <a:stretch>
                  <a:fillRect l="-16667" r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12">
            <a:extLst>
              <a:ext uri="{FF2B5EF4-FFF2-40B4-BE49-F238E27FC236}">
                <a16:creationId xmlns:a16="http://schemas.microsoft.com/office/drawing/2014/main" id="{A3718309-A994-DA41-B4B1-836C2019F191}"/>
              </a:ext>
            </a:extLst>
          </p:cNvPr>
          <p:cNvGrpSpPr/>
          <p:nvPr/>
        </p:nvGrpSpPr>
        <p:grpSpPr>
          <a:xfrm rot="5400000" flipH="1">
            <a:off x="3812126" y="1434825"/>
            <a:ext cx="1371600" cy="613852"/>
            <a:chOff x="3245649" y="1709063"/>
            <a:chExt cx="1677149" cy="827638"/>
          </a:xfrm>
        </p:grpSpPr>
        <p:sp>
          <p:nvSpPr>
            <p:cNvPr id="33" name="Isosceles Triangle 13">
              <a:extLst>
                <a:ext uri="{FF2B5EF4-FFF2-40B4-BE49-F238E27FC236}">
                  <a16:creationId xmlns:a16="http://schemas.microsoft.com/office/drawing/2014/main" id="{13E0E8DB-FA56-3B45-A695-BE6A377CAF2E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34" name="Shape 8">
              <a:extLst>
                <a:ext uri="{FF2B5EF4-FFF2-40B4-BE49-F238E27FC236}">
                  <a16:creationId xmlns:a16="http://schemas.microsoft.com/office/drawing/2014/main" id="{D851F5D9-DB0C-2A48-8B20-7683B6FC7A90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Isosceles Triangle 15">
              <a:extLst>
                <a:ext uri="{FF2B5EF4-FFF2-40B4-BE49-F238E27FC236}">
                  <a16:creationId xmlns:a16="http://schemas.microsoft.com/office/drawing/2014/main" id="{B228601E-61D0-8345-BA11-0E4471D8A592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36" name="Shape 14">
              <a:extLst>
                <a:ext uri="{FF2B5EF4-FFF2-40B4-BE49-F238E27FC236}">
                  <a16:creationId xmlns:a16="http://schemas.microsoft.com/office/drawing/2014/main" id="{01025A01-63DB-8B4A-8F0B-518A3B3C4A58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A3B98ED-AE3D-C743-A047-CED08E48A424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2FD3E8F-562A-9E4F-9FD4-3CC09564B29F}"/>
              </a:ext>
            </a:extLst>
          </p:cNvPr>
          <p:cNvCxnSpPr/>
          <p:nvPr/>
        </p:nvCxnSpPr>
        <p:spPr>
          <a:xfrm>
            <a:off x="1981818" y="1395995"/>
            <a:ext cx="22705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EB03CE-AA36-7C49-929D-0965F08E3C2C}"/>
                  </a:ext>
                </a:extLst>
              </p:cNvPr>
              <p:cNvSpPr txBox="1"/>
              <p:nvPr/>
            </p:nvSpPr>
            <p:spPr>
              <a:xfrm>
                <a:off x="2519049" y="1020391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EB03CE-AA36-7C49-929D-0965F08E3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049" y="1020391"/>
                <a:ext cx="423065" cy="307777"/>
              </a:xfrm>
              <a:prstGeom prst="rect">
                <a:avLst/>
              </a:prstGeom>
              <a:blipFill>
                <a:blip r:embed="rId8"/>
                <a:stretch>
                  <a:fillRect l="-11429" r="-2857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F968B4-9610-2142-8FFF-E43222EAD26A}"/>
                  </a:ext>
                </a:extLst>
              </p:cNvPr>
              <p:cNvSpPr txBox="1"/>
              <p:nvPr/>
            </p:nvSpPr>
            <p:spPr>
              <a:xfrm>
                <a:off x="5297699" y="1100024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F968B4-9610-2142-8FFF-E43222EAD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699" y="1100024"/>
                <a:ext cx="1103101" cy="369332"/>
              </a:xfrm>
              <a:prstGeom prst="rect">
                <a:avLst/>
              </a:prstGeom>
              <a:blipFill>
                <a:blip r:embed="rId9"/>
                <a:stretch>
                  <a:fillRect l="-568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922B64-C074-0047-AD85-4C7173569250}"/>
                  </a:ext>
                </a:extLst>
              </p:cNvPr>
              <p:cNvSpPr txBox="1"/>
              <p:nvPr/>
            </p:nvSpPr>
            <p:spPr>
              <a:xfrm>
                <a:off x="6445889" y="1100024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922B64-C074-0047-AD85-4C7173569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89" y="1100024"/>
                <a:ext cx="1103101" cy="369332"/>
              </a:xfrm>
              <a:prstGeom prst="rect">
                <a:avLst/>
              </a:prstGeom>
              <a:blipFill>
                <a:blip r:embed="rId10"/>
                <a:stretch>
                  <a:fillRect l="-9195"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EEA64-49B9-E24A-8F42-E524379D186C}"/>
                  </a:ext>
                </a:extLst>
              </p:cNvPr>
              <p:cNvSpPr txBox="1"/>
              <p:nvPr/>
            </p:nvSpPr>
            <p:spPr>
              <a:xfrm>
                <a:off x="5297699" y="1970351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EEA64-49B9-E24A-8F42-E524379D1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699" y="1970351"/>
                <a:ext cx="1103101" cy="369332"/>
              </a:xfrm>
              <a:prstGeom prst="rect">
                <a:avLst/>
              </a:prstGeom>
              <a:blipFill>
                <a:blip r:embed="rId11"/>
                <a:stretch>
                  <a:fillRect l="-568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474886-68CF-EE4D-98EE-1C7969C8D6E7}"/>
                  </a:ext>
                </a:extLst>
              </p:cNvPr>
              <p:cNvSpPr txBox="1"/>
              <p:nvPr/>
            </p:nvSpPr>
            <p:spPr>
              <a:xfrm>
                <a:off x="6445889" y="1970351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474886-68CF-EE4D-98EE-1C7969C8D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89" y="1970351"/>
                <a:ext cx="1103101" cy="369332"/>
              </a:xfrm>
              <a:prstGeom prst="rect">
                <a:avLst/>
              </a:prstGeom>
              <a:blipFill>
                <a:blip r:embed="rId12"/>
                <a:stretch>
                  <a:fillRect l="-9195" t="-333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59EBEBF-B712-F64F-A375-030DC4570446}"/>
              </a:ext>
            </a:extLst>
          </p:cNvPr>
          <p:cNvCxnSpPr>
            <a:cxnSpLocks/>
          </p:cNvCxnSpPr>
          <p:nvPr/>
        </p:nvCxnSpPr>
        <p:spPr>
          <a:xfrm flipV="1">
            <a:off x="1981818" y="1469356"/>
            <a:ext cx="2289015" cy="729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BAD1C7-AE08-E944-9D58-5FD7700084B3}"/>
                  </a:ext>
                </a:extLst>
              </p:cNvPr>
              <p:cNvSpPr txBox="1"/>
              <p:nvPr/>
            </p:nvSpPr>
            <p:spPr>
              <a:xfrm>
                <a:off x="2057400" y="1755522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BAD1C7-AE08-E944-9D58-5FD770008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755522"/>
                <a:ext cx="423065" cy="307777"/>
              </a:xfrm>
              <a:prstGeom prst="rect">
                <a:avLst/>
              </a:prstGeom>
              <a:blipFill>
                <a:blip r:embed="rId13"/>
                <a:stretch>
                  <a:fillRect l="-14706" r="-2941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AAE3A36-33DC-EF44-9D5A-31D822685AFF}"/>
              </a:ext>
            </a:extLst>
          </p:cNvPr>
          <p:cNvCxnSpPr>
            <a:cxnSpLocks/>
          </p:cNvCxnSpPr>
          <p:nvPr/>
        </p:nvCxnSpPr>
        <p:spPr>
          <a:xfrm>
            <a:off x="1967823" y="2198950"/>
            <a:ext cx="228457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03483D-82AD-8444-94D6-7585E9C02411}"/>
                  </a:ext>
                </a:extLst>
              </p:cNvPr>
              <p:cNvSpPr txBox="1"/>
              <p:nvPr/>
            </p:nvSpPr>
            <p:spPr>
              <a:xfrm>
                <a:off x="2360844" y="2194739"/>
                <a:ext cx="4290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03483D-82AD-8444-94D6-7585E9C02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844" y="2194739"/>
                <a:ext cx="429027" cy="307777"/>
              </a:xfrm>
              <a:prstGeom prst="rect">
                <a:avLst/>
              </a:prstGeom>
              <a:blipFill>
                <a:blip r:embed="rId14"/>
                <a:stretch>
                  <a:fillRect l="-14286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B5F42C2-8137-1941-9F76-D43ED3290228}"/>
              </a:ext>
            </a:extLst>
          </p:cNvPr>
          <p:cNvCxnSpPr>
            <a:cxnSpLocks/>
          </p:cNvCxnSpPr>
          <p:nvPr/>
        </p:nvCxnSpPr>
        <p:spPr>
          <a:xfrm>
            <a:off x="1981817" y="1402267"/>
            <a:ext cx="2243928" cy="719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D2C070-428C-D44B-BB5B-EC5738F1A7FE}"/>
                  </a:ext>
                </a:extLst>
              </p:cNvPr>
              <p:cNvSpPr txBox="1"/>
              <p:nvPr/>
            </p:nvSpPr>
            <p:spPr>
              <a:xfrm>
                <a:off x="2035919" y="1383252"/>
                <a:ext cx="42902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D2C070-428C-D44B-BB5B-EC5738F1A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919" y="1383252"/>
                <a:ext cx="429028" cy="307777"/>
              </a:xfrm>
              <a:prstGeom prst="rect">
                <a:avLst/>
              </a:prstGeom>
              <a:blipFill>
                <a:blip r:embed="rId15"/>
                <a:stretch>
                  <a:fillRect l="-11429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500E4F0-7DA2-6F44-A00C-20AF65A98D39}"/>
                  </a:ext>
                </a:extLst>
              </p:cNvPr>
              <p:cNvSpPr txBox="1"/>
              <p:nvPr/>
            </p:nvSpPr>
            <p:spPr>
              <a:xfrm>
                <a:off x="1447799" y="3123413"/>
                <a:ext cx="184505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𝐇𝐱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𝐧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500E4F0-7DA2-6F44-A00C-20AF65A98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799" y="3123413"/>
                <a:ext cx="1845057" cy="430887"/>
              </a:xfrm>
              <a:prstGeom prst="rect">
                <a:avLst/>
              </a:prstGeom>
              <a:blipFill>
                <a:blip r:embed="rId16"/>
                <a:stretch>
                  <a:fillRect l="-4110" r="-2055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610E94F-0819-3046-99E7-E668075FD483}"/>
                  </a:ext>
                </a:extLst>
              </p:cNvPr>
              <p:cNvSpPr txBox="1"/>
              <p:nvPr/>
            </p:nvSpPr>
            <p:spPr>
              <a:xfrm>
                <a:off x="1447799" y="3924808"/>
                <a:ext cx="6360844" cy="440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acc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𝐇𝐱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𝐧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𝐧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610E94F-0819-3046-99E7-E668075FD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799" y="3924808"/>
                <a:ext cx="6360844" cy="440633"/>
              </a:xfrm>
              <a:prstGeom prst="rect">
                <a:avLst/>
              </a:prstGeom>
              <a:blipFill>
                <a:blip r:embed="rId17"/>
                <a:stretch>
                  <a:fillRect l="-199" r="-19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8209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4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Multi-User MIMO</a:t>
            </a:r>
          </a:p>
        </p:txBody>
      </p:sp>
      <p:grpSp>
        <p:nvGrpSpPr>
          <p:cNvPr id="58" name="Group 12">
            <a:extLst>
              <a:ext uri="{FF2B5EF4-FFF2-40B4-BE49-F238E27FC236}">
                <a16:creationId xmlns:a16="http://schemas.microsoft.com/office/drawing/2014/main" id="{65A82636-1303-4647-8E72-E21A436D8B15}"/>
              </a:ext>
            </a:extLst>
          </p:cNvPr>
          <p:cNvGrpSpPr/>
          <p:nvPr/>
        </p:nvGrpSpPr>
        <p:grpSpPr>
          <a:xfrm rot="16200000">
            <a:off x="1068926" y="1434825"/>
            <a:ext cx="1371600" cy="613852"/>
            <a:chOff x="3245649" y="1709063"/>
            <a:chExt cx="1677149" cy="827638"/>
          </a:xfrm>
        </p:grpSpPr>
        <p:sp>
          <p:nvSpPr>
            <p:cNvPr id="59" name="Isosceles Triangle 13">
              <a:extLst>
                <a:ext uri="{FF2B5EF4-FFF2-40B4-BE49-F238E27FC236}">
                  <a16:creationId xmlns:a16="http://schemas.microsoft.com/office/drawing/2014/main" id="{2D950E8A-4461-5444-AA41-F984466211AB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0" name="Shape 8">
              <a:extLst>
                <a:ext uri="{FF2B5EF4-FFF2-40B4-BE49-F238E27FC236}">
                  <a16:creationId xmlns:a16="http://schemas.microsoft.com/office/drawing/2014/main" id="{F5CB3F01-3AF4-D346-A53D-9DC8ABB822EB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Isosceles Triangle 15">
              <a:extLst>
                <a:ext uri="{FF2B5EF4-FFF2-40B4-BE49-F238E27FC236}">
                  <a16:creationId xmlns:a16="http://schemas.microsoft.com/office/drawing/2014/main" id="{B97A60DA-98B2-3B46-8E7D-D69827A03857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6" name="Shape 14">
              <a:extLst>
                <a:ext uri="{FF2B5EF4-FFF2-40B4-BE49-F238E27FC236}">
                  <a16:creationId xmlns:a16="http://schemas.microsoft.com/office/drawing/2014/main" id="{511A0330-EDAF-8149-90E7-7FF5E6229D62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03A232E4-F200-6240-BA27-3EE412A1847A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565F32-6DF5-7948-B048-9DA7676F1F35}"/>
                  </a:ext>
                </a:extLst>
              </p:cNvPr>
              <p:cNvSpPr txBox="1"/>
              <p:nvPr/>
            </p:nvSpPr>
            <p:spPr>
              <a:xfrm>
                <a:off x="975117" y="1062003"/>
                <a:ext cx="3649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565F32-6DF5-7948-B048-9DA7676F1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17" y="1062003"/>
                <a:ext cx="364908" cy="369332"/>
              </a:xfrm>
              <a:prstGeom prst="rect">
                <a:avLst/>
              </a:prstGeom>
              <a:blipFill>
                <a:blip r:embed="rId4"/>
                <a:stretch>
                  <a:fillRect l="-10000" r="-3333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E32700-38FB-3340-A192-A2D5697DD6D8}"/>
                  </a:ext>
                </a:extLst>
              </p:cNvPr>
              <p:cNvSpPr txBox="1"/>
              <p:nvPr/>
            </p:nvSpPr>
            <p:spPr>
              <a:xfrm>
                <a:off x="975117" y="1733597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E32700-38FB-3340-A192-A2D5697DD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17" y="1733597"/>
                <a:ext cx="372025" cy="369332"/>
              </a:xfrm>
              <a:prstGeom prst="rect">
                <a:avLst/>
              </a:prstGeom>
              <a:blipFill>
                <a:blip r:embed="rId5"/>
                <a:stretch>
                  <a:fillRect l="-10000" r="-666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6AB4C9-EEFA-8340-86D8-E5E88A44DFF8}"/>
                  </a:ext>
                </a:extLst>
              </p:cNvPr>
              <p:cNvSpPr txBox="1"/>
              <p:nvPr/>
            </p:nvSpPr>
            <p:spPr>
              <a:xfrm>
                <a:off x="4885971" y="1100024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6AB4C9-EEFA-8340-86D8-E5E88A44D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971" y="1100024"/>
                <a:ext cx="366639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BB0336-63BC-A342-8074-B5F3C6CD6832}"/>
                  </a:ext>
                </a:extLst>
              </p:cNvPr>
              <p:cNvSpPr txBox="1"/>
              <p:nvPr/>
            </p:nvSpPr>
            <p:spPr>
              <a:xfrm>
                <a:off x="4885971" y="1970351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BB0336-63BC-A342-8074-B5F3C6CD6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971" y="1970351"/>
                <a:ext cx="373757" cy="369332"/>
              </a:xfrm>
              <a:prstGeom prst="rect">
                <a:avLst/>
              </a:prstGeom>
              <a:blipFill>
                <a:blip r:embed="rId7"/>
                <a:stretch>
                  <a:fillRect l="-16667" r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2FD3E8F-562A-9E4F-9FD4-3CC09564B29F}"/>
              </a:ext>
            </a:extLst>
          </p:cNvPr>
          <p:cNvCxnSpPr/>
          <p:nvPr/>
        </p:nvCxnSpPr>
        <p:spPr>
          <a:xfrm>
            <a:off x="1981818" y="1395995"/>
            <a:ext cx="22705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EB03CE-AA36-7C49-929D-0965F08E3C2C}"/>
                  </a:ext>
                </a:extLst>
              </p:cNvPr>
              <p:cNvSpPr txBox="1"/>
              <p:nvPr/>
            </p:nvSpPr>
            <p:spPr>
              <a:xfrm>
                <a:off x="2519049" y="1020391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EB03CE-AA36-7C49-929D-0965F08E3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049" y="1020391"/>
                <a:ext cx="423065" cy="307777"/>
              </a:xfrm>
              <a:prstGeom prst="rect">
                <a:avLst/>
              </a:prstGeom>
              <a:blipFill>
                <a:blip r:embed="rId8"/>
                <a:stretch>
                  <a:fillRect l="-11429" r="-2857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F968B4-9610-2142-8FFF-E43222EAD26A}"/>
                  </a:ext>
                </a:extLst>
              </p:cNvPr>
              <p:cNvSpPr txBox="1"/>
              <p:nvPr/>
            </p:nvSpPr>
            <p:spPr>
              <a:xfrm>
                <a:off x="5297699" y="1100024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F968B4-9610-2142-8FFF-E43222EAD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699" y="1100024"/>
                <a:ext cx="1103101" cy="369332"/>
              </a:xfrm>
              <a:prstGeom prst="rect">
                <a:avLst/>
              </a:prstGeom>
              <a:blipFill>
                <a:blip r:embed="rId9"/>
                <a:stretch>
                  <a:fillRect l="-568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922B64-C074-0047-AD85-4C7173569250}"/>
                  </a:ext>
                </a:extLst>
              </p:cNvPr>
              <p:cNvSpPr txBox="1"/>
              <p:nvPr/>
            </p:nvSpPr>
            <p:spPr>
              <a:xfrm>
                <a:off x="6445889" y="1100024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922B64-C074-0047-AD85-4C7173569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89" y="1100024"/>
                <a:ext cx="1103101" cy="369332"/>
              </a:xfrm>
              <a:prstGeom prst="rect">
                <a:avLst/>
              </a:prstGeom>
              <a:blipFill>
                <a:blip r:embed="rId10"/>
                <a:stretch>
                  <a:fillRect l="-9195"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EEA64-49B9-E24A-8F42-E524379D186C}"/>
                  </a:ext>
                </a:extLst>
              </p:cNvPr>
              <p:cNvSpPr txBox="1"/>
              <p:nvPr/>
            </p:nvSpPr>
            <p:spPr>
              <a:xfrm>
                <a:off x="5297699" y="1970351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EEA64-49B9-E24A-8F42-E524379D1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699" y="1970351"/>
                <a:ext cx="1103101" cy="369332"/>
              </a:xfrm>
              <a:prstGeom prst="rect">
                <a:avLst/>
              </a:prstGeom>
              <a:blipFill>
                <a:blip r:embed="rId11"/>
                <a:stretch>
                  <a:fillRect l="-568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474886-68CF-EE4D-98EE-1C7969C8D6E7}"/>
                  </a:ext>
                </a:extLst>
              </p:cNvPr>
              <p:cNvSpPr txBox="1"/>
              <p:nvPr/>
            </p:nvSpPr>
            <p:spPr>
              <a:xfrm>
                <a:off x="6445889" y="1970351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474886-68CF-EE4D-98EE-1C7969C8D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89" y="1970351"/>
                <a:ext cx="1103101" cy="369332"/>
              </a:xfrm>
              <a:prstGeom prst="rect">
                <a:avLst/>
              </a:prstGeom>
              <a:blipFill>
                <a:blip r:embed="rId12"/>
                <a:stretch>
                  <a:fillRect l="-9195" t="-333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59EBEBF-B712-F64F-A375-030DC4570446}"/>
              </a:ext>
            </a:extLst>
          </p:cNvPr>
          <p:cNvCxnSpPr>
            <a:cxnSpLocks/>
          </p:cNvCxnSpPr>
          <p:nvPr/>
        </p:nvCxnSpPr>
        <p:spPr>
          <a:xfrm flipV="1">
            <a:off x="1981818" y="1469356"/>
            <a:ext cx="2289015" cy="729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BAD1C7-AE08-E944-9D58-5FD7700084B3}"/>
                  </a:ext>
                </a:extLst>
              </p:cNvPr>
              <p:cNvSpPr txBox="1"/>
              <p:nvPr/>
            </p:nvSpPr>
            <p:spPr>
              <a:xfrm>
                <a:off x="2057400" y="1755522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BAD1C7-AE08-E944-9D58-5FD770008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755522"/>
                <a:ext cx="423065" cy="307777"/>
              </a:xfrm>
              <a:prstGeom prst="rect">
                <a:avLst/>
              </a:prstGeom>
              <a:blipFill>
                <a:blip r:embed="rId13"/>
                <a:stretch>
                  <a:fillRect l="-14706" r="-2941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AAE3A36-33DC-EF44-9D5A-31D822685AFF}"/>
              </a:ext>
            </a:extLst>
          </p:cNvPr>
          <p:cNvCxnSpPr>
            <a:cxnSpLocks/>
          </p:cNvCxnSpPr>
          <p:nvPr/>
        </p:nvCxnSpPr>
        <p:spPr>
          <a:xfrm>
            <a:off x="1967823" y="2198950"/>
            <a:ext cx="228457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03483D-82AD-8444-94D6-7585E9C02411}"/>
                  </a:ext>
                </a:extLst>
              </p:cNvPr>
              <p:cNvSpPr txBox="1"/>
              <p:nvPr/>
            </p:nvSpPr>
            <p:spPr>
              <a:xfrm>
                <a:off x="2360844" y="2194739"/>
                <a:ext cx="4290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03483D-82AD-8444-94D6-7585E9C02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844" y="2194739"/>
                <a:ext cx="429027" cy="307777"/>
              </a:xfrm>
              <a:prstGeom prst="rect">
                <a:avLst/>
              </a:prstGeom>
              <a:blipFill>
                <a:blip r:embed="rId14"/>
                <a:stretch>
                  <a:fillRect l="-14286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B5F42C2-8137-1941-9F76-D43ED3290228}"/>
              </a:ext>
            </a:extLst>
          </p:cNvPr>
          <p:cNvCxnSpPr>
            <a:cxnSpLocks/>
          </p:cNvCxnSpPr>
          <p:nvPr/>
        </p:nvCxnSpPr>
        <p:spPr>
          <a:xfrm>
            <a:off x="1981817" y="1402267"/>
            <a:ext cx="2243928" cy="719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D2C070-428C-D44B-BB5B-EC5738F1A7FE}"/>
                  </a:ext>
                </a:extLst>
              </p:cNvPr>
              <p:cNvSpPr txBox="1"/>
              <p:nvPr/>
            </p:nvSpPr>
            <p:spPr>
              <a:xfrm>
                <a:off x="2035919" y="1383252"/>
                <a:ext cx="42902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D2C070-428C-D44B-BB5B-EC5738F1A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919" y="1383252"/>
                <a:ext cx="429028" cy="307777"/>
              </a:xfrm>
              <a:prstGeom prst="rect">
                <a:avLst/>
              </a:prstGeom>
              <a:blipFill>
                <a:blip r:embed="rId15"/>
                <a:stretch>
                  <a:fillRect l="-11429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 40">
            <a:extLst>
              <a:ext uri="{FF2B5EF4-FFF2-40B4-BE49-F238E27FC236}">
                <a16:creationId xmlns:a16="http://schemas.microsoft.com/office/drawing/2014/main" id="{ED4484A9-6E65-8D46-A007-6AEC77E25EF9}"/>
              </a:ext>
            </a:extLst>
          </p:cNvPr>
          <p:cNvGrpSpPr/>
          <p:nvPr/>
        </p:nvGrpSpPr>
        <p:grpSpPr>
          <a:xfrm rot="5400000" flipH="1">
            <a:off x="4219612" y="941358"/>
            <a:ext cx="601251" cy="610620"/>
            <a:chOff x="1981202" y="1676401"/>
            <a:chExt cx="735197" cy="823284"/>
          </a:xfrm>
        </p:grpSpPr>
        <p:cxnSp>
          <p:nvCxnSpPr>
            <p:cNvPr id="95" name="Shape 22">
              <a:extLst>
                <a:ext uri="{FF2B5EF4-FFF2-40B4-BE49-F238E27FC236}">
                  <a16:creationId xmlns:a16="http://schemas.microsoft.com/office/drawing/2014/main" id="{75D23E30-8CAC-6D46-AD01-F37CAAAFD136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Isosceles Triangle 23">
              <a:extLst>
                <a:ext uri="{FF2B5EF4-FFF2-40B4-BE49-F238E27FC236}">
                  <a16:creationId xmlns:a16="http://schemas.microsoft.com/office/drawing/2014/main" id="{DD960A92-889C-174D-BA53-918CB3278364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08D78D09-14EE-CD48-BE96-EB496C878546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8" name="Group 40">
            <a:extLst>
              <a:ext uri="{FF2B5EF4-FFF2-40B4-BE49-F238E27FC236}">
                <a16:creationId xmlns:a16="http://schemas.microsoft.com/office/drawing/2014/main" id="{5145661E-B2CD-634B-823A-EE3751762EDB}"/>
              </a:ext>
            </a:extLst>
          </p:cNvPr>
          <p:cNvGrpSpPr/>
          <p:nvPr/>
        </p:nvGrpSpPr>
        <p:grpSpPr>
          <a:xfrm rot="5400000" flipH="1">
            <a:off x="4195685" y="1797618"/>
            <a:ext cx="601251" cy="610620"/>
            <a:chOff x="1981202" y="1676401"/>
            <a:chExt cx="735197" cy="823284"/>
          </a:xfrm>
        </p:grpSpPr>
        <p:cxnSp>
          <p:nvCxnSpPr>
            <p:cNvPr id="99" name="Shape 22">
              <a:extLst>
                <a:ext uri="{FF2B5EF4-FFF2-40B4-BE49-F238E27FC236}">
                  <a16:creationId xmlns:a16="http://schemas.microsoft.com/office/drawing/2014/main" id="{C2E402F7-E4D6-6B4C-9CB4-459FB38FA3BF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Isosceles Triangle 23">
              <a:extLst>
                <a:ext uri="{FF2B5EF4-FFF2-40B4-BE49-F238E27FC236}">
                  <a16:creationId xmlns:a16="http://schemas.microsoft.com/office/drawing/2014/main" id="{78790BD4-014D-0B4E-87F9-9577881077F9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F0C83EFC-E077-7141-B6CF-2D120B16027E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1AB55957-9619-E849-BE3E-976FBA88280B}"/>
                  </a:ext>
                </a:extLst>
              </p:cNvPr>
              <p:cNvSpPr txBox="1"/>
              <p:nvPr/>
            </p:nvSpPr>
            <p:spPr>
              <a:xfrm>
                <a:off x="1447799" y="3123413"/>
                <a:ext cx="184505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𝐇𝐱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𝐧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1AB55957-9619-E849-BE3E-976FBA882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799" y="3123413"/>
                <a:ext cx="1845057" cy="430887"/>
              </a:xfrm>
              <a:prstGeom prst="rect">
                <a:avLst/>
              </a:prstGeom>
              <a:blipFill>
                <a:blip r:embed="rId16"/>
                <a:stretch>
                  <a:fillRect l="-4110" r="-2055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6A7C1279-FB84-5748-911E-F36D98BFDFA7}"/>
                  </a:ext>
                </a:extLst>
              </p:cNvPr>
              <p:cNvSpPr txBox="1"/>
              <p:nvPr/>
            </p:nvSpPr>
            <p:spPr>
              <a:xfrm>
                <a:off x="1447799" y="3924808"/>
                <a:ext cx="6360844" cy="440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acc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𝐇𝐱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𝐧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𝐧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6A7C1279-FB84-5748-911E-F36D98BFD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799" y="3924808"/>
                <a:ext cx="6360844" cy="440633"/>
              </a:xfrm>
              <a:prstGeom prst="rect">
                <a:avLst/>
              </a:prstGeom>
              <a:blipFill>
                <a:blip r:embed="rId17"/>
                <a:stretch>
                  <a:fillRect l="-199" r="-19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Rectangle 125">
            <a:extLst>
              <a:ext uri="{FF2B5EF4-FFF2-40B4-BE49-F238E27FC236}">
                <a16:creationId xmlns:a16="http://schemas.microsoft.com/office/drawing/2014/main" id="{88B671FF-4B14-EA41-9D6C-79D5B479CE55}"/>
              </a:ext>
            </a:extLst>
          </p:cNvPr>
          <p:cNvSpPr/>
          <p:nvPr/>
        </p:nvSpPr>
        <p:spPr>
          <a:xfrm>
            <a:off x="-14474" y="4935552"/>
            <a:ext cx="9144000" cy="14652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chemeClr val="bg1"/>
                </a:solidFill>
                <a:cs typeface="Trebuchet MS"/>
              </a:rPr>
              <a:t>Does not work. Receivers do not have access to each other’s signals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956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Precoding </a:t>
            </a:r>
          </a:p>
        </p:txBody>
      </p:sp>
      <p:grpSp>
        <p:nvGrpSpPr>
          <p:cNvPr id="58" name="Group 12">
            <a:extLst>
              <a:ext uri="{FF2B5EF4-FFF2-40B4-BE49-F238E27FC236}">
                <a16:creationId xmlns:a16="http://schemas.microsoft.com/office/drawing/2014/main" id="{65A82636-1303-4647-8E72-E21A436D8B15}"/>
              </a:ext>
            </a:extLst>
          </p:cNvPr>
          <p:cNvGrpSpPr/>
          <p:nvPr/>
        </p:nvGrpSpPr>
        <p:grpSpPr>
          <a:xfrm rot="16200000">
            <a:off x="1068926" y="1434825"/>
            <a:ext cx="1371600" cy="613852"/>
            <a:chOff x="3245649" y="1709063"/>
            <a:chExt cx="1677149" cy="827638"/>
          </a:xfrm>
        </p:grpSpPr>
        <p:sp>
          <p:nvSpPr>
            <p:cNvPr id="59" name="Isosceles Triangle 13">
              <a:extLst>
                <a:ext uri="{FF2B5EF4-FFF2-40B4-BE49-F238E27FC236}">
                  <a16:creationId xmlns:a16="http://schemas.microsoft.com/office/drawing/2014/main" id="{2D950E8A-4461-5444-AA41-F984466211AB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0" name="Shape 8">
              <a:extLst>
                <a:ext uri="{FF2B5EF4-FFF2-40B4-BE49-F238E27FC236}">
                  <a16:creationId xmlns:a16="http://schemas.microsoft.com/office/drawing/2014/main" id="{F5CB3F01-3AF4-D346-A53D-9DC8ABB822EB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Isosceles Triangle 15">
              <a:extLst>
                <a:ext uri="{FF2B5EF4-FFF2-40B4-BE49-F238E27FC236}">
                  <a16:creationId xmlns:a16="http://schemas.microsoft.com/office/drawing/2014/main" id="{B97A60DA-98B2-3B46-8E7D-D69827A03857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6" name="Shape 14">
              <a:extLst>
                <a:ext uri="{FF2B5EF4-FFF2-40B4-BE49-F238E27FC236}">
                  <a16:creationId xmlns:a16="http://schemas.microsoft.com/office/drawing/2014/main" id="{511A0330-EDAF-8149-90E7-7FF5E6229D62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03A232E4-F200-6240-BA27-3EE412A1847A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565F32-6DF5-7948-B048-9DA7676F1F35}"/>
                  </a:ext>
                </a:extLst>
              </p:cNvPr>
              <p:cNvSpPr txBox="1"/>
              <p:nvPr/>
            </p:nvSpPr>
            <p:spPr>
              <a:xfrm>
                <a:off x="975117" y="1062003"/>
                <a:ext cx="3649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565F32-6DF5-7948-B048-9DA7676F1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17" y="1062003"/>
                <a:ext cx="364908" cy="369332"/>
              </a:xfrm>
              <a:prstGeom prst="rect">
                <a:avLst/>
              </a:prstGeom>
              <a:blipFill>
                <a:blip r:embed="rId4"/>
                <a:stretch>
                  <a:fillRect l="-10000" r="-3333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E32700-38FB-3340-A192-A2D5697DD6D8}"/>
                  </a:ext>
                </a:extLst>
              </p:cNvPr>
              <p:cNvSpPr txBox="1"/>
              <p:nvPr/>
            </p:nvSpPr>
            <p:spPr>
              <a:xfrm>
                <a:off x="975117" y="1733597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E32700-38FB-3340-A192-A2D5697DD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17" y="1733597"/>
                <a:ext cx="372025" cy="369332"/>
              </a:xfrm>
              <a:prstGeom prst="rect">
                <a:avLst/>
              </a:prstGeom>
              <a:blipFill>
                <a:blip r:embed="rId5"/>
                <a:stretch>
                  <a:fillRect l="-10000" r="-666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6AB4C9-EEFA-8340-86D8-E5E88A44DFF8}"/>
                  </a:ext>
                </a:extLst>
              </p:cNvPr>
              <p:cNvSpPr txBox="1"/>
              <p:nvPr/>
            </p:nvSpPr>
            <p:spPr>
              <a:xfrm>
                <a:off x="4885971" y="1100024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6AB4C9-EEFA-8340-86D8-E5E88A44D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971" y="1100024"/>
                <a:ext cx="366639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BB0336-63BC-A342-8074-B5F3C6CD6832}"/>
                  </a:ext>
                </a:extLst>
              </p:cNvPr>
              <p:cNvSpPr txBox="1"/>
              <p:nvPr/>
            </p:nvSpPr>
            <p:spPr>
              <a:xfrm>
                <a:off x="4885971" y="1970351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BB0336-63BC-A342-8074-B5F3C6CD6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971" y="1970351"/>
                <a:ext cx="373757" cy="369332"/>
              </a:xfrm>
              <a:prstGeom prst="rect">
                <a:avLst/>
              </a:prstGeom>
              <a:blipFill>
                <a:blip r:embed="rId7"/>
                <a:stretch>
                  <a:fillRect l="-16667" r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2FD3E8F-562A-9E4F-9FD4-3CC09564B29F}"/>
              </a:ext>
            </a:extLst>
          </p:cNvPr>
          <p:cNvCxnSpPr/>
          <p:nvPr/>
        </p:nvCxnSpPr>
        <p:spPr>
          <a:xfrm>
            <a:off x="1981818" y="1395995"/>
            <a:ext cx="22705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EB03CE-AA36-7C49-929D-0965F08E3C2C}"/>
                  </a:ext>
                </a:extLst>
              </p:cNvPr>
              <p:cNvSpPr txBox="1"/>
              <p:nvPr/>
            </p:nvSpPr>
            <p:spPr>
              <a:xfrm>
                <a:off x="2519049" y="1020391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EB03CE-AA36-7C49-929D-0965F08E3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049" y="1020391"/>
                <a:ext cx="423065" cy="307777"/>
              </a:xfrm>
              <a:prstGeom prst="rect">
                <a:avLst/>
              </a:prstGeom>
              <a:blipFill>
                <a:blip r:embed="rId8"/>
                <a:stretch>
                  <a:fillRect l="-11429" r="-2857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F968B4-9610-2142-8FFF-E43222EAD26A}"/>
                  </a:ext>
                </a:extLst>
              </p:cNvPr>
              <p:cNvSpPr txBox="1"/>
              <p:nvPr/>
            </p:nvSpPr>
            <p:spPr>
              <a:xfrm>
                <a:off x="5297699" y="1100024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F968B4-9610-2142-8FFF-E43222EAD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699" y="1100024"/>
                <a:ext cx="1103101" cy="369332"/>
              </a:xfrm>
              <a:prstGeom prst="rect">
                <a:avLst/>
              </a:prstGeom>
              <a:blipFill>
                <a:blip r:embed="rId9"/>
                <a:stretch>
                  <a:fillRect l="-568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922B64-C074-0047-AD85-4C7173569250}"/>
                  </a:ext>
                </a:extLst>
              </p:cNvPr>
              <p:cNvSpPr txBox="1"/>
              <p:nvPr/>
            </p:nvSpPr>
            <p:spPr>
              <a:xfrm>
                <a:off x="6445889" y="1100024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922B64-C074-0047-AD85-4C7173569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89" y="1100024"/>
                <a:ext cx="1103101" cy="369332"/>
              </a:xfrm>
              <a:prstGeom prst="rect">
                <a:avLst/>
              </a:prstGeom>
              <a:blipFill>
                <a:blip r:embed="rId10"/>
                <a:stretch>
                  <a:fillRect l="-9195"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EEA64-49B9-E24A-8F42-E524379D186C}"/>
                  </a:ext>
                </a:extLst>
              </p:cNvPr>
              <p:cNvSpPr txBox="1"/>
              <p:nvPr/>
            </p:nvSpPr>
            <p:spPr>
              <a:xfrm>
                <a:off x="5297699" y="1970351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EEA64-49B9-E24A-8F42-E524379D1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699" y="1970351"/>
                <a:ext cx="1103101" cy="369332"/>
              </a:xfrm>
              <a:prstGeom prst="rect">
                <a:avLst/>
              </a:prstGeom>
              <a:blipFill>
                <a:blip r:embed="rId11"/>
                <a:stretch>
                  <a:fillRect l="-568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474886-68CF-EE4D-98EE-1C7969C8D6E7}"/>
                  </a:ext>
                </a:extLst>
              </p:cNvPr>
              <p:cNvSpPr txBox="1"/>
              <p:nvPr/>
            </p:nvSpPr>
            <p:spPr>
              <a:xfrm>
                <a:off x="6445889" y="1970351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474886-68CF-EE4D-98EE-1C7969C8D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89" y="1970351"/>
                <a:ext cx="1103101" cy="369332"/>
              </a:xfrm>
              <a:prstGeom prst="rect">
                <a:avLst/>
              </a:prstGeom>
              <a:blipFill>
                <a:blip r:embed="rId12"/>
                <a:stretch>
                  <a:fillRect l="-9195" t="-333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59EBEBF-B712-F64F-A375-030DC4570446}"/>
              </a:ext>
            </a:extLst>
          </p:cNvPr>
          <p:cNvCxnSpPr>
            <a:cxnSpLocks/>
          </p:cNvCxnSpPr>
          <p:nvPr/>
        </p:nvCxnSpPr>
        <p:spPr>
          <a:xfrm flipV="1">
            <a:off x="1981818" y="1469356"/>
            <a:ext cx="2289015" cy="729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BAD1C7-AE08-E944-9D58-5FD7700084B3}"/>
                  </a:ext>
                </a:extLst>
              </p:cNvPr>
              <p:cNvSpPr txBox="1"/>
              <p:nvPr/>
            </p:nvSpPr>
            <p:spPr>
              <a:xfrm>
                <a:off x="2057400" y="1755522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BAD1C7-AE08-E944-9D58-5FD770008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755522"/>
                <a:ext cx="423065" cy="307777"/>
              </a:xfrm>
              <a:prstGeom prst="rect">
                <a:avLst/>
              </a:prstGeom>
              <a:blipFill>
                <a:blip r:embed="rId13"/>
                <a:stretch>
                  <a:fillRect l="-14706" r="-2941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AAE3A36-33DC-EF44-9D5A-31D822685AFF}"/>
              </a:ext>
            </a:extLst>
          </p:cNvPr>
          <p:cNvCxnSpPr>
            <a:cxnSpLocks/>
          </p:cNvCxnSpPr>
          <p:nvPr/>
        </p:nvCxnSpPr>
        <p:spPr>
          <a:xfrm>
            <a:off x="1967823" y="2198950"/>
            <a:ext cx="228457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03483D-82AD-8444-94D6-7585E9C02411}"/>
                  </a:ext>
                </a:extLst>
              </p:cNvPr>
              <p:cNvSpPr txBox="1"/>
              <p:nvPr/>
            </p:nvSpPr>
            <p:spPr>
              <a:xfrm>
                <a:off x="2360844" y="2194739"/>
                <a:ext cx="4290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03483D-82AD-8444-94D6-7585E9C02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844" y="2194739"/>
                <a:ext cx="429027" cy="307777"/>
              </a:xfrm>
              <a:prstGeom prst="rect">
                <a:avLst/>
              </a:prstGeom>
              <a:blipFill>
                <a:blip r:embed="rId14"/>
                <a:stretch>
                  <a:fillRect l="-14286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B5F42C2-8137-1941-9F76-D43ED3290228}"/>
              </a:ext>
            </a:extLst>
          </p:cNvPr>
          <p:cNvCxnSpPr>
            <a:cxnSpLocks/>
          </p:cNvCxnSpPr>
          <p:nvPr/>
        </p:nvCxnSpPr>
        <p:spPr>
          <a:xfrm>
            <a:off x="1981817" y="1402267"/>
            <a:ext cx="2243928" cy="719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D2C070-428C-D44B-BB5B-EC5738F1A7FE}"/>
                  </a:ext>
                </a:extLst>
              </p:cNvPr>
              <p:cNvSpPr txBox="1"/>
              <p:nvPr/>
            </p:nvSpPr>
            <p:spPr>
              <a:xfrm>
                <a:off x="2035919" y="1383252"/>
                <a:ext cx="42902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D2C070-428C-D44B-BB5B-EC5738F1A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919" y="1383252"/>
                <a:ext cx="429028" cy="307777"/>
              </a:xfrm>
              <a:prstGeom prst="rect">
                <a:avLst/>
              </a:prstGeom>
              <a:blipFill>
                <a:blip r:embed="rId15"/>
                <a:stretch>
                  <a:fillRect l="-11429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 40">
            <a:extLst>
              <a:ext uri="{FF2B5EF4-FFF2-40B4-BE49-F238E27FC236}">
                <a16:creationId xmlns:a16="http://schemas.microsoft.com/office/drawing/2014/main" id="{ED4484A9-6E65-8D46-A007-6AEC77E25EF9}"/>
              </a:ext>
            </a:extLst>
          </p:cNvPr>
          <p:cNvGrpSpPr/>
          <p:nvPr/>
        </p:nvGrpSpPr>
        <p:grpSpPr>
          <a:xfrm rot="5400000" flipH="1">
            <a:off x="4219612" y="941358"/>
            <a:ext cx="601251" cy="610620"/>
            <a:chOff x="1981202" y="1676401"/>
            <a:chExt cx="735197" cy="823284"/>
          </a:xfrm>
        </p:grpSpPr>
        <p:cxnSp>
          <p:nvCxnSpPr>
            <p:cNvPr id="95" name="Shape 22">
              <a:extLst>
                <a:ext uri="{FF2B5EF4-FFF2-40B4-BE49-F238E27FC236}">
                  <a16:creationId xmlns:a16="http://schemas.microsoft.com/office/drawing/2014/main" id="{75D23E30-8CAC-6D46-AD01-F37CAAAFD136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Isosceles Triangle 23">
              <a:extLst>
                <a:ext uri="{FF2B5EF4-FFF2-40B4-BE49-F238E27FC236}">
                  <a16:creationId xmlns:a16="http://schemas.microsoft.com/office/drawing/2014/main" id="{DD960A92-889C-174D-BA53-918CB3278364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08D78D09-14EE-CD48-BE96-EB496C878546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8" name="Group 40">
            <a:extLst>
              <a:ext uri="{FF2B5EF4-FFF2-40B4-BE49-F238E27FC236}">
                <a16:creationId xmlns:a16="http://schemas.microsoft.com/office/drawing/2014/main" id="{5145661E-B2CD-634B-823A-EE3751762EDB}"/>
              </a:ext>
            </a:extLst>
          </p:cNvPr>
          <p:cNvGrpSpPr/>
          <p:nvPr/>
        </p:nvGrpSpPr>
        <p:grpSpPr>
          <a:xfrm rot="5400000" flipH="1">
            <a:off x="4195685" y="1797618"/>
            <a:ext cx="601251" cy="610620"/>
            <a:chOff x="1981202" y="1676401"/>
            <a:chExt cx="735197" cy="823284"/>
          </a:xfrm>
        </p:grpSpPr>
        <p:cxnSp>
          <p:nvCxnSpPr>
            <p:cNvPr id="99" name="Shape 22">
              <a:extLst>
                <a:ext uri="{FF2B5EF4-FFF2-40B4-BE49-F238E27FC236}">
                  <a16:creationId xmlns:a16="http://schemas.microsoft.com/office/drawing/2014/main" id="{C2E402F7-E4D6-6B4C-9CB4-459FB38FA3BF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Isosceles Triangle 23">
              <a:extLst>
                <a:ext uri="{FF2B5EF4-FFF2-40B4-BE49-F238E27FC236}">
                  <a16:creationId xmlns:a16="http://schemas.microsoft.com/office/drawing/2014/main" id="{78790BD4-014D-0B4E-87F9-9577881077F9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F0C83EFC-E077-7141-B6CF-2D120B16027E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1AB55957-9619-E849-BE3E-976FBA88280B}"/>
                  </a:ext>
                </a:extLst>
              </p:cNvPr>
              <p:cNvSpPr txBox="1"/>
              <p:nvPr/>
            </p:nvSpPr>
            <p:spPr>
              <a:xfrm>
                <a:off x="762000" y="3505200"/>
                <a:ext cx="7504811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dirty="0"/>
                  <a:t>Receive: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𝐇</m:t>
                    </m:r>
                    <m:acc>
                      <m:accPr>
                        <m:chr m:val="̃"/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acc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𝐧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𝐇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p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sz="3200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𝐧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1AB55957-9619-E849-BE3E-976FBA882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505200"/>
                <a:ext cx="7504811" cy="503599"/>
              </a:xfrm>
              <a:prstGeom prst="rect">
                <a:avLst/>
              </a:prstGeom>
              <a:blipFill>
                <a:blip r:embed="rId16"/>
                <a:stretch>
                  <a:fillRect l="-3384" t="-22500" r="-338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6A7C1279-FB84-5748-911E-F36D98BFDFA7}"/>
                  </a:ext>
                </a:extLst>
              </p:cNvPr>
              <p:cNvSpPr txBox="1"/>
              <p:nvPr/>
            </p:nvSpPr>
            <p:spPr>
              <a:xfrm>
                <a:off x="790743" y="2743200"/>
                <a:ext cx="2721899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dirty="0"/>
                  <a:t>Send: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acc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p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6A7C1279-FB84-5748-911E-F36D98BFD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43" y="2743200"/>
                <a:ext cx="2721899" cy="503599"/>
              </a:xfrm>
              <a:prstGeom prst="rect">
                <a:avLst/>
              </a:prstGeom>
              <a:blipFill>
                <a:blip r:embed="rId17"/>
                <a:stretch>
                  <a:fillRect l="-8333" t="-22500" r="-2315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A9A374D2-71AB-4D4F-8834-FFF6F70A8F93}"/>
              </a:ext>
            </a:extLst>
          </p:cNvPr>
          <p:cNvSpPr/>
          <p:nvPr/>
        </p:nvSpPr>
        <p:spPr>
          <a:xfrm>
            <a:off x="0" y="4419600"/>
            <a:ext cx="9144000" cy="9313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chemeClr val="bg1"/>
                </a:solidFill>
                <a:cs typeface="Trebuchet MS"/>
              </a:rPr>
              <a:t>Also known as Beamforming or Zero-Forcing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37319A-1972-C245-9099-38EB55A3B030}"/>
              </a:ext>
            </a:extLst>
          </p:cNvPr>
          <p:cNvSpPr txBox="1"/>
          <p:nvPr/>
        </p:nvSpPr>
        <p:spPr>
          <a:xfrm>
            <a:off x="2202426" y="5798421"/>
            <a:ext cx="471020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/>
              <a:t>Requires Channel Feedback!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737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/>
      <p:bldP spid="35" grpId="0" animBg="1"/>
      <p:bldP spid="3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What about distributed transmitters?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565F32-6DF5-7948-B048-9DA7676F1F35}"/>
                  </a:ext>
                </a:extLst>
              </p:cNvPr>
              <p:cNvSpPr txBox="1"/>
              <p:nvPr/>
            </p:nvSpPr>
            <p:spPr>
              <a:xfrm>
                <a:off x="975117" y="1062003"/>
                <a:ext cx="3649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565F32-6DF5-7948-B048-9DA7676F1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17" y="1062003"/>
                <a:ext cx="364908" cy="369332"/>
              </a:xfrm>
              <a:prstGeom prst="rect">
                <a:avLst/>
              </a:prstGeom>
              <a:blipFill>
                <a:blip r:embed="rId4"/>
                <a:stretch>
                  <a:fillRect l="-10000" r="-3333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E32700-38FB-3340-A192-A2D5697DD6D8}"/>
                  </a:ext>
                </a:extLst>
              </p:cNvPr>
              <p:cNvSpPr txBox="1"/>
              <p:nvPr/>
            </p:nvSpPr>
            <p:spPr>
              <a:xfrm>
                <a:off x="975117" y="1733597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E32700-38FB-3340-A192-A2D5697DD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17" y="1733597"/>
                <a:ext cx="372025" cy="369332"/>
              </a:xfrm>
              <a:prstGeom prst="rect">
                <a:avLst/>
              </a:prstGeom>
              <a:blipFill>
                <a:blip r:embed="rId5"/>
                <a:stretch>
                  <a:fillRect l="-10000" r="-666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6AB4C9-EEFA-8340-86D8-E5E88A44DFF8}"/>
                  </a:ext>
                </a:extLst>
              </p:cNvPr>
              <p:cNvSpPr txBox="1"/>
              <p:nvPr/>
            </p:nvSpPr>
            <p:spPr>
              <a:xfrm>
                <a:off x="4885971" y="1100024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6AB4C9-EEFA-8340-86D8-E5E88A44D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971" y="1100024"/>
                <a:ext cx="366639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BB0336-63BC-A342-8074-B5F3C6CD6832}"/>
                  </a:ext>
                </a:extLst>
              </p:cNvPr>
              <p:cNvSpPr txBox="1"/>
              <p:nvPr/>
            </p:nvSpPr>
            <p:spPr>
              <a:xfrm>
                <a:off x="4885971" y="1970351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BB0336-63BC-A342-8074-B5F3C6CD6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971" y="1970351"/>
                <a:ext cx="373757" cy="369332"/>
              </a:xfrm>
              <a:prstGeom prst="rect">
                <a:avLst/>
              </a:prstGeom>
              <a:blipFill>
                <a:blip r:embed="rId7"/>
                <a:stretch>
                  <a:fillRect l="-16667" r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2FD3E8F-562A-9E4F-9FD4-3CC09564B29F}"/>
              </a:ext>
            </a:extLst>
          </p:cNvPr>
          <p:cNvCxnSpPr/>
          <p:nvPr/>
        </p:nvCxnSpPr>
        <p:spPr>
          <a:xfrm>
            <a:off x="1981818" y="1395995"/>
            <a:ext cx="22705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EB03CE-AA36-7C49-929D-0965F08E3C2C}"/>
                  </a:ext>
                </a:extLst>
              </p:cNvPr>
              <p:cNvSpPr txBox="1"/>
              <p:nvPr/>
            </p:nvSpPr>
            <p:spPr>
              <a:xfrm>
                <a:off x="2519049" y="1020391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EB03CE-AA36-7C49-929D-0965F08E3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049" y="1020391"/>
                <a:ext cx="423065" cy="307777"/>
              </a:xfrm>
              <a:prstGeom prst="rect">
                <a:avLst/>
              </a:prstGeom>
              <a:blipFill>
                <a:blip r:embed="rId8"/>
                <a:stretch>
                  <a:fillRect l="-11429" r="-2857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F968B4-9610-2142-8FFF-E43222EAD26A}"/>
                  </a:ext>
                </a:extLst>
              </p:cNvPr>
              <p:cNvSpPr txBox="1"/>
              <p:nvPr/>
            </p:nvSpPr>
            <p:spPr>
              <a:xfrm>
                <a:off x="5297699" y="1100024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F968B4-9610-2142-8FFF-E43222EAD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699" y="1100024"/>
                <a:ext cx="1103101" cy="369332"/>
              </a:xfrm>
              <a:prstGeom prst="rect">
                <a:avLst/>
              </a:prstGeom>
              <a:blipFill>
                <a:blip r:embed="rId9"/>
                <a:stretch>
                  <a:fillRect l="-568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922B64-C074-0047-AD85-4C7173569250}"/>
                  </a:ext>
                </a:extLst>
              </p:cNvPr>
              <p:cNvSpPr txBox="1"/>
              <p:nvPr/>
            </p:nvSpPr>
            <p:spPr>
              <a:xfrm>
                <a:off x="6445889" y="1100024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922B64-C074-0047-AD85-4C7173569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89" y="1100024"/>
                <a:ext cx="1103101" cy="369332"/>
              </a:xfrm>
              <a:prstGeom prst="rect">
                <a:avLst/>
              </a:prstGeom>
              <a:blipFill>
                <a:blip r:embed="rId10"/>
                <a:stretch>
                  <a:fillRect l="-9195"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EEA64-49B9-E24A-8F42-E524379D186C}"/>
                  </a:ext>
                </a:extLst>
              </p:cNvPr>
              <p:cNvSpPr txBox="1"/>
              <p:nvPr/>
            </p:nvSpPr>
            <p:spPr>
              <a:xfrm>
                <a:off x="5297699" y="1970351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EEA64-49B9-E24A-8F42-E524379D1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699" y="1970351"/>
                <a:ext cx="1103101" cy="369332"/>
              </a:xfrm>
              <a:prstGeom prst="rect">
                <a:avLst/>
              </a:prstGeom>
              <a:blipFill>
                <a:blip r:embed="rId11"/>
                <a:stretch>
                  <a:fillRect l="-568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474886-68CF-EE4D-98EE-1C7969C8D6E7}"/>
                  </a:ext>
                </a:extLst>
              </p:cNvPr>
              <p:cNvSpPr txBox="1"/>
              <p:nvPr/>
            </p:nvSpPr>
            <p:spPr>
              <a:xfrm>
                <a:off x="6445889" y="1970351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474886-68CF-EE4D-98EE-1C7969C8D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89" y="1970351"/>
                <a:ext cx="1103101" cy="369332"/>
              </a:xfrm>
              <a:prstGeom prst="rect">
                <a:avLst/>
              </a:prstGeom>
              <a:blipFill>
                <a:blip r:embed="rId12"/>
                <a:stretch>
                  <a:fillRect l="-9195" t="-333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59EBEBF-B712-F64F-A375-030DC4570446}"/>
              </a:ext>
            </a:extLst>
          </p:cNvPr>
          <p:cNvCxnSpPr>
            <a:cxnSpLocks/>
          </p:cNvCxnSpPr>
          <p:nvPr/>
        </p:nvCxnSpPr>
        <p:spPr>
          <a:xfrm flipV="1">
            <a:off x="1981818" y="1469356"/>
            <a:ext cx="2289015" cy="729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BAD1C7-AE08-E944-9D58-5FD7700084B3}"/>
                  </a:ext>
                </a:extLst>
              </p:cNvPr>
              <p:cNvSpPr txBox="1"/>
              <p:nvPr/>
            </p:nvSpPr>
            <p:spPr>
              <a:xfrm>
                <a:off x="2057400" y="1755522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BAD1C7-AE08-E944-9D58-5FD770008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755522"/>
                <a:ext cx="423065" cy="307777"/>
              </a:xfrm>
              <a:prstGeom prst="rect">
                <a:avLst/>
              </a:prstGeom>
              <a:blipFill>
                <a:blip r:embed="rId13"/>
                <a:stretch>
                  <a:fillRect l="-14706" r="-2941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AAE3A36-33DC-EF44-9D5A-31D822685AFF}"/>
              </a:ext>
            </a:extLst>
          </p:cNvPr>
          <p:cNvCxnSpPr>
            <a:cxnSpLocks/>
          </p:cNvCxnSpPr>
          <p:nvPr/>
        </p:nvCxnSpPr>
        <p:spPr>
          <a:xfrm>
            <a:off x="1967823" y="2198950"/>
            <a:ext cx="228457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03483D-82AD-8444-94D6-7585E9C02411}"/>
                  </a:ext>
                </a:extLst>
              </p:cNvPr>
              <p:cNvSpPr txBox="1"/>
              <p:nvPr/>
            </p:nvSpPr>
            <p:spPr>
              <a:xfrm>
                <a:off x="2360844" y="2194739"/>
                <a:ext cx="4290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03483D-82AD-8444-94D6-7585E9C02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844" y="2194739"/>
                <a:ext cx="429027" cy="307777"/>
              </a:xfrm>
              <a:prstGeom prst="rect">
                <a:avLst/>
              </a:prstGeom>
              <a:blipFill>
                <a:blip r:embed="rId14"/>
                <a:stretch>
                  <a:fillRect l="-14286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B5F42C2-8137-1941-9F76-D43ED3290228}"/>
              </a:ext>
            </a:extLst>
          </p:cNvPr>
          <p:cNvCxnSpPr>
            <a:cxnSpLocks/>
          </p:cNvCxnSpPr>
          <p:nvPr/>
        </p:nvCxnSpPr>
        <p:spPr>
          <a:xfrm>
            <a:off x="1981817" y="1402267"/>
            <a:ext cx="2243928" cy="719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D2C070-428C-D44B-BB5B-EC5738F1A7FE}"/>
                  </a:ext>
                </a:extLst>
              </p:cNvPr>
              <p:cNvSpPr txBox="1"/>
              <p:nvPr/>
            </p:nvSpPr>
            <p:spPr>
              <a:xfrm>
                <a:off x="2035919" y="1383252"/>
                <a:ext cx="42902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D2C070-428C-D44B-BB5B-EC5738F1A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919" y="1383252"/>
                <a:ext cx="429028" cy="307777"/>
              </a:xfrm>
              <a:prstGeom prst="rect">
                <a:avLst/>
              </a:prstGeom>
              <a:blipFill>
                <a:blip r:embed="rId15"/>
                <a:stretch>
                  <a:fillRect l="-11429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 40">
            <a:extLst>
              <a:ext uri="{FF2B5EF4-FFF2-40B4-BE49-F238E27FC236}">
                <a16:creationId xmlns:a16="http://schemas.microsoft.com/office/drawing/2014/main" id="{ED4484A9-6E65-8D46-A007-6AEC77E25EF9}"/>
              </a:ext>
            </a:extLst>
          </p:cNvPr>
          <p:cNvGrpSpPr/>
          <p:nvPr/>
        </p:nvGrpSpPr>
        <p:grpSpPr>
          <a:xfrm rot="5400000" flipH="1">
            <a:off x="4219612" y="941358"/>
            <a:ext cx="601251" cy="610620"/>
            <a:chOff x="1981202" y="1676401"/>
            <a:chExt cx="735197" cy="823284"/>
          </a:xfrm>
        </p:grpSpPr>
        <p:cxnSp>
          <p:nvCxnSpPr>
            <p:cNvPr id="95" name="Shape 22">
              <a:extLst>
                <a:ext uri="{FF2B5EF4-FFF2-40B4-BE49-F238E27FC236}">
                  <a16:creationId xmlns:a16="http://schemas.microsoft.com/office/drawing/2014/main" id="{75D23E30-8CAC-6D46-AD01-F37CAAAFD136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Isosceles Triangle 23">
              <a:extLst>
                <a:ext uri="{FF2B5EF4-FFF2-40B4-BE49-F238E27FC236}">
                  <a16:creationId xmlns:a16="http://schemas.microsoft.com/office/drawing/2014/main" id="{DD960A92-889C-174D-BA53-918CB3278364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08D78D09-14EE-CD48-BE96-EB496C878546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8" name="Group 40">
            <a:extLst>
              <a:ext uri="{FF2B5EF4-FFF2-40B4-BE49-F238E27FC236}">
                <a16:creationId xmlns:a16="http://schemas.microsoft.com/office/drawing/2014/main" id="{5145661E-B2CD-634B-823A-EE3751762EDB}"/>
              </a:ext>
            </a:extLst>
          </p:cNvPr>
          <p:cNvGrpSpPr/>
          <p:nvPr/>
        </p:nvGrpSpPr>
        <p:grpSpPr>
          <a:xfrm rot="5400000" flipH="1">
            <a:off x="4195685" y="1797618"/>
            <a:ext cx="601251" cy="610620"/>
            <a:chOff x="1981202" y="1676401"/>
            <a:chExt cx="735197" cy="823284"/>
          </a:xfrm>
        </p:grpSpPr>
        <p:cxnSp>
          <p:nvCxnSpPr>
            <p:cNvPr id="99" name="Shape 22">
              <a:extLst>
                <a:ext uri="{FF2B5EF4-FFF2-40B4-BE49-F238E27FC236}">
                  <a16:creationId xmlns:a16="http://schemas.microsoft.com/office/drawing/2014/main" id="{C2E402F7-E4D6-6B4C-9CB4-459FB38FA3BF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Isosceles Triangle 23">
              <a:extLst>
                <a:ext uri="{FF2B5EF4-FFF2-40B4-BE49-F238E27FC236}">
                  <a16:creationId xmlns:a16="http://schemas.microsoft.com/office/drawing/2014/main" id="{78790BD4-014D-0B4E-87F9-9577881077F9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F0C83EFC-E077-7141-B6CF-2D120B16027E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1AB55957-9619-E849-BE3E-976FBA88280B}"/>
                  </a:ext>
                </a:extLst>
              </p:cNvPr>
              <p:cNvSpPr txBox="1"/>
              <p:nvPr/>
            </p:nvSpPr>
            <p:spPr>
              <a:xfrm>
                <a:off x="762000" y="3594152"/>
                <a:ext cx="7504811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dirty="0"/>
                  <a:t>Receive: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𝐇</m:t>
                    </m:r>
                    <m:acc>
                      <m:accPr>
                        <m:chr m:val="̃"/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acc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𝐧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𝐇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p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sz="3200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𝐧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1AB55957-9619-E849-BE3E-976FBA882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594152"/>
                <a:ext cx="7504811" cy="503599"/>
              </a:xfrm>
              <a:prstGeom prst="rect">
                <a:avLst/>
              </a:prstGeom>
              <a:blipFill>
                <a:blip r:embed="rId16"/>
                <a:stretch>
                  <a:fillRect l="-3384" t="-19512" r="-338" b="-43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6A7C1279-FB84-5748-911E-F36D98BFDFA7}"/>
                  </a:ext>
                </a:extLst>
              </p:cNvPr>
              <p:cNvSpPr txBox="1"/>
              <p:nvPr/>
            </p:nvSpPr>
            <p:spPr>
              <a:xfrm>
                <a:off x="790743" y="2743200"/>
                <a:ext cx="2721899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dirty="0"/>
                  <a:t>Send: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acc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p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6A7C1279-FB84-5748-911E-F36D98BFD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43" y="2743200"/>
                <a:ext cx="2721899" cy="503599"/>
              </a:xfrm>
              <a:prstGeom prst="rect">
                <a:avLst/>
              </a:prstGeom>
              <a:blipFill>
                <a:blip r:embed="rId17"/>
                <a:stretch>
                  <a:fillRect l="-8333" t="-22500" r="-2315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40">
            <a:extLst>
              <a:ext uri="{FF2B5EF4-FFF2-40B4-BE49-F238E27FC236}">
                <a16:creationId xmlns:a16="http://schemas.microsoft.com/office/drawing/2014/main" id="{CFE6D044-9D8B-2141-A5B3-405D7A16393F}"/>
              </a:ext>
            </a:extLst>
          </p:cNvPr>
          <p:cNvGrpSpPr/>
          <p:nvPr/>
        </p:nvGrpSpPr>
        <p:grpSpPr>
          <a:xfrm rot="16200000">
            <a:off x="1440380" y="952173"/>
            <a:ext cx="601251" cy="610620"/>
            <a:chOff x="1981202" y="1676401"/>
            <a:chExt cx="735197" cy="823284"/>
          </a:xfrm>
        </p:grpSpPr>
        <p:cxnSp>
          <p:nvCxnSpPr>
            <p:cNvPr id="37" name="Shape 22">
              <a:extLst>
                <a:ext uri="{FF2B5EF4-FFF2-40B4-BE49-F238E27FC236}">
                  <a16:creationId xmlns:a16="http://schemas.microsoft.com/office/drawing/2014/main" id="{953A56D0-79B9-A540-BFB8-2D7C54A18823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Isosceles Triangle 23">
              <a:extLst>
                <a:ext uri="{FF2B5EF4-FFF2-40B4-BE49-F238E27FC236}">
                  <a16:creationId xmlns:a16="http://schemas.microsoft.com/office/drawing/2014/main" id="{B4FD3464-7EDF-8047-87B4-D2554581A46E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971CF4D9-E58B-C84B-BB22-2A4A9EDBB0D0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8" name="Group 40">
            <a:extLst>
              <a:ext uri="{FF2B5EF4-FFF2-40B4-BE49-F238E27FC236}">
                <a16:creationId xmlns:a16="http://schemas.microsoft.com/office/drawing/2014/main" id="{D87D6E8B-FDBA-B846-BAFE-1A5F7DAFAC1D}"/>
              </a:ext>
            </a:extLst>
          </p:cNvPr>
          <p:cNvGrpSpPr/>
          <p:nvPr/>
        </p:nvGrpSpPr>
        <p:grpSpPr>
          <a:xfrm rot="16200000">
            <a:off x="1416453" y="1808433"/>
            <a:ext cx="601251" cy="610620"/>
            <a:chOff x="1981202" y="1676401"/>
            <a:chExt cx="735197" cy="823284"/>
          </a:xfrm>
        </p:grpSpPr>
        <p:cxnSp>
          <p:nvCxnSpPr>
            <p:cNvPr id="49" name="Shape 22">
              <a:extLst>
                <a:ext uri="{FF2B5EF4-FFF2-40B4-BE49-F238E27FC236}">
                  <a16:creationId xmlns:a16="http://schemas.microsoft.com/office/drawing/2014/main" id="{D435ED11-C7CD-F947-B125-2D92947F8444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Isosceles Triangle 23">
              <a:extLst>
                <a:ext uri="{FF2B5EF4-FFF2-40B4-BE49-F238E27FC236}">
                  <a16:creationId xmlns:a16="http://schemas.microsoft.com/office/drawing/2014/main" id="{AD5105CD-F7D2-0649-A30B-0114AFD4328F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823F08A6-0460-4943-B17F-91FBF4A9EC01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B30BC3A1-2F9D-D440-87D3-033540B8E925}"/>
              </a:ext>
            </a:extLst>
          </p:cNvPr>
          <p:cNvSpPr/>
          <p:nvPr/>
        </p:nvSpPr>
        <p:spPr>
          <a:xfrm>
            <a:off x="0" y="4343400"/>
            <a:ext cx="9144000" cy="11223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chemeClr val="bg1"/>
                </a:solidFill>
                <a:cs typeface="Trebuchet MS"/>
              </a:rPr>
              <a:t>Does not work. Transmitters do not have access to each other’s signals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F68F0B5-618B-B545-8751-72A5F3B040A2}"/>
              </a:ext>
            </a:extLst>
          </p:cNvPr>
          <p:cNvSpPr/>
          <p:nvPr/>
        </p:nvSpPr>
        <p:spPr>
          <a:xfrm>
            <a:off x="0" y="5507056"/>
            <a:ext cx="9144000" cy="1122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chemeClr val="tx1"/>
                </a:solidFill>
                <a:cs typeface="Trebuchet MS"/>
              </a:rPr>
              <a:t>False: what if transmitters are APs connected over Ethernet?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629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Clock Synchronization in MIMO</a:t>
            </a:r>
          </a:p>
        </p:txBody>
      </p:sp>
      <p:grpSp>
        <p:nvGrpSpPr>
          <p:cNvPr id="85" name="Group 12">
            <a:extLst>
              <a:ext uri="{FF2B5EF4-FFF2-40B4-BE49-F238E27FC236}">
                <a16:creationId xmlns:a16="http://schemas.microsoft.com/office/drawing/2014/main" id="{1E6122F0-E024-7341-A2C3-57364F8F3829}"/>
              </a:ext>
            </a:extLst>
          </p:cNvPr>
          <p:cNvGrpSpPr/>
          <p:nvPr/>
        </p:nvGrpSpPr>
        <p:grpSpPr>
          <a:xfrm rot="16200000">
            <a:off x="2211926" y="1423562"/>
            <a:ext cx="1371600" cy="613852"/>
            <a:chOff x="3245649" y="1709063"/>
            <a:chExt cx="1677149" cy="827638"/>
          </a:xfrm>
        </p:grpSpPr>
        <p:sp>
          <p:nvSpPr>
            <p:cNvPr id="86" name="Isosceles Triangle 13">
              <a:extLst>
                <a:ext uri="{FF2B5EF4-FFF2-40B4-BE49-F238E27FC236}">
                  <a16:creationId xmlns:a16="http://schemas.microsoft.com/office/drawing/2014/main" id="{5C64F8BD-5AAE-6748-A739-68238DB031B8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87" name="Shape 8">
              <a:extLst>
                <a:ext uri="{FF2B5EF4-FFF2-40B4-BE49-F238E27FC236}">
                  <a16:creationId xmlns:a16="http://schemas.microsoft.com/office/drawing/2014/main" id="{F00350DE-05B3-A648-A9E4-0FADEDDFF715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Isosceles Triangle 15">
              <a:extLst>
                <a:ext uri="{FF2B5EF4-FFF2-40B4-BE49-F238E27FC236}">
                  <a16:creationId xmlns:a16="http://schemas.microsoft.com/office/drawing/2014/main" id="{0BCEBD68-9BDC-9144-9F40-892B1AE77676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89" name="Shape 14">
              <a:extLst>
                <a:ext uri="{FF2B5EF4-FFF2-40B4-BE49-F238E27FC236}">
                  <a16:creationId xmlns:a16="http://schemas.microsoft.com/office/drawing/2014/main" id="{47563999-C82F-EE43-98CA-3430BCEE698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133E0843-50D9-484E-8ACA-7BFD66F669B0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B7A5C24-58A6-464C-BC82-E21E1A913656}"/>
                  </a:ext>
                </a:extLst>
              </p:cNvPr>
              <p:cNvSpPr txBox="1"/>
              <p:nvPr/>
            </p:nvSpPr>
            <p:spPr>
              <a:xfrm>
                <a:off x="2118117" y="1050740"/>
                <a:ext cx="3649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B7A5C24-58A6-464C-BC82-E21E1A913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117" y="1050740"/>
                <a:ext cx="364908" cy="369332"/>
              </a:xfrm>
              <a:prstGeom prst="rect">
                <a:avLst/>
              </a:prstGeom>
              <a:blipFill>
                <a:blip r:embed="rId4"/>
                <a:stretch>
                  <a:fillRect l="-10000" r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116CC33-B4B3-8F43-96F2-3113AB6FAE01}"/>
                  </a:ext>
                </a:extLst>
              </p:cNvPr>
              <p:cNvSpPr txBox="1"/>
              <p:nvPr/>
            </p:nvSpPr>
            <p:spPr>
              <a:xfrm>
                <a:off x="2118117" y="1722334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116CC33-B4B3-8F43-96F2-3113AB6FA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117" y="1722334"/>
                <a:ext cx="372025" cy="369332"/>
              </a:xfrm>
              <a:prstGeom prst="rect">
                <a:avLst/>
              </a:prstGeom>
              <a:blipFill>
                <a:blip r:embed="rId5"/>
                <a:stretch>
                  <a:fillRect l="-10000" r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A995FF5F-DAFC-784E-A606-226583D21D34}"/>
                  </a:ext>
                </a:extLst>
              </p:cNvPr>
              <p:cNvSpPr txBox="1"/>
              <p:nvPr/>
            </p:nvSpPr>
            <p:spPr>
              <a:xfrm>
                <a:off x="6037783" y="1128483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A995FF5F-DAFC-784E-A606-226583D21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783" y="1128483"/>
                <a:ext cx="366639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39CA17D-5423-3E4F-A644-5F4AE93FC2B0}"/>
                  </a:ext>
                </a:extLst>
              </p:cNvPr>
              <p:cNvSpPr txBox="1"/>
              <p:nvPr/>
            </p:nvSpPr>
            <p:spPr>
              <a:xfrm>
                <a:off x="6037783" y="1998810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39CA17D-5423-3E4F-A644-5F4AE93FC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783" y="1998810"/>
                <a:ext cx="373757" cy="369332"/>
              </a:xfrm>
              <a:prstGeom prst="rect">
                <a:avLst/>
              </a:prstGeom>
              <a:blipFill>
                <a:blip r:embed="rId7"/>
                <a:stretch>
                  <a:fillRect l="-16129" r="-3226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Group 12">
            <a:extLst>
              <a:ext uri="{FF2B5EF4-FFF2-40B4-BE49-F238E27FC236}">
                <a16:creationId xmlns:a16="http://schemas.microsoft.com/office/drawing/2014/main" id="{A5DFA6AC-EFE5-AC4C-B59F-2EFC885900A4}"/>
              </a:ext>
            </a:extLst>
          </p:cNvPr>
          <p:cNvGrpSpPr/>
          <p:nvPr/>
        </p:nvGrpSpPr>
        <p:grpSpPr>
          <a:xfrm rot="5400000" flipH="1">
            <a:off x="4955126" y="1423562"/>
            <a:ext cx="1371600" cy="613852"/>
            <a:chOff x="3245649" y="1709063"/>
            <a:chExt cx="1677149" cy="827638"/>
          </a:xfrm>
        </p:grpSpPr>
        <p:sp>
          <p:nvSpPr>
            <p:cNvPr id="104" name="Isosceles Triangle 13">
              <a:extLst>
                <a:ext uri="{FF2B5EF4-FFF2-40B4-BE49-F238E27FC236}">
                  <a16:creationId xmlns:a16="http://schemas.microsoft.com/office/drawing/2014/main" id="{8C8F8787-E195-9048-B677-52AC07A17C70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05" name="Shape 8">
              <a:extLst>
                <a:ext uri="{FF2B5EF4-FFF2-40B4-BE49-F238E27FC236}">
                  <a16:creationId xmlns:a16="http://schemas.microsoft.com/office/drawing/2014/main" id="{664405D6-6630-7043-8984-64219CA584F7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Isosceles Triangle 15">
              <a:extLst>
                <a:ext uri="{FF2B5EF4-FFF2-40B4-BE49-F238E27FC236}">
                  <a16:creationId xmlns:a16="http://schemas.microsoft.com/office/drawing/2014/main" id="{50ABE779-C20D-9D40-A261-F9A19C725A3D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07" name="Shape 14">
              <a:extLst>
                <a:ext uri="{FF2B5EF4-FFF2-40B4-BE49-F238E27FC236}">
                  <a16:creationId xmlns:a16="http://schemas.microsoft.com/office/drawing/2014/main" id="{F750980B-9783-644C-AC8C-D481E33395E8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6AD50F5D-0643-854F-B29F-19979D369555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B4CFCE54-1485-C749-BB44-AFB6F5A88D56}"/>
              </a:ext>
            </a:extLst>
          </p:cNvPr>
          <p:cNvCxnSpPr/>
          <p:nvPr/>
        </p:nvCxnSpPr>
        <p:spPr>
          <a:xfrm>
            <a:off x="3124818" y="1384732"/>
            <a:ext cx="22705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79DD259-EAAA-E24A-AEC5-A9594BA2446E}"/>
                  </a:ext>
                </a:extLst>
              </p:cNvPr>
              <p:cNvSpPr txBox="1"/>
              <p:nvPr/>
            </p:nvSpPr>
            <p:spPr>
              <a:xfrm>
                <a:off x="3662049" y="1009128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79DD259-EAAA-E24A-AEC5-A9594BA24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049" y="1009128"/>
                <a:ext cx="423065" cy="307777"/>
              </a:xfrm>
              <a:prstGeom prst="rect">
                <a:avLst/>
              </a:prstGeom>
              <a:blipFill>
                <a:blip r:embed="rId8"/>
                <a:stretch>
                  <a:fillRect l="-14706" r="-2941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50FB98F-5111-EC49-B2A6-38DFB76F2796}"/>
                  </a:ext>
                </a:extLst>
              </p:cNvPr>
              <p:cNvSpPr txBox="1"/>
              <p:nvPr/>
            </p:nvSpPr>
            <p:spPr>
              <a:xfrm>
                <a:off x="2573266" y="3006214"/>
                <a:ext cx="1103101" cy="3831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50FB98F-5111-EC49-B2A6-38DFB76F2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266" y="3006214"/>
                <a:ext cx="1103101" cy="383118"/>
              </a:xfrm>
              <a:prstGeom prst="rect">
                <a:avLst/>
              </a:prstGeom>
              <a:blipFill>
                <a:blip r:embed="rId9"/>
                <a:stretch>
                  <a:fillRect l="-5747" r="-116092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F5981D5-ABEA-A842-BB02-555D337FFA16}"/>
                  </a:ext>
                </a:extLst>
              </p:cNvPr>
              <p:cNvSpPr txBox="1"/>
              <p:nvPr/>
            </p:nvSpPr>
            <p:spPr>
              <a:xfrm>
                <a:off x="5097204" y="3007144"/>
                <a:ext cx="1103101" cy="3812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F5981D5-ABEA-A842-BB02-555D337FF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7204" y="3007144"/>
                <a:ext cx="1103101" cy="381258"/>
              </a:xfrm>
              <a:prstGeom prst="rect">
                <a:avLst/>
              </a:prstGeom>
              <a:blipFill>
                <a:blip r:embed="rId10"/>
                <a:stretch>
                  <a:fillRect l="-7955" t="-3226" r="-113636" b="-35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48C818B-109F-1046-96B9-D93258A25A9A}"/>
                  </a:ext>
                </a:extLst>
              </p:cNvPr>
              <p:cNvSpPr txBox="1"/>
              <p:nvPr/>
            </p:nvSpPr>
            <p:spPr>
              <a:xfrm>
                <a:off x="2573266" y="3848541"/>
                <a:ext cx="1103101" cy="3812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48C818B-109F-1046-96B9-D93258A25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266" y="3848541"/>
                <a:ext cx="1103101" cy="381258"/>
              </a:xfrm>
              <a:prstGeom prst="rect">
                <a:avLst/>
              </a:prstGeom>
              <a:blipFill>
                <a:blip r:embed="rId11"/>
                <a:stretch>
                  <a:fillRect l="-5747" r="-117241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44DA0EC0-934E-FB4E-92D4-37E5F2387813}"/>
                  </a:ext>
                </a:extLst>
              </p:cNvPr>
              <p:cNvSpPr txBox="1"/>
              <p:nvPr/>
            </p:nvSpPr>
            <p:spPr>
              <a:xfrm>
                <a:off x="5118001" y="3856602"/>
                <a:ext cx="1103101" cy="3812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44DA0EC0-934E-FB4E-92D4-37E5F2387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001" y="3856602"/>
                <a:ext cx="1103101" cy="381258"/>
              </a:xfrm>
              <a:prstGeom prst="rect">
                <a:avLst/>
              </a:prstGeom>
              <a:blipFill>
                <a:blip r:embed="rId12"/>
                <a:stretch>
                  <a:fillRect l="-7955" t="-3226" r="-113636" b="-35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94A36706-03D6-A541-9BD8-0DC548E176C4}"/>
              </a:ext>
            </a:extLst>
          </p:cNvPr>
          <p:cNvCxnSpPr>
            <a:cxnSpLocks/>
          </p:cNvCxnSpPr>
          <p:nvPr/>
        </p:nvCxnSpPr>
        <p:spPr>
          <a:xfrm flipV="1">
            <a:off x="3124818" y="1458093"/>
            <a:ext cx="2289015" cy="729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3F2427C-CF32-3E40-B10D-A0D647EB22EB}"/>
                  </a:ext>
                </a:extLst>
              </p:cNvPr>
              <p:cNvSpPr txBox="1"/>
              <p:nvPr/>
            </p:nvSpPr>
            <p:spPr>
              <a:xfrm>
                <a:off x="3200400" y="1744259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3F2427C-CF32-3E40-B10D-A0D647EB2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744259"/>
                <a:ext cx="423065" cy="307777"/>
              </a:xfrm>
              <a:prstGeom prst="rect">
                <a:avLst/>
              </a:prstGeom>
              <a:blipFill>
                <a:blip r:embed="rId13"/>
                <a:stretch>
                  <a:fillRect l="-15152" r="-3030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9C264EEB-6A23-7B4A-87A3-A9FD3F326D69}"/>
              </a:ext>
            </a:extLst>
          </p:cNvPr>
          <p:cNvCxnSpPr>
            <a:cxnSpLocks/>
          </p:cNvCxnSpPr>
          <p:nvPr/>
        </p:nvCxnSpPr>
        <p:spPr>
          <a:xfrm>
            <a:off x="3110823" y="2187687"/>
            <a:ext cx="228457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90BE31-27B1-DB49-9EBA-45E08DCA6875}"/>
                  </a:ext>
                </a:extLst>
              </p:cNvPr>
              <p:cNvSpPr txBox="1"/>
              <p:nvPr/>
            </p:nvSpPr>
            <p:spPr>
              <a:xfrm>
                <a:off x="3503844" y="2183476"/>
                <a:ext cx="4290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90BE31-27B1-DB49-9EBA-45E08DCA6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844" y="2183476"/>
                <a:ext cx="429027" cy="307777"/>
              </a:xfrm>
              <a:prstGeom prst="rect">
                <a:avLst/>
              </a:prstGeom>
              <a:blipFill>
                <a:blip r:embed="rId14"/>
                <a:stretch>
                  <a:fillRect l="-14706" r="-294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162D2CAE-49AB-914F-B790-FA94EB9B9711}"/>
              </a:ext>
            </a:extLst>
          </p:cNvPr>
          <p:cNvCxnSpPr>
            <a:cxnSpLocks/>
          </p:cNvCxnSpPr>
          <p:nvPr/>
        </p:nvCxnSpPr>
        <p:spPr>
          <a:xfrm>
            <a:off x="3124817" y="1391004"/>
            <a:ext cx="2243928" cy="719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C9AB8DB-AB02-5D41-854C-74CD4384236D}"/>
                  </a:ext>
                </a:extLst>
              </p:cNvPr>
              <p:cNvSpPr txBox="1"/>
              <p:nvPr/>
            </p:nvSpPr>
            <p:spPr>
              <a:xfrm>
                <a:off x="3178919" y="1371989"/>
                <a:ext cx="42902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C9AB8DB-AB02-5D41-854C-74CD43842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919" y="1371989"/>
                <a:ext cx="429028" cy="307777"/>
              </a:xfrm>
              <a:prstGeom prst="rect">
                <a:avLst/>
              </a:prstGeom>
              <a:blipFill>
                <a:blip r:embed="rId15"/>
                <a:stretch>
                  <a:fillRect l="-11429" r="-285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9DFF10-C501-3844-B089-C9295CAFB6A8}"/>
                  </a:ext>
                </a:extLst>
              </p:cNvPr>
              <p:cNvSpPr txBox="1"/>
              <p:nvPr/>
            </p:nvSpPr>
            <p:spPr>
              <a:xfrm>
                <a:off x="2199509" y="3013107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9DFF10-C501-3844-B089-C9295CAFB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509" y="3013107"/>
                <a:ext cx="366639" cy="369332"/>
              </a:xfrm>
              <a:prstGeom prst="rect">
                <a:avLst/>
              </a:prstGeom>
              <a:blipFill>
                <a:blip r:embed="rId16"/>
                <a:stretch>
                  <a:fillRect l="-16667" r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6919F13-E0D2-A64B-8B5C-3A658AC19886}"/>
                  </a:ext>
                </a:extLst>
              </p:cNvPr>
              <p:cNvSpPr txBox="1"/>
              <p:nvPr/>
            </p:nvSpPr>
            <p:spPr>
              <a:xfrm>
                <a:off x="2199509" y="3821668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6919F13-E0D2-A64B-8B5C-3A658AC19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509" y="3821668"/>
                <a:ext cx="373757" cy="369332"/>
              </a:xfrm>
              <a:prstGeom prst="rect">
                <a:avLst/>
              </a:prstGeom>
              <a:blipFill>
                <a:blip r:embed="rId17"/>
                <a:stretch>
                  <a:fillRect l="-16129" r="-322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97A9A282-B455-214A-B894-AB0A35C74F8A}"/>
              </a:ext>
            </a:extLst>
          </p:cNvPr>
          <p:cNvGrpSpPr/>
          <p:nvPr/>
        </p:nvGrpSpPr>
        <p:grpSpPr>
          <a:xfrm>
            <a:off x="2327604" y="4931160"/>
            <a:ext cx="91440" cy="1143000"/>
            <a:chOff x="2667000" y="4572000"/>
            <a:chExt cx="91440" cy="11430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934C650-BFD8-634D-BA86-B7181C2549D0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D1E08AB-F46E-CC43-8E1C-FCA1730F0F84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71F10BD-B8E2-F547-89CF-B9AF3745CAC3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9CAA0B3-4C58-DD40-9EDC-F123B4CCF6F3}"/>
                  </a:ext>
                </a:extLst>
              </p:cNvPr>
              <p:cNvSpPr txBox="1"/>
              <p:nvPr/>
            </p:nvSpPr>
            <p:spPr>
              <a:xfrm>
                <a:off x="2367255" y="4931160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9CAA0B3-4C58-DD40-9EDC-F123B4CCF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255" y="4931160"/>
                <a:ext cx="366639" cy="369332"/>
              </a:xfrm>
              <a:prstGeom prst="rect">
                <a:avLst/>
              </a:prstGeom>
              <a:blipFill>
                <a:blip r:embed="rId18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C2DFB7F-E65D-7140-B953-B45CB5EF4F74}"/>
                  </a:ext>
                </a:extLst>
              </p:cNvPr>
              <p:cNvSpPr txBox="1"/>
              <p:nvPr/>
            </p:nvSpPr>
            <p:spPr>
              <a:xfrm>
                <a:off x="2378469" y="5547348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C2DFB7F-E65D-7140-B953-B45CB5EF4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469" y="5547348"/>
                <a:ext cx="373757" cy="369332"/>
              </a:xfrm>
              <a:prstGeom prst="rect">
                <a:avLst/>
              </a:prstGeom>
              <a:blipFill>
                <a:blip r:embed="rId17"/>
                <a:stretch>
                  <a:fillRect l="-16129" r="-322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6AC56814-BF75-E248-8413-0F0EE838E67D}"/>
              </a:ext>
            </a:extLst>
          </p:cNvPr>
          <p:cNvGrpSpPr/>
          <p:nvPr/>
        </p:nvGrpSpPr>
        <p:grpSpPr>
          <a:xfrm flipH="1">
            <a:off x="2647644" y="4933737"/>
            <a:ext cx="91440" cy="1143000"/>
            <a:chOff x="2667000" y="4572000"/>
            <a:chExt cx="91440" cy="1143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059438A-6E18-7C45-8A29-98000106F383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610D3FA-D088-6B48-A442-ACC4FFE53BAD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01DD4D2-EA75-A747-8DB1-C748AD584F28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51B30A-3B71-4045-B016-27FA2BA4B808}"/>
                  </a:ext>
                </a:extLst>
              </p:cNvPr>
              <p:cNvSpPr txBox="1"/>
              <p:nvPr/>
            </p:nvSpPr>
            <p:spPr>
              <a:xfrm>
                <a:off x="2843666" y="5297252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51B30A-3B71-4045-B016-27FA2BA4B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666" y="5297252"/>
                <a:ext cx="320039" cy="369332"/>
              </a:xfrm>
              <a:prstGeom prst="rect">
                <a:avLst/>
              </a:prstGeom>
              <a:blipFill>
                <a:blip r:embed="rId19"/>
                <a:stretch>
                  <a:fillRect l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7981430B-EB4D-5741-A418-152C27388DE5}"/>
              </a:ext>
            </a:extLst>
          </p:cNvPr>
          <p:cNvGrpSpPr/>
          <p:nvPr/>
        </p:nvGrpSpPr>
        <p:grpSpPr>
          <a:xfrm>
            <a:off x="3213622" y="4928583"/>
            <a:ext cx="91440" cy="1143000"/>
            <a:chOff x="2667000" y="4572000"/>
            <a:chExt cx="91440" cy="114300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9930C4E-B247-AF4B-8C59-F25264C40AC3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0ADD989-7D96-0941-A7DF-EE5E8FB1EC5D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BD0C775-6E40-1B42-843B-568C25B908B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E209AFD-2222-F840-BE1E-2CC3DDE7F6FF}"/>
                  </a:ext>
                </a:extLst>
              </p:cNvPr>
              <p:cNvSpPr txBox="1"/>
              <p:nvPr/>
            </p:nvSpPr>
            <p:spPr>
              <a:xfrm>
                <a:off x="3253273" y="4940251"/>
                <a:ext cx="504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E209AFD-2222-F840-BE1E-2CC3DDE7F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273" y="4940251"/>
                <a:ext cx="504177" cy="369332"/>
              </a:xfrm>
              <a:prstGeom prst="rect">
                <a:avLst/>
              </a:prstGeom>
              <a:blipFill>
                <a:blip r:embed="rId20"/>
                <a:stretch>
                  <a:fillRect l="-12195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9C1E251-EC68-A842-9581-E61090140392}"/>
                  </a:ext>
                </a:extLst>
              </p:cNvPr>
              <p:cNvSpPr txBox="1"/>
              <p:nvPr/>
            </p:nvSpPr>
            <p:spPr>
              <a:xfrm>
                <a:off x="3264487" y="5616960"/>
                <a:ext cx="5112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9C1E251-EC68-A842-9581-E61090140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487" y="5616960"/>
                <a:ext cx="511294" cy="369332"/>
              </a:xfrm>
              <a:prstGeom prst="rect">
                <a:avLst/>
              </a:prstGeom>
              <a:blipFill>
                <a:blip r:embed="rId21"/>
                <a:stretch>
                  <a:fillRect l="-12195" r="-487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490754B4-9DD5-AF40-BB6D-C21E938B213E}"/>
              </a:ext>
            </a:extLst>
          </p:cNvPr>
          <p:cNvGrpSpPr/>
          <p:nvPr/>
        </p:nvGrpSpPr>
        <p:grpSpPr>
          <a:xfrm flipH="1">
            <a:off x="4247844" y="4931160"/>
            <a:ext cx="91440" cy="1143000"/>
            <a:chOff x="2667000" y="4572000"/>
            <a:chExt cx="91440" cy="114300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2971B11-80F7-7243-836D-C1CDC129AC54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E4C76A9-8915-E84A-B5EB-5893DCDA85D8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7D17A56-5343-9545-B472-8B4995EDFE61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0899D99-D978-5149-A013-DDD2682E37CD}"/>
                  </a:ext>
                </a:extLst>
              </p:cNvPr>
              <p:cNvSpPr txBox="1"/>
              <p:nvPr/>
            </p:nvSpPr>
            <p:spPr>
              <a:xfrm>
                <a:off x="3801536" y="4942828"/>
                <a:ext cx="504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0899D99-D978-5149-A013-DDD2682E3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536" y="4942828"/>
                <a:ext cx="504177" cy="369332"/>
              </a:xfrm>
              <a:prstGeom prst="rect">
                <a:avLst/>
              </a:prstGeom>
              <a:blipFill>
                <a:blip r:embed="rId22"/>
                <a:stretch>
                  <a:fillRect l="-12195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B0150A-F644-6442-A558-16136F560741}"/>
                  </a:ext>
                </a:extLst>
              </p:cNvPr>
              <p:cNvSpPr txBox="1"/>
              <p:nvPr/>
            </p:nvSpPr>
            <p:spPr>
              <a:xfrm>
                <a:off x="3812750" y="5619537"/>
                <a:ext cx="5112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B0150A-F644-6442-A558-16136F560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750" y="5619537"/>
                <a:ext cx="511294" cy="369332"/>
              </a:xfrm>
              <a:prstGeom prst="rect">
                <a:avLst/>
              </a:prstGeom>
              <a:blipFill>
                <a:blip r:embed="rId23"/>
                <a:stretch>
                  <a:fillRect l="-15000" r="-5000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4EB62E55-34DB-EF4B-B1EC-993489535D02}"/>
              </a:ext>
            </a:extLst>
          </p:cNvPr>
          <p:cNvGrpSpPr/>
          <p:nvPr/>
        </p:nvGrpSpPr>
        <p:grpSpPr>
          <a:xfrm>
            <a:off x="4476444" y="4931160"/>
            <a:ext cx="91440" cy="1143000"/>
            <a:chOff x="2667000" y="4572000"/>
            <a:chExt cx="91440" cy="114300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78FCF3C-15C0-554E-8591-08760756FADB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60FFCEC-A4CE-6847-BDB1-64015D902E2B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40DA49F-28CF-5141-97FC-B37BA446D7EB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782400D-582F-6948-891D-115155CE7C9E}"/>
                  </a:ext>
                </a:extLst>
              </p:cNvPr>
              <p:cNvSpPr txBox="1"/>
              <p:nvPr/>
            </p:nvSpPr>
            <p:spPr>
              <a:xfrm>
                <a:off x="4516095" y="4931160"/>
                <a:ext cx="3649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782400D-582F-6948-891D-115155CE7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095" y="4931160"/>
                <a:ext cx="364907" cy="369332"/>
              </a:xfrm>
              <a:prstGeom prst="rect">
                <a:avLst/>
              </a:prstGeom>
              <a:blipFill>
                <a:blip r:embed="rId24"/>
                <a:stretch>
                  <a:fillRect l="-10345" r="-68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3214CD8-2C82-7E4B-A658-B408753D3335}"/>
                  </a:ext>
                </a:extLst>
              </p:cNvPr>
              <p:cNvSpPr txBox="1"/>
              <p:nvPr/>
            </p:nvSpPr>
            <p:spPr>
              <a:xfrm>
                <a:off x="4527309" y="5547348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3214CD8-2C82-7E4B-A658-B408753D3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309" y="5547348"/>
                <a:ext cx="372025" cy="369332"/>
              </a:xfrm>
              <a:prstGeom prst="rect">
                <a:avLst/>
              </a:prstGeom>
              <a:blipFill>
                <a:blip r:embed="rId25"/>
                <a:stretch>
                  <a:fillRect l="-6452" r="-322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A40D2FA4-6A99-F847-8167-BEAD1A44B4C2}"/>
              </a:ext>
            </a:extLst>
          </p:cNvPr>
          <p:cNvGrpSpPr/>
          <p:nvPr/>
        </p:nvGrpSpPr>
        <p:grpSpPr>
          <a:xfrm flipH="1">
            <a:off x="4796484" y="4933737"/>
            <a:ext cx="91440" cy="1143000"/>
            <a:chOff x="2667000" y="4572000"/>
            <a:chExt cx="91440" cy="114300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241DE3A-4210-9245-9941-7D93A69D0F27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FD9F4D8-B25C-D642-9AC8-CE0C659555AA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91A5D58-7B02-7B43-9D59-531640B54AF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65FC730-E08C-BF4F-9703-61A352C51977}"/>
                  </a:ext>
                </a:extLst>
              </p:cNvPr>
              <p:cNvSpPr txBox="1"/>
              <p:nvPr/>
            </p:nvSpPr>
            <p:spPr>
              <a:xfrm>
                <a:off x="5041022" y="5297252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65FC730-E08C-BF4F-9703-61A352C51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1022" y="5297252"/>
                <a:ext cx="320039" cy="369332"/>
              </a:xfrm>
              <a:prstGeom prst="rect">
                <a:avLst/>
              </a:prstGeom>
              <a:blipFill>
                <a:blip r:embed="rId26"/>
                <a:stretch>
                  <a:fillRect l="-2692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B10E8D2E-139E-DA4E-9272-C2264460D490}"/>
              </a:ext>
            </a:extLst>
          </p:cNvPr>
          <p:cNvGrpSpPr/>
          <p:nvPr/>
        </p:nvGrpSpPr>
        <p:grpSpPr>
          <a:xfrm>
            <a:off x="5425154" y="4931160"/>
            <a:ext cx="91440" cy="1143000"/>
            <a:chOff x="2667000" y="4572000"/>
            <a:chExt cx="91440" cy="114300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FE0EF41-8872-684E-8D4E-547FC8E623B8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6186FB9-BB02-6B4B-905A-78E2E2DE2E59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8A0CC4B-C326-4A4A-A725-3D84670B6514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115D16A-5C4A-FB43-9FED-485DA9D4ECE9}"/>
                  </a:ext>
                </a:extLst>
              </p:cNvPr>
              <p:cNvSpPr txBox="1"/>
              <p:nvPr/>
            </p:nvSpPr>
            <p:spPr>
              <a:xfrm>
                <a:off x="5464805" y="4931160"/>
                <a:ext cx="3807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115D16A-5C4A-FB43-9FED-485DA9D4E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4805" y="4931160"/>
                <a:ext cx="380745" cy="369332"/>
              </a:xfrm>
              <a:prstGeom prst="rect">
                <a:avLst/>
              </a:prstGeom>
              <a:blipFill>
                <a:blip r:embed="rId27"/>
                <a:stretch>
                  <a:fillRect l="-6452" r="-64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CFC5D16-4453-E043-8E51-0CCCAF6E5D69}"/>
                  </a:ext>
                </a:extLst>
              </p:cNvPr>
              <p:cNvSpPr txBox="1"/>
              <p:nvPr/>
            </p:nvSpPr>
            <p:spPr>
              <a:xfrm>
                <a:off x="5476019" y="5547348"/>
                <a:ext cx="3878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CFC5D16-4453-E043-8E51-0CCCAF6E5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019" y="5547348"/>
                <a:ext cx="387863" cy="369332"/>
              </a:xfrm>
              <a:prstGeom prst="rect">
                <a:avLst/>
              </a:prstGeom>
              <a:blipFill>
                <a:blip r:embed="rId28"/>
                <a:stretch>
                  <a:fillRect l="-6250" r="-312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65999ED8-FF8C-4D40-A9B5-36B0798253D6}"/>
              </a:ext>
            </a:extLst>
          </p:cNvPr>
          <p:cNvGrpSpPr/>
          <p:nvPr/>
        </p:nvGrpSpPr>
        <p:grpSpPr>
          <a:xfrm flipH="1">
            <a:off x="5745194" y="4933737"/>
            <a:ext cx="91440" cy="1143000"/>
            <a:chOff x="2667000" y="4572000"/>
            <a:chExt cx="91440" cy="11430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CE329A4-F0E7-E34E-94E0-9CB90DAC97CD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DE51D2B-1A3D-104D-A4D2-09C2C47D657B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C77564C-B674-F34A-A5B6-3B1EE1023B1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6381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3" grpId="0"/>
      <p:bldP spid="114" grpId="0"/>
      <p:bldP spid="31" grpId="0"/>
      <p:bldP spid="32" grpId="0"/>
      <p:bldP spid="37" grpId="0"/>
      <p:bldP spid="38" grpId="0"/>
      <p:bldP spid="43" grpId="0"/>
      <p:bldP spid="48" grpId="0"/>
      <p:bldP spid="49" grpId="0"/>
      <p:bldP spid="54" grpId="0"/>
      <p:bldP spid="55" grpId="0"/>
      <p:bldP spid="60" grpId="0"/>
      <p:bldP spid="61" grpId="0"/>
      <p:bldP spid="66" grpId="0"/>
      <p:bldP spid="71" grpId="0"/>
      <p:bldP spid="7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Clock Synchronization in MIMO</a:t>
            </a:r>
          </a:p>
        </p:txBody>
      </p:sp>
      <p:grpSp>
        <p:nvGrpSpPr>
          <p:cNvPr id="85" name="Group 12">
            <a:extLst>
              <a:ext uri="{FF2B5EF4-FFF2-40B4-BE49-F238E27FC236}">
                <a16:creationId xmlns:a16="http://schemas.microsoft.com/office/drawing/2014/main" id="{1E6122F0-E024-7341-A2C3-57364F8F3829}"/>
              </a:ext>
            </a:extLst>
          </p:cNvPr>
          <p:cNvGrpSpPr/>
          <p:nvPr/>
        </p:nvGrpSpPr>
        <p:grpSpPr>
          <a:xfrm rot="16200000">
            <a:off x="2211926" y="1423562"/>
            <a:ext cx="1371600" cy="613852"/>
            <a:chOff x="3245649" y="1709063"/>
            <a:chExt cx="1677149" cy="827638"/>
          </a:xfrm>
        </p:grpSpPr>
        <p:sp>
          <p:nvSpPr>
            <p:cNvPr id="86" name="Isosceles Triangle 13">
              <a:extLst>
                <a:ext uri="{FF2B5EF4-FFF2-40B4-BE49-F238E27FC236}">
                  <a16:creationId xmlns:a16="http://schemas.microsoft.com/office/drawing/2014/main" id="{5C64F8BD-5AAE-6748-A739-68238DB031B8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87" name="Shape 8">
              <a:extLst>
                <a:ext uri="{FF2B5EF4-FFF2-40B4-BE49-F238E27FC236}">
                  <a16:creationId xmlns:a16="http://schemas.microsoft.com/office/drawing/2014/main" id="{F00350DE-05B3-A648-A9E4-0FADEDDFF715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Isosceles Triangle 15">
              <a:extLst>
                <a:ext uri="{FF2B5EF4-FFF2-40B4-BE49-F238E27FC236}">
                  <a16:creationId xmlns:a16="http://schemas.microsoft.com/office/drawing/2014/main" id="{0BCEBD68-9BDC-9144-9F40-892B1AE77676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89" name="Shape 14">
              <a:extLst>
                <a:ext uri="{FF2B5EF4-FFF2-40B4-BE49-F238E27FC236}">
                  <a16:creationId xmlns:a16="http://schemas.microsoft.com/office/drawing/2014/main" id="{47563999-C82F-EE43-98CA-3430BCEE698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133E0843-50D9-484E-8ACA-7BFD66F669B0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B7A5C24-58A6-464C-BC82-E21E1A913656}"/>
                  </a:ext>
                </a:extLst>
              </p:cNvPr>
              <p:cNvSpPr txBox="1"/>
              <p:nvPr/>
            </p:nvSpPr>
            <p:spPr>
              <a:xfrm>
                <a:off x="2118117" y="1050740"/>
                <a:ext cx="3649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B7A5C24-58A6-464C-BC82-E21E1A913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117" y="1050740"/>
                <a:ext cx="364908" cy="369332"/>
              </a:xfrm>
              <a:prstGeom prst="rect">
                <a:avLst/>
              </a:prstGeom>
              <a:blipFill>
                <a:blip r:embed="rId4"/>
                <a:stretch>
                  <a:fillRect l="-10000" r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116CC33-B4B3-8F43-96F2-3113AB6FAE01}"/>
                  </a:ext>
                </a:extLst>
              </p:cNvPr>
              <p:cNvSpPr txBox="1"/>
              <p:nvPr/>
            </p:nvSpPr>
            <p:spPr>
              <a:xfrm>
                <a:off x="2118117" y="1722334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116CC33-B4B3-8F43-96F2-3113AB6FA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117" y="1722334"/>
                <a:ext cx="372025" cy="369332"/>
              </a:xfrm>
              <a:prstGeom prst="rect">
                <a:avLst/>
              </a:prstGeom>
              <a:blipFill>
                <a:blip r:embed="rId5"/>
                <a:stretch>
                  <a:fillRect l="-10000" r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A995FF5F-DAFC-784E-A606-226583D21D34}"/>
                  </a:ext>
                </a:extLst>
              </p:cNvPr>
              <p:cNvSpPr txBox="1"/>
              <p:nvPr/>
            </p:nvSpPr>
            <p:spPr>
              <a:xfrm>
                <a:off x="6037783" y="1128483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A995FF5F-DAFC-784E-A606-226583D21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783" y="1128483"/>
                <a:ext cx="366639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39CA17D-5423-3E4F-A644-5F4AE93FC2B0}"/>
                  </a:ext>
                </a:extLst>
              </p:cNvPr>
              <p:cNvSpPr txBox="1"/>
              <p:nvPr/>
            </p:nvSpPr>
            <p:spPr>
              <a:xfrm>
                <a:off x="6037783" y="1998810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39CA17D-5423-3E4F-A644-5F4AE93FC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783" y="1998810"/>
                <a:ext cx="373757" cy="369332"/>
              </a:xfrm>
              <a:prstGeom prst="rect">
                <a:avLst/>
              </a:prstGeom>
              <a:blipFill>
                <a:blip r:embed="rId7"/>
                <a:stretch>
                  <a:fillRect l="-16129" r="-3226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Group 12">
            <a:extLst>
              <a:ext uri="{FF2B5EF4-FFF2-40B4-BE49-F238E27FC236}">
                <a16:creationId xmlns:a16="http://schemas.microsoft.com/office/drawing/2014/main" id="{A5DFA6AC-EFE5-AC4C-B59F-2EFC885900A4}"/>
              </a:ext>
            </a:extLst>
          </p:cNvPr>
          <p:cNvGrpSpPr/>
          <p:nvPr/>
        </p:nvGrpSpPr>
        <p:grpSpPr>
          <a:xfrm rot="5400000" flipH="1">
            <a:off x="4955126" y="1423562"/>
            <a:ext cx="1371600" cy="613852"/>
            <a:chOff x="3245649" y="1709063"/>
            <a:chExt cx="1677149" cy="827638"/>
          </a:xfrm>
        </p:grpSpPr>
        <p:sp>
          <p:nvSpPr>
            <p:cNvPr id="104" name="Isosceles Triangle 13">
              <a:extLst>
                <a:ext uri="{FF2B5EF4-FFF2-40B4-BE49-F238E27FC236}">
                  <a16:creationId xmlns:a16="http://schemas.microsoft.com/office/drawing/2014/main" id="{8C8F8787-E195-9048-B677-52AC07A17C70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05" name="Shape 8">
              <a:extLst>
                <a:ext uri="{FF2B5EF4-FFF2-40B4-BE49-F238E27FC236}">
                  <a16:creationId xmlns:a16="http://schemas.microsoft.com/office/drawing/2014/main" id="{664405D6-6630-7043-8984-64219CA584F7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Isosceles Triangle 15">
              <a:extLst>
                <a:ext uri="{FF2B5EF4-FFF2-40B4-BE49-F238E27FC236}">
                  <a16:creationId xmlns:a16="http://schemas.microsoft.com/office/drawing/2014/main" id="{50ABE779-C20D-9D40-A261-F9A19C725A3D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07" name="Shape 14">
              <a:extLst>
                <a:ext uri="{FF2B5EF4-FFF2-40B4-BE49-F238E27FC236}">
                  <a16:creationId xmlns:a16="http://schemas.microsoft.com/office/drawing/2014/main" id="{F750980B-9783-644C-AC8C-D481E33395E8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6AD50F5D-0643-854F-B29F-19979D369555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B4CFCE54-1485-C749-BB44-AFB6F5A88D56}"/>
              </a:ext>
            </a:extLst>
          </p:cNvPr>
          <p:cNvCxnSpPr/>
          <p:nvPr/>
        </p:nvCxnSpPr>
        <p:spPr>
          <a:xfrm>
            <a:off x="3124818" y="1384732"/>
            <a:ext cx="22705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79DD259-EAAA-E24A-AEC5-A9594BA2446E}"/>
                  </a:ext>
                </a:extLst>
              </p:cNvPr>
              <p:cNvSpPr txBox="1"/>
              <p:nvPr/>
            </p:nvSpPr>
            <p:spPr>
              <a:xfrm>
                <a:off x="3662049" y="1009128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79DD259-EAAA-E24A-AEC5-A9594BA24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049" y="1009128"/>
                <a:ext cx="423065" cy="307777"/>
              </a:xfrm>
              <a:prstGeom prst="rect">
                <a:avLst/>
              </a:prstGeom>
              <a:blipFill>
                <a:blip r:embed="rId8"/>
                <a:stretch>
                  <a:fillRect l="-14706" r="-2941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94A36706-03D6-A541-9BD8-0DC548E176C4}"/>
              </a:ext>
            </a:extLst>
          </p:cNvPr>
          <p:cNvCxnSpPr>
            <a:cxnSpLocks/>
          </p:cNvCxnSpPr>
          <p:nvPr/>
        </p:nvCxnSpPr>
        <p:spPr>
          <a:xfrm flipV="1">
            <a:off x="3124818" y="1458093"/>
            <a:ext cx="2289015" cy="729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3F2427C-CF32-3E40-B10D-A0D647EB22EB}"/>
                  </a:ext>
                </a:extLst>
              </p:cNvPr>
              <p:cNvSpPr txBox="1"/>
              <p:nvPr/>
            </p:nvSpPr>
            <p:spPr>
              <a:xfrm>
                <a:off x="3200400" y="1744259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3F2427C-CF32-3E40-B10D-A0D647EB2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744259"/>
                <a:ext cx="423065" cy="307777"/>
              </a:xfrm>
              <a:prstGeom prst="rect">
                <a:avLst/>
              </a:prstGeom>
              <a:blipFill>
                <a:blip r:embed="rId9"/>
                <a:stretch>
                  <a:fillRect l="-15152" r="-3030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9C264EEB-6A23-7B4A-87A3-A9FD3F326D69}"/>
              </a:ext>
            </a:extLst>
          </p:cNvPr>
          <p:cNvCxnSpPr>
            <a:cxnSpLocks/>
          </p:cNvCxnSpPr>
          <p:nvPr/>
        </p:nvCxnSpPr>
        <p:spPr>
          <a:xfrm>
            <a:off x="3110823" y="2187687"/>
            <a:ext cx="228457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90BE31-27B1-DB49-9EBA-45E08DCA6875}"/>
                  </a:ext>
                </a:extLst>
              </p:cNvPr>
              <p:cNvSpPr txBox="1"/>
              <p:nvPr/>
            </p:nvSpPr>
            <p:spPr>
              <a:xfrm>
                <a:off x="3503844" y="2183476"/>
                <a:ext cx="4290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90BE31-27B1-DB49-9EBA-45E08DCA6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844" y="2183476"/>
                <a:ext cx="429027" cy="307777"/>
              </a:xfrm>
              <a:prstGeom prst="rect">
                <a:avLst/>
              </a:prstGeom>
              <a:blipFill>
                <a:blip r:embed="rId10"/>
                <a:stretch>
                  <a:fillRect l="-14706" r="-294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162D2CAE-49AB-914F-B790-FA94EB9B9711}"/>
              </a:ext>
            </a:extLst>
          </p:cNvPr>
          <p:cNvCxnSpPr>
            <a:cxnSpLocks/>
          </p:cNvCxnSpPr>
          <p:nvPr/>
        </p:nvCxnSpPr>
        <p:spPr>
          <a:xfrm>
            <a:off x="3124817" y="1391004"/>
            <a:ext cx="2243928" cy="719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C9AB8DB-AB02-5D41-854C-74CD4384236D}"/>
                  </a:ext>
                </a:extLst>
              </p:cNvPr>
              <p:cNvSpPr txBox="1"/>
              <p:nvPr/>
            </p:nvSpPr>
            <p:spPr>
              <a:xfrm>
                <a:off x="3178919" y="1371989"/>
                <a:ext cx="42902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C9AB8DB-AB02-5D41-854C-74CD43842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919" y="1371989"/>
                <a:ext cx="429028" cy="307777"/>
              </a:xfrm>
              <a:prstGeom prst="rect">
                <a:avLst/>
              </a:prstGeom>
              <a:blipFill>
                <a:blip r:embed="rId11"/>
                <a:stretch>
                  <a:fillRect l="-11429" r="-285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97A9A282-B455-214A-B894-AB0A35C74F8A}"/>
              </a:ext>
            </a:extLst>
          </p:cNvPr>
          <p:cNvGrpSpPr/>
          <p:nvPr/>
        </p:nvGrpSpPr>
        <p:grpSpPr>
          <a:xfrm>
            <a:off x="1143000" y="2701084"/>
            <a:ext cx="91440" cy="1143000"/>
            <a:chOff x="2667000" y="4572000"/>
            <a:chExt cx="91440" cy="11430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934C650-BFD8-634D-BA86-B7181C2549D0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D1E08AB-F46E-CC43-8E1C-FCA1730F0F84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71F10BD-B8E2-F547-89CF-B9AF3745CAC3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9CAA0B3-4C58-DD40-9EDC-F123B4CCF6F3}"/>
                  </a:ext>
                </a:extLst>
              </p:cNvPr>
              <p:cNvSpPr txBox="1"/>
              <p:nvPr/>
            </p:nvSpPr>
            <p:spPr>
              <a:xfrm>
                <a:off x="1182651" y="2701084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9CAA0B3-4C58-DD40-9EDC-F123B4CCF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651" y="2701084"/>
                <a:ext cx="366639" cy="369332"/>
              </a:xfrm>
              <a:prstGeom prst="rect">
                <a:avLst/>
              </a:prstGeom>
              <a:blipFill>
                <a:blip r:embed="rId12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C2DFB7F-E65D-7140-B953-B45CB5EF4F74}"/>
                  </a:ext>
                </a:extLst>
              </p:cNvPr>
              <p:cNvSpPr txBox="1"/>
              <p:nvPr/>
            </p:nvSpPr>
            <p:spPr>
              <a:xfrm>
                <a:off x="1193865" y="3317272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C2DFB7F-E65D-7140-B953-B45CB5EF4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865" y="3317272"/>
                <a:ext cx="373757" cy="369332"/>
              </a:xfrm>
              <a:prstGeom prst="rect">
                <a:avLst/>
              </a:prstGeom>
              <a:blipFill>
                <a:blip r:embed="rId13"/>
                <a:stretch>
                  <a:fillRect l="-16667" r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6AC56814-BF75-E248-8413-0F0EE838E67D}"/>
              </a:ext>
            </a:extLst>
          </p:cNvPr>
          <p:cNvGrpSpPr/>
          <p:nvPr/>
        </p:nvGrpSpPr>
        <p:grpSpPr>
          <a:xfrm flipH="1">
            <a:off x="1463040" y="2703661"/>
            <a:ext cx="91440" cy="1143000"/>
            <a:chOff x="2667000" y="4572000"/>
            <a:chExt cx="91440" cy="1143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059438A-6E18-7C45-8A29-98000106F383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610D3FA-D088-6B48-A442-ACC4FFE53BAD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01DD4D2-EA75-A747-8DB1-C748AD584F28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51B30A-3B71-4045-B016-27FA2BA4B808}"/>
                  </a:ext>
                </a:extLst>
              </p:cNvPr>
              <p:cNvSpPr txBox="1"/>
              <p:nvPr/>
            </p:nvSpPr>
            <p:spPr>
              <a:xfrm>
                <a:off x="1659062" y="3067176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51B30A-3B71-4045-B016-27FA2BA4B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062" y="3067176"/>
                <a:ext cx="320039" cy="369332"/>
              </a:xfrm>
              <a:prstGeom prst="rect">
                <a:avLst/>
              </a:prstGeom>
              <a:blipFill>
                <a:blip r:embed="rId14"/>
                <a:stretch>
                  <a:fillRect l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7981430B-EB4D-5741-A418-152C27388DE5}"/>
              </a:ext>
            </a:extLst>
          </p:cNvPr>
          <p:cNvGrpSpPr/>
          <p:nvPr/>
        </p:nvGrpSpPr>
        <p:grpSpPr>
          <a:xfrm>
            <a:off x="2029018" y="2698507"/>
            <a:ext cx="91440" cy="1143000"/>
            <a:chOff x="2667000" y="4572000"/>
            <a:chExt cx="91440" cy="114300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9930C4E-B247-AF4B-8C59-F25264C40AC3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0ADD989-7D96-0941-A7DF-EE5E8FB1EC5D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BD0C775-6E40-1B42-843B-568C25B908B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E209AFD-2222-F840-BE1E-2CC3DDE7F6FF}"/>
                  </a:ext>
                </a:extLst>
              </p:cNvPr>
              <p:cNvSpPr txBox="1"/>
              <p:nvPr/>
            </p:nvSpPr>
            <p:spPr>
              <a:xfrm>
                <a:off x="2068669" y="2710175"/>
                <a:ext cx="1811650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E209AFD-2222-F840-BE1E-2CC3DDE7F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669" y="2710175"/>
                <a:ext cx="1811650" cy="381258"/>
              </a:xfrm>
              <a:prstGeom prst="rect">
                <a:avLst/>
              </a:prstGeom>
              <a:blipFill>
                <a:blip r:embed="rId15"/>
                <a:stretch>
                  <a:fillRect l="-5556" r="-1389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9C1E251-EC68-A842-9581-E61090140392}"/>
                  </a:ext>
                </a:extLst>
              </p:cNvPr>
              <p:cNvSpPr txBox="1"/>
              <p:nvPr/>
            </p:nvSpPr>
            <p:spPr>
              <a:xfrm>
                <a:off x="2079883" y="3386884"/>
                <a:ext cx="1818768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9C1E251-EC68-A842-9581-E61090140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883" y="3386884"/>
                <a:ext cx="1818768" cy="381258"/>
              </a:xfrm>
              <a:prstGeom prst="rect">
                <a:avLst/>
              </a:prstGeom>
              <a:blipFill>
                <a:blip r:embed="rId16"/>
                <a:stretch>
                  <a:fillRect l="-3472" t="-3226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490754B4-9DD5-AF40-BB6D-C21E938B213E}"/>
              </a:ext>
            </a:extLst>
          </p:cNvPr>
          <p:cNvGrpSpPr/>
          <p:nvPr/>
        </p:nvGrpSpPr>
        <p:grpSpPr>
          <a:xfrm flipH="1">
            <a:off x="6003962" y="2701084"/>
            <a:ext cx="91440" cy="1143000"/>
            <a:chOff x="2667000" y="4572000"/>
            <a:chExt cx="91440" cy="114300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2971B11-80F7-7243-836D-C1CDC129AC54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E4C76A9-8915-E84A-B5EB-5893DCDA85D8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7D17A56-5343-9545-B472-8B4995EDFE61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0899D99-D978-5149-A013-DDD2682E37CD}"/>
                  </a:ext>
                </a:extLst>
              </p:cNvPr>
              <p:cNvSpPr txBox="1"/>
              <p:nvPr/>
            </p:nvSpPr>
            <p:spPr>
              <a:xfrm>
                <a:off x="4191000" y="2712752"/>
                <a:ext cx="1811650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0899D99-D978-5149-A013-DDD2682E3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2712752"/>
                <a:ext cx="1811650" cy="381258"/>
              </a:xfrm>
              <a:prstGeom prst="rect">
                <a:avLst/>
              </a:prstGeom>
              <a:blipFill>
                <a:blip r:embed="rId17"/>
                <a:stretch>
                  <a:fillRect l="-3472" t="-3226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B0150A-F644-6442-A558-16136F560741}"/>
                  </a:ext>
                </a:extLst>
              </p:cNvPr>
              <p:cNvSpPr txBox="1"/>
              <p:nvPr/>
            </p:nvSpPr>
            <p:spPr>
              <a:xfrm>
                <a:off x="4202214" y="3389461"/>
                <a:ext cx="1818768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B0150A-F644-6442-A558-16136F560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214" y="3389461"/>
                <a:ext cx="1818768" cy="381258"/>
              </a:xfrm>
              <a:prstGeom prst="rect">
                <a:avLst/>
              </a:prstGeom>
              <a:blipFill>
                <a:blip r:embed="rId18"/>
                <a:stretch>
                  <a:fillRect l="-3472" t="-3226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4EB62E55-34DB-EF4B-B1EC-993489535D02}"/>
              </a:ext>
            </a:extLst>
          </p:cNvPr>
          <p:cNvGrpSpPr/>
          <p:nvPr/>
        </p:nvGrpSpPr>
        <p:grpSpPr>
          <a:xfrm>
            <a:off x="6232562" y="2701084"/>
            <a:ext cx="91440" cy="1143000"/>
            <a:chOff x="2667000" y="4572000"/>
            <a:chExt cx="91440" cy="114300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78FCF3C-15C0-554E-8591-08760756FADB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60FFCEC-A4CE-6847-BDB1-64015D902E2B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40DA49F-28CF-5141-97FC-B37BA446D7EB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782400D-582F-6948-891D-115155CE7C9E}"/>
                  </a:ext>
                </a:extLst>
              </p:cNvPr>
              <p:cNvSpPr txBox="1"/>
              <p:nvPr/>
            </p:nvSpPr>
            <p:spPr>
              <a:xfrm>
                <a:off x="6272213" y="2701084"/>
                <a:ext cx="3649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782400D-582F-6948-891D-115155CE7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213" y="2701084"/>
                <a:ext cx="364907" cy="369332"/>
              </a:xfrm>
              <a:prstGeom prst="rect">
                <a:avLst/>
              </a:prstGeom>
              <a:blipFill>
                <a:blip r:embed="rId19"/>
                <a:stretch>
                  <a:fillRect l="-6667" r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3214CD8-2C82-7E4B-A658-B408753D3335}"/>
                  </a:ext>
                </a:extLst>
              </p:cNvPr>
              <p:cNvSpPr txBox="1"/>
              <p:nvPr/>
            </p:nvSpPr>
            <p:spPr>
              <a:xfrm>
                <a:off x="6283427" y="3317272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3214CD8-2C82-7E4B-A658-B408753D3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427" y="3317272"/>
                <a:ext cx="372025" cy="369332"/>
              </a:xfrm>
              <a:prstGeom prst="rect">
                <a:avLst/>
              </a:prstGeom>
              <a:blipFill>
                <a:blip r:embed="rId20"/>
                <a:stretch>
                  <a:fillRect l="-6667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A40D2FA4-6A99-F847-8167-BEAD1A44B4C2}"/>
              </a:ext>
            </a:extLst>
          </p:cNvPr>
          <p:cNvGrpSpPr/>
          <p:nvPr/>
        </p:nvGrpSpPr>
        <p:grpSpPr>
          <a:xfrm flipH="1">
            <a:off x="6552602" y="2703661"/>
            <a:ext cx="91440" cy="1143000"/>
            <a:chOff x="2667000" y="4572000"/>
            <a:chExt cx="91440" cy="114300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241DE3A-4210-9245-9941-7D93A69D0F27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FD9F4D8-B25C-D642-9AC8-CE0C659555AA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91A5D58-7B02-7B43-9D59-531640B54AF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65FC730-E08C-BF4F-9703-61A352C51977}"/>
                  </a:ext>
                </a:extLst>
              </p:cNvPr>
              <p:cNvSpPr txBox="1"/>
              <p:nvPr/>
            </p:nvSpPr>
            <p:spPr>
              <a:xfrm>
                <a:off x="6797140" y="3067176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65FC730-E08C-BF4F-9703-61A352C51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140" y="3067176"/>
                <a:ext cx="320039" cy="369332"/>
              </a:xfrm>
              <a:prstGeom prst="rect">
                <a:avLst/>
              </a:prstGeom>
              <a:blipFill>
                <a:blip r:embed="rId21"/>
                <a:stretch>
                  <a:fillRect l="-2692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B10E8D2E-139E-DA4E-9272-C2264460D490}"/>
              </a:ext>
            </a:extLst>
          </p:cNvPr>
          <p:cNvGrpSpPr/>
          <p:nvPr/>
        </p:nvGrpSpPr>
        <p:grpSpPr>
          <a:xfrm>
            <a:off x="7181272" y="2701084"/>
            <a:ext cx="91440" cy="1143000"/>
            <a:chOff x="2667000" y="4572000"/>
            <a:chExt cx="91440" cy="114300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FE0EF41-8872-684E-8D4E-547FC8E623B8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6186FB9-BB02-6B4B-905A-78E2E2DE2E59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8A0CC4B-C326-4A4A-A725-3D84670B6514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115D16A-5C4A-FB43-9FED-485DA9D4ECE9}"/>
                  </a:ext>
                </a:extLst>
              </p:cNvPr>
              <p:cNvSpPr txBox="1"/>
              <p:nvPr/>
            </p:nvSpPr>
            <p:spPr>
              <a:xfrm>
                <a:off x="7220923" y="2701084"/>
                <a:ext cx="3807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115D16A-5C4A-FB43-9FED-485DA9D4E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923" y="2701084"/>
                <a:ext cx="380745" cy="369332"/>
              </a:xfrm>
              <a:prstGeom prst="rect">
                <a:avLst/>
              </a:prstGeom>
              <a:blipFill>
                <a:blip r:embed="rId22"/>
                <a:stretch>
                  <a:fillRect l="-9677" r="-322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CFC5D16-4453-E043-8E51-0CCCAF6E5D69}"/>
                  </a:ext>
                </a:extLst>
              </p:cNvPr>
              <p:cNvSpPr txBox="1"/>
              <p:nvPr/>
            </p:nvSpPr>
            <p:spPr>
              <a:xfrm>
                <a:off x="7232137" y="3317272"/>
                <a:ext cx="3878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CFC5D16-4453-E043-8E51-0CCCAF6E5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137" y="3317272"/>
                <a:ext cx="387863" cy="369332"/>
              </a:xfrm>
              <a:prstGeom prst="rect">
                <a:avLst/>
              </a:prstGeom>
              <a:blipFill>
                <a:blip r:embed="rId23"/>
                <a:stretch>
                  <a:fillRect l="-6250" r="-312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65999ED8-FF8C-4D40-A9B5-36B0798253D6}"/>
              </a:ext>
            </a:extLst>
          </p:cNvPr>
          <p:cNvGrpSpPr/>
          <p:nvPr/>
        </p:nvGrpSpPr>
        <p:grpSpPr>
          <a:xfrm flipH="1">
            <a:off x="7501312" y="2703661"/>
            <a:ext cx="91440" cy="1143000"/>
            <a:chOff x="2667000" y="4572000"/>
            <a:chExt cx="91440" cy="11430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CE329A4-F0E7-E34E-94E0-9CB90DAC97CD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DE51D2B-1A3D-104D-A4D2-09C2C47D657B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C77564C-B674-F34A-A5B6-3B1EE1023B1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1A1289D-29DE-A742-B271-1D1AAA1C53CD}"/>
                  </a:ext>
                </a:extLst>
              </p:cNvPr>
              <p:cNvSpPr/>
              <p:nvPr/>
            </p:nvSpPr>
            <p:spPr>
              <a:xfrm>
                <a:off x="0" y="3983056"/>
                <a:ext cx="9144000" cy="112234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3600" dirty="0">
                    <a:solidFill>
                      <a:schemeClr val="bg1"/>
                    </a:solidFill>
                    <a:cs typeface="Trebuchet MS"/>
                  </a:rPr>
                  <a:t>On chip MIMO: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chemeClr val="bg1"/>
                    </a:solidFill>
                    <a:cs typeface="Trebuchet MS"/>
                  </a:rPr>
                  <a:t>=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chemeClr val="bg1"/>
                    </a:solidFill>
                    <a:cs typeface="Trebuchet MS"/>
                  </a:rPr>
                  <a:t>=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chemeClr val="bg1"/>
                    </a:solidFill>
                    <a:cs typeface="Trebuchet MS"/>
                  </a:rPr>
                  <a:t>=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chemeClr val="bg1"/>
                    </a:solidFill>
                    <a:cs typeface="Trebuchet MS"/>
                  </a:rPr>
                  <a:t>=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cs typeface="Trebuchet MS"/>
                  </a:rPr>
                  <a:t> </a:t>
                </a:r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1A1289D-29DE-A742-B271-1D1AAA1C5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83056"/>
                <a:ext cx="9144000" cy="112234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299961B7-44BE-C64D-B90C-F7C0BB15013A}"/>
              </a:ext>
            </a:extLst>
          </p:cNvPr>
          <p:cNvGrpSpPr/>
          <p:nvPr/>
        </p:nvGrpSpPr>
        <p:grpSpPr>
          <a:xfrm>
            <a:off x="2331122" y="5331423"/>
            <a:ext cx="91440" cy="1143000"/>
            <a:chOff x="2667000" y="4572000"/>
            <a:chExt cx="91440" cy="1143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E03BDAE-4221-9147-97A6-8CE67ACA8741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2BD85D3-2B8A-FA40-A8CC-23F04AB504D7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CCD7D5D-3099-244B-89C9-E76E326A75C4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84E2CEC-4659-DB48-BEEE-D39894E37E82}"/>
                  </a:ext>
                </a:extLst>
              </p:cNvPr>
              <p:cNvSpPr txBox="1"/>
              <p:nvPr/>
            </p:nvSpPr>
            <p:spPr>
              <a:xfrm>
                <a:off x="2370773" y="5331423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84E2CEC-4659-DB48-BEEE-D39894E37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773" y="5331423"/>
                <a:ext cx="366639" cy="369332"/>
              </a:xfrm>
              <a:prstGeom prst="rect">
                <a:avLst/>
              </a:prstGeom>
              <a:blipFill>
                <a:blip r:embed="rId25"/>
                <a:stretch>
                  <a:fillRect l="-16667" r="-3333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804F1CF-8DA4-EE48-84C0-4D8D1C9FE168}"/>
                  </a:ext>
                </a:extLst>
              </p:cNvPr>
              <p:cNvSpPr txBox="1"/>
              <p:nvPr/>
            </p:nvSpPr>
            <p:spPr>
              <a:xfrm>
                <a:off x="2381987" y="5947611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804F1CF-8DA4-EE48-84C0-4D8D1C9FE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987" y="5947611"/>
                <a:ext cx="373757" cy="369332"/>
              </a:xfrm>
              <a:prstGeom prst="rect">
                <a:avLst/>
              </a:prstGeom>
              <a:blipFill>
                <a:blip r:embed="rId26"/>
                <a:stretch>
                  <a:fillRect l="-20000" r="-3333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DEA3A290-AC7A-FA4C-A7C8-14253F1A24FE}"/>
              </a:ext>
            </a:extLst>
          </p:cNvPr>
          <p:cNvGrpSpPr/>
          <p:nvPr/>
        </p:nvGrpSpPr>
        <p:grpSpPr>
          <a:xfrm flipH="1">
            <a:off x="2651162" y="5334000"/>
            <a:ext cx="91440" cy="1143000"/>
            <a:chOff x="2667000" y="4572000"/>
            <a:chExt cx="91440" cy="1143000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61277E2-4789-7E4F-8C14-61BCEA76524E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00A908D-5487-9B4D-A2F8-8B8D1AA5974E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8B6FE49-3140-7947-BE73-3836AADDF456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0D41E546-A9D3-3544-BFD4-7AEC2DD346F3}"/>
                  </a:ext>
                </a:extLst>
              </p:cNvPr>
              <p:cNvSpPr txBox="1"/>
              <p:nvPr/>
            </p:nvSpPr>
            <p:spPr>
              <a:xfrm>
                <a:off x="2847184" y="5697515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0D41E546-A9D3-3544-BFD4-7AEC2DD34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184" y="5697515"/>
                <a:ext cx="320039" cy="369332"/>
              </a:xfrm>
              <a:prstGeom prst="rect">
                <a:avLst/>
              </a:prstGeom>
              <a:blipFill>
                <a:blip r:embed="rId27"/>
                <a:stretch>
                  <a:fillRect l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8" name="Group 97">
            <a:extLst>
              <a:ext uri="{FF2B5EF4-FFF2-40B4-BE49-F238E27FC236}">
                <a16:creationId xmlns:a16="http://schemas.microsoft.com/office/drawing/2014/main" id="{03CC2DAD-ACD1-EC48-89FC-791A7ED2FE6D}"/>
              </a:ext>
            </a:extLst>
          </p:cNvPr>
          <p:cNvGrpSpPr/>
          <p:nvPr/>
        </p:nvGrpSpPr>
        <p:grpSpPr>
          <a:xfrm>
            <a:off x="3217140" y="5328846"/>
            <a:ext cx="91440" cy="1143000"/>
            <a:chOff x="2667000" y="4572000"/>
            <a:chExt cx="91440" cy="1143000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99A16E2-7752-F540-9E0C-5009052B20FD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052A223-46BE-E64C-A027-1E3A177BC11E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5827D76-7187-344C-8D35-F62B6E25B2FB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B534229-CAE8-2F45-8F95-CB568FBA7E1C}"/>
                  </a:ext>
                </a:extLst>
              </p:cNvPr>
              <p:cNvSpPr txBox="1"/>
              <p:nvPr/>
            </p:nvSpPr>
            <p:spPr>
              <a:xfrm>
                <a:off x="3256791" y="5340514"/>
                <a:ext cx="504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B534229-CAE8-2F45-8F95-CB568FBA7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791" y="5340514"/>
                <a:ext cx="504177" cy="369332"/>
              </a:xfrm>
              <a:prstGeom prst="rect">
                <a:avLst/>
              </a:prstGeom>
              <a:blipFill>
                <a:blip r:embed="rId28"/>
                <a:stretch>
                  <a:fillRect l="-12195" r="-487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DD4DE1ED-E62E-BC41-8C1A-0310A8889DC4}"/>
                  </a:ext>
                </a:extLst>
              </p:cNvPr>
              <p:cNvSpPr txBox="1"/>
              <p:nvPr/>
            </p:nvSpPr>
            <p:spPr>
              <a:xfrm>
                <a:off x="3268005" y="6017223"/>
                <a:ext cx="5112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DD4DE1ED-E62E-BC41-8C1A-0310A8889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005" y="6017223"/>
                <a:ext cx="511294" cy="369332"/>
              </a:xfrm>
              <a:prstGeom prst="rect">
                <a:avLst/>
              </a:prstGeom>
              <a:blipFill>
                <a:blip r:embed="rId29"/>
                <a:stretch>
                  <a:fillRect l="-11905" r="-2381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D4E124E6-5780-DB46-B591-59A0393B369A}"/>
              </a:ext>
            </a:extLst>
          </p:cNvPr>
          <p:cNvGrpSpPr/>
          <p:nvPr/>
        </p:nvGrpSpPr>
        <p:grpSpPr>
          <a:xfrm flipH="1">
            <a:off x="4251362" y="5331423"/>
            <a:ext cx="91440" cy="1143000"/>
            <a:chOff x="2667000" y="4572000"/>
            <a:chExt cx="91440" cy="1143000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7CA253F7-4D61-D042-B1AE-A5C3578A28A9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48BC3318-FB67-3B42-A52D-56A1ACEDA5F5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DDA7354-DFDD-DD47-91EC-EBC48232149C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2EDCA4B4-8BCB-A24B-87DD-994B8970E3E3}"/>
                  </a:ext>
                </a:extLst>
              </p:cNvPr>
              <p:cNvSpPr txBox="1"/>
              <p:nvPr/>
            </p:nvSpPr>
            <p:spPr>
              <a:xfrm>
                <a:off x="3805054" y="5343091"/>
                <a:ext cx="504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2EDCA4B4-8BCB-A24B-87DD-994B8970E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5054" y="5343091"/>
                <a:ext cx="504177" cy="369332"/>
              </a:xfrm>
              <a:prstGeom prst="rect">
                <a:avLst/>
              </a:prstGeom>
              <a:blipFill>
                <a:blip r:embed="rId30"/>
                <a:stretch>
                  <a:fillRect l="-17949" r="-512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311BF10C-3304-A143-8C38-EF519E1F19D6}"/>
                  </a:ext>
                </a:extLst>
              </p:cNvPr>
              <p:cNvSpPr txBox="1"/>
              <p:nvPr/>
            </p:nvSpPr>
            <p:spPr>
              <a:xfrm>
                <a:off x="3816268" y="6019800"/>
                <a:ext cx="5112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311BF10C-3304-A143-8C38-EF519E1F1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268" y="6019800"/>
                <a:ext cx="511294" cy="369332"/>
              </a:xfrm>
              <a:prstGeom prst="rect">
                <a:avLst/>
              </a:prstGeom>
              <a:blipFill>
                <a:blip r:embed="rId31"/>
                <a:stretch>
                  <a:fillRect l="-14634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F3B7F50-AD53-324F-AB44-1BDD88248A15}"/>
              </a:ext>
            </a:extLst>
          </p:cNvPr>
          <p:cNvGrpSpPr/>
          <p:nvPr/>
        </p:nvGrpSpPr>
        <p:grpSpPr>
          <a:xfrm>
            <a:off x="4479962" y="5331423"/>
            <a:ext cx="91440" cy="1143000"/>
            <a:chOff x="2667000" y="4572000"/>
            <a:chExt cx="91440" cy="11430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55D68C1-FF6E-9649-B6EB-8388D2DDC1B9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A37FBA0A-AC3E-4A4F-B628-4FD4F4F92946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A6B8E7C-7B68-0B47-B7B2-AB5B3974EC55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DF61281-1D58-DB47-95B5-B498B82F63FD}"/>
                  </a:ext>
                </a:extLst>
              </p:cNvPr>
              <p:cNvSpPr txBox="1"/>
              <p:nvPr/>
            </p:nvSpPr>
            <p:spPr>
              <a:xfrm>
                <a:off x="4519613" y="5331423"/>
                <a:ext cx="3649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DF61281-1D58-DB47-95B5-B498B82F6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613" y="5331423"/>
                <a:ext cx="364907" cy="369332"/>
              </a:xfrm>
              <a:prstGeom prst="rect">
                <a:avLst/>
              </a:prstGeom>
              <a:blipFill>
                <a:blip r:embed="rId32"/>
                <a:stretch>
                  <a:fillRect l="-10000" r="-3333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52AC86C2-6B59-E64F-A895-E4F273720DA8}"/>
                  </a:ext>
                </a:extLst>
              </p:cNvPr>
              <p:cNvSpPr txBox="1"/>
              <p:nvPr/>
            </p:nvSpPr>
            <p:spPr>
              <a:xfrm>
                <a:off x="4530827" y="5947611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52AC86C2-6B59-E64F-A895-E4F273720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827" y="5947611"/>
                <a:ext cx="372025" cy="369332"/>
              </a:xfrm>
              <a:prstGeom prst="rect">
                <a:avLst/>
              </a:prstGeom>
              <a:blipFill>
                <a:blip r:embed="rId5"/>
                <a:stretch>
                  <a:fillRect l="-10000" r="-3333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E0CDC08-F189-3C4A-AE68-06F7BF83A13C}"/>
              </a:ext>
            </a:extLst>
          </p:cNvPr>
          <p:cNvGrpSpPr/>
          <p:nvPr/>
        </p:nvGrpSpPr>
        <p:grpSpPr>
          <a:xfrm flipH="1">
            <a:off x="4800002" y="5334000"/>
            <a:ext cx="91440" cy="1143000"/>
            <a:chOff x="2667000" y="4572000"/>
            <a:chExt cx="91440" cy="1143000"/>
          </a:xfrm>
        </p:grpSpPr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4764980-C109-E546-A76C-9B311AE6DCFF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7EA8AC8-A684-FD47-971A-C5FD94732BC5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A8CB5C37-E485-5D43-9205-C14B55DE525B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FEE01C19-DF9F-9949-9F94-8599E50DF31D}"/>
                  </a:ext>
                </a:extLst>
              </p:cNvPr>
              <p:cNvSpPr txBox="1"/>
              <p:nvPr/>
            </p:nvSpPr>
            <p:spPr>
              <a:xfrm>
                <a:off x="6248400" y="5697515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FEE01C19-DF9F-9949-9F94-8599E50DF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5697515"/>
                <a:ext cx="320039" cy="369332"/>
              </a:xfrm>
              <a:prstGeom prst="rect">
                <a:avLst/>
              </a:prstGeom>
              <a:blipFill>
                <a:blip r:embed="rId33"/>
                <a:stretch>
                  <a:fillRect l="-32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0" name="Group 139">
            <a:extLst>
              <a:ext uri="{FF2B5EF4-FFF2-40B4-BE49-F238E27FC236}">
                <a16:creationId xmlns:a16="http://schemas.microsoft.com/office/drawing/2014/main" id="{54BA3E6F-EDFC-844F-B9B1-D3CA8CBBEA6C}"/>
              </a:ext>
            </a:extLst>
          </p:cNvPr>
          <p:cNvGrpSpPr/>
          <p:nvPr/>
        </p:nvGrpSpPr>
        <p:grpSpPr>
          <a:xfrm>
            <a:off x="6876472" y="5331423"/>
            <a:ext cx="91440" cy="1143000"/>
            <a:chOff x="2667000" y="4572000"/>
            <a:chExt cx="91440" cy="1143000"/>
          </a:xfrm>
        </p:grpSpPr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2F52A82-8E0D-8641-B004-4A36DDD29755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5978390-2269-474D-966D-20E09F07B9D7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354C233D-520D-254E-A469-D7F259F99058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443832A3-03B6-0E4F-B3A1-9DD303E924E4}"/>
                  </a:ext>
                </a:extLst>
              </p:cNvPr>
              <p:cNvSpPr txBox="1"/>
              <p:nvPr/>
            </p:nvSpPr>
            <p:spPr>
              <a:xfrm>
                <a:off x="6916123" y="5331423"/>
                <a:ext cx="3807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443832A3-03B6-0E4F-B3A1-9DD303E92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6123" y="5331423"/>
                <a:ext cx="380745" cy="369332"/>
              </a:xfrm>
              <a:prstGeom prst="rect">
                <a:avLst/>
              </a:prstGeom>
              <a:blipFill>
                <a:blip r:embed="rId34"/>
                <a:stretch>
                  <a:fillRect l="-9677" r="-3226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7C04AA57-7325-4647-A75D-BF0AD8CFE17E}"/>
                  </a:ext>
                </a:extLst>
              </p:cNvPr>
              <p:cNvSpPr txBox="1"/>
              <p:nvPr/>
            </p:nvSpPr>
            <p:spPr>
              <a:xfrm>
                <a:off x="6927337" y="5947611"/>
                <a:ext cx="3878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7C04AA57-7325-4647-A75D-BF0AD8CFE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337" y="5947611"/>
                <a:ext cx="387863" cy="369332"/>
              </a:xfrm>
              <a:prstGeom prst="rect">
                <a:avLst/>
              </a:prstGeom>
              <a:blipFill>
                <a:blip r:embed="rId35"/>
                <a:stretch>
                  <a:fillRect l="-6250" r="-3125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6" name="Group 145">
            <a:extLst>
              <a:ext uri="{FF2B5EF4-FFF2-40B4-BE49-F238E27FC236}">
                <a16:creationId xmlns:a16="http://schemas.microsoft.com/office/drawing/2014/main" id="{D9833832-9BCC-4949-B16B-56C0DC150DEF}"/>
              </a:ext>
            </a:extLst>
          </p:cNvPr>
          <p:cNvGrpSpPr/>
          <p:nvPr/>
        </p:nvGrpSpPr>
        <p:grpSpPr>
          <a:xfrm flipH="1">
            <a:off x="7196512" y="5334000"/>
            <a:ext cx="91440" cy="1143000"/>
            <a:chOff x="2667000" y="4572000"/>
            <a:chExt cx="91440" cy="1143000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FA81510-CA6C-7A4B-9C70-FA07F36D0E98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2FF2E3B5-EF8A-3D42-A008-8340E0B5752C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9EFAD5B0-9831-CF4E-93A4-336362675377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492EA8D-9F08-7447-BBB0-DFCB7365AC03}"/>
                  </a:ext>
                </a:extLst>
              </p:cNvPr>
              <p:cNvSpPr/>
              <p:nvPr/>
            </p:nvSpPr>
            <p:spPr>
              <a:xfrm>
                <a:off x="4840578" y="5622074"/>
                <a:ext cx="1374094" cy="4735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492EA8D-9F08-7447-BBB0-DFCB7365AC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578" y="5622074"/>
                <a:ext cx="1374094" cy="47359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5769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2" grpId="0"/>
      <p:bldP spid="83" grpId="0"/>
      <p:bldP spid="97" grpId="0"/>
      <p:bldP spid="121" grpId="0"/>
      <p:bldP spid="122" grpId="0"/>
      <p:bldP spid="127" grpId="0"/>
      <p:bldP spid="128" grpId="0"/>
      <p:bldP spid="133" grpId="0"/>
      <p:bldP spid="134" grpId="0"/>
      <p:bldP spid="139" grpId="0"/>
      <p:bldP spid="144" grpId="0"/>
      <p:bldP spid="145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Clock Synchronization in MIMO</a:t>
            </a:r>
          </a:p>
        </p:txBody>
      </p:sp>
      <p:grpSp>
        <p:nvGrpSpPr>
          <p:cNvPr id="85" name="Group 12">
            <a:extLst>
              <a:ext uri="{FF2B5EF4-FFF2-40B4-BE49-F238E27FC236}">
                <a16:creationId xmlns:a16="http://schemas.microsoft.com/office/drawing/2014/main" id="{1E6122F0-E024-7341-A2C3-57364F8F3829}"/>
              </a:ext>
            </a:extLst>
          </p:cNvPr>
          <p:cNvGrpSpPr/>
          <p:nvPr/>
        </p:nvGrpSpPr>
        <p:grpSpPr>
          <a:xfrm rot="16200000">
            <a:off x="2211926" y="1423562"/>
            <a:ext cx="1371600" cy="613852"/>
            <a:chOff x="3245649" y="1709063"/>
            <a:chExt cx="1677149" cy="827638"/>
          </a:xfrm>
        </p:grpSpPr>
        <p:sp>
          <p:nvSpPr>
            <p:cNvPr id="86" name="Isosceles Triangle 13">
              <a:extLst>
                <a:ext uri="{FF2B5EF4-FFF2-40B4-BE49-F238E27FC236}">
                  <a16:creationId xmlns:a16="http://schemas.microsoft.com/office/drawing/2014/main" id="{5C64F8BD-5AAE-6748-A739-68238DB031B8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87" name="Shape 8">
              <a:extLst>
                <a:ext uri="{FF2B5EF4-FFF2-40B4-BE49-F238E27FC236}">
                  <a16:creationId xmlns:a16="http://schemas.microsoft.com/office/drawing/2014/main" id="{F00350DE-05B3-A648-A9E4-0FADEDDFF715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Isosceles Triangle 15">
              <a:extLst>
                <a:ext uri="{FF2B5EF4-FFF2-40B4-BE49-F238E27FC236}">
                  <a16:creationId xmlns:a16="http://schemas.microsoft.com/office/drawing/2014/main" id="{0BCEBD68-9BDC-9144-9F40-892B1AE77676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89" name="Shape 14">
              <a:extLst>
                <a:ext uri="{FF2B5EF4-FFF2-40B4-BE49-F238E27FC236}">
                  <a16:creationId xmlns:a16="http://schemas.microsoft.com/office/drawing/2014/main" id="{47563999-C82F-EE43-98CA-3430BCEE698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133E0843-50D9-484E-8ACA-7BFD66F669B0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B7A5C24-58A6-464C-BC82-E21E1A913656}"/>
                  </a:ext>
                </a:extLst>
              </p:cNvPr>
              <p:cNvSpPr txBox="1"/>
              <p:nvPr/>
            </p:nvSpPr>
            <p:spPr>
              <a:xfrm>
                <a:off x="2118117" y="1050740"/>
                <a:ext cx="3649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B7A5C24-58A6-464C-BC82-E21E1A913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117" y="1050740"/>
                <a:ext cx="364908" cy="369332"/>
              </a:xfrm>
              <a:prstGeom prst="rect">
                <a:avLst/>
              </a:prstGeom>
              <a:blipFill>
                <a:blip r:embed="rId4"/>
                <a:stretch>
                  <a:fillRect l="-10000" r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116CC33-B4B3-8F43-96F2-3113AB6FAE01}"/>
                  </a:ext>
                </a:extLst>
              </p:cNvPr>
              <p:cNvSpPr txBox="1"/>
              <p:nvPr/>
            </p:nvSpPr>
            <p:spPr>
              <a:xfrm>
                <a:off x="2118117" y="1722334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116CC33-B4B3-8F43-96F2-3113AB6FA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117" y="1722334"/>
                <a:ext cx="372025" cy="369332"/>
              </a:xfrm>
              <a:prstGeom prst="rect">
                <a:avLst/>
              </a:prstGeom>
              <a:blipFill>
                <a:blip r:embed="rId5"/>
                <a:stretch>
                  <a:fillRect l="-10000" r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A995FF5F-DAFC-784E-A606-226583D21D34}"/>
                  </a:ext>
                </a:extLst>
              </p:cNvPr>
              <p:cNvSpPr txBox="1"/>
              <p:nvPr/>
            </p:nvSpPr>
            <p:spPr>
              <a:xfrm>
                <a:off x="6037783" y="1128483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A995FF5F-DAFC-784E-A606-226583D21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783" y="1128483"/>
                <a:ext cx="366639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39CA17D-5423-3E4F-A644-5F4AE93FC2B0}"/>
                  </a:ext>
                </a:extLst>
              </p:cNvPr>
              <p:cNvSpPr txBox="1"/>
              <p:nvPr/>
            </p:nvSpPr>
            <p:spPr>
              <a:xfrm>
                <a:off x="6037783" y="1998810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39CA17D-5423-3E4F-A644-5F4AE93FC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783" y="1998810"/>
                <a:ext cx="373757" cy="369332"/>
              </a:xfrm>
              <a:prstGeom prst="rect">
                <a:avLst/>
              </a:prstGeom>
              <a:blipFill>
                <a:blip r:embed="rId7"/>
                <a:stretch>
                  <a:fillRect l="-16129" r="-3226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B4CFCE54-1485-C749-BB44-AFB6F5A88D56}"/>
              </a:ext>
            </a:extLst>
          </p:cNvPr>
          <p:cNvCxnSpPr/>
          <p:nvPr/>
        </p:nvCxnSpPr>
        <p:spPr>
          <a:xfrm>
            <a:off x="3124818" y="1384732"/>
            <a:ext cx="22705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79DD259-EAAA-E24A-AEC5-A9594BA2446E}"/>
                  </a:ext>
                </a:extLst>
              </p:cNvPr>
              <p:cNvSpPr txBox="1"/>
              <p:nvPr/>
            </p:nvSpPr>
            <p:spPr>
              <a:xfrm>
                <a:off x="3662049" y="1009128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79DD259-EAAA-E24A-AEC5-A9594BA24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049" y="1009128"/>
                <a:ext cx="423065" cy="307777"/>
              </a:xfrm>
              <a:prstGeom prst="rect">
                <a:avLst/>
              </a:prstGeom>
              <a:blipFill>
                <a:blip r:embed="rId8"/>
                <a:stretch>
                  <a:fillRect l="-14706" r="-2941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94A36706-03D6-A541-9BD8-0DC548E176C4}"/>
              </a:ext>
            </a:extLst>
          </p:cNvPr>
          <p:cNvCxnSpPr>
            <a:cxnSpLocks/>
          </p:cNvCxnSpPr>
          <p:nvPr/>
        </p:nvCxnSpPr>
        <p:spPr>
          <a:xfrm flipV="1">
            <a:off x="3124818" y="1458093"/>
            <a:ext cx="2289015" cy="729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3F2427C-CF32-3E40-B10D-A0D647EB22EB}"/>
                  </a:ext>
                </a:extLst>
              </p:cNvPr>
              <p:cNvSpPr txBox="1"/>
              <p:nvPr/>
            </p:nvSpPr>
            <p:spPr>
              <a:xfrm>
                <a:off x="3200400" y="1744259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3F2427C-CF32-3E40-B10D-A0D647EB2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744259"/>
                <a:ext cx="423065" cy="307777"/>
              </a:xfrm>
              <a:prstGeom prst="rect">
                <a:avLst/>
              </a:prstGeom>
              <a:blipFill>
                <a:blip r:embed="rId9"/>
                <a:stretch>
                  <a:fillRect l="-15152" r="-3030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9C264EEB-6A23-7B4A-87A3-A9FD3F326D69}"/>
              </a:ext>
            </a:extLst>
          </p:cNvPr>
          <p:cNvCxnSpPr>
            <a:cxnSpLocks/>
          </p:cNvCxnSpPr>
          <p:nvPr/>
        </p:nvCxnSpPr>
        <p:spPr>
          <a:xfrm>
            <a:off x="3110823" y="2187687"/>
            <a:ext cx="228457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90BE31-27B1-DB49-9EBA-45E08DCA6875}"/>
                  </a:ext>
                </a:extLst>
              </p:cNvPr>
              <p:cNvSpPr txBox="1"/>
              <p:nvPr/>
            </p:nvSpPr>
            <p:spPr>
              <a:xfrm>
                <a:off x="3503844" y="2183476"/>
                <a:ext cx="4290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90BE31-27B1-DB49-9EBA-45E08DCA6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844" y="2183476"/>
                <a:ext cx="429027" cy="307777"/>
              </a:xfrm>
              <a:prstGeom prst="rect">
                <a:avLst/>
              </a:prstGeom>
              <a:blipFill>
                <a:blip r:embed="rId10"/>
                <a:stretch>
                  <a:fillRect l="-14706" r="-294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162D2CAE-49AB-914F-B790-FA94EB9B9711}"/>
              </a:ext>
            </a:extLst>
          </p:cNvPr>
          <p:cNvCxnSpPr>
            <a:cxnSpLocks/>
          </p:cNvCxnSpPr>
          <p:nvPr/>
        </p:nvCxnSpPr>
        <p:spPr>
          <a:xfrm>
            <a:off x="3124817" y="1391004"/>
            <a:ext cx="2243928" cy="719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C9AB8DB-AB02-5D41-854C-74CD4384236D}"/>
                  </a:ext>
                </a:extLst>
              </p:cNvPr>
              <p:cNvSpPr txBox="1"/>
              <p:nvPr/>
            </p:nvSpPr>
            <p:spPr>
              <a:xfrm>
                <a:off x="3178919" y="1371989"/>
                <a:ext cx="42902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C9AB8DB-AB02-5D41-854C-74CD43842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919" y="1371989"/>
                <a:ext cx="429028" cy="307777"/>
              </a:xfrm>
              <a:prstGeom prst="rect">
                <a:avLst/>
              </a:prstGeom>
              <a:blipFill>
                <a:blip r:embed="rId11"/>
                <a:stretch>
                  <a:fillRect l="-11429" r="-285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97A9A282-B455-214A-B894-AB0A35C74F8A}"/>
              </a:ext>
            </a:extLst>
          </p:cNvPr>
          <p:cNvGrpSpPr/>
          <p:nvPr/>
        </p:nvGrpSpPr>
        <p:grpSpPr>
          <a:xfrm>
            <a:off x="1143000" y="2701084"/>
            <a:ext cx="91440" cy="1143000"/>
            <a:chOff x="2667000" y="4572000"/>
            <a:chExt cx="91440" cy="11430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934C650-BFD8-634D-BA86-B7181C2549D0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D1E08AB-F46E-CC43-8E1C-FCA1730F0F84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71F10BD-B8E2-F547-89CF-B9AF3745CAC3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9CAA0B3-4C58-DD40-9EDC-F123B4CCF6F3}"/>
                  </a:ext>
                </a:extLst>
              </p:cNvPr>
              <p:cNvSpPr txBox="1"/>
              <p:nvPr/>
            </p:nvSpPr>
            <p:spPr>
              <a:xfrm>
                <a:off x="1182651" y="2701084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9CAA0B3-4C58-DD40-9EDC-F123B4CCF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651" y="2701084"/>
                <a:ext cx="366639" cy="369332"/>
              </a:xfrm>
              <a:prstGeom prst="rect">
                <a:avLst/>
              </a:prstGeom>
              <a:blipFill>
                <a:blip r:embed="rId12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C2DFB7F-E65D-7140-B953-B45CB5EF4F74}"/>
                  </a:ext>
                </a:extLst>
              </p:cNvPr>
              <p:cNvSpPr txBox="1"/>
              <p:nvPr/>
            </p:nvSpPr>
            <p:spPr>
              <a:xfrm>
                <a:off x="1193865" y="3317272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C2DFB7F-E65D-7140-B953-B45CB5EF4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865" y="3317272"/>
                <a:ext cx="373757" cy="369332"/>
              </a:xfrm>
              <a:prstGeom prst="rect">
                <a:avLst/>
              </a:prstGeom>
              <a:blipFill>
                <a:blip r:embed="rId13"/>
                <a:stretch>
                  <a:fillRect l="-16667" r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6AC56814-BF75-E248-8413-0F0EE838E67D}"/>
              </a:ext>
            </a:extLst>
          </p:cNvPr>
          <p:cNvGrpSpPr/>
          <p:nvPr/>
        </p:nvGrpSpPr>
        <p:grpSpPr>
          <a:xfrm flipH="1">
            <a:off x="1463040" y="2703661"/>
            <a:ext cx="91440" cy="1143000"/>
            <a:chOff x="2667000" y="4572000"/>
            <a:chExt cx="91440" cy="1143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059438A-6E18-7C45-8A29-98000106F383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610D3FA-D088-6B48-A442-ACC4FFE53BAD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01DD4D2-EA75-A747-8DB1-C748AD584F28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51B30A-3B71-4045-B016-27FA2BA4B808}"/>
                  </a:ext>
                </a:extLst>
              </p:cNvPr>
              <p:cNvSpPr txBox="1"/>
              <p:nvPr/>
            </p:nvSpPr>
            <p:spPr>
              <a:xfrm>
                <a:off x="1659062" y="3067176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51B30A-3B71-4045-B016-27FA2BA4B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062" y="3067176"/>
                <a:ext cx="320039" cy="369332"/>
              </a:xfrm>
              <a:prstGeom prst="rect">
                <a:avLst/>
              </a:prstGeom>
              <a:blipFill>
                <a:blip r:embed="rId14"/>
                <a:stretch>
                  <a:fillRect l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7981430B-EB4D-5741-A418-152C27388DE5}"/>
              </a:ext>
            </a:extLst>
          </p:cNvPr>
          <p:cNvGrpSpPr/>
          <p:nvPr/>
        </p:nvGrpSpPr>
        <p:grpSpPr>
          <a:xfrm>
            <a:off x="2029018" y="2698507"/>
            <a:ext cx="91440" cy="1143000"/>
            <a:chOff x="2667000" y="4572000"/>
            <a:chExt cx="91440" cy="114300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9930C4E-B247-AF4B-8C59-F25264C40AC3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0ADD989-7D96-0941-A7DF-EE5E8FB1EC5D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BD0C775-6E40-1B42-843B-568C25B908B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E209AFD-2222-F840-BE1E-2CC3DDE7F6FF}"/>
                  </a:ext>
                </a:extLst>
              </p:cNvPr>
              <p:cNvSpPr txBox="1"/>
              <p:nvPr/>
            </p:nvSpPr>
            <p:spPr>
              <a:xfrm>
                <a:off x="2068669" y="2710175"/>
                <a:ext cx="1811650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E209AFD-2222-F840-BE1E-2CC3DDE7F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669" y="2710175"/>
                <a:ext cx="1811650" cy="381258"/>
              </a:xfrm>
              <a:prstGeom prst="rect">
                <a:avLst/>
              </a:prstGeom>
              <a:blipFill>
                <a:blip r:embed="rId15"/>
                <a:stretch>
                  <a:fillRect l="-5556" r="-1389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9C1E251-EC68-A842-9581-E61090140392}"/>
                  </a:ext>
                </a:extLst>
              </p:cNvPr>
              <p:cNvSpPr txBox="1"/>
              <p:nvPr/>
            </p:nvSpPr>
            <p:spPr>
              <a:xfrm>
                <a:off x="2079883" y="3386884"/>
                <a:ext cx="1818768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9C1E251-EC68-A842-9581-E61090140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883" y="3386884"/>
                <a:ext cx="1818768" cy="381258"/>
              </a:xfrm>
              <a:prstGeom prst="rect">
                <a:avLst/>
              </a:prstGeom>
              <a:blipFill>
                <a:blip r:embed="rId16"/>
                <a:stretch>
                  <a:fillRect l="-3472" t="-3226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490754B4-9DD5-AF40-BB6D-C21E938B213E}"/>
              </a:ext>
            </a:extLst>
          </p:cNvPr>
          <p:cNvGrpSpPr/>
          <p:nvPr/>
        </p:nvGrpSpPr>
        <p:grpSpPr>
          <a:xfrm flipH="1">
            <a:off x="6003962" y="2701084"/>
            <a:ext cx="91440" cy="1143000"/>
            <a:chOff x="2667000" y="4572000"/>
            <a:chExt cx="91440" cy="114300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2971B11-80F7-7243-836D-C1CDC129AC54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E4C76A9-8915-E84A-B5EB-5893DCDA85D8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7D17A56-5343-9545-B472-8B4995EDFE61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0899D99-D978-5149-A013-DDD2682E37CD}"/>
                  </a:ext>
                </a:extLst>
              </p:cNvPr>
              <p:cNvSpPr txBox="1"/>
              <p:nvPr/>
            </p:nvSpPr>
            <p:spPr>
              <a:xfrm>
                <a:off x="4191000" y="2712752"/>
                <a:ext cx="1811650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0899D99-D978-5149-A013-DDD2682E3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2712752"/>
                <a:ext cx="1811650" cy="381258"/>
              </a:xfrm>
              <a:prstGeom prst="rect">
                <a:avLst/>
              </a:prstGeom>
              <a:blipFill>
                <a:blip r:embed="rId17"/>
                <a:stretch>
                  <a:fillRect l="-3472" t="-3226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B0150A-F644-6442-A558-16136F560741}"/>
                  </a:ext>
                </a:extLst>
              </p:cNvPr>
              <p:cNvSpPr txBox="1"/>
              <p:nvPr/>
            </p:nvSpPr>
            <p:spPr>
              <a:xfrm>
                <a:off x="4202214" y="3389461"/>
                <a:ext cx="1818768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B0150A-F644-6442-A558-16136F560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214" y="3389461"/>
                <a:ext cx="1818768" cy="381258"/>
              </a:xfrm>
              <a:prstGeom prst="rect">
                <a:avLst/>
              </a:prstGeom>
              <a:blipFill>
                <a:blip r:embed="rId18"/>
                <a:stretch>
                  <a:fillRect l="-3472" t="-3226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4EB62E55-34DB-EF4B-B1EC-993489535D02}"/>
              </a:ext>
            </a:extLst>
          </p:cNvPr>
          <p:cNvGrpSpPr/>
          <p:nvPr/>
        </p:nvGrpSpPr>
        <p:grpSpPr>
          <a:xfrm>
            <a:off x="6232562" y="2701084"/>
            <a:ext cx="91440" cy="1143000"/>
            <a:chOff x="2667000" y="4572000"/>
            <a:chExt cx="91440" cy="114300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78FCF3C-15C0-554E-8591-08760756FADB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60FFCEC-A4CE-6847-BDB1-64015D902E2B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40DA49F-28CF-5141-97FC-B37BA446D7EB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782400D-582F-6948-891D-115155CE7C9E}"/>
                  </a:ext>
                </a:extLst>
              </p:cNvPr>
              <p:cNvSpPr txBox="1"/>
              <p:nvPr/>
            </p:nvSpPr>
            <p:spPr>
              <a:xfrm>
                <a:off x="6272213" y="2701084"/>
                <a:ext cx="3649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782400D-582F-6948-891D-115155CE7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213" y="2701084"/>
                <a:ext cx="364907" cy="369332"/>
              </a:xfrm>
              <a:prstGeom prst="rect">
                <a:avLst/>
              </a:prstGeom>
              <a:blipFill>
                <a:blip r:embed="rId19"/>
                <a:stretch>
                  <a:fillRect l="-6667" r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3214CD8-2C82-7E4B-A658-B408753D3335}"/>
                  </a:ext>
                </a:extLst>
              </p:cNvPr>
              <p:cNvSpPr txBox="1"/>
              <p:nvPr/>
            </p:nvSpPr>
            <p:spPr>
              <a:xfrm>
                <a:off x="6283427" y="3317272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3214CD8-2C82-7E4B-A658-B408753D3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427" y="3317272"/>
                <a:ext cx="372025" cy="369332"/>
              </a:xfrm>
              <a:prstGeom prst="rect">
                <a:avLst/>
              </a:prstGeom>
              <a:blipFill>
                <a:blip r:embed="rId20"/>
                <a:stretch>
                  <a:fillRect l="-6667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A40D2FA4-6A99-F847-8167-BEAD1A44B4C2}"/>
              </a:ext>
            </a:extLst>
          </p:cNvPr>
          <p:cNvGrpSpPr/>
          <p:nvPr/>
        </p:nvGrpSpPr>
        <p:grpSpPr>
          <a:xfrm flipH="1">
            <a:off x="6552602" y="2703661"/>
            <a:ext cx="91440" cy="1143000"/>
            <a:chOff x="2667000" y="4572000"/>
            <a:chExt cx="91440" cy="114300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241DE3A-4210-9245-9941-7D93A69D0F27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FD9F4D8-B25C-D642-9AC8-CE0C659555AA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91A5D58-7B02-7B43-9D59-531640B54AF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65FC730-E08C-BF4F-9703-61A352C51977}"/>
                  </a:ext>
                </a:extLst>
              </p:cNvPr>
              <p:cNvSpPr txBox="1"/>
              <p:nvPr/>
            </p:nvSpPr>
            <p:spPr>
              <a:xfrm>
                <a:off x="6797140" y="3067176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65FC730-E08C-BF4F-9703-61A352C51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140" y="3067176"/>
                <a:ext cx="320039" cy="369332"/>
              </a:xfrm>
              <a:prstGeom prst="rect">
                <a:avLst/>
              </a:prstGeom>
              <a:blipFill>
                <a:blip r:embed="rId21"/>
                <a:stretch>
                  <a:fillRect l="-2692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B10E8D2E-139E-DA4E-9272-C2264460D490}"/>
              </a:ext>
            </a:extLst>
          </p:cNvPr>
          <p:cNvGrpSpPr/>
          <p:nvPr/>
        </p:nvGrpSpPr>
        <p:grpSpPr>
          <a:xfrm>
            <a:off x="7181272" y="2701084"/>
            <a:ext cx="91440" cy="1143000"/>
            <a:chOff x="2667000" y="4572000"/>
            <a:chExt cx="91440" cy="114300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FE0EF41-8872-684E-8D4E-547FC8E623B8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6186FB9-BB02-6B4B-905A-78E2E2DE2E59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8A0CC4B-C326-4A4A-A725-3D84670B6514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115D16A-5C4A-FB43-9FED-485DA9D4ECE9}"/>
                  </a:ext>
                </a:extLst>
              </p:cNvPr>
              <p:cNvSpPr txBox="1"/>
              <p:nvPr/>
            </p:nvSpPr>
            <p:spPr>
              <a:xfrm>
                <a:off x="7220923" y="2701084"/>
                <a:ext cx="3807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115D16A-5C4A-FB43-9FED-485DA9D4E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923" y="2701084"/>
                <a:ext cx="380745" cy="369332"/>
              </a:xfrm>
              <a:prstGeom prst="rect">
                <a:avLst/>
              </a:prstGeom>
              <a:blipFill>
                <a:blip r:embed="rId22"/>
                <a:stretch>
                  <a:fillRect l="-9677" r="-322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CFC5D16-4453-E043-8E51-0CCCAF6E5D69}"/>
                  </a:ext>
                </a:extLst>
              </p:cNvPr>
              <p:cNvSpPr txBox="1"/>
              <p:nvPr/>
            </p:nvSpPr>
            <p:spPr>
              <a:xfrm>
                <a:off x="7232137" y="3317272"/>
                <a:ext cx="3878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CFC5D16-4453-E043-8E51-0CCCAF6E5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137" y="3317272"/>
                <a:ext cx="387863" cy="369332"/>
              </a:xfrm>
              <a:prstGeom prst="rect">
                <a:avLst/>
              </a:prstGeom>
              <a:blipFill>
                <a:blip r:embed="rId23"/>
                <a:stretch>
                  <a:fillRect l="-6250" r="-312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65999ED8-FF8C-4D40-A9B5-36B0798253D6}"/>
              </a:ext>
            </a:extLst>
          </p:cNvPr>
          <p:cNvGrpSpPr/>
          <p:nvPr/>
        </p:nvGrpSpPr>
        <p:grpSpPr>
          <a:xfrm flipH="1">
            <a:off x="7501312" y="2703661"/>
            <a:ext cx="91440" cy="1143000"/>
            <a:chOff x="2667000" y="4572000"/>
            <a:chExt cx="91440" cy="11430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CE329A4-F0E7-E34E-94E0-9CB90DAC97CD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DE51D2B-1A3D-104D-A4D2-09C2C47D657B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C77564C-B674-F34A-A5B6-3B1EE1023B1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1A1289D-29DE-A742-B271-1D1AAA1C53CD}"/>
                  </a:ext>
                </a:extLst>
              </p:cNvPr>
              <p:cNvSpPr/>
              <p:nvPr/>
            </p:nvSpPr>
            <p:spPr>
              <a:xfrm>
                <a:off x="0" y="3983056"/>
                <a:ext cx="9144000" cy="112234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3600" dirty="0">
                    <a:solidFill>
                      <a:schemeClr val="bg1"/>
                    </a:solidFill>
                    <a:cs typeface="Trebuchet MS"/>
                  </a:rPr>
                  <a:t>MU-MIMO: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chemeClr val="bg1"/>
                    </a:solidFill>
                    <a:cs typeface="Trebuchet MS"/>
                  </a:rPr>
                  <a:t>=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36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chemeClr val="bg1"/>
                    </a:solidFill>
                    <a:cs typeface="Trebuchet MS"/>
                  </a:rPr>
                  <a:t>=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</m:oMath>
                </a14:m>
                <a:endParaRPr lang="en-US" sz="3600" dirty="0">
                  <a:solidFill>
                    <a:schemeClr val="bg1"/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1A1289D-29DE-A742-B271-1D1AAA1C5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83056"/>
                <a:ext cx="9144000" cy="112234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0" name="Group 40">
            <a:extLst>
              <a:ext uri="{FF2B5EF4-FFF2-40B4-BE49-F238E27FC236}">
                <a16:creationId xmlns:a16="http://schemas.microsoft.com/office/drawing/2014/main" id="{046FC5BD-3E64-1744-A5B7-FC471E38F106}"/>
              </a:ext>
            </a:extLst>
          </p:cNvPr>
          <p:cNvGrpSpPr/>
          <p:nvPr/>
        </p:nvGrpSpPr>
        <p:grpSpPr>
          <a:xfrm rot="5400000" flipH="1">
            <a:off x="5413864" y="941358"/>
            <a:ext cx="601251" cy="610620"/>
            <a:chOff x="1981202" y="1676401"/>
            <a:chExt cx="735197" cy="823284"/>
          </a:xfrm>
        </p:grpSpPr>
        <p:cxnSp>
          <p:nvCxnSpPr>
            <p:cNvPr id="151" name="Shape 22">
              <a:extLst>
                <a:ext uri="{FF2B5EF4-FFF2-40B4-BE49-F238E27FC236}">
                  <a16:creationId xmlns:a16="http://schemas.microsoft.com/office/drawing/2014/main" id="{8807E064-E81E-0F4E-B2A6-1865D4BB00DC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Isosceles Triangle 23">
              <a:extLst>
                <a:ext uri="{FF2B5EF4-FFF2-40B4-BE49-F238E27FC236}">
                  <a16:creationId xmlns:a16="http://schemas.microsoft.com/office/drawing/2014/main" id="{5671256F-720B-314D-A925-4D7053954260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id="{D105CA27-CB7F-9D47-9BB9-65B387EAE4E0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4" name="Group 40">
            <a:extLst>
              <a:ext uri="{FF2B5EF4-FFF2-40B4-BE49-F238E27FC236}">
                <a16:creationId xmlns:a16="http://schemas.microsoft.com/office/drawing/2014/main" id="{764A5769-615F-1845-84A3-9AE53AD11762}"/>
              </a:ext>
            </a:extLst>
          </p:cNvPr>
          <p:cNvGrpSpPr/>
          <p:nvPr/>
        </p:nvGrpSpPr>
        <p:grpSpPr>
          <a:xfrm rot="5400000" flipH="1">
            <a:off x="5389937" y="1797618"/>
            <a:ext cx="601251" cy="610620"/>
            <a:chOff x="1981202" y="1676401"/>
            <a:chExt cx="735197" cy="823284"/>
          </a:xfrm>
        </p:grpSpPr>
        <p:cxnSp>
          <p:nvCxnSpPr>
            <p:cNvPr id="155" name="Shape 22">
              <a:extLst>
                <a:ext uri="{FF2B5EF4-FFF2-40B4-BE49-F238E27FC236}">
                  <a16:creationId xmlns:a16="http://schemas.microsoft.com/office/drawing/2014/main" id="{03CC9F93-1499-5947-860C-711566D95067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Isosceles Triangle 23">
              <a:extLst>
                <a:ext uri="{FF2B5EF4-FFF2-40B4-BE49-F238E27FC236}">
                  <a16:creationId xmlns:a16="http://schemas.microsoft.com/office/drawing/2014/main" id="{D3F65E6F-BA95-AB49-A5E7-260CFF29BC90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57" name="Rounded Rectangle 156">
              <a:extLst>
                <a:ext uri="{FF2B5EF4-FFF2-40B4-BE49-F238E27FC236}">
                  <a16:creationId xmlns:a16="http://schemas.microsoft.com/office/drawing/2014/main" id="{DDA52DE4-B03F-5243-8F16-F54C97159D24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B9077AAB-3D7E-804F-9D48-6ADA05C461D5}"/>
              </a:ext>
            </a:extLst>
          </p:cNvPr>
          <p:cNvGrpSpPr/>
          <p:nvPr/>
        </p:nvGrpSpPr>
        <p:grpSpPr>
          <a:xfrm>
            <a:off x="1143000" y="5331423"/>
            <a:ext cx="91440" cy="1143000"/>
            <a:chOff x="2667000" y="4572000"/>
            <a:chExt cx="91440" cy="1143000"/>
          </a:xfrm>
        </p:grpSpPr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DE6D7051-D5D1-3641-9A6E-B7F895A5FE8A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1DA2EA4-D5D6-E040-AA6B-FB5D9862C8A4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509BF1B-CA73-6246-98C0-587D34ACFADA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D3627F9-89A5-ED45-8FAE-79CB44EE6722}"/>
                  </a:ext>
                </a:extLst>
              </p:cNvPr>
              <p:cNvSpPr txBox="1"/>
              <p:nvPr/>
            </p:nvSpPr>
            <p:spPr>
              <a:xfrm>
                <a:off x="1182651" y="5331423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D3627F9-89A5-ED45-8FAE-79CB44EE6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651" y="5331423"/>
                <a:ext cx="366639" cy="369332"/>
              </a:xfrm>
              <a:prstGeom prst="rect">
                <a:avLst/>
              </a:prstGeom>
              <a:blipFill>
                <a:blip r:embed="rId25"/>
                <a:stretch>
                  <a:fillRect l="-16667" r="-3333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1007D74E-B8E4-AC4F-9867-50448BC67DE6}"/>
                  </a:ext>
                </a:extLst>
              </p:cNvPr>
              <p:cNvSpPr txBox="1"/>
              <p:nvPr/>
            </p:nvSpPr>
            <p:spPr>
              <a:xfrm>
                <a:off x="1193865" y="5947611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1007D74E-B8E4-AC4F-9867-50448BC67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865" y="5947611"/>
                <a:ext cx="373757" cy="369332"/>
              </a:xfrm>
              <a:prstGeom prst="rect">
                <a:avLst/>
              </a:prstGeom>
              <a:blipFill>
                <a:blip r:embed="rId26"/>
                <a:stretch>
                  <a:fillRect l="-16667" r="-6667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7A357ED-E2A3-BA4A-9175-1F02B1CEF05D}"/>
              </a:ext>
            </a:extLst>
          </p:cNvPr>
          <p:cNvGrpSpPr/>
          <p:nvPr/>
        </p:nvGrpSpPr>
        <p:grpSpPr>
          <a:xfrm flipH="1">
            <a:off x="1463040" y="5334000"/>
            <a:ext cx="91440" cy="1143000"/>
            <a:chOff x="2667000" y="4572000"/>
            <a:chExt cx="91440" cy="1143000"/>
          </a:xfrm>
        </p:grpSpPr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3BB184-7113-7C41-A2E7-B5FAAA1D4045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D6F49ED1-DED5-5D47-9628-52DEAA086B31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19154FFA-05BB-8442-96D4-2DAB80FC6B3A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30C59110-B548-A54A-977A-34427E6B3279}"/>
                  </a:ext>
                </a:extLst>
              </p:cNvPr>
              <p:cNvSpPr txBox="1"/>
              <p:nvPr/>
            </p:nvSpPr>
            <p:spPr>
              <a:xfrm>
                <a:off x="1659062" y="5697515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30C59110-B548-A54A-977A-34427E6B3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062" y="5697515"/>
                <a:ext cx="320039" cy="369332"/>
              </a:xfrm>
              <a:prstGeom prst="rect">
                <a:avLst/>
              </a:prstGeom>
              <a:blipFill>
                <a:blip r:embed="rId14"/>
                <a:stretch>
                  <a:fillRect l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1" name="Group 170">
            <a:extLst>
              <a:ext uri="{FF2B5EF4-FFF2-40B4-BE49-F238E27FC236}">
                <a16:creationId xmlns:a16="http://schemas.microsoft.com/office/drawing/2014/main" id="{55AF188D-E76C-B546-A2CA-F16D239E29E8}"/>
              </a:ext>
            </a:extLst>
          </p:cNvPr>
          <p:cNvGrpSpPr/>
          <p:nvPr/>
        </p:nvGrpSpPr>
        <p:grpSpPr>
          <a:xfrm>
            <a:off x="2029018" y="5328846"/>
            <a:ext cx="91440" cy="1143000"/>
            <a:chOff x="2667000" y="4572000"/>
            <a:chExt cx="91440" cy="1143000"/>
          </a:xfrm>
        </p:grpSpPr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FC824D3C-66EB-AE4B-8988-C048B3F0E713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A2B0D4F-B782-6E40-93D2-8478574A08B9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F0054816-8D0B-B748-A6FE-570DCFD171EC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14110C0D-E7E9-E34E-B34D-C3B2C04885F7}"/>
                  </a:ext>
                </a:extLst>
              </p:cNvPr>
              <p:cNvSpPr txBox="1"/>
              <p:nvPr/>
            </p:nvSpPr>
            <p:spPr>
              <a:xfrm>
                <a:off x="2068669" y="5340514"/>
                <a:ext cx="170264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14110C0D-E7E9-E34E-B34D-C3B2C0488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669" y="5340514"/>
                <a:ext cx="1702646" cy="381258"/>
              </a:xfrm>
              <a:prstGeom prst="rect">
                <a:avLst/>
              </a:prstGeom>
              <a:blipFill>
                <a:blip r:embed="rId27"/>
                <a:stretch>
                  <a:fillRect l="-5926" t="-3226" r="-2222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F84532BE-276D-0D42-8A02-ED75CBE7BA21}"/>
                  </a:ext>
                </a:extLst>
              </p:cNvPr>
              <p:cNvSpPr txBox="1"/>
              <p:nvPr/>
            </p:nvSpPr>
            <p:spPr>
              <a:xfrm>
                <a:off x="2079883" y="6017223"/>
                <a:ext cx="1709762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F84532BE-276D-0D42-8A02-ED75CBE7B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883" y="6017223"/>
                <a:ext cx="1709762" cy="381258"/>
              </a:xfrm>
              <a:prstGeom prst="rect">
                <a:avLst/>
              </a:prstGeom>
              <a:blipFill>
                <a:blip r:embed="rId28"/>
                <a:stretch>
                  <a:fillRect l="-3704" t="-3226" r="-741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D219BAE-C01B-F341-9128-11B30689D409}"/>
              </a:ext>
            </a:extLst>
          </p:cNvPr>
          <p:cNvGrpSpPr/>
          <p:nvPr/>
        </p:nvGrpSpPr>
        <p:grpSpPr>
          <a:xfrm flipH="1">
            <a:off x="6003962" y="5331423"/>
            <a:ext cx="91440" cy="1143000"/>
            <a:chOff x="2667000" y="4572000"/>
            <a:chExt cx="91440" cy="1143000"/>
          </a:xfrm>
        </p:grpSpPr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75341C3-ECD0-8545-8B6D-D179139A6523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1B0F6CB9-6F9C-7542-A4A7-1190C735A837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F135C153-C223-CC41-8CD9-BB6E6ED2F016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722706D1-E57F-8B43-B697-469475AFA66E}"/>
                  </a:ext>
                </a:extLst>
              </p:cNvPr>
              <p:cNvSpPr txBox="1"/>
              <p:nvPr/>
            </p:nvSpPr>
            <p:spPr>
              <a:xfrm>
                <a:off x="4191000" y="5343091"/>
                <a:ext cx="170264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722706D1-E57F-8B43-B697-469475AFA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5343091"/>
                <a:ext cx="1702646" cy="381258"/>
              </a:xfrm>
              <a:prstGeom prst="rect">
                <a:avLst/>
              </a:prstGeom>
              <a:blipFill>
                <a:blip r:embed="rId29"/>
                <a:stretch>
                  <a:fillRect l="-3704" r="-741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4A785FAA-7192-214C-9641-BB3688821733}"/>
                  </a:ext>
                </a:extLst>
              </p:cNvPr>
              <p:cNvSpPr txBox="1"/>
              <p:nvPr/>
            </p:nvSpPr>
            <p:spPr>
              <a:xfrm>
                <a:off x="4202214" y="6019800"/>
                <a:ext cx="1709762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4A785FAA-7192-214C-9641-BB3688821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214" y="6019800"/>
                <a:ext cx="1709762" cy="381258"/>
              </a:xfrm>
              <a:prstGeom prst="rect">
                <a:avLst/>
              </a:prstGeom>
              <a:blipFill>
                <a:blip r:embed="rId30"/>
                <a:stretch>
                  <a:fillRect l="-3676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BCB4655-F4A0-E74E-86D5-9D2D5F3FBB84}"/>
              </a:ext>
            </a:extLst>
          </p:cNvPr>
          <p:cNvGrpSpPr/>
          <p:nvPr/>
        </p:nvGrpSpPr>
        <p:grpSpPr>
          <a:xfrm>
            <a:off x="6232562" y="5331423"/>
            <a:ext cx="91440" cy="1143000"/>
            <a:chOff x="2667000" y="4572000"/>
            <a:chExt cx="91440" cy="1143000"/>
          </a:xfrm>
        </p:grpSpPr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51B42AB4-8875-FA4F-B232-0D500CF2946F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99A2F92B-B433-6246-B7F6-99C85B3C92D5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10E4A080-2EC7-9240-B279-2099C8C91747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2608F3A-ED7C-254D-BCD4-A720E513E72E}"/>
                  </a:ext>
                </a:extLst>
              </p:cNvPr>
              <p:cNvSpPr txBox="1"/>
              <p:nvPr/>
            </p:nvSpPr>
            <p:spPr>
              <a:xfrm>
                <a:off x="6272213" y="5331423"/>
                <a:ext cx="3649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2608F3A-ED7C-254D-BCD4-A720E513E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213" y="5331423"/>
                <a:ext cx="364907" cy="369332"/>
              </a:xfrm>
              <a:prstGeom prst="rect">
                <a:avLst/>
              </a:prstGeom>
              <a:blipFill>
                <a:blip r:embed="rId31"/>
                <a:stretch>
                  <a:fillRect l="-6667" r="-3333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DB1F8F45-D91B-7940-875D-1E2173266A71}"/>
                  </a:ext>
                </a:extLst>
              </p:cNvPr>
              <p:cNvSpPr txBox="1"/>
              <p:nvPr/>
            </p:nvSpPr>
            <p:spPr>
              <a:xfrm>
                <a:off x="6283427" y="5947611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DB1F8F45-D91B-7940-875D-1E2173266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427" y="5947611"/>
                <a:ext cx="372025" cy="369332"/>
              </a:xfrm>
              <a:prstGeom prst="rect">
                <a:avLst/>
              </a:prstGeom>
              <a:blipFill>
                <a:blip r:embed="rId32"/>
                <a:stretch>
                  <a:fillRect l="-6667" r="-6667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9" name="Group 188">
            <a:extLst>
              <a:ext uri="{FF2B5EF4-FFF2-40B4-BE49-F238E27FC236}">
                <a16:creationId xmlns:a16="http://schemas.microsoft.com/office/drawing/2014/main" id="{6037C1FC-DD1C-7046-A1C2-BFA7020E3452}"/>
              </a:ext>
            </a:extLst>
          </p:cNvPr>
          <p:cNvGrpSpPr/>
          <p:nvPr/>
        </p:nvGrpSpPr>
        <p:grpSpPr>
          <a:xfrm flipH="1">
            <a:off x="6552602" y="5334000"/>
            <a:ext cx="91440" cy="1143000"/>
            <a:chOff x="2667000" y="4572000"/>
            <a:chExt cx="91440" cy="1143000"/>
          </a:xfrm>
        </p:grpSpPr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642C3B5F-8688-B149-A75A-6909096253AB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92C5E6DB-9DA6-A04C-84E1-A2B937768217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0ED56EE5-E815-A24B-A17D-71EBECA5FB19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F89CD98A-E3E3-3B4D-9394-DD2E71139FE7}"/>
                  </a:ext>
                </a:extLst>
              </p:cNvPr>
              <p:cNvSpPr txBox="1"/>
              <p:nvPr/>
            </p:nvSpPr>
            <p:spPr>
              <a:xfrm>
                <a:off x="6797140" y="5697515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F89CD98A-E3E3-3B4D-9394-DD2E71139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140" y="5697515"/>
                <a:ext cx="320039" cy="369332"/>
              </a:xfrm>
              <a:prstGeom prst="rect">
                <a:avLst/>
              </a:prstGeom>
              <a:blipFill>
                <a:blip r:embed="rId21"/>
                <a:stretch>
                  <a:fillRect l="-2692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4" name="Group 193">
            <a:extLst>
              <a:ext uri="{FF2B5EF4-FFF2-40B4-BE49-F238E27FC236}">
                <a16:creationId xmlns:a16="http://schemas.microsoft.com/office/drawing/2014/main" id="{087415CB-54AD-1B46-BF27-10739B8D6716}"/>
              </a:ext>
            </a:extLst>
          </p:cNvPr>
          <p:cNvGrpSpPr/>
          <p:nvPr/>
        </p:nvGrpSpPr>
        <p:grpSpPr>
          <a:xfrm>
            <a:off x="7181272" y="5331423"/>
            <a:ext cx="91440" cy="1143000"/>
            <a:chOff x="2667000" y="4572000"/>
            <a:chExt cx="91440" cy="1143000"/>
          </a:xfrm>
        </p:grpSpPr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6274B9E6-917E-8C48-A8A1-6717A654B339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4CD3C31E-10B9-C241-9CF5-CFFC4F6A7006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B4AD6DA1-6941-9B4A-A964-94138BD0C4C8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5FE58614-B1C2-DF4C-8734-02364DC6FFFC}"/>
                  </a:ext>
                </a:extLst>
              </p:cNvPr>
              <p:cNvSpPr txBox="1"/>
              <p:nvPr/>
            </p:nvSpPr>
            <p:spPr>
              <a:xfrm>
                <a:off x="7220923" y="5331423"/>
                <a:ext cx="3807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5FE58614-B1C2-DF4C-8734-02364DC6F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923" y="5331423"/>
                <a:ext cx="380745" cy="369332"/>
              </a:xfrm>
              <a:prstGeom prst="rect">
                <a:avLst/>
              </a:prstGeom>
              <a:blipFill>
                <a:blip r:embed="rId33"/>
                <a:stretch>
                  <a:fillRect l="-9677" r="-3226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4CF20A96-6E3C-7840-B9BD-55AD7D09CC86}"/>
                  </a:ext>
                </a:extLst>
              </p:cNvPr>
              <p:cNvSpPr txBox="1"/>
              <p:nvPr/>
            </p:nvSpPr>
            <p:spPr>
              <a:xfrm>
                <a:off x="7232137" y="5947611"/>
                <a:ext cx="3878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4CF20A96-6E3C-7840-B9BD-55AD7D09C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137" y="5947611"/>
                <a:ext cx="387863" cy="369332"/>
              </a:xfrm>
              <a:prstGeom prst="rect">
                <a:avLst/>
              </a:prstGeom>
              <a:blipFill>
                <a:blip r:embed="rId34"/>
                <a:stretch>
                  <a:fillRect l="-6250" r="-3125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0" name="Group 199">
            <a:extLst>
              <a:ext uri="{FF2B5EF4-FFF2-40B4-BE49-F238E27FC236}">
                <a16:creationId xmlns:a16="http://schemas.microsoft.com/office/drawing/2014/main" id="{AEAC0D9E-DFE1-1746-8C4C-8E783A664357}"/>
              </a:ext>
            </a:extLst>
          </p:cNvPr>
          <p:cNvGrpSpPr/>
          <p:nvPr/>
        </p:nvGrpSpPr>
        <p:grpSpPr>
          <a:xfrm flipH="1">
            <a:off x="7501312" y="5334000"/>
            <a:ext cx="91440" cy="1143000"/>
            <a:chOff x="2667000" y="4572000"/>
            <a:chExt cx="91440" cy="1143000"/>
          </a:xfrm>
        </p:grpSpPr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3EBEB6E-F8D2-9945-A42B-ECB07524F32F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1E1E14B-C23A-EC4E-90C0-18EAA000F679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94C71D67-1860-484D-8F0C-A84F9DD2444F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64EEA10-0690-4DBE-84BC-C8919BAF0E62}"/>
                  </a:ext>
                </a:extLst>
              </p14:cNvPr>
              <p14:cNvContentPartPr/>
              <p14:nvPr/>
            </p14:nvContentPartPr>
            <p14:xfrm>
              <a:off x="5707080" y="2911680"/>
              <a:ext cx="53280" cy="23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64EEA10-0690-4DBE-84BC-C8919BAF0E6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697720" y="2902320"/>
                <a:ext cx="72000" cy="424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1030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164" grpId="0"/>
      <p:bldP spid="165" grpId="0"/>
      <p:bldP spid="170" grpId="0"/>
      <p:bldP spid="175" grpId="0"/>
      <p:bldP spid="176" grpId="0"/>
      <p:bldP spid="181" grpId="0"/>
      <p:bldP spid="182" grpId="0"/>
      <p:bldP spid="187" grpId="0"/>
      <p:bldP spid="188" grpId="0"/>
      <p:bldP spid="193" grpId="0"/>
      <p:bldP spid="198" grpId="0"/>
      <p:bldP spid="19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Clock Synchronization in MIMO</a:t>
            </a:r>
          </a:p>
        </p:txBody>
      </p:sp>
      <p:grpSp>
        <p:nvGrpSpPr>
          <p:cNvPr id="85" name="Group 12">
            <a:extLst>
              <a:ext uri="{FF2B5EF4-FFF2-40B4-BE49-F238E27FC236}">
                <a16:creationId xmlns:a16="http://schemas.microsoft.com/office/drawing/2014/main" id="{1E6122F0-E024-7341-A2C3-57364F8F3829}"/>
              </a:ext>
            </a:extLst>
          </p:cNvPr>
          <p:cNvGrpSpPr/>
          <p:nvPr/>
        </p:nvGrpSpPr>
        <p:grpSpPr>
          <a:xfrm rot="16200000">
            <a:off x="2211926" y="1423562"/>
            <a:ext cx="1371600" cy="613852"/>
            <a:chOff x="3245649" y="1709063"/>
            <a:chExt cx="1677149" cy="827638"/>
          </a:xfrm>
        </p:grpSpPr>
        <p:sp>
          <p:nvSpPr>
            <p:cNvPr id="86" name="Isosceles Triangle 13">
              <a:extLst>
                <a:ext uri="{FF2B5EF4-FFF2-40B4-BE49-F238E27FC236}">
                  <a16:creationId xmlns:a16="http://schemas.microsoft.com/office/drawing/2014/main" id="{5C64F8BD-5AAE-6748-A739-68238DB031B8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87" name="Shape 8">
              <a:extLst>
                <a:ext uri="{FF2B5EF4-FFF2-40B4-BE49-F238E27FC236}">
                  <a16:creationId xmlns:a16="http://schemas.microsoft.com/office/drawing/2014/main" id="{F00350DE-05B3-A648-A9E4-0FADEDDFF715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Isosceles Triangle 15">
              <a:extLst>
                <a:ext uri="{FF2B5EF4-FFF2-40B4-BE49-F238E27FC236}">
                  <a16:creationId xmlns:a16="http://schemas.microsoft.com/office/drawing/2014/main" id="{0BCEBD68-9BDC-9144-9F40-892B1AE77676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89" name="Shape 14">
              <a:extLst>
                <a:ext uri="{FF2B5EF4-FFF2-40B4-BE49-F238E27FC236}">
                  <a16:creationId xmlns:a16="http://schemas.microsoft.com/office/drawing/2014/main" id="{47563999-C82F-EE43-98CA-3430BCEE6984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133E0843-50D9-484E-8ACA-7BFD66F669B0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B7A5C24-58A6-464C-BC82-E21E1A913656}"/>
                  </a:ext>
                </a:extLst>
              </p:cNvPr>
              <p:cNvSpPr txBox="1"/>
              <p:nvPr/>
            </p:nvSpPr>
            <p:spPr>
              <a:xfrm>
                <a:off x="2118117" y="1050740"/>
                <a:ext cx="3649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B7A5C24-58A6-464C-BC82-E21E1A913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117" y="1050740"/>
                <a:ext cx="364908" cy="369332"/>
              </a:xfrm>
              <a:prstGeom prst="rect">
                <a:avLst/>
              </a:prstGeom>
              <a:blipFill>
                <a:blip r:embed="rId4"/>
                <a:stretch>
                  <a:fillRect l="-10000" r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116CC33-B4B3-8F43-96F2-3113AB6FAE01}"/>
                  </a:ext>
                </a:extLst>
              </p:cNvPr>
              <p:cNvSpPr txBox="1"/>
              <p:nvPr/>
            </p:nvSpPr>
            <p:spPr>
              <a:xfrm>
                <a:off x="2118117" y="1722334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116CC33-B4B3-8F43-96F2-3113AB6FA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117" y="1722334"/>
                <a:ext cx="372025" cy="369332"/>
              </a:xfrm>
              <a:prstGeom prst="rect">
                <a:avLst/>
              </a:prstGeom>
              <a:blipFill>
                <a:blip r:embed="rId5"/>
                <a:stretch>
                  <a:fillRect l="-10000" r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A995FF5F-DAFC-784E-A606-226583D21D34}"/>
                  </a:ext>
                </a:extLst>
              </p:cNvPr>
              <p:cNvSpPr txBox="1"/>
              <p:nvPr/>
            </p:nvSpPr>
            <p:spPr>
              <a:xfrm>
                <a:off x="6037783" y="1128483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A995FF5F-DAFC-784E-A606-226583D21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783" y="1128483"/>
                <a:ext cx="366639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39CA17D-5423-3E4F-A644-5F4AE93FC2B0}"/>
                  </a:ext>
                </a:extLst>
              </p:cNvPr>
              <p:cNvSpPr txBox="1"/>
              <p:nvPr/>
            </p:nvSpPr>
            <p:spPr>
              <a:xfrm>
                <a:off x="6037783" y="1998810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39CA17D-5423-3E4F-A644-5F4AE93FC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783" y="1998810"/>
                <a:ext cx="373757" cy="369332"/>
              </a:xfrm>
              <a:prstGeom prst="rect">
                <a:avLst/>
              </a:prstGeom>
              <a:blipFill>
                <a:blip r:embed="rId7"/>
                <a:stretch>
                  <a:fillRect l="-16129" r="-3226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B4CFCE54-1485-C749-BB44-AFB6F5A88D56}"/>
              </a:ext>
            </a:extLst>
          </p:cNvPr>
          <p:cNvCxnSpPr/>
          <p:nvPr/>
        </p:nvCxnSpPr>
        <p:spPr>
          <a:xfrm>
            <a:off x="3124818" y="1384732"/>
            <a:ext cx="22705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79DD259-EAAA-E24A-AEC5-A9594BA2446E}"/>
                  </a:ext>
                </a:extLst>
              </p:cNvPr>
              <p:cNvSpPr txBox="1"/>
              <p:nvPr/>
            </p:nvSpPr>
            <p:spPr>
              <a:xfrm>
                <a:off x="3662049" y="1009128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79DD259-EAAA-E24A-AEC5-A9594BA24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049" y="1009128"/>
                <a:ext cx="423065" cy="307777"/>
              </a:xfrm>
              <a:prstGeom prst="rect">
                <a:avLst/>
              </a:prstGeom>
              <a:blipFill>
                <a:blip r:embed="rId8"/>
                <a:stretch>
                  <a:fillRect l="-14706" r="-2941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94A36706-03D6-A541-9BD8-0DC548E176C4}"/>
              </a:ext>
            </a:extLst>
          </p:cNvPr>
          <p:cNvCxnSpPr>
            <a:cxnSpLocks/>
          </p:cNvCxnSpPr>
          <p:nvPr/>
        </p:nvCxnSpPr>
        <p:spPr>
          <a:xfrm flipV="1">
            <a:off x="3124818" y="1458093"/>
            <a:ext cx="2289015" cy="729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3F2427C-CF32-3E40-B10D-A0D647EB22EB}"/>
                  </a:ext>
                </a:extLst>
              </p:cNvPr>
              <p:cNvSpPr txBox="1"/>
              <p:nvPr/>
            </p:nvSpPr>
            <p:spPr>
              <a:xfrm>
                <a:off x="3200400" y="1744259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3F2427C-CF32-3E40-B10D-A0D647EB2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744259"/>
                <a:ext cx="423065" cy="307777"/>
              </a:xfrm>
              <a:prstGeom prst="rect">
                <a:avLst/>
              </a:prstGeom>
              <a:blipFill>
                <a:blip r:embed="rId9"/>
                <a:stretch>
                  <a:fillRect l="-15152" r="-3030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9C264EEB-6A23-7B4A-87A3-A9FD3F326D69}"/>
              </a:ext>
            </a:extLst>
          </p:cNvPr>
          <p:cNvCxnSpPr>
            <a:cxnSpLocks/>
          </p:cNvCxnSpPr>
          <p:nvPr/>
        </p:nvCxnSpPr>
        <p:spPr>
          <a:xfrm>
            <a:off x="3110823" y="2187687"/>
            <a:ext cx="228457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90BE31-27B1-DB49-9EBA-45E08DCA6875}"/>
                  </a:ext>
                </a:extLst>
              </p:cNvPr>
              <p:cNvSpPr txBox="1"/>
              <p:nvPr/>
            </p:nvSpPr>
            <p:spPr>
              <a:xfrm>
                <a:off x="3503844" y="2183476"/>
                <a:ext cx="4290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90BE31-27B1-DB49-9EBA-45E08DCA6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844" y="2183476"/>
                <a:ext cx="429027" cy="307777"/>
              </a:xfrm>
              <a:prstGeom prst="rect">
                <a:avLst/>
              </a:prstGeom>
              <a:blipFill>
                <a:blip r:embed="rId10"/>
                <a:stretch>
                  <a:fillRect l="-14706" r="-294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162D2CAE-49AB-914F-B790-FA94EB9B9711}"/>
              </a:ext>
            </a:extLst>
          </p:cNvPr>
          <p:cNvCxnSpPr>
            <a:cxnSpLocks/>
          </p:cNvCxnSpPr>
          <p:nvPr/>
        </p:nvCxnSpPr>
        <p:spPr>
          <a:xfrm>
            <a:off x="3124817" y="1391004"/>
            <a:ext cx="2243928" cy="719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C9AB8DB-AB02-5D41-854C-74CD4384236D}"/>
                  </a:ext>
                </a:extLst>
              </p:cNvPr>
              <p:cNvSpPr txBox="1"/>
              <p:nvPr/>
            </p:nvSpPr>
            <p:spPr>
              <a:xfrm>
                <a:off x="3178919" y="1371989"/>
                <a:ext cx="42902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C9AB8DB-AB02-5D41-854C-74CD43842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919" y="1371989"/>
                <a:ext cx="429028" cy="307777"/>
              </a:xfrm>
              <a:prstGeom prst="rect">
                <a:avLst/>
              </a:prstGeom>
              <a:blipFill>
                <a:blip r:embed="rId11"/>
                <a:stretch>
                  <a:fillRect l="-11429" r="-285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97A9A282-B455-214A-B894-AB0A35C74F8A}"/>
              </a:ext>
            </a:extLst>
          </p:cNvPr>
          <p:cNvGrpSpPr/>
          <p:nvPr/>
        </p:nvGrpSpPr>
        <p:grpSpPr>
          <a:xfrm>
            <a:off x="1143000" y="2701084"/>
            <a:ext cx="91440" cy="1143000"/>
            <a:chOff x="2667000" y="4572000"/>
            <a:chExt cx="91440" cy="11430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934C650-BFD8-634D-BA86-B7181C2549D0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D1E08AB-F46E-CC43-8E1C-FCA1730F0F84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71F10BD-B8E2-F547-89CF-B9AF3745CAC3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9CAA0B3-4C58-DD40-9EDC-F123B4CCF6F3}"/>
                  </a:ext>
                </a:extLst>
              </p:cNvPr>
              <p:cNvSpPr txBox="1"/>
              <p:nvPr/>
            </p:nvSpPr>
            <p:spPr>
              <a:xfrm>
                <a:off x="1182651" y="2701084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9CAA0B3-4C58-DD40-9EDC-F123B4CCF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651" y="2701084"/>
                <a:ext cx="366639" cy="369332"/>
              </a:xfrm>
              <a:prstGeom prst="rect">
                <a:avLst/>
              </a:prstGeom>
              <a:blipFill>
                <a:blip r:embed="rId12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C2DFB7F-E65D-7140-B953-B45CB5EF4F74}"/>
                  </a:ext>
                </a:extLst>
              </p:cNvPr>
              <p:cNvSpPr txBox="1"/>
              <p:nvPr/>
            </p:nvSpPr>
            <p:spPr>
              <a:xfrm>
                <a:off x="1193865" y="3317272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C2DFB7F-E65D-7140-B953-B45CB5EF4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865" y="3317272"/>
                <a:ext cx="373757" cy="369332"/>
              </a:xfrm>
              <a:prstGeom prst="rect">
                <a:avLst/>
              </a:prstGeom>
              <a:blipFill>
                <a:blip r:embed="rId13"/>
                <a:stretch>
                  <a:fillRect l="-16667" r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6AC56814-BF75-E248-8413-0F0EE838E67D}"/>
              </a:ext>
            </a:extLst>
          </p:cNvPr>
          <p:cNvGrpSpPr/>
          <p:nvPr/>
        </p:nvGrpSpPr>
        <p:grpSpPr>
          <a:xfrm flipH="1">
            <a:off x="1463040" y="2703661"/>
            <a:ext cx="91440" cy="1143000"/>
            <a:chOff x="2667000" y="4572000"/>
            <a:chExt cx="91440" cy="1143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059438A-6E18-7C45-8A29-98000106F383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610D3FA-D088-6B48-A442-ACC4FFE53BAD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01DD4D2-EA75-A747-8DB1-C748AD584F28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51B30A-3B71-4045-B016-27FA2BA4B808}"/>
                  </a:ext>
                </a:extLst>
              </p:cNvPr>
              <p:cNvSpPr txBox="1"/>
              <p:nvPr/>
            </p:nvSpPr>
            <p:spPr>
              <a:xfrm>
                <a:off x="1659062" y="3067176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51B30A-3B71-4045-B016-27FA2BA4B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062" y="3067176"/>
                <a:ext cx="320039" cy="369332"/>
              </a:xfrm>
              <a:prstGeom prst="rect">
                <a:avLst/>
              </a:prstGeom>
              <a:blipFill>
                <a:blip r:embed="rId14"/>
                <a:stretch>
                  <a:fillRect l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7981430B-EB4D-5741-A418-152C27388DE5}"/>
              </a:ext>
            </a:extLst>
          </p:cNvPr>
          <p:cNvGrpSpPr/>
          <p:nvPr/>
        </p:nvGrpSpPr>
        <p:grpSpPr>
          <a:xfrm>
            <a:off x="2029018" y="2698507"/>
            <a:ext cx="91440" cy="1143000"/>
            <a:chOff x="2667000" y="4572000"/>
            <a:chExt cx="91440" cy="114300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9930C4E-B247-AF4B-8C59-F25264C40AC3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0ADD989-7D96-0941-A7DF-EE5E8FB1EC5D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BD0C775-6E40-1B42-843B-568C25B908B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E209AFD-2222-F840-BE1E-2CC3DDE7F6FF}"/>
                  </a:ext>
                </a:extLst>
              </p:cNvPr>
              <p:cNvSpPr txBox="1"/>
              <p:nvPr/>
            </p:nvSpPr>
            <p:spPr>
              <a:xfrm>
                <a:off x="2068669" y="2710175"/>
                <a:ext cx="1811650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E209AFD-2222-F840-BE1E-2CC3DDE7F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669" y="2710175"/>
                <a:ext cx="1811650" cy="381258"/>
              </a:xfrm>
              <a:prstGeom prst="rect">
                <a:avLst/>
              </a:prstGeom>
              <a:blipFill>
                <a:blip r:embed="rId15"/>
                <a:stretch>
                  <a:fillRect l="-5556" r="-1389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9C1E251-EC68-A842-9581-E61090140392}"/>
                  </a:ext>
                </a:extLst>
              </p:cNvPr>
              <p:cNvSpPr txBox="1"/>
              <p:nvPr/>
            </p:nvSpPr>
            <p:spPr>
              <a:xfrm>
                <a:off x="2079883" y="3386884"/>
                <a:ext cx="1818768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9C1E251-EC68-A842-9581-E61090140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883" y="3386884"/>
                <a:ext cx="1818768" cy="381258"/>
              </a:xfrm>
              <a:prstGeom prst="rect">
                <a:avLst/>
              </a:prstGeom>
              <a:blipFill>
                <a:blip r:embed="rId16"/>
                <a:stretch>
                  <a:fillRect l="-3472" t="-3226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490754B4-9DD5-AF40-BB6D-C21E938B213E}"/>
              </a:ext>
            </a:extLst>
          </p:cNvPr>
          <p:cNvGrpSpPr/>
          <p:nvPr/>
        </p:nvGrpSpPr>
        <p:grpSpPr>
          <a:xfrm flipH="1">
            <a:off x="6003962" y="2701084"/>
            <a:ext cx="91440" cy="1143000"/>
            <a:chOff x="2667000" y="4572000"/>
            <a:chExt cx="91440" cy="114300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2971B11-80F7-7243-836D-C1CDC129AC54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E4C76A9-8915-E84A-B5EB-5893DCDA85D8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7D17A56-5343-9545-B472-8B4995EDFE61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0899D99-D978-5149-A013-DDD2682E37CD}"/>
                  </a:ext>
                </a:extLst>
              </p:cNvPr>
              <p:cNvSpPr txBox="1"/>
              <p:nvPr/>
            </p:nvSpPr>
            <p:spPr>
              <a:xfrm>
                <a:off x="4191000" y="2712752"/>
                <a:ext cx="1811650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0899D99-D978-5149-A013-DDD2682E3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2712752"/>
                <a:ext cx="1811650" cy="381258"/>
              </a:xfrm>
              <a:prstGeom prst="rect">
                <a:avLst/>
              </a:prstGeom>
              <a:blipFill>
                <a:blip r:embed="rId17"/>
                <a:stretch>
                  <a:fillRect l="-3472" t="-3226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B0150A-F644-6442-A558-16136F560741}"/>
                  </a:ext>
                </a:extLst>
              </p:cNvPr>
              <p:cNvSpPr txBox="1"/>
              <p:nvPr/>
            </p:nvSpPr>
            <p:spPr>
              <a:xfrm>
                <a:off x="4202214" y="3389461"/>
                <a:ext cx="1818768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B0150A-F644-6442-A558-16136F560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214" y="3389461"/>
                <a:ext cx="1818768" cy="381258"/>
              </a:xfrm>
              <a:prstGeom prst="rect">
                <a:avLst/>
              </a:prstGeom>
              <a:blipFill>
                <a:blip r:embed="rId18"/>
                <a:stretch>
                  <a:fillRect l="-3472" t="-3226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4EB62E55-34DB-EF4B-B1EC-993489535D02}"/>
              </a:ext>
            </a:extLst>
          </p:cNvPr>
          <p:cNvGrpSpPr/>
          <p:nvPr/>
        </p:nvGrpSpPr>
        <p:grpSpPr>
          <a:xfrm>
            <a:off x="6232562" y="2701084"/>
            <a:ext cx="91440" cy="1143000"/>
            <a:chOff x="2667000" y="4572000"/>
            <a:chExt cx="91440" cy="114300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78FCF3C-15C0-554E-8591-08760756FADB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60FFCEC-A4CE-6847-BDB1-64015D902E2B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40DA49F-28CF-5141-97FC-B37BA446D7EB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782400D-582F-6948-891D-115155CE7C9E}"/>
                  </a:ext>
                </a:extLst>
              </p:cNvPr>
              <p:cNvSpPr txBox="1"/>
              <p:nvPr/>
            </p:nvSpPr>
            <p:spPr>
              <a:xfrm>
                <a:off x="6272213" y="2701084"/>
                <a:ext cx="3649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782400D-582F-6948-891D-115155CE7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213" y="2701084"/>
                <a:ext cx="364907" cy="369332"/>
              </a:xfrm>
              <a:prstGeom prst="rect">
                <a:avLst/>
              </a:prstGeom>
              <a:blipFill>
                <a:blip r:embed="rId19"/>
                <a:stretch>
                  <a:fillRect l="-6667" r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3214CD8-2C82-7E4B-A658-B408753D3335}"/>
                  </a:ext>
                </a:extLst>
              </p:cNvPr>
              <p:cNvSpPr txBox="1"/>
              <p:nvPr/>
            </p:nvSpPr>
            <p:spPr>
              <a:xfrm>
                <a:off x="6283427" y="3317272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3214CD8-2C82-7E4B-A658-B408753D3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427" y="3317272"/>
                <a:ext cx="372025" cy="369332"/>
              </a:xfrm>
              <a:prstGeom prst="rect">
                <a:avLst/>
              </a:prstGeom>
              <a:blipFill>
                <a:blip r:embed="rId20"/>
                <a:stretch>
                  <a:fillRect l="-6667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A40D2FA4-6A99-F847-8167-BEAD1A44B4C2}"/>
              </a:ext>
            </a:extLst>
          </p:cNvPr>
          <p:cNvGrpSpPr/>
          <p:nvPr/>
        </p:nvGrpSpPr>
        <p:grpSpPr>
          <a:xfrm flipH="1">
            <a:off x="6552602" y="2703661"/>
            <a:ext cx="91440" cy="1143000"/>
            <a:chOff x="2667000" y="4572000"/>
            <a:chExt cx="91440" cy="114300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241DE3A-4210-9245-9941-7D93A69D0F27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FD9F4D8-B25C-D642-9AC8-CE0C659555AA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91A5D58-7B02-7B43-9D59-531640B54AF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65FC730-E08C-BF4F-9703-61A352C51977}"/>
                  </a:ext>
                </a:extLst>
              </p:cNvPr>
              <p:cNvSpPr txBox="1"/>
              <p:nvPr/>
            </p:nvSpPr>
            <p:spPr>
              <a:xfrm>
                <a:off x="6797140" y="3067176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65FC730-E08C-BF4F-9703-61A352C51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140" y="3067176"/>
                <a:ext cx="320039" cy="369332"/>
              </a:xfrm>
              <a:prstGeom prst="rect">
                <a:avLst/>
              </a:prstGeom>
              <a:blipFill>
                <a:blip r:embed="rId21"/>
                <a:stretch>
                  <a:fillRect l="-2692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B10E8D2E-139E-DA4E-9272-C2264460D490}"/>
              </a:ext>
            </a:extLst>
          </p:cNvPr>
          <p:cNvGrpSpPr/>
          <p:nvPr/>
        </p:nvGrpSpPr>
        <p:grpSpPr>
          <a:xfrm>
            <a:off x="7181272" y="2701084"/>
            <a:ext cx="91440" cy="1143000"/>
            <a:chOff x="2667000" y="4572000"/>
            <a:chExt cx="91440" cy="114300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FE0EF41-8872-684E-8D4E-547FC8E623B8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6186FB9-BB02-6B4B-905A-78E2E2DE2E59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8A0CC4B-C326-4A4A-A725-3D84670B6514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115D16A-5C4A-FB43-9FED-485DA9D4ECE9}"/>
                  </a:ext>
                </a:extLst>
              </p:cNvPr>
              <p:cNvSpPr txBox="1"/>
              <p:nvPr/>
            </p:nvSpPr>
            <p:spPr>
              <a:xfrm>
                <a:off x="7220923" y="2701084"/>
                <a:ext cx="3807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115D16A-5C4A-FB43-9FED-485DA9D4E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923" y="2701084"/>
                <a:ext cx="380745" cy="369332"/>
              </a:xfrm>
              <a:prstGeom prst="rect">
                <a:avLst/>
              </a:prstGeom>
              <a:blipFill>
                <a:blip r:embed="rId22"/>
                <a:stretch>
                  <a:fillRect l="-9677" r="-322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CFC5D16-4453-E043-8E51-0CCCAF6E5D69}"/>
                  </a:ext>
                </a:extLst>
              </p:cNvPr>
              <p:cNvSpPr txBox="1"/>
              <p:nvPr/>
            </p:nvSpPr>
            <p:spPr>
              <a:xfrm>
                <a:off x="7232137" y="3317272"/>
                <a:ext cx="3878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CFC5D16-4453-E043-8E51-0CCCAF6E5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137" y="3317272"/>
                <a:ext cx="387863" cy="369332"/>
              </a:xfrm>
              <a:prstGeom prst="rect">
                <a:avLst/>
              </a:prstGeom>
              <a:blipFill>
                <a:blip r:embed="rId23"/>
                <a:stretch>
                  <a:fillRect l="-6250" r="-312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65999ED8-FF8C-4D40-A9B5-36B0798253D6}"/>
              </a:ext>
            </a:extLst>
          </p:cNvPr>
          <p:cNvGrpSpPr/>
          <p:nvPr/>
        </p:nvGrpSpPr>
        <p:grpSpPr>
          <a:xfrm flipH="1">
            <a:off x="7501312" y="2703661"/>
            <a:ext cx="91440" cy="1143000"/>
            <a:chOff x="2667000" y="4572000"/>
            <a:chExt cx="91440" cy="11430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CE329A4-F0E7-E34E-94E0-9CB90DAC97CD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DE51D2B-1A3D-104D-A4D2-09C2C47D657B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C77564C-B674-F34A-A5B6-3B1EE1023B1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1A1289D-29DE-A742-B271-1D1AAA1C53CD}"/>
                  </a:ext>
                </a:extLst>
              </p:cNvPr>
              <p:cNvSpPr/>
              <p:nvPr/>
            </p:nvSpPr>
            <p:spPr>
              <a:xfrm>
                <a:off x="0" y="3983056"/>
                <a:ext cx="9144000" cy="112234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3600" dirty="0">
                    <a:solidFill>
                      <a:schemeClr val="bg1"/>
                    </a:solidFill>
                    <a:cs typeface="Trebuchet MS"/>
                  </a:rPr>
                  <a:t>MU-MIMO: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chemeClr val="bg1"/>
                    </a:solidFill>
                    <a:cs typeface="Trebuchet MS"/>
                  </a:rPr>
                  <a:t>=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36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chemeClr val="bg1"/>
                    </a:solidFill>
                    <a:cs typeface="Trebuchet MS"/>
                  </a:rPr>
                  <a:t>=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</m:oMath>
                </a14:m>
                <a:endParaRPr lang="en-US" sz="3600" dirty="0">
                  <a:solidFill>
                    <a:schemeClr val="bg1"/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1A1289D-29DE-A742-B271-1D1AAA1C5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83056"/>
                <a:ext cx="9144000" cy="112234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0" name="Group 40">
            <a:extLst>
              <a:ext uri="{FF2B5EF4-FFF2-40B4-BE49-F238E27FC236}">
                <a16:creationId xmlns:a16="http://schemas.microsoft.com/office/drawing/2014/main" id="{046FC5BD-3E64-1744-A5B7-FC471E38F106}"/>
              </a:ext>
            </a:extLst>
          </p:cNvPr>
          <p:cNvGrpSpPr/>
          <p:nvPr/>
        </p:nvGrpSpPr>
        <p:grpSpPr>
          <a:xfrm rot="5400000" flipH="1">
            <a:off x="5413864" y="941358"/>
            <a:ext cx="601251" cy="610620"/>
            <a:chOff x="1981202" y="1676401"/>
            <a:chExt cx="735197" cy="823284"/>
          </a:xfrm>
        </p:grpSpPr>
        <p:cxnSp>
          <p:nvCxnSpPr>
            <p:cNvPr id="151" name="Shape 22">
              <a:extLst>
                <a:ext uri="{FF2B5EF4-FFF2-40B4-BE49-F238E27FC236}">
                  <a16:creationId xmlns:a16="http://schemas.microsoft.com/office/drawing/2014/main" id="{8807E064-E81E-0F4E-B2A6-1865D4BB00DC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Isosceles Triangle 23">
              <a:extLst>
                <a:ext uri="{FF2B5EF4-FFF2-40B4-BE49-F238E27FC236}">
                  <a16:creationId xmlns:a16="http://schemas.microsoft.com/office/drawing/2014/main" id="{5671256F-720B-314D-A925-4D7053954260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id="{D105CA27-CB7F-9D47-9BB9-65B387EAE4E0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4" name="Group 40">
            <a:extLst>
              <a:ext uri="{FF2B5EF4-FFF2-40B4-BE49-F238E27FC236}">
                <a16:creationId xmlns:a16="http://schemas.microsoft.com/office/drawing/2014/main" id="{764A5769-615F-1845-84A3-9AE53AD11762}"/>
              </a:ext>
            </a:extLst>
          </p:cNvPr>
          <p:cNvGrpSpPr/>
          <p:nvPr/>
        </p:nvGrpSpPr>
        <p:grpSpPr>
          <a:xfrm rot="5400000" flipH="1">
            <a:off x="5389937" y="1797618"/>
            <a:ext cx="601251" cy="610620"/>
            <a:chOff x="1981202" y="1676401"/>
            <a:chExt cx="735197" cy="823284"/>
          </a:xfrm>
        </p:grpSpPr>
        <p:cxnSp>
          <p:nvCxnSpPr>
            <p:cNvPr id="155" name="Shape 22">
              <a:extLst>
                <a:ext uri="{FF2B5EF4-FFF2-40B4-BE49-F238E27FC236}">
                  <a16:creationId xmlns:a16="http://schemas.microsoft.com/office/drawing/2014/main" id="{03CC9F93-1499-5947-860C-711566D95067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Isosceles Triangle 23">
              <a:extLst>
                <a:ext uri="{FF2B5EF4-FFF2-40B4-BE49-F238E27FC236}">
                  <a16:creationId xmlns:a16="http://schemas.microsoft.com/office/drawing/2014/main" id="{D3F65E6F-BA95-AB49-A5E7-260CFF29BC90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57" name="Rounded Rectangle 156">
              <a:extLst>
                <a:ext uri="{FF2B5EF4-FFF2-40B4-BE49-F238E27FC236}">
                  <a16:creationId xmlns:a16="http://schemas.microsoft.com/office/drawing/2014/main" id="{DDA52DE4-B03F-5243-8F16-F54C97159D24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B9077AAB-3D7E-804F-9D48-6ADA05C461D5}"/>
              </a:ext>
            </a:extLst>
          </p:cNvPr>
          <p:cNvGrpSpPr/>
          <p:nvPr/>
        </p:nvGrpSpPr>
        <p:grpSpPr>
          <a:xfrm>
            <a:off x="1143000" y="5331423"/>
            <a:ext cx="91440" cy="1143000"/>
            <a:chOff x="2667000" y="4572000"/>
            <a:chExt cx="91440" cy="1143000"/>
          </a:xfrm>
        </p:grpSpPr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DE6D7051-D5D1-3641-9A6E-B7F895A5FE8A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1DA2EA4-D5D6-E040-AA6B-FB5D9862C8A4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509BF1B-CA73-6246-98C0-587D34ACFADA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D3627F9-89A5-ED45-8FAE-79CB44EE6722}"/>
                  </a:ext>
                </a:extLst>
              </p:cNvPr>
              <p:cNvSpPr txBox="1"/>
              <p:nvPr/>
            </p:nvSpPr>
            <p:spPr>
              <a:xfrm>
                <a:off x="1182651" y="5331423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D3627F9-89A5-ED45-8FAE-79CB44EE6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651" y="5331423"/>
                <a:ext cx="366639" cy="369332"/>
              </a:xfrm>
              <a:prstGeom prst="rect">
                <a:avLst/>
              </a:prstGeom>
              <a:blipFill>
                <a:blip r:embed="rId25"/>
                <a:stretch>
                  <a:fillRect l="-16667" r="-3333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1007D74E-B8E4-AC4F-9867-50448BC67DE6}"/>
                  </a:ext>
                </a:extLst>
              </p:cNvPr>
              <p:cNvSpPr txBox="1"/>
              <p:nvPr/>
            </p:nvSpPr>
            <p:spPr>
              <a:xfrm>
                <a:off x="1193865" y="5947611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1007D74E-B8E4-AC4F-9867-50448BC67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865" y="5947611"/>
                <a:ext cx="373757" cy="369332"/>
              </a:xfrm>
              <a:prstGeom prst="rect">
                <a:avLst/>
              </a:prstGeom>
              <a:blipFill>
                <a:blip r:embed="rId26"/>
                <a:stretch>
                  <a:fillRect l="-16667" r="-6667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7A357ED-E2A3-BA4A-9175-1F02B1CEF05D}"/>
              </a:ext>
            </a:extLst>
          </p:cNvPr>
          <p:cNvGrpSpPr/>
          <p:nvPr/>
        </p:nvGrpSpPr>
        <p:grpSpPr>
          <a:xfrm flipH="1">
            <a:off x="1463040" y="5334000"/>
            <a:ext cx="91440" cy="1143000"/>
            <a:chOff x="2667000" y="4572000"/>
            <a:chExt cx="91440" cy="1143000"/>
          </a:xfrm>
        </p:grpSpPr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3BB184-7113-7C41-A2E7-B5FAAA1D4045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D6F49ED1-DED5-5D47-9628-52DEAA086B31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19154FFA-05BB-8442-96D4-2DAB80FC6B3A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30C59110-B548-A54A-977A-34427E6B3279}"/>
                  </a:ext>
                </a:extLst>
              </p:cNvPr>
              <p:cNvSpPr txBox="1"/>
              <p:nvPr/>
            </p:nvSpPr>
            <p:spPr>
              <a:xfrm>
                <a:off x="1659062" y="5697515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30C59110-B548-A54A-977A-34427E6B3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062" y="5697515"/>
                <a:ext cx="320039" cy="369332"/>
              </a:xfrm>
              <a:prstGeom prst="rect">
                <a:avLst/>
              </a:prstGeom>
              <a:blipFill>
                <a:blip r:embed="rId14"/>
                <a:stretch>
                  <a:fillRect l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1" name="Group 170">
            <a:extLst>
              <a:ext uri="{FF2B5EF4-FFF2-40B4-BE49-F238E27FC236}">
                <a16:creationId xmlns:a16="http://schemas.microsoft.com/office/drawing/2014/main" id="{55AF188D-E76C-B546-A2CA-F16D239E29E8}"/>
              </a:ext>
            </a:extLst>
          </p:cNvPr>
          <p:cNvGrpSpPr/>
          <p:nvPr/>
        </p:nvGrpSpPr>
        <p:grpSpPr>
          <a:xfrm>
            <a:off x="4924241" y="5328846"/>
            <a:ext cx="91440" cy="1143000"/>
            <a:chOff x="2667000" y="4572000"/>
            <a:chExt cx="91440" cy="1143000"/>
          </a:xfrm>
        </p:grpSpPr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FC824D3C-66EB-AE4B-8988-C048B3F0E713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A2B0D4F-B782-6E40-93D2-8478574A08B9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F0054816-8D0B-B748-A6FE-570DCFD171EC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14110C0D-E7E9-E34E-B34D-C3B2C04885F7}"/>
                  </a:ext>
                </a:extLst>
              </p:cNvPr>
              <p:cNvSpPr txBox="1"/>
              <p:nvPr/>
            </p:nvSpPr>
            <p:spPr>
              <a:xfrm>
                <a:off x="4963892" y="5340514"/>
                <a:ext cx="504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14110C0D-E7E9-E34E-B34D-C3B2C0488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892" y="5340514"/>
                <a:ext cx="504177" cy="369332"/>
              </a:xfrm>
              <a:prstGeom prst="rect">
                <a:avLst/>
              </a:prstGeom>
              <a:blipFill>
                <a:blip r:embed="rId27"/>
                <a:stretch>
                  <a:fillRect l="-14634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F84532BE-276D-0D42-8A02-ED75CBE7BA21}"/>
                  </a:ext>
                </a:extLst>
              </p:cNvPr>
              <p:cNvSpPr txBox="1"/>
              <p:nvPr/>
            </p:nvSpPr>
            <p:spPr>
              <a:xfrm>
                <a:off x="4975106" y="6017223"/>
                <a:ext cx="5112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F84532BE-276D-0D42-8A02-ED75CBE7B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106" y="6017223"/>
                <a:ext cx="511294" cy="369332"/>
              </a:xfrm>
              <a:prstGeom prst="rect">
                <a:avLst/>
              </a:prstGeom>
              <a:blipFill>
                <a:blip r:embed="rId28"/>
                <a:stretch>
                  <a:fillRect l="-14634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D219BAE-C01B-F341-9128-11B30689D409}"/>
              </a:ext>
            </a:extLst>
          </p:cNvPr>
          <p:cNvGrpSpPr/>
          <p:nvPr/>
        </p:nvGrpSpPr>
        <p:grpSpPr>
          <a:xfrm flipH="1">
            <a:off x="6003962" y="5331423"/>
            <a:ext cx="91440" cy="1143000"/>
            <a:chOff x="2667000" y="4572000"/>
            <a:chExt cx="91440" cy="1143000"/>
          </a:xfrm>
        </p:grpSpPr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75341C3-ECD0-8545-8B6D-D179139A6523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1B0F6CB9-6F9C-7542-A4A7-1190C735A837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F135C153-C223-CC41-8CD9-BB6E6ED2F016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722706D1-E57F-8B43-B697-469475AFA66E}"/>
                  </a:ext>
                </a:extLst>
              </p:cNvPr>
              <p:cNvSpPr txBox="1"/>
              <p:nvPr/>
            </p:nvSpPr>
            <p:spPr>
              <a:xfrm>
                <a:off x="5573492" y="5343091"/>
                <a:ext cx="504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722706D1-E57F-8B43-B697-469475AFA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92" y="5343091"/>
                <a:ext cx="504177" cy="369332"/>
              </a:xfrm>
              <a:prstGeom prst="rect">
                <a:avLst/>
              </a:prstGeom>
              <a:blipFill>
                <a:blip r:embed="rId29"/>
                <a:stretch>
                  <a:fillRect l="-14634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4A785FAA-7192-214C-9641-BB3688821733}"/>
                  </a:ext>
                </a:extLst>
              </p:cNvPr>
              <p:cNvSpPr txBox="1"/>
              <p:nvPr/>
            </p:nvSpPr>
            <p:spPr>
              <a:xfrm>
                <a:off x="5584706" y="6019800"/>
                <a:ext cx="5112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4A785FAA-7192-214C-9641-BB3688821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706" y="6019800"/>
                <a:ext cx="511294" cy="369332"/>
              </a:xfrm>
              <a:prstGeom prst="rect">
                <a:avLst/>
              </a:prstGeom>
              <a:blipFill>
                <a:blip r:embed="rId30"/>
                <a:stretch>
                  <a:fillRect l="-14634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BCB4655-F4A0-E74E-86D5-9D2D5F3FBB84}"/>
              </a:ext>
            </a:extLst>
          </p:cNvPr>
          <p:cNvGrpSpPr/>
          <p:nvPr/>
        </p:nvGrpSpPr>
        <p:grpSpPr>
          <a:xfrm>
            <a:off x="6232562" y="5331423"/>
            <a:ext cx="91440" cy="1143000"/>
            <a:chOff x="2667000" y="4572000"/>
            <a:chExt cx="91440" cy="1143000"/>
          </a:xfrm>
        </p:grpSpPr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51B42AB4-8875-FA4F-B232-0D500CF2946F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99A2F92B-B433-6246-B7F6-99C85B3C92D5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10E4A080-2EC7-9240-B279-2099C8C91747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2608F3A-ED7C-254D-BCD4-A720E513E72E}"/>
                  </a:ext>
                </a:extLst>
              </p:cNvPr>
              <p:cNvSpPr txBox="1"/>
              <p:nvPr/>
            </p:nvSpPr>
            <p:spPr>
              <a:xfrm>
                <a:off x="6272213" y="5331423"/>
                <a:ext cx="3649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2608F3A-ED7C-254D-BCD4-A720E513E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213" y="5331423"/>
                <a:ext cx="364907" cy="369332"/>
              </a:xfrm>
              <a:prstGeom prst="rect">
                <a:avLst/>
              </a:prstGeom>
              <a:blipFill>
                <a:blip r:embed="rId31"/>
                <a:stretch>
                  <a:fillRect l="-6667" r="-3333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DB1F8F45-D91B-7940-875D-1E2173266A71}"/>
                  </a:ext>
                </a:extLst>
              </p:cNvPr>
              <p:cNvSpPr txBox="1"/>
              <p:nvPr/>
            </p:nvSpPr>
            <p:spPr>
              <a:xfrm>
                <a:off x="6283427" y="5947611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DB1F8F45-D91B-7940-875D-1E2173266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427" y="5947611"/>
                <a:ext cx="372025" cy="369332"/>
              </a:xfrm>
              <a:prstGeom prst="rect">
                <a:avLst/>
              </a:prstGeom>
              <a:blipFill>
                <a:blip r:embed="rId32"/>
                <a:stretch>
                  <a:fillRect l="-6667" r="-6667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9" name="Group 188">
            <a:extLst>
              <a:ext uri="{FF2B5EF4-FFF2-40B4-BE49-F238E27FC236}">
                <a16:creationId xmlns:a16="http://schemas.microsoft.com/office/drawing/2014/main" id="{6037C1FC-DD1C-7046-A1C2-BFA7020E3452}"/>
              </a:ext>
            </a:extLst>
          </p:cNvPr>
          <p:cNvGrpSpPr/>
          <p:nvPr/>
        </p:nvGrpSpPr>
        <p:grpSpPr>
          <a:xfrm flipH="1">
            <a:off x="6552602" y="5334000"/>
            <a:ext cx="91440" cy="1143000"/>
            <a:chOff x="2667000" y="4572000"/>
            <a:chExt cx="91440" cy="1143000"/>
          </a:xfrm>
        </p:grpSpPr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642C3B5F-8688-B149-A75A-6909096253AB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92C5E6DB-9DA6-A04C-84E1-A2B937768217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0ED56EE5-E815-A24B-A17D-71EBECA5FB19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F89CD98A-E3E3-3B4D-9394-DD2E71139FE7}"/>
                  </a:ext>
                </a:extLst>
              </p:cNvPr>
              <p:cNvSpPr txBox="1"/>
              <p:nvPr/>
            </p:nvSpPr>
            <p:spPr>
              <a:xfrm>
                <a:off x="6797140" y="5697515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F89CD98A-E3E3-3B4D-9394-DD2E71139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140" y="5697515"/>
                <a:ext cx="320039" cy="369332"/>
              </a:xfrm>
              <a:prstGeom prst="rect">
                <a:avLst/>
              </a:prstGeom>
              <a:blipFill>
                <a:blip r:embed="rId21"/>
                <a:stretch>
                  <a:fillRect l="-2692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4" name="Group 193">
            <a:extLst>
              <a:ext uri="{FF2B5EF4-FFF2-40B4-BE49-F238E27FC236}">
                <a16:creationId xmlns:a16="http://schemas.microsoft.com/office/drawing/2014/main" id="{087415CB-54AD-1B46-BF27-10739B8D6716}"/>
              </a:ext>
            </a:extLst>
          </p:cNvPr>
          <p:cNvGrpSpPr/>
          <p:nvPr/>
        </p:nvGrpSpPr>
        <p:grpSpPr>
          <a:xfrm>
            <a:off x="7181272" y="5331423"/>
            <a:ext cx="91440" cy="1143000"/>
            <a:chOff x="2667000" y="4572000"/>
            <a:chExt cx="91440" cy="1143000"/>
          </a:xfrm>
        </p:grpSpPr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6274B9E6-917E-8C48-A8A1-6717A654B339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4CD3C31E-10B9-C241-9CF5-CFFC4F6A7006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B4AD6DA1-6941-9B4A-A964-94138BD0C4C8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5FE58614-B1C2-DF4C-8734-02364DC6FFFC}"/>
                  </a:ext>
                </a:extLst>
              </p:cNvPr>
              <p:cNvSpPr txBox="1"/>
              <p:nvPr/>
            </p:nvSpPr>
            <p:spPr>
              <a:xfrm>
                <a:off x="7220923" y="5331423"/>
                <a:ext cx="3807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5FE58614-B1C2-DF4C-8734-02364DC6F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923" y="5331423"/>
                <a:ext cx="380745" cy="369332"/>
              </a:xfrm>
              <a:prstGeom prst="rect">
                <a:avLst/>
              </a:prstGeom>
              <a:blipFill>
                <a:blip r:embed="rId33"/>
                <a:stretch>
                  <a:fillRect l="-9677" r="-3226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4CF20A96-6E3C-7840-B9BD-55AD7D09CC86}"/>
                  </a:ext>
                </a:extLst>
              </p:cNvPr>
              <p:cNvSpPr txBox="1"/>
              <p:nvPr/>
            </p:nvSpPr>
            <p:spPr>
              <a:xfrm>
                <a:off x="7232137" y="5947611"/>
                <a:ext cx="3878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4CF20A96-6E3C-7840-B9BD-55AD7D09C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137" y="5947611"/>
                <a:ext cx="387863" cy="369332"/>
              </a:xfrm>
              <a:prstGeom prst="rect">
                <a:avLst/>
              </a:prstGeom>
              <a:blipFill>
                <a:blip r:embed="rId34"/>
                <a:stretch>
                  <a:fillRect l="-6250" r="-3125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0" name="Group 199">
            <a:extLst>
              <a:ext uri="{FF2B5EF4-FFF2-40B4-BE49-F238E27FC236}">
                <a16:creationId xmlns:a16="http://schemas.microsoft.com/office/drawing/2014/main" id="{AEAC0D9E-DFE1-1746-8C4C-8E783A664357}"/>
              </a:ext>
            </a:extLst>
          </p:cNvPr>
          <p:cNvGrpSpPr/>
          <p:nvPr/>
        </p:nvGrpSpPr>
        <p:grpSpPr>
          <a:xfrm flipH="1">
            <a:off x="7501312" y="5334000"/>
            <a:ext cx="91440" cy="1143000"/>
            <a:chOff x="2667000" y="4572000"/>
            <a:chExt cx="91440" cy="1143000"/>
          </a:xfrm>
        </p:grpSpPr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3EBEB6E-F8D2-9945-A42B-ECB07524F32F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1E1E14B-C23A-EC4E-90C0-18EAA000F679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94C71D67-1860-484D-8F0C-A84F9DD2444F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E5A33E5-4DB0-4447-8B21-FBF43D39559B}"/>
              </a:ext>
            </a:extLst>
          </p:cNvPr>
          <p:cNvGrpSpPr/>
          <p:nvPr/>
        </p:nvGrpSpPr>
        <p:grpSpPr>
          <a:xfrm>
            <a:off x="2029018" y="5328846"/>
            <a:ext cx="91440" cy="1143000"/>
            <a:chOff x="2667000" y="4572000"/>
            <a:chExt cx="91440" cy="1143000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8A591D1-D753-CD49-968E-0DFB651732C2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A50AFA6-1847-CA42-96FE-D023547813D8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FB69E6D-EF5F-C24A-813F-010B062D6AD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9AB6911F-DFEE-844D-8E16-38930E23BC83}"/>
                  </a:ext>
                </a:extLst>
              </p:cNvPr>
              <p:cNvSpPr txBox="1"/>
              <p:nvPr/>
            </p:nvSpPr>
            <p:spPr>
              <a:xfrm>
                <a:off x="2068669" y="5340514"/>
                <a:ext cx="1267398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9AB6911F-DFEE-844D-8E16-38930E23B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669" y="5340514"/>
                <a:ext cx="1267398" cy="381258"/>
              </a:xfrm>
              <a:prstGeom prst="rect">
                <a:avLst/>
              </a:prstGeom>
              <a:blipFill>
                <a:blip r:embed="rId35"/>
                <a:stretch>
                  <a:fillRect l="-1980" t="-3226" r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F592B7C9-C302-4842-949F-24939FB29E89}"/>
                  </a:ext>
                </a:extLst>
              </p:cNvPr>
              <p:cNvSpPr txBox="1"/>
              <p:nvPr/>
            </p:nvSpPr>
            <p:spPr>
              <a:xfrm>
                <a:off x="2079883" y="6017223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F592B7C9-C302-4842-949F-24939FB29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883" y="6017223"/>
                <a:ext cx="238847" cy="369332"/>
              </a:xfrm>
              <a:prstGeom prst="rect">
                <a:avLst/>
              </a:prstGeom>
              <a:blipFill>
                <a:blip r:embed="rId36"/>
                <a:stretch>
                  <a:fillRect l="-25000" r="-2500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75A6997-B266-8144-A65D-18813B5395B1}"/>
              </a:ext>
            </a:extLst>
          </p:cNvPr>
          <p:cNvGrpSpPr/>
          <p:nvPr/>
        </p:nvGrpSpPr>
        <p:grpSpPr>
          <a:xfrm flipH="1">
            <a:off x="6003962" y="5331423"/>
            <a:ext cx="91440" cy="1143000"/>
            <a:chOff x="2667000" y="4572000"/>
            <a:chExt cx="91440" cy="1143000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80930322-8B5E-F24A-9F48-2F6218F8B1A9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001BB810-6DA1-3B4D-881E-F36B95545C07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469D649-C090-8A49-AAC2-F7108B8CA190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D00A8E7B-8CBE-4F43-9CF0-2E7DDC3AC635}"/>
                  </a:ext>
                </a:extLst>
              </p:cNvPr>
              <p:cNvSpPr txBox="1"/>
              <p:nvPr/>
            </p:nvSpPr>
            <p:spPr>
              <a:xfrm>
                <a:off x="3733800" y="5343091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D00A8E7B-8CBE-4F43-9CF0-2E7DDC3AC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5343091"/>
                <a:ext cx="238847" cy="369332"/>
              </a:xfrm>
              <a:prstGeom prst="rect">
                <a:avLst/>
              </a:prstGeom>
              <a:blipFill>
                <a:blip r:embed="rId37"/>
                <a:stretch>
                  <a:fillRect l="-25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FACE6E68-1A02-FC49-83DC-EEFA6BD1D0D5}"/>
                  </a:ext>
                </a:extLst>
              </p:cNvPr>
              <p:cNvSpPr txBox="1"/>
              <p:nvPr/>
            </p:nvSpPr>
            <p:spPr>
              <a:xfrm>
                <a:off x="3457002" y="6019800"/>
                <a:ext cx="1267398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FACE6E68-1A02-FC49-83DC-EEFA6BD1D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002" y="6019800"/>
                <a:ext cx="1267398" cy="381258"/>
              </a:xfrm>
              <a:prstGeom prst="rect">
                <a:avLst/>
              </a:prstGeom>
              <a:blipFill>
                <a:blip r:embed="rId38"/>
                <a:stretch>
                  <a:fillRect l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80565741-576E-204C-8AFB-0B0F11C5EB50}"/>
              </a:ext>
            </a:extLst>
          </p:cNvPr>
          <p:cNvGrpSpPr/>
          <p:nvPr/>
        </p:nvGrpSpPr>
        <p:grpSpPr>
          <a:xfrm flipH="1">
            <a:off x="4632960" y="5334000"/>
            <a:ext cx="91440" cy="1143000"/>
            <a:chOff x="2667000" y="4572000"/>
            <a:chExt cx="91440" cy="1143000"/>
          </a:xfrm>
        </p:grpSpPr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BD346DC6-81B7-2B49-BF81-1A8A77D2A69D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C9F7232E-2743-CF43-8964-9CED4B3246C4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33006A3E-A514-EC49-8C0B-6D4C7313ED78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20276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MIMO: Multiple TX-RX streams</a:t>
            </a:r>
          </a:p>
        </p:txBody>
      </p:sp>
      <p:grpSp>
        <p:nvGrpSpPr>
          <p:cNvPr id="58" name="Group 12">
            <a:extLst>
              <a:ext uri="{FF2B5EF4-FFF2-40B4-BE49-F238E27FC236}">
                <a16:creationId xmlns:a16="http://schemas.microsoft.com/office/drawing/2014/main" id="{65A82636-1303-4647-8E72-E21A436D8B15}"/>
              </a:ext>
            </a:extLst>
          </p:cNvPr>
          <p:cNvGrpSpPr/>
          <p:nvPr/>
        </p:nvGrpSpPr>
        <p:grpSpPr>
          <a:xfrm rot="16200000">
            <a:off x="1068926" y="1434825"/>
            <a:ext cx="1371600" cy="613852"/>
            <a:chOff x="3245649" y="1709063"/>
            <a:chExt cx="1677149" cy="827638"/>
          </a:xfrm>
        </p:grpSpPr>
        <p:sp>
          <p:nvSpPr>
            <p:cNvPr id="59" name="Isosceles Triangle 13">
              <a:extLst>
                <a:ext uri="{FF2B5EF4-FFF2-40B4-BE49-F238E27FC236}">
                  <a16:creationId xmlns:a16="http://schemas.microsoft.com/office/drawing/2014/main" id="{2D950E8A-4461-5444-AA41-F984466211AB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0" name="Shape 8">
              <a:extLst>
                <a:ext uri="{FF2B5EF4-FFF2-40B4-BE49-F238E27FC236}">
                  <a16:creationId xmlns:a16="http://schemas.microsoft.com/office/drawing/2014/main" id="{F5CB3F01-3AF4-D346-A53D-9DC8ABB822EB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Isosceles Triangle 15">
              <a:extLst>
                <a:ext uri="{FF2B5EF4-FFF2-40B4-BE49-F238E27FC236}">
                  <a16:creationId xmlns:a16="http://schemas.microsoft.com/office/drawing/2014/main" id="{B97A60DA-98B2-3B46-8E7D-D69827A03857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6" name="Shape 14">
              <a:extLst>
                <a:ext uri="{FF2B5EF4-FFF2-40B4-BE49-F238E27FC236}">
                  <a16:creationId xmlns:a16="http://schemas.microsoft.com/office/drawing/2014/main" id="{511A0330-EDAF-8149-90E7-7FF5E6229D62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03A232E4-F200-6240-BA27-3EE412A1847A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565F32-6DF5-7948-B048-9DA7676F1F35}"/>
                  </a:ext>
                </a:extLst>
              </p:cNvPr>
              <p:cNvSpPr txBox="1"/>
              <p:nvPr/>
            </p:nvSpPr>
            <p:spPr>
              <a:xfrm>
                <a:off x="975117" y="1062003"/>
                <a:ext cx="3649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565F32-6DF5-7948-B048-9DA7676F1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17" y="1062003"/>
                <a:ext cx="364908" cy="369332"/>
              </a:xfrm>
              <a:prstGeom prst="rect">
                <a:avLst/>
              </a:prstGeom>
              <a:blipFill>
                <a:blip r:embed="rId4"/>
                <a:stretch>
                  <a:fillRect l="-10000" r="-3333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E32700-38FB-3340-A192-A2D5697DD6D8}"/>
                  </a:ext>
                </a:extLst>
              </p:cNvPr>
              <p:cNvSpPr txBox="1"/>
              <p:nvPr/>
            </p:nvSpPr>
            <p:spPr>
              <a:xfrm>
                <a:off x="975117" y="1733597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E32700-38FB-3340-A192-A2D5697DD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17" y="1733597"/>
                <a:ext cx="372025" cy="369332"/>
              </a:xfrm>
              <a:prstGeom prst="rect">
                <a:avLst/>
              </a:prstGeom>
              <a:blipFill>
                <a:blip r:embed="rId5"/>
                <a:stretch>
                  <a:fillRect l="-10000" r="-666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6AB4C9-EEFA-8340-86D8-E5E88A44DFF8}"/>
                  </a:ext>
                </a:extLst>
              </p:cNvPr>
              <p:cNvSpPr txBox="1"/>
              <p:nvPr/>
            </p:nvSpPr>
            <p:spPr>
              <a:xfrm>
                <a:off x="4885971" y="1100024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6AB4C9-EEFA-8340-86D8-E5E88A44D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971" y="1100024"/>
                <a:ext cx="366639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BB0336-63BC-A342-8074-B5F3C6CD6832}"/>
                  </a:ext>
                </a:extLst>
              </p:cNvPr>
              <p:cNvSpPr txBox="1"/>
              <p:nvPr/>
            </p:nvSpPr>
            <p:spPr>
              <a:xfrm>
                <a:off x="4885971" y="1970351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BB0336-63BC-A342-8074-B5F3C6CD6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971" y="1970351"/>
                <a:ext cx="373757" cy="369332"/>
              </a:xfrm>
              <a:prstGeom prst="rect">
                <a:avLst/>
              </a:prstGeom>
              <a:blipFill>
                <a:blip r:embed="rId7"/>
                <a:stretch>
                  <a:fillRect l="-16667" r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12">
            <a:extLst>
              <a:ext uri="{FF2B5EF4-FFF2-40B4-BE49-F238E27FC236}">
                <a16:creationId xmlns:a16="http://schemas.microsoft.com/office/drawing/2014/main" id="{A3718309-A994-DA41-B4B1-836C2019F191}"/>
              </a:ext>
            </a:extLst>
          </p:cNvPr>
          <p:cNvGrpSpPr/>
          <p:nvPr/>
        </p:nvGrpSpPr>
        <p:grpSpPr>
          <a:xfrm rot="5400000" flipH="1">
            <a:off x="3812126" y="1434825"/>
            <a:ext cx="1371600" cy="613852"/>
            <a:chOff x="3245649" y="1709063"/>
            <a:chExt cx="1677149" cy="827638"/>
          </a:xfrm>
        </p:grpSpPr>
        <p:sp>
          <p:nvSpPr>
            <p:cNvPr id="33" name="Isosceles Triangle 13">
              <a:extLst>
                <a:ext uri="{FF2B5EF4-FFF2-40B4-BE49-F238E27FC236}">
                  <a16:creationId xmlns:a16="http://schemas.microsoft.com/office/drawing/2014/main" id="{13E0E8DB-FA56-3B45-A695-BE6A377CAF2E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34" name="Shape 8">
              <a:extLst>
                <a:ext uri="{FF2B5EF4-FFF2-40B4-BE49-F238E27FC236}">
                  <a16:creationId xmlns:a16="http://schemas.microsoft.com/office/drawing/2014/main" id="{D851F5D9-DB0C-2A48-8B20-7683B6FC7A90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Isosceles Triangle 15">
              <a:extLst>
                <a:ext uri="{FF2B5EF4-FFF2-40B4-BE49-F238E27FC236}">
                  <a16:creationId xmlns:a16="http://schemas.microsoft.com/office/drawing/2014/main" id="{B228601E-61D0-8345-BA11-0E4471D8A592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36" name="Shape 14">
              <a:extLst>
                <a:ext uri="{FF2B5EF4-FFF2-40B4-BE49-F238E27FC236}">
                  <a16:creationId xmlns:a16="http://schemas.microsoft.com/office/drawing/2014/main" id="{01025A01-63DB-8B4A-8F0B-518A3B3C4A58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A3B98ED-AE3D-C743-A047-CED08E48A424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2FD3E8F-562A-9E4F-9FD4-3CC09564B29F}"/>
              </a:ext>
            </a:extLst>
          </p:cNvPr>
          <p:cNvCxnSpPr/>
          <p:nvPr/>
        </p:nvCxnSpPr>
        <p:spPr>
          <a:xfrm>
            <a:off x="1981818" y="1395995"/>
            <a:ext cx="22705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EB03CE-AA36-7C49-929D-0965F08E3C2C}"/>
                  </a:ext>
                </a:extLst>
              </p:cNvPr>
              <p:cNvSpPr txBox="1"/>
              <p:nvPr/>
            </p:nvSpPr>
            <p:spPr>
              <a:xfrm>
                <a:off x="2519049" y="1020391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EB03CE-AA36-7C49-929D-0965F08E3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049" y="1020391"/>
                <a:ext cx="423065" cy="307777"/>
              </a:xfrm>
              <a:prstGeom prst="rect">
                <a:avLst/>
              </a:prstGeom>
              <a:blipFill>
                <a:blip r:embed="rId8"/>
                <a:stretch>
                  <a:fillRect l="-11429" r="-2857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F968B4-9610-2142-8FFF-E43222EAD26A}"/>
                  </a:ext>
                </a:extLst>
              </p:cNvPr>
              <p:cNvSpPr txBox="1"/>
              <p:nvPr/>
            </p:nvSpPr>
            <p:spPr>
              <a:xfrm>
                <a:off x="5297699" y="1100024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F968B4-9610-2142-8FFF-E43222EAD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699" y="1100024"/>
                <a:ext cx="1103101" cy="369332"/>
              </a:xfrm>
              <a:prstGeom prst="rect">
                <a:avLst/>
              </a:prstGeom>
              <a:blipFill>
                <a:blip r:embed="rId9"/>
                <a:stretch>
                  <a:fillRect l="-568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922B64-C074-0047-AD85-4C7173569250}"/>
                  </a:ext>
                </a:extLst>
              </p:cNvPr>
              <p:cNvSpPr txBox="1"/>
              <p:nvPr/>
            </p:nvSpPr>
            <p:spPr>
              <a:xfrm>
                <a:off x="6445889" y="1100024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922B64-C074-0047-AD85-4C7173569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89" y="1100024"/>
                <a:ext cx="1103101" cy="369332"/>
              </a:xfrm>
              <a:prstGeom prst="rect">
                <a:avLst/>
              </a:prstGeom>
              <a:blipFill>
                <a:blip r:embed="rId10"/>
                <a:stretch>
                  <a:fillRect l="-9195"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EEA64-49B9-E24A-8F42-E524379D186C}"/>
                  </a:ext>
                </a:extLst>
              </p:cNvPr>
              <p:cNvSpPr txBox="1"/>
              <p:nvPr/>
            </p:nvSpPr>
            <p:spPr>
              <a:xfrm>
                <a:off x="5297699" y="1970351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EEA64-49B9-E24A-8F42-E524379D1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699" y="1970351"/>
                <a:ext cx="1103101" cy="369332"/>
              </a:xfrm>
              <a:prstGeom prst="rect">
                <a:avLst/>
              </a:prstGeom>
              <a:blipFill>
                <a:blip r:embed="rId11"/>
                <a:stretch>
                  <a:fillRect l="-568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474886-68CF-EE4D-98EE-1C7969C8D6E7}"/>
                  </a:ext>
                </a:extLst>
              </p:cNvPr>
              <p:cNvSpPr txBox="1"/>
              <p:nvPr/>
            </p:nvSpPr>
            <p:spPr>
              <a:xfrm>
                <a:off x="6445889" y="1970351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474886-68CF-EE4D-98EE-1C7969C8D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89" y="1970351"/>
                <a:ext cx="1103101" cy="369332"/>
              </a:xfrm>
              <a:prstGeom prst="rect">
                <a:avLst/>
              </a:prstGeom>
              <a:blipFill>
                <a:blip r:embed="rId12"/>
                <a:stretch>
                  <a:fillRect l="-9195" t="-333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59EBEBF-B712-F64F-A375-030DC4570446}"/>
              </a:ext>
            </a:extLst>
          </p:cNvPr>
          <p:cNvCxnSpPr>
            <a:cxnSpLocks/>
          </p:cNvCxnSpPr>
          <p:nvPr/>
        </p:nvCxnSpPr>
        <p:spPr>
          <a:xfrm flipV="1">
            <a:off x="1981818" y="1469356"/>
            <a:ext cx="2289015" cy="729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BAD1C7-AE08-E944-9D58-5FD7700084B3}"/>
                  </a:ext>
                </a:extLst>
              </p:cNvPr>
              <p:cNvSpPr txBox="1"/>
              <p:nvPr/>
            </p:nvSpPr>
            <p:spPr>
              <a:xfrm>
                <a:off x="2057400" y="1755522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BAD1C7-AE08-E944-9D58-5FD770008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755522"/>
                <a:ext cx="423065" cy="307777"/>
              </a:xfrm>
              <a:prstGeom prst="rect">
                <a:avLst/>
              </a:prstGeom>
              <a:blipFill>
                <a:blip r:embed="rId13"/>
                <a:stretch>
                  <a:fillRect l="-14706" r="-2941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AAE3A36-33DC-EF44-9D5A-31D822685AFF}"/>
              </a:ext>
            </a:extLst>
          </p:cNvPr>
          <p:cNvCxnSpPr>
            <a:cxnSpLocks/>
          </p:cNvCxnSpPr>
          <p:nvPr/>
        </p:nvCxnSpPr>
        <p:spPr>
          <a:xfrm>
            <a:off x="1967823" y="2198950"/>
            <a:ext cx="228457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03483D-82AD-8444-94D6-7585E9C02411}"/>
                  </a:ext>
                </a:extLst>
              </p:cNvPr>
              <p:cNvSpPr txBox="1"/>
              <p:nvPr/>
            </p:nvSpPr>
            <p:spPr>
              <a:xfrm>
                <a:off x="2360844" y="2194739"/>
                <a:ext cx="4290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03483D-82AD-8444-94D6-7585E9C02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844" y="2194739"/>
                <a:ext cx="429027" cy="307777"/>
              </a:xfrm>
              <a:prstGeom prst="rect">
                <a:avLst/>
              </a:prstGeom>
              <a:blipFill>
                <a:blip r:embed="rId14"/>
                <a:stretch>
                  <a:fillRect l="-14286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B5F42C2-8137-1941-9F76-D43ED3290228}"/>
              </a:ext>
            </a:extLst>
          </p:cNvPr>
          <p:cNvCxnSpPr>
            <a:cxnSpLocks/>
          </p:cNvCxnSpPr>
          <p:nvPr/>
        </p:nvCxnSpPr>
        <p:spPr>
          <a:xfrm>
            <a:off x="1981817" y="1402267"/>
            <a:ext cx="2243928" cy="719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D2C070-428C-D44B-BB5B-EC5738F1A7FE}"/>
                  </a:ext>
                </a:extLst>
              </p:cNvPr>
              <p:cNvSpPr txBox="1"/>
              <p:nvPr/>
            </p:nvSpPr>
            <p:spPr>
              <a:xfrm>
                <a:off x="2035919" y="1383252"/>
                <a:ext cx="42902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D2C070-428C-D44B-BB5B-EC5738F1A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919" y="1383252"/>
                <a:ext cx="429028" cy="307777"/>
              </a:xfrm>
              <a:prstGeom prst="rect">
                <a:avLst/>
              </a:prstGeom>
              <a:blipFill>
                <a:blip r:embed="rId15"/>
                <a:stretch>
                  <a:fillRect l="-11429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1A83D57B-3B34-7A4D-84C0-38EDFF304FB4}"/>
              </a:ext>
            </a:extLst>
          </p:cNvPr>
          <p:cNvGrpSpPr/>
          <p:nvPr/>
        </p:nvGrpSpPr>
        <p:grpSpPr>
          <a:xfrm>
            <a:off x="1458924" y="2745777"/>
            <a:ext cx="91440" cy="1143000"/>
            <a:chOff x="2667000" y="4572000"/>
            <a:chExt cx="91440" cy="1143000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ED306A6-44E6-A44A-A72C-1092735870BD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9DF8B76-DA5B-2D41-A492-D84F81E7BAC6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9715FB-D848-BA42-A454-6BBD05A9BCA7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8115B33-7115-6445-BDBA-65AF8984B67E}"/>
                  </a:ext>
                </a:extLst>
              </p:cNvPr>
              <p:cNvSpPr txBox="1"/>
              <p:nvPr/>
            </p:nvSpPr>
            <p:spPr>
              <a:xfrm>
                <a:off x="1498575" y="2745777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8115B33-7115-6445-BDBA-65AF8984B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575" y="2745777"/>
                <a:ext cx="366639" cy="369332"/>
              </a:xfrm>
              <a:prstGeom prst="rect">
                <a:avLst/>
              </a:prstGeom>
              <a:blipFill>
                <a:blip r:embed="rId16"/>
                <a:stretch>
                  <a:fillRect l="-16667" r="-3333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EF8A49A-C656-794A-8D27-33B559D68024}"/>
                  </a:ext>
                </a:extLst>
              </p:cNvPr>
              <p:cNvSpPr txBox="1"/>
              <p:nvPr/>
            </p:nvSpPr>
            <p:spPr>
              <a:xfrm>
                <a:off x="1509789" y="3361965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EF8A49A-C656-794A-8D27-33B559D68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789" y="3361965"/>
                <a:ext cx="373757" cy="369332"/>
              </a:xfrm>
              <a:prstGeom prst="rect">
                <a:avLst/>
              </a:prstGeom>
              <a:blipFill>
                <a:blip r:embed="rId17"/>
                <a:stretch>
                  <a:fillRect l="-16667" r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2A690FD0-5C73-0047-9F88-972C852C399A}"/>
              </a:ext>
            </a:extLst>
          </p:cNvPr>
          <p:cNvGrpSpPr/>
          <p:nvPr/>
        </p:nvGrpSpPr>
        <p:grpSpPr>
          <a:xfrm flipH="1">
            <a:off x="1778964" y="2748354"/>
            <a:ext cx="91440" cy="1143000"/>
            <a:chOff x="2667000" y="4572000"/>
            <a:chExt cx="91440" cy="11430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C019C60-C0C1-5146-A1CD-E83D32A6175E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DB1F2C9-C0E9-0340-9BD5-DB71FA54CE4F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567DC39-AB7E-DD46-8441-4F5F4823C708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99DB724-613D-9A4A-9A5B-F99ED462886F}"/>
                  </a:ext>
                </a:extLst>
              </p:cNvPr>
              <p:cNvSpPr txBox="1"/>
              <p:nvPr/>
            </p:nvSpPr>
            <p:spPr>
              <a:xfrm>
                <a:off x="1974986" y="3111869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99DB724-613D-9A4A-9A5B-F99ED4628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986" y="3111869"/>
                <a:ext cx="320039" cy="369332"/>
              </a:xfrm>
              <a:prstGeom prst="rect">
                <a:avLst/>
              </a:prstGeom>
              <a:blipFill>
                <a:blip r:embed="rId18"/>
                <a:stretch>
                  <a:fillRect l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2AC74354-3793-8C44-B5DA-C1C6E7EC9CF9}"/>
              </a:ext>
            </a:extLst>
          </p:cNvPr>
          <p:cNvGrpSpPr/>
          <p:nvPr/>
        </p:nvGrpSpPr>
        <p:grpSpPr>
          <a:xfrm>
            <a:off x="2344942" y="2743200"/>
            <a:ext cx="91440" cy="1143000"/>
            <a:chOff x="2667000" y="4572000"/>
            <a:chExt cx="91440" cy="1143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32F842A-B2F9-4F4E-B40F-1B5FA8EDAF3A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8FCD12E-46E0-8949-A9A7-1162CD8B8569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663EBC-B281-7041-8452-6E1B1D4B02E3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6ED1586-E70C-8746-BA59-B86A025EA7D9}"/>
                  </a:ext>
                </a:extLst>
              </p:cNvPr>
              <p:cNvSpPr txBox="1"/>
              <p:nvPr/>
            </p:nvSpPr>
            <p:spPr>
              <a:xfrm>
                <a:off x="2384593" y="2754868"/>
                <a:ext cx="504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6ED1586-E70C-8746-BA59-B86A025EA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93" y="2754868"/>
                <a:ext cx="504177" cy="369332"/>
              </a:xfrm>
              <a:prstGeom prst="rect">
                <a:avLst/>
              </a:prstGeom>
              <a:blipFill>
                <a:blip r:embed="rId19"/>
                <a:stretch>
                  <a:fillRect l="-15000" r="-500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6112B2B-4905-C64D-B0A2-CE2C1C13E591}"/>
                  </a:ext>
                </a:extLst>
              </p:cNvPr>
              <p:cNvSpPr txBox="1"/>
              <p:nvPr/>
            </p:nvSpPr>
            <p:spPr>
              <a:xfrm>
                <a:off x="2395807" y="3431577"/>
                <a:ext cx="5112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6112B2B-4905-C64D-B0A2-CE2C1C13E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807" y="3431577"/>
                <a:ext cx="511294" cy="369332"/>
              </a:xfrm>
              <a:prstGeom prst="rect">
                <a:avLst/>
              </a:prstGeom>
              <a:blipFill>
                <a:blip r:embed="rId20"/>
                <a:stretch>
                  <a:fillRect l="-14634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9DC6625C-9E6A-E74B-892B-098558137C2C}"/>
              </a:ext>
            </a:extLst>
          </p:cNvPr>
          <p:cNvGrpSpPr/>
          <p:nvPr/>
        </p:nvGrpSpPr>
        <p:grpSpPr>
          <a:xfrm flipH="1">
            <a:off x="3379164" y="2745777"/>
            <a:ext cx="91440" cy="1143000"/>
            <a:chOff x="2667000" y="4572000"/>
            <a:chExt cx="91440" cy="114300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EC8DAD6-43AC-FE44-8DBA-F33C7C5936EF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6FDAB06-4EA1-C34A-B738-F6BD7F0B151D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69CBB4D-FCC1-3F40-AB3E-564170F7C493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ADCB7BA-C8A2-474E-9F55-4151F71ADC91}"/>
                  </a:ext>
                </a:extLst>
              </p:cNvPr>
              <p:cNvSpPr txBox="1"/>
              <p:nvPr/>
            </p:nvSpPr>
            <p:spPr>
              <a:xfrm>
                <a:off x="2932856" y="2757445"/>
                <a:ext cx="504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ADCB7BA-C8A2-474E-9F55-4151F71AD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856" y="2757445"/>
                <a:ext cx="504177" cy="369332"/>
              </a:xfrm>
              <a:prstGeom prst="rect">
                <a:avLst/>
              </a:prstGeom>
              <a:blipFill>
                <a:blip r:embed="rId21"/>
                <a:stretch>
                  <a:fillRect l="-12195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259190E-637F-3449-BA00-35C2866596A8}"/>
                  </a:ext>
                </a:extLst>
              </p:cNvPr>
              <p:cNvSpPr txBox="1"/>
              <p:nvPr/>
            </p:nvSpPr>
            <p:spPr>
              <a:xfrm>
                <a:off x="2944070" y="3434154"/>
                <a:ext cx="5112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259190E-637F-3449-BA00-35C286659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070" y="3434154"/>
                <a:ext cx="511294" cy="369332"/>
              </a:xfrm>
              <a:prstGeom prst="rect">
                <a:avLst/>
              </a:prstGeom>
              <a:blipFill>
                <a:blip r:embed="rId22"/>
                <a:stretch>
                  <a:fillRect l="-12195" r="-487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89">
            <a:extLst>
              <a:ext uri="{FF2B5EF4-FFF2-40B4-BE49-F238E27FC236}">
                <a16:creationId xmlns:a16="http://schemas.microsoft.com/office/drawing/2014/main" id="{949A7C53-7B65-7A43-8988-0306B5CCBF4B}"/>
              </a:ext>
            </a:extLst>
          </p:cNvPr>
          <p:cNvGrpSpPr/>
          <p:nvPr/>
        </p:nvGrpSpPr>
        <p:grpSpPr>
          <a:xfrm>
            <a:off x="3607764" y="2745777"/>
            <a:ext cx="91440" cy="1143000"/>
            <a:chOff x="2667000" y="4572000"/>
            <a:chExt cx="91440" cy="1143000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039C684-FE16-AB40-87BF-E8F6A9FC822A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A9E8F51-DE86-5F47-BBEB-F6C194C8E7CB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845DBCC-FC2F-2D43-A891-4BFCC16DDCA7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E3BA649-FAD3-CB43-AE6C-229C6F58473A}"/>
                  </a:ext>
                </a:extLst>
              </p:cNvPr>
              <p:cNvSpPr txBox="1"/>
              <p:nvPr/>
            </p:nvSpPr>
            <p:spPr>
              <a:xfrm>
                <a:off x="3647415" y="2745777"/>
                <a:ext cx="3649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E3BA649-FAD3-CB43-AE6C-229C6F584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7415" y="2745777"/>
                <a:ext cx="364907" cy="369332"/>
              </a:xfrm>
              <a:prstGeom prst="rect">
                <a:avLst/>
              </a:prstGeom>
              <a:blipFill>
                <a:blip r:embed="rId23"/>
                <a:stretch>
                  <a:fillRect l="-6667" r="-3333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60551CD-EB25-8446-AA15-0772886A00F3}"/>
                  </a:ext>
                </a:extLst>
              </p:cNvPr>
              <p:cNvSpPr txBox="1"/>
              <p:nvPr/>
            </p:nvSpPr>
            <p:spPr>
              <a:xfrm>
                <a:off x="3658629" y="3361965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60551CD-EB25-8446-AA15-0772886A0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629" y="3361965"/>
                <a:ext cx="372025" cy="369332"/>
              </a:xfrm>
              <a:prstGeom prst="rect">
                <a:avLst/>
              </a:prstGeom>
              <a:blipFill>
                <a:blip r:embed="rId24"/>
                <a:stretch>
                  <a:fillRect l="-10345" r="-68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8EC0943-860E-174D-BB63-819718B995A2}"/>
              </a:ext>
            </a:extLst>
          </p:cNvPr>
          <p:cNvGrpSpPr/>
          <p:nvPr/>
        </p:nvGrpSpPr>
        <p:grpSpPr>
          <a:xfrm flipH="1">
            <a:off x="3927804" y="2748354"/>
            <a:ext cx="91440" cy="1143000"/>
            <a:chOff x="2667000" y="4572000"/>
            <a:chExt cx="91440" cy="1143000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B716342-5F2C-DE43-91CF-928649501873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5EDAB03-A4B1-5F4C-9DB5-7EA70050ADAD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5114484-0D32-3840-A5E9-14B8B8CC081E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0D3990-1711-444E-8FBA-14BBB4082E4F}"/>
                  </a:ext>
                </a:extLst>
              </p:cNvPr>
              <p:cNvSpPr txBox="1"/>
              <p:nvPr/>
            </p:nvSpPr>
            <p:spPr>
              <a:xfrm>
                <a:off x="4172342" y="3111869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0D3990-1711-444E-8FBA-14BBB4082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342" y="3111869"/>
                <a:ext cx="320039" cy="369332"/>
              </a:xfrm>
              <a:prstGeom prst="rect">
                <a:avLst/>
              </a:prstGeom>
              <a:blipFill>
                <a:blip r:embed="rId25"/>
                <a:stretch>
                  <a:fillRect l="-30769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9A7C8C7-0B84-BE4B-84B9-803812DD39C7}"/>
              </a:ext>
            </a:extLst>
          </p:cNvPr>
          <p:cNvGrpSpPr/>
          <p:nvPr/>
        </p:nvGrpSpPr>
        <p:grpSpPr>
          <a:xfrm>
            <a:off x="4556474" y="2745777"/>
            <a:ext cx="91440" cy="1143000"/>
            <a:chOff x="2667000" y="4572000"/>
            <a:chExt cx="91440" cy="1143000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348AF96-46D7-AA45-BCB8-FB332EB95E70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2F09FAE-4885-F945-854F-D3A914D9B0FA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1B141CB-525F-474D-8648-D9BB265D1539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9B651C45-8CC8-934B-8917-8F66AA726A91}"/>
                  </a:ext>
                </a:extLst>
              </p:cNvPr>
              <p:cNvSpPr txBox="1"/>
              <p:nvPr/>
            </p:nvSpPr>
            <p:spPr>
              <a:xfrm>
                <a:off x="4596125" y="2745777"/>
                <a:ext cx="3807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9B651C45-8CC8-934B-8917-8F66AA726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6125" y="2745777"/>
                <a:ext cx="380745" cy="369332"/>
              </a:xfrm>
              <a:prstGeom prst="rect">
                <a:avLst/>
              </a:prstGeom>
              <a:blipFill>
                <a:blip r:embed="rId26"/>
                <a:stretch>
                  <a:fillRect l="-6452" r="-322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4523F6D-FFF9-F940-95E7-8158E47DE8B4}"/>
                  </a:ext>
                </a:extLst>
              </p:cNvPr>
              <p:cNvSpPr txBox="1"/>
              <p:nvPr/>
            </p:nvSpPr>
            <p:spPr>
              <a:xfrm>
                <a:off x="4607339" y="3361965"/>
                <a:ext cx="3878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4523F6D-FFF9-F940-95E7-8158E47DE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339" y="3361965"/>
                <a:ext cx="387863" cy="369332"/>
              </a:xfrm>
              <a:prstGeom prst="rect">
                <a:avLst/>
              </a:prstGeom>
              <a:blipFill>
                <a:blip r:embed="rId27"/>
                <a:stretch>
                  <a:fillRect l="-6452" r="-64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CF325DE-D1DF-6F48-B033-B0F4808E00C9}"/>
              </a:ext>
            </a:extLst>
          </p:cNvPr>
          <p:cNvGrpSpPr/>
          <p:nvPr/>
        </p:nvGrpSpPr>
        <p:grpSpPr>
          <a:xfrm flipH="1">
            <a:off x="4876514" y="2748354"/>
            <a:ext cx="91440" cy="1143000"/>
            <a:chOff x="2667000" y="4572000"/>
            <a:chExt cx="91440" cy="1143000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D3A5D7B-5B6D-5D4B-9478-617FD75FCD3D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F2C49DA-1903-D142-9A61-D01B5850ACAB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8A9BC07-2518-CD4F-B5C6-109A9F5F59B4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500E4F0-7DA2-6F44-A00C-20AF65A98D39}"/>
                  </a:ext>
                </a:extLst>
              </p:cNvPr>
              <p:cNvSpPr txBox="1"/>
              <p:nvPr/>
            </p:nvSpPr>
            <p:spPr>
              <a:xfrm>
                <a:off x="6161161" y="3044997"/>
                <a:ext cx="15805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𝐇𝐱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𝐧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500E4F0-7DA2-6F44-A00C-20AF65A98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161" y="3044997"/>
                <a:ext cx="1580561" cy="369332"/>
              </a:xfrm>
              <a:prstGeom prst="rect">
                <a:avLst/>
              </a:prstGeom>
              <a:blipFill>
                <a:blip r:embed="rId28"/>
                <a:stretch>
                  <a:fillRect l="-3968" r="-1587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Arrow 12">
            <a:extLst>
              <a:ext uri="{FF2B5EF4-FFF2-40B4-BE49-F238E27FC236}">
                <a16:creationId xmlns:a16="http://schemas.microsoft.com/office/drawing/2014/main" id="{FEFA325C-A582-F344-BD89-C45C087634FE}"/>
              </a:ext>
            </a:extLst>
          </p:cNvPr>
          <p:cNvSpPr/>
          <p:nvPr/>
        </p:nvSpPr>
        <p:spPr>
          <a:xfrm>
            <a:off x="5428274" y="3114746"/>
            <a:ext cx="488389" cy="3197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FCE5CF4-E218-5C46-905F-0C5518733362}"/>
                  </a:ext>
                </a:extLst>
              </p:cNvPr>
              <p:cNvSpPr txBox="1"/>
              <p:nvPr/>
            </p:nvSpPr>
            <p:spPr>
              <a:xfrm>
                <a:off x="838200" y="4038600"/>
                <a:ext cx="6858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How to recover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? </a:t>
                </a: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FCE5CF4-E218-5C46-905F-0C5518733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038600"/>
                <a:ext cx="6858000" cy="523220"/>
              </a:xfrm>
              <a:prstGeom prst="rect">
                <a:avLst/>
              </a:prstGeom>
              <a:blipFill>
                <a:blip r:embed="rId29"/>
                <a:stretch>
                  <a:fillRect l="-1664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CC71BDD-E8FB-8441-8654-0078610F8659}"/>
                  </a:ext>
                </a:extLst>
              </p:cNvPr>
              <p:cNvSpPr txBox="1"/>
              <p:nvPr/>
            </p:nvSpPr>
            <p:spPr>
              <a:xfrm>
                <a:off x="864109" y="4654419"/>
                <a:ext cx="78218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Estimate </a:t>
                </a: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rebuchet MS"/>
                      </a:rPr>
                      <m:t>𝐇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, 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</m:ctrlPr>
                      </m:sSupPr>
                      <m:e>
                        <m:r>
                          <a:rPr lang="en-US" sz="28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𝐇</m:t>
                        </m:r>
                      </m:e>
                      <m:sup>
                        <m:r>
                          <a:rPr lang="en-US" sz="28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and invert the channel!</a:t>
                </a: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CC71BDD-E8FB-8441-8654-0078610F8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109" y="4654419"/>
                <a:ext cx="7821881" cy="523220"/>
              </a:xfrm>
              <a:prstGeom prst="rect">
                <a:avLst/>
              </a:prstGeom>
              <a:blipFill>
                <a:blip r:embed="rId30"/>
                <a:stretch>
                  <a:fillRect l="-1459" t="-9302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2588317-3D8B-364A-9245-4791A0BAFBB5}"/>
                  </a:ext>
                </a:extLst>
              </p:cNvPr>
              <p:cNvSpPr txBox="1"/>
              <p:nvPr/>
            </p:nvSpPr>
            <p:spPr>
              <a:xfrm>
                <a:off x="1542147" y="5403564"/>
                <a:ext cx="5448286" cy="377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acc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𝐇𝐱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𝐧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𝐧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2588317-3D8B-364A-9245-4791A0BAF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147" y="5403564"/>
                <a:ext cx="5448286" cy="377667"/>
              </a:xfrm>
              <a:prstGeom prst="rect">
                <a:avLst/>
              </a:prstGeom>
              <a:blipFill>
                <a:blip r:embed="rId31"/>
                <a:stretch>
                  <a:fillRect r="-465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Box 122">
            <a:extLst>
              <a:ext uri="{FF2B5EF4-FFF2-40B4-BE49-F238E27FC236}">
                <a16:creationId xmlns:a16="http://schemas.microsoft.com/office/drawing/2014/main" id="{50519EAE-90EC-F648-BB35-B86E8CE18EDB}"/>
              </a:ext>
            </a:extLst>
          </p:cNvPr>
          <p:cNvSpPr txBox="1"/>
          <p:nvPr/>
        </p:nvSpPr>
        <p:spPr>
          <a:xfrm>
            <a:off x="0" y="5920294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Trebuchet MS"/>
              </a:rPr>
              <a:t>Transmit 2 packets at the same time!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05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  <p:bldP spid="30" grpId="0"/>
      <p:bldP spid="31" grpId="0"/>
      <p:bldP spid="38" grpId="0"/>
      <p:bldP spid="39" grpId="0"/>
      <p:bldP spid="40" grpId="0"/>
      <p:bldP spid="41" grpId="0"/>
      <p:bldP spid="42" grpId="0"/>
      <p:bldP spid="45" grpId="0"/>
      <p:bldP spid="50" grpId="0"/>
      <p:bldP spid="54" grpId="0"/>
      <p:bldP spid="71" grpId="0"/>
      <p:bldP spid="72" grpId="0"/>
      <p:bldP spid="77" grpId="0"/>
      <p:bldP spid="82" grpId="0"/>
      <p:bldP spid="83" grpId="0"/>
      <p:bldP spid="88" grpId="0"/>
      <p:bldP spid="89" grpId="0"/>
      <p:bldP spid="102" grpId="0"/>
      <p:bldP spid="103" grpId="0"/>
      <p:bldP spid="108" grpId="0"/>
      <p:bldP spid="113" grpId="0"/>
      <p:bldP spid="114" grpId="0"/>
      <p:bldP spid="119" grpId="0"/>
      <p:bldP spid="13" grpId="0" animBg="1"/>
      <p:bldP spid="120" grpId="0"/>
      <p:bldP spid="121" grpId="0"/>
      <p:bldP spid="122" grpId="0"/>
      <p:bldP spid="1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Clock Synchronization in MIMO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B7A5C24-58A6-464C-BC82-E21E1A913656}"/>
                  </a:ext>
                </a:extLst>
              </p:cNvPr>
              <p:cNvSpPr txBox="1"/>
              <p:nvPr/>
            </p:nvSpPr>
            <p:spPr>
              <a:xfrm>
                <a:off x="2118117" y="1050740"/>
                <a:ext cx="3649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B7A5C24-58A6-464C-BC82-E21E1A913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117" y="1050740"/>
                <a:ext cx="364908" cy="369332"/>
              </a:xfrm>
              <a:prstGeom prst="rect">
                <a:avLst/>
              </a:prstGeom>
              <a:blipFill>
                <a:blip r:embed="rId4"/>
                <a:stretch>
                  <a:fillRect l="-10000" r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116CC33-B4B3-8F43-96F2-3113AB6FAE01}"/>
                  </a:ext>
                </a:extLst>
              </p:cNvPr>
              <p:cNvSpPr txBox="1"/>
              <p:nvPr/>
            </p:nvSpPr>
            <p:spPr>
              <a:xfrm>
                <a:off x="2118117" y="1722334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116CC33-B4B3-8F43-96F2-3113AB6FA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117" y="1722334"/>
                <a:ext cx="372025" cy="369332"/>
              </a:xfrm>
              <a:prstGeom prst="rect">
                <a:avLst/>
              </a:prstGeom>
              <a:blipFill>
                <a:blip r:embed="rId5"/>
                <a:stretch>
                  <a:fillRect l="-10000" r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A995FF5F-DAFC-784E-A606-226583D21D34}"/>
                  </a:ext>
                </a:extLst>
              </p:cNvPr>
              <p:cNvSpPr txBox="1"/>
              <p:nvPr/>
            </p:nvSpPr>
            <p:spPr>
              <a:xfrm>
                <a:off x="6037783" y="1128483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A995FF5F-DAFC-784E-A606-226583D21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783" y="1128483"/>
                <a:ext cx="366639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39CA17D-5423-3E4F-A644-5F4AE93FC2B0}"/>
                  </a:ext>
                </a:extLst>
              </p:cNvPr>
              <p:cNvSpPr txBox="1"/>
              <p:nvPr/>
            </p:nvSpPr>
            <p:spPr>
              <a:xfrm>
                <a:off x="6037783" y="1998810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39CA17D-5423-3E4F-A644-5F4AE93FC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783" y="1998810"/>
                <a:ext cx="373757" cy="369332"/>
              </a:xfrm>
              <a:prstGeom prst="rect">
                <a:avLst/>
              </a:prstGeom>
              <a:blipFill>
                <a:blip r:embed="rId7"/>
                <a:stretch>
                  <a:fillRect l="-16129" r="-3226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B4CFCE54-1485-C749-BB44-AFB6F5A88D56}"/>
              </a:ext>
            </a:extLst>
          </p:cNvPr>
          <p:cNvCxnSpPr/>
          <p:nvPr/>
        </p:nvCxnSpPr>
        <p:spPr>
          <a:xfrm>
            <a:off x="3124818" y="1384732"/>
            <a:ext cx="22705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79DD259-EAAA-E24A-AEC5-A9594BA2446E}"/>
                  </a:ext>
                </a:extLst>
              </p:cNvPr>
              <p:cNvSpPr txBox="1"/>
              <p:nvPr/>
            </p:nvSpPr>
            <p:spPr>
              <a:xfrm>
                <a:off x="3662049" y="1009128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79DD259-EAAA-E24A-AEC5-A9594BA24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049" y="1009128"/>
                <a:ext cx="423065" cy="307777"/>
              </a:xfrm>
              <a:prstGeom prst="rect">
                <a:avLst/>
              </a:prstGeom>
              <a:blipFill>
                <a:blip r:embed="rId8"/>
                <a:stretch>
                  <a:fillRect l="-14706" r="-2941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94A36706-03D6-A541-9BD8-0DC548E176C4}"/>
              </a:ext>
            </a:extLst>
          </p:cNvPr>
          <p:cNvCxnSpPr>
            <a:cxnSpLocks/>
          </p:cNvCxnSpPr>
          <p:nvPr/>
        </p:nvCxnSpPr>
        <p:spPr>
          <a:xfrm flipV="1">
            <a:off x="3124818" y="1458093"/>
            <a:ext cx="2289015" cy="729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3F2427C-CF32-3E40-B10D-A0D647EB22EB}"/>
                  </a:ext>
                </a:extLst>
              </p:cNvPr>
              <p:cNvSpPr txBox="1"/>
              <p:nvPr/>
            </p:nvSpPr>
            <p:spPr>
              <a:xfrm>
                <a:off x="3200400" y="1744259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3F2427C-CF32-3E40-B10D-A0D647EB2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744259"/>
                <a:ext cx="423065" cy="307777"/>
              </a:xfrm>
              <a:prstGeom prst="rect">
                <a:avLst/>
              </a:prstGeom>
              <a:blipFill>
                <a:blip r:embed="rId9"/>
                <a:stretch>
                  <a:fillRect l="-15152" r="-3030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9C264EEB-6A23-7B4A-87A3-A9FD3F326D69}"/>
              </a:ext>
            </a:extLst>
          </p:cNvPr>
          <p:cNvCxnSpPr>
            <a:cxnSpLocks/>
          </p:cNvCxnSpPr>
          <p:nvPr/>
        </p:nvCxnSpPr>
        <p:spPr>
          <a:xfrm>
            <a:off x="3110823" y="2187687"/>
            <a:ext cx="228457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90BE31-27B1-DB49-9EBA-45E08DCA6875}"/>
                  </a:ext>
                </a:extLst>
              </p:cNvPr>
              <p:cNvSpPr txBox="1"/>
              <p:nvPr/>
            </p:nvSpPr>
            <p:spPr>
              <a:xfrm>
                <a:off x="3503844" y="2183476"/>
                <a:ext cx="4290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90BE31-27B1-DB49-9EBA-45E08DCA6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844" y="2183476"/>
                <a:ext cx="429027" cy="307777"/>
              </a:xfrm>
              <a:prstGeom prst="rect">
                <a:avLst/>
              </a:prstGeom>
              <a:blipFill>
                <a:blip r:embed="rId10"/>
                <a:stretch>
                  <a:fillRect l="-14706" r="-294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162D2CAE-49AB-914F-B790-FA94EB9B9711}"/>
              </a:ext>
            </a:extLst>
          </p:cNvPr>
          <p:cNvCxnSpPr>
            <a:cxnSpLocks/>
          </p:cNvCxnSpPr>
          <p:nvPr/>
        </p:nvCxnSpPr>
        <p:spPr>
          <a:xfrm>
            <a:off x="3124817" y="1391004"/>
            <a:ext cx="2243928" cy="719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C9AB8DB-AB02-5D41-854C-74CD4384236D}"/>
                  </a:ext>
                </a:extLst>
              </p:cNvPr>
              <p:cNvSpPr txBox="1"/>
              <p:nvPr/>
            </p:nvSpPr>
            <p:spPr>
              <a:xfrm>
                <a:off x="3178919" y="1371989"/>
                <a:ext cx="42902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C9AB8DB-AB02-5D41-854C-74CD43842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919" y="1371989"/>
                <a:ext cx="429028" cy="307777"/>
              </a:xfrm>
              <a:prstGeom prst="rect">
                <a:avLst/>
              </a:prstGeom>
              <a:blipFill>
                <a:blip r:embed="rId11"/>
                <a:stretch>
                  <a:fillRect l="-11429" r="-285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97A9A282-B455-214A-B894-AB0A35C74F8A}"/>
              </a:ext>
            </a:extLst>
          </p:cNvPr>
          <p:cNvGrpSpPr/>
          <p:nvPr/>
        </p:nvGrpSpPr>
        <p:grpSpPr>
          <a:xfrm>
            <a:off x="1143000" y="2701084"/>
            <a:ext cx="91440" cy="1143000"/>
            <a:chOff x="2667000" y="4572000"/>
            <a:chExt cx="91440" cy="11430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934C650-BFD8-634D-BA86-B7181C2549D0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D1E08AB-F46E-CC43-8E1C-FCA1730F0F84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71F10BD-B8E2-F547-89CF-B9AF3745CAC3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9CAA0B3-4C58-DD40-9EDC-F123B4CCF6F3}"/>
                  </a:ext>
                </a:extLst>
              </p:cNvPr>
              <p:cNvSpPr txBox="1"/>
              <p:nvPr/>
            </p:nvSpPr>
            <p:spPr>
              <a:xfrm>
                <a:off x="1182651" y="2701084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9CAA0B3-4C58-DD40-9EDC-F123B4CCF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651" y="2701084"/>
                <a:ext cx="366639" cy="369332"/>
              </a:xfrm>
              <a:prstGeom prst="rect">
                <a:avLst/>
              </a:prstGeom>
              <a:blipFill>
                <a:blip r:embed="rId12"/>
                <a:stretch>
                  <a:fillRect l="-16667" r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C2DFB7F-E65D-7140-B953-B45CB5EF4F74}"/>
                  </a:ext>
                </a:extLst>
              </p:cNvPr>
              <p:cNvSpPr txBox="1"/>
              <p:nvPr/>
            </p:nvSpPr>
            <p:spPr>
              <a:xfrm>
                <a:off x="1193865" y="3317272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C2DFB7F-E65D-7140-B953-B45CB5EF4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865" y="3317272"/>
                <a:ext cx="373757" cy="369332"/>
              </a:xfrm>
              <a:prstGeom prst="rect">
                <a:avLst/>
              </a:prstGeom>
              <a:blipFill>
                <a:blip r:embed="rId13"/>
                <a:stretch>
                  <a:fillRect l="-16667" r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6AC56814-BF75-E248-8413-0F0EE838E67D}"/>
              </a:ext>
            </a:extLst>
          </p:cNvPr>
          <p:cNvGrpSpPr/>
          <p:nvPr/>
        </p:nvGrpSpPr>
        <p:grpSpPr>
          <a:xfrm flipH="1">
            <a:off x="1463040" y="2703661"/>
            <a:ext cx="91440" cy="1143000"/>
            <a:chOff x="2667000" y="4572000"/>
            <a:chExt cx="91440" cy="1143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059438A-6E18-7C45-8A29-98000106F383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610D3FA-D088-6B48-A442-ACC4FFE53BAD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01DD4D2-EA75-A747-8DB1-C748AD584F28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51B30A-3B71-4045-B016-27FA2BA4B808}"/>
                  </a:ext>
                </a:extLst>
              </p:cNvPr>
              <p:cNvSpPr txBox="1"/>
              <p:nvPr/>
            </p:nvSpPr>
            <p:spPr>
              <a:xfrm>
                <a:off x="1659062" y="3067176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51B30A-3B71-4045-B016-27FA2BA4B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062" y="3067176"/>
                <a:ext cx="320039" cy="369332"/>
              </a:xfrm>
              <a:prstGeom prst="rect">
                <a:avLst/>
              </a:prstGeom>
              <a:blipFill>
                <a:blip r:embed="rId14"/>
                <a:stretch>
                  <a:fillRect l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7981430B-EB4D-5741-A418-152C27388DE5}"/>
              </a:ext>
            </a:extLst>
          </p:cNvPr>
          <p:cNvGrpSpPr/>
          <p:nvPr/>
        </p:nvGrpSpPr>
        <p:grpSpPr>
          <a:xfrm>
            <a:off x="2029018" y="2698507"/>
            <a:ext cx="91440" cy="1143000"/>
            <a:chOff x="2667000" y="4572000"/>
            <a:chExt cx="91440" cy="114300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9930C4E-B247-AF4B-8C59-F25264C40AC3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0ADD989-7D96-0941-A7DF-EE5E8FB1EC5D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BD0C775-6E40-1B42-843B-568C25B908B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E209AFD-2222-F840-BE1E-2CC3DDE7F6FF}"/>
                  </a:ext>
                </a:extLst>
              </p:cNvPr>
              <p:cNvSpPr txBox="1"/>
              <p:nvPr/>
            </p:nvSpPr>
            <p:spPr>
              <a:xfrm>
                <a:off x="2068669" y="2710175"/>
                <a:ext cx="1811650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E209AFD-2222-F840-BE1E-2CC3DDE7F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669" y="2710175"/>
                <a:ext cx="1811650" cy="381258"/>
              </a:xfrm>
              <a:prstGeom prst="rect">
                <a:avLst/>
              </a:prstGeom>
              <a:blipFill>
                <a:blip r:embed="rId15"/>
                <a:stretch>
                  <a:fillRect l="-5556" r="-1389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9C1E251-EC68-A842-9581-E61090140392}"/>
                  </a:ext>
                </a:extLst>
              </p:cNvPr>
              <p:cNvSpPr txBox="1"/>
              <p:nvPr/>
            </p:nvSpPr>
            <p:spPr>
              <a:xfrm>
                <a:off x="2079883" y="3386884"/>
                <a:ext cx="1818768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9C1E251-EC68-A842-9581-E61090140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883" y="3386884"/>
                <a:ext cx="1818768" cy="381258"/>
              </a:xfrm>
              <a:prstGeom prst="rect">
                <a:avLst/>
              </a:prstGeom>
              <a:blipFill>
                <a:blip r:embed="rId16"/>
                <a:stretch>
                  <a:fillRect l="-3472" t="-3226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490754B4-9DD5-AF40-BB6D-C21E938B213E}"/>
              </a:ext>
            </a:extLst>
          </p:cNvPr>
          <p:cNvGrpSpPr/>
          <p:nvPr/>
        </p:nvGrpSpPr>
        <p:grpSpPr>
          <a:xfrm flipH="1">
            <a:off x="6003962" y="2701084"/>
            <a:ext cx="91440" cy="1143000"/>
            <a:chOff x="2667000" y="4572000"/>
            <a:chExt cx="91440" cy="114300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2971B11-80F7-7243-836D-C1CDC129AC54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E4C76A9-8915-E84A-B5EB-5893DCDA85D8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7D17A56-5343-9545-B472-8B4995EDFE61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0899D99-D978-5149-A013-DDD2682E37CD}"/>
                  </a:ext>
                </a:extLst>
              </p:cNvPr>
              <p:cNvSpPr txBox="1"/>
              <p:nvPr/>
            </p:nvSpPr>
            <p:spPr>
              <a:xfrm>
                <a:off x="4191000" y="2712752"/>
                <a:ext cx="1811650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0899D99-D978-5149-A013-DDD2682E3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2712752"/>
                <a:ext cx="1811650" cy="381258"/>
              </a:xfrm>
              <a:prstGeom prst="rect">
                <a:avLst/>
              </a:prstGeom>
              <a:blipFill>
                <a:blip r:embed="rId17"/>
                <a:stretch>
                  <a:fillRect l="-3472" t="-3226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B0150A-F644-6442-A558-16136F560741}"/>
                  </a:ext>
                </a:extLst>
              </p:cNvPr>
              <p:cNvSpPr txBox="1"/>
              <p:nvPr/>
            </p:nvSpPr>
            <p:spPr>
              <a:xfrm>
                <a:off x="4202214" y="3389461"/>
                <a:ext cx="1818768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B0150A-F644-6442-A558-16136F560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214" y="3389461"/>
                <a:ext cx="1818768" cy="381258"/>
              </a:xfrm>
              <a:prstGeom prst="rect">
                <a:avLst/>
              </a:prstGeom>
              <a:blipFill>
                <a:blip r:embed="rId18"/>
                <a:stretch>
                  <a:fillRect l="-3472" t="-3226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4EB62E55-34DB-EF4B-B1EC-993489535D02}"/>
              </a:ext>
            </a:extLst>
          </p:cNvPr>
          <p:cNvGrpSpPr/>
          <p:nvPr/>
        </p:nvGrpSpPr>
        <p:grpSpPr>
          <a:xfrm>
            <a:off x="6232562" y="2701084"/>
            <a:ext cx="91440" cy="1143000"/>
            <a:chOff x="2667000" y="4572000"/>
            <a:chExt cx="91440" cy="114300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78FCF3C-15C0-554E-8591-08760756FADB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60FFCEC-A4CE-6847-BDB1-64015D902E2B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40DA49F-28CF-5141-97FC-B37BA446D7EB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782400D-582F-6948-891D-115155CE7C9E}"/>
                  </a:ext>
                </a:extLst>
              </p:cNvPr>
              <p:cNvSpPr txBox="1"/>
              <p:nvPr/>
            </p:nvSpPr>
            <p:spPr>
              <a:xfrm>
                <a:off x="6272213" y="2701084"/>
                <a:ext cx="3649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782400D-582F-6948-891D-115155CE7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213" y="2701084"/>
                <a:ext cx="364907" cy="369332"/>
              </a:xfrm>
              <a:prstGeom prst="rect">
                <a:avLst/>
              </a:prstGeom>
              <a:blipFill>
                <a:blip r:embed="rId19"/>
                <a:stretch>
                  <a:fillRect l="-6667" r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3214CD8-2C82-7E4B-A658-B408753D3335}"/>
                  </a:ext>
                </a:extLst>
              </p:cNvPr>
              <p:cNvSpPr txBox="1"/>
              <p:nvPr/>
            </p:nvSpPr>
            <p:spPr>
              <a:xfrm>
                <a:off x="6283427" y="3317272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3214CD8-2C82-7E4B-A658-B408753D3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427" y="3317272"/>
                <a:ext cx="372025" cy="369332"/>
              </a:xfrm>
              <a:prstGeom prst="rect">
                <a:avLst/>
              </a:prstGeom>
              <a:blipFill>
                <a:blip r:embed="rId20"/>
                <a:stretch>
                  <a:fillRect l="-6667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A40D2FA4-6A99-F847-8167-BEAD1A44B4C2}"/>
              </a:ext>
            </a:extLst>
          </p:cNvPr>
          <p:cNvGrpSpPr/>
          <p:nvPr/>
        </p:nvGrpSpPr>
        <p:grpSpPr>
          <a:xfrm flipH="1">
            <a:off x="6552602" y="2703661"/>
            <a:ext cx="91440" cy="1143000"/>
            <a:chOff x="2667000" y="4572000"/>
            <a:chExt cx="91440" cy="114300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241DE3A-4210-9245-9941-7D93A69D0F27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FD9F4D8-B25C-D642-9AC8-CE0C659555AA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91A5D58-7B02-7B43-9D59-531640B54AF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65FC730-E08C-BF4F-9703-61A352C51977}"/>
                  </a:ext>
                </a:extLst>
              </p:cNvPr>
              <p:cNvSpPr txBox="1"/>
              <p:nvPr/>
            </p:nvSpPr>
            <p:spPr>
              <a:xfrm>
                <a:off x="6797140" y="3067176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65FC730-E08C-BF4F-9703-61A352C51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140" y="3067176"/>
                <a:ext cx="320039" cy="369332"/>
              </a:xfrm>
              <a:prstGeom prst="rect">
                <a:avLst/>
              </a:prstGeom>
              <a:blipFill>
                <a:blip r:embed="rId21"/>
                <a:stretch>
                  <a:fillRect l="-2692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B10E8D2E-139E-DA4E-9272-C2264460D490}"/>
              </a:ext>
            </a:extLst>
          </p:cNvPr>
          <p:cNvGrpSpPr/>
          <p:nvPr/>
        </p:nvGrpSpPr>
        <p:grpSpPr>
          <a:xfrm>
            <a:off x="7181272" y="2701084"/>
            <a:ext cx="91440" cy="1143000"/>
            <a:chOff x="2667000" y="4572000"/>
            <a:chExt cx="91440" cy="114300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FE0EF41-8872-684E-8D4E-547FC8E623B8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6186FB9-BB02-6B4B-905A-78E2E2DE2E59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8A0CC4B-C326-4A4A-A725-3D84670B6514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115D16A-5C4A-FB43-9FED-485DA9D4ECE9}"/>
                  </a:ext>
                </a:extLst>
              </p:cNvPr>
              <p:cNvSpPr txBox="1"/>
              <p:nvPr/>
            </p:nvSpPr>
            <p:spPr>
              <a:xfrm>
                <a:off x="7220923" y="2701084"/>
                <a:ext cx="3807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115D16A-5C4A-FB43-9FED-485DA9D4E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923" y="2701084"/>
                <a:ext cx="380745" cy="369332"/>
              </a:xfrm>
              <a:prstGeom prst="rect">
                <a:avLst/>
              </a:prstGeom>
              <a:blipFill>
                <a:blip r:embed="rId22"/>
                <a:stretch>
                  <a:fillRect l="-9677" r="-322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CFC5D16-4453-E043-8E51-0CCCAF6E5D69}"/>
                  </a:ext>
                </a:extLst>
              </p:cNvPr>
              <p:cNvSpPr txBox="1"/>
              <p:nvPr/>
            </p:nvSpPr>
            <p:spPr>
              <a:xfrm>
                <a:off x="7232137" y="3317272"/>
                <a:ext cx="3878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CFC5D16-4453-E043-8E51-0CCCAF6E5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137" y="3317272"/>
                <a:ext cx="387863" cy="369332"/>
              </a:xfrm>
              <a:prstGeom prst="rect">
                <a:avLst/>
              </a:prstGeom>
              <a:blipFill>
                <a:blip r:embed="rId23"/>
                <a:stretch>
                  <a:fillRect l="-6250" r="-312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65999ED8-FF8C-4D40-A9B5-36B0798253D6}"/>
              </a:ext>
            </a:extLst>
          </p:cNvPr>
          <p:cNvGrpSpPr/>
          <p:nvPr/>
        </p:nvGrpSpPr>
        <p:grpSpPr>
          <a:xfrm flipH="1">
            <a:off x="7501312" y="2703661"/>
            <a:ext cx="91440" cy="1143000"/>
            <a:chOff x="2667000" y="4572000"/>
            <a:chExt cx="91440" cy="11430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CE329A4-F0E7-E34E-94E0-9CB90DAC97CD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DE51D2B-1A3D-104D-A4D2-09C2C47D657B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C77564C-B674-F34A-A5B6-3B1EE1023B1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1A1289D-29DE-A742-B271-1D1AAA1C53CD}"/>
                  </a:ext>
                </a:extLst>
              </p:cNvPr>
              <p:cNvSpPr/>
              <p:nvPr/>
            </p:nvSpPr>
            <p:spPr>
              <a:xfrm>
                <a:off x="0" y="3983056"/>
                <a:ext cx="9144000" cy="112234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3600" dirty="0">
                    <a:solidFill>
                      <a:schemeClr val="bg1"/>
                    </a:solidFill>
                    <a:cs typeface="Trebuchet MS"/>
                  </a:rPr>
                  <a:t>Distributed MIMO: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</m:oMath>
                </a14:m>
                <a:endParaRPr lang="en-US" sz="3600" dirty="0">
                  <a:solidFill>
                    <a:schemeClr val="bg1"/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1A1289D-29DE-A742-B271-1D1AAA1C5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83056"/>
                <a:ext cx="9144000" cy="1122344"/>
              </a:xfrm>
              <a:prstGeom prst="rect">
                <a:avLst/>
              </a:prstGeom>
              <a:blipFill>
                <a:blip r:embed="rId24"/>
                <a:stretch>
                  <a:fillRect l="-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0" name="Group 40">
            <a:extLst>
              <a:ext uri="{FF2B5EF4-FFF2-40B4-BE49-F238E27FC236}">
                <a16:creationId xmlns:a16="http://schemas.microsoft.com/office/drawing/2014/main" id="{046FC5BD-3E64-1744-A5B7-FC471E38F106}"/>
              </a:ext>
            </a:extLst>
          </p:cNvPr>
          <p:cNvGrpSpPr/>
          <p:nvPr/>
        </p:nvGrpSpPr>
        <p:grpSpPr>
          <a:xfrm rot="5400000" flipH="1">
            <a:off x="5413864" y="941358"/>
            <a:ext cx="601251" cy="610620"/>
            <a:chOff x="1981202" y="1676401"/>
            <a:chExt cx="735197" cy="823284"/>
          </a:xfrm>
        </p:grpSpPr>
        <p:cxnSp>
          <p:nvCxnSpPr>
            <p:cNvPr id="151" name="Shape 22">
              <a:extLst>
                <a:ext uri="{FF2B5EF4-FFF2-40B4-BE49-F238E27FC236}">
                  <a16:creationId xmlns:a16="http://schemas.microsoft.com/office/drawing/2014/main" id="{8807E064-E81E-0F4E-B2A6-1865D4BB00DC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Isosceles Triangle 23">
              <a:extLst>
                <a:ext uri="{FF2B5EF4-FFF2-40B4-BE49-F238E27FC236}">
                  <a16:creationId xmlns:a16="http://schemas.microsoft.com/office/drawing/2014/main" id="{5671256F-720B-314D-A925-4D7053954260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id="{D105CA27-CB7F-9D47-9BB9-65B387EAE4E0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4" name="Group 40">
            <a:extLst>
              <a:ext uri="{FF2B5EF4-FFF2-40B4-BE49-F238E27FC236}">
                <a16:creationId xmlns:a16="http://schemas.microsoft.com/office/drawing/2014/main" id="{764A5769-615F-1845-84A3-9AE53AD11762}"/>
              </a:ext>
            </a:extLst>
          </p:cNvPr>
          <p:cNvGrpSpPr/>
          <p:nvPr/>
        </p:nvGrpSpPr>
        <p:grpSpPr>
          <a:xfrm rot="5400000" flipH="1">
            <a:off x="5389937" y="1797618"/>
            <a:ext cx="601251" cy="610620"/>
            <a:chOff x="1981202" y="1676401"/>
            <a:chExt cx="735197" cy="823284"/>
          </a:xfrm>
        </p:grpSpPr>
        <p:cxnSp>
          <p:nvCxnSpPr>
            <p:cNvPr id="155" name="Shape 22">
              <a:extLst>
                <a:ext uri="{FF2B5EF4-FFF2-40B4-BE49-F238E27FC236}">
                  <a16:creationId xmlns:a16="http://schemas.microsoft.com/office/drawing/2014/main" id="{03CC9F93-1499-5947-860C-711566D95067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Isosceles Triangle 23">
              <a:extLst>
                <a:ext uri="{FF2B5EF4-FFF2-40B4-BE49-F238E27FC236}">
                  <a16:creationId xmlns:a16="http://schemas.microsoft.com/office/drawing/2014/main" id="{D3F65E6F-BA95-AB49-A5E7-260CFF29BC90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57" name="Rounded Rectangle 156">
              <a:extLst>
                <a:ext uri="{FF2B5EF4-FFF2-40B4-BE49-F238E27FC236}">
                  <a16:creationId xmlns:a16="http://schemas.microsoft.com/office/drawing/2014/main" id="{DDA52DE4-B03F-5243-8F16-F54C97159D24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7" name="Group 40">
            <a:extLst>
              <a:ext uri="{FF2B5EF4-FFF2-40B4-BE49-F238E27FC236}">
                <a16:creationId xmlns:a16="http://schemas.microsoft.com/office/drawing/2014/main" id="{4F6F7A6E-2A29-0841-A485-A528418FC534}"/>
              </a:ext>
            </a:extLst>
          </p:cNvPr>
          <p:cNvGrpSpPr/>
          <p:nvPr/>
        </p:nvGrpSpPr>
        <p:grpSpPr>
          <a:xfrm rot="16200000">
            <a:off x="2594464" y="952173"/>
            <a:ext cx="601251" cy="610620"/>
            <a:chOff x="1981202" y="1676401"/>
            <a:chExt cx="735197" cy="823284"/>
          </a:xfrm>
        </p:grpSpPr>
        <p:cxnSp>
          <p:nvCxnSpPr>
            <p:cNvPr id="138" name="Shape 22">
              <a:extLst>
                <a:ext uri="{FF2B5EF4-FFF2-40B4-BE49-F238E27FC236}">
                  <a16:creationId xmlns:a16="http://schemas.microsoft.com/office/drawing/2014/main" id="{4E22BDBE-F584-DC43-9940-DFB9F08ED4C2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Isosceles Triangle 23">
              <a:extLst>
                <a:ext uri="{FF2B5EF4-FFF2-40B4-BE49-F238E27FC236}">
                  <a16:creationId xmlns:a16="http://schemas.microsoft.com/office/drawing/2014/main" id="{55B2CE92-1EE7-7743-8139-D4FB1FC57B82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56A96B9C-1418-164D-B7F4-6DABB1E4E199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1" name="Group 40">
            <a:extLst>
              <a:ext uri="{FF2B5EF4-FFF2-40B4-BE49-F238E27FC236}">
                <a16:creationId xmlns:a16="http://schemas.microsoft.com/office/drawing/2014/main" id="{2BB30D1B-182A-A940-BE40-62A153BAEF95}"/>
              </a:ext>
            </a:extLst>
          </p:cNvPr>
          <p:cNvGrpSpPr/>
          <p:nvPr/>
        </p:nvGrpSpPr>
        <p:grpSpPr>
          <a:xfrm rot="16200000">
            <a:off x="2570537" y="1808433"/>
            <a:ext cx="601251" cy="610620"/>
            <a:chOff x="1981202" y="1676401"/>
            <a:chExt cx="735197" cy="823284"/>
          </a:xfrm>
        </p:grpSpPr>
        <p:cxnSp>
          <p:nvCxnSpPr>
            <p:cNvPr id="142" name="Shape 22">
              <a:extLst>
                <a:ext uri="{FF2B5EF4-FFF2-40B4-BE49-F238E27FC236}">
                  <a16:creationId xmlns:a16="http://schemas.microsoft.com/office/drawing/2014/main" id="{2E799B95-56DC-9241-97F8-AC84C8C07DB7}"/>
                </a:ext>
              </a:extLst>
            </p:cNvPr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Isosceles Triangle 23">
              <a:extLst>
                <a:ext uri="{FF2B5EF4-FFF2-40B4-BE49-F238E27FC236}">
                  <a16:creationId xmlns:a16="http://schemas.microsoft.com/office/drawing/2014/main" id="{36E800FE-5D45-9748-95C2-7AA7B443C8E0}"/>
                </a:ext>
              </a:extLst>
            </p:cNvPr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0192FE32-499E-9640-A1D2-91561D967DAB}"/>
                </a:ext>
              </a:extLst>
            </p:cNvPr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5D006D36-6453-D24C-9C53-C7458049F26D}"/>
              </a:ext>
            </a:extLst>
          </p:cNvPr>
          <p:cNvSpPr/>
          <p:nvPr/>
        </p:nvSpPr>
        <p:spPr>
          <a:xfrm>
            <a:off x="0" y="5354656"/>
            <a:ext cx="9144000" cy="1122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dirty="0">
                <a:solidFill>
                  <a:srgbClr val="C00000"/>
                </a:solidFill>
                <a:cs typeface="Trebuchet MS"/>
              </a:rPr>
              <a:t>Advanced Topics!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1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14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14D09694-351E-6743-97A7-9223F188E7FE}"/>
              </a:ext>
            </a:extLst>
          </p:cNvPr>
          <p:cNvSpPr/>
          <p:nvPr/>
        </p:nvSpPr>
        <p:spPr>
          <a:xfrm>
            <a:off x="503514" y="4677445"/>
            <a:ext cx="8103596" cy="144584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cs typeface="Trebuchet MS"/>
              </a:rPr>
              <a:t>Wireless nodes increasingly have</a:t>
            </a:r>
            <a:br>
              <a:rPr lang="en-US" sz="3200" dirty="0">
                <a:solidFill>
                  <a:prstClr val="white"/>
                </a:solidFill>
                <a:cs typeface="Trebuchet MS"/>
              </a:rPr>
            </a:br>
            <a:r>
              <a:rPr lang="en-US" sz="3200" dirty="0">
                <a:solidFill>
                  <a:srgbClr val="FFFF00"/>
                </a:solidFill>
                <a:cs typeface="Trebuchet MS"/>
              </a:rPr>
              <a:t>heterogeneous numbers of antennas</a:t>
            </a:r>
            <a:endParaRPr lang="en-US" sz="3200" dirty="0">
              <a:solidFill>
                <a:prstClr val="white"/>
              </a:solidFill>
              <a:cs typeface="Trebuchet M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560148CB-4AA0-6446-9D28-193F64F8B7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8673" t="5725" r="10714" b="5534"/>
          <a:stretch>
            <a:fillRect/>
          </a:stretch>
        </p:blipFill>
        <p:spPr>
          <a:xfrm>
            <a:off x="3640506" y="2294964"/>
            <a:ext cx="1829613" cy="107692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25CF20A-DEFE-A74B-A4EB-4A6B3DF00A2F}"/>
              </a:ext>
            </a:extLst>
          </p:cNvPr>
          <p:cNvSpPr txBox="1"/>
          <p:nvPr/>
        </p:nvSpPr>
        <p:spPr>
          <a:xfrm>
            <a:off x="364719" y="3576935"/>
            <a:ext cx="2462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Trebuchet MS"/>
              </a:rPr>
              <a:t>1-antenna devices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A0476D-4C6C-884B-83B0-F41ACD747B50}"/>
              </a:ext>
            </a:extLst>
          </p:cNvPr>
          <p:cNvSpPr txBox="1"/>
          <p:nvPr/>
        </p:nvSpPr>
        <p:spPr>
          <a:xfrm>
            <a:off x="3235056" y="3576935"/>
            <a:ext cx="2462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Trebuchet MS"/>
              </a:rPr>
              <a:t>2-antenna devices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83901FC-9352-E54B-B9A2-0FB4B5F9B19B}"/>
              </a:ext>
            </a:extLst>
          </p:cNvPr>
          <p:cNvSpPr txBox="1"/>
          <p:nvPr/>
        </p:nvSpPr>
        <p:spPr>
          <a:xfrm>
            <a:off x="6079719" y="3576935"/>
            <a:ext cx="2462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cs typeface="Trebuchet MS"/>
              </a:rPr>
              <a:t>3-antenna devices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0A53791-9960-2141-93D5-BFF82301B50F}"/>
              </a:ext>
            </a:extLst>
          </p:cNvPr>
          <p:cNvGrpSpPr/>
          <p:nvPr/>
        </p:nvGrpSpPr>
        <p:grpSpPr>
          <a:xfrm>
            <a:off x="6348747" y="833735"/>
            <a:ext cx="2301601" cy="2776910"/>
            <a:chOff x="6309360" y="1143000"/>
            <a:chExt cx="2301601" cy="277691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93556A8-00F1-164F-9967-2569AD7D1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 r="58571" b="6522"/>
            <a:stretch>
              <a:fillRect/>
            </a:stretch>
          </p:blipFill>
          <p:spPr>
            <a:xfrm>
              <a:off x="6324961" y="2438400"/>
              <a:ext cx="1498737" cy="148151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DCE93E3-1C7E-FA47-A564-FA7E648A8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09360" y="2239772"/>
              <a:ext cx="1365504" cy="1113028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011A164E-FE65-1748-BC0D-9BBECE090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t="11774" b="14000"/>
            <a:stretch>
              <a:fillRect/>
            </a:stretch>
          </p:blipFill>
          <p:spPr>
            <a:xfrm>
              <a:off x="7138347" y="1143000"/>
              <a:ext cx="1472614" cy="1093061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EDC9A2C-3C4A-F14B-9A22-D66CF00AE420}"/>
              </a:ext>
            </a:extLst>
          </p:cNvPr>
          <p:cNvGrpSpPr/>
          <p:nvPr/>
        </p:nvGrpSpPr>
        <p:grpSpPr>
          <a:xfrm>
            <a:off x="789358" y="1073537"/>
            <a:ext cx="1904998" cy="1855698"/>
            <a:chOff x="838201" y="1382802"/>
            <a:chExt cx="1904998" cy="1855698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758652A-50A3-BF4A-8356-4B8BF69D2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59242" y="1382802"/>
              <a:ext cx="1183957" cy="1053721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77F32827-3712-0B4E-B657-49E100BD9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rcRect l="5977"/>
            <a:stretch>
              <a:fillRect/>
            </a:stretch>
          </p:blipFill>
          <p:spPr>
            <a:xfrm>
              <a:off x="838201" y="1752600"/>
              <a:ext cx="656631" cy="1485900"/>
            </a:xfrm>
            <a:prstGeom prst="rect">
              <a:avLst/>
            </a:prstGeom>
          </p:spPr>
        </p:pic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27C9E72B-048F-D54B-B6CE-8EDA864FD80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 l="10038" t="4955" r="8217" b="6757"/>
          <a:stretch>
            <a:fillRect/>
          </a:stretch>
        </p:blipFill>
        <p:spPr>
          <a:xfrm>
            <a:off x="4004762" y="1123912"/>
            <a:ext cx="1183957" cy="851630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779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96400" cy="1124744"/>
          </a:xfrm>
        </p:spPr>
        <p:txBody>
          <a:bodyPr>
            <a:noAutofit/>
          </a:bodyPr>
          <a:lstStyle/>
          <a:p>
            <a:r>
              <a:rPr lang="en-US" sz="3600" b="0" dirty="0">
                <a:latin typeface="Calibri Light" panose="020F0502020204030204" pitchFamily="34" charset="0"/>
                <a:cs typeface="Calibri Light" panose="020F0502020204030204" pitchFamily="34" charset="0"/>
              </a:rPr>
              <a:t>Consider a scenario with </a:t>
            </a:r>
            <a:r>
              <a:rPr lang="en-US" sz="3600" b="0" dirty="0" err="1">
                <a:latin typeface="Calibri Light" panose="020F0502020204030204" pitchFamily="34" charset="0"/>
                <a:cs typeface="Calibri Light" panose="020F0502020204030204" pitchFamily="34" charset="0"/>
              </a:rPr>
              <a:t>Tx</a:t>
            </a:r>
            <a:r>
              <a:rPr lang="en-US" sz="3600" b="0" dirty="0">
                <a:latin typeface="Calibri Light" panose="020F0502020204030204" pitchFamily="34" charset="0"/>
                <a:cs typeface="Calibri Light" panose="020F0502020204030204" pitchFamily="34" charset="0"/>
              </a:rPr>
              <a:t>-Rx pairs that have a different number of antennas</a:t>
            </a:r>
          </a:p>
        </p:txBody>
      </p:sp>
      <p:grpSp>
        <p:nvGrpSpPr>
          <p:cNvPr id="6" name="Group 12"/>
          <p:cNvGrpSpPr/>
          <p:nvPr/>
        </p:nvGrpSpPr>
        <p:grpSpPr>
          <a:xfrm rot="16200000">
            <a:off x="3834071" y="1674994"/>
            <a:ext cx="1137531" cy="2090593"/>
            <a:chOff x="3531862" y="1709064"/>
            <a:chExt cx="1390937" cy="2818683"/>
          </a:xfrm>
        </p:grpSpPr>
        <p:sp>
          <p:nvSpPr>
            <p:cNvPr id="8" name="Isosceles Triangle 13"/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9" name="Shape 8"/>
            <p:cNvCxnSpPr/>
            <p:nvPr/>
          </p:nvCxnSpPr>
          <p:spPr>
            <a:xfrm rot="16200000" flipH="1">
              <a:off x="3508390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Isosceles Triangle 15"/>
            <p:cNvSpPr/>
            <p:nvPr/>
          </p:nvSpPr>
          <p:spPr>
            <a:xfrm rot="16200000">
              <a:off x="390115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1" name="Shape 10"/>
            <p:cNvCxnSpPr/>
            <p:nvPr/>
          </p:nvCxnSpPr>
          <p:spPr>
            <a:xfrm rot="16200000">
              <a:off x="4204149" y="4103170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Isosceles Triangle 11"/>
            <p:cNvSpPr/>
            <p:nvPr/>
          </p:nvSpPr>
          <p:spPr>
            <a:xfrm rot="16200000">
              <a:off x="4591665" y="3763557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3" name="Shape 12"/>
            <p:cNvCxnSpPr/>
            <p:nvPr/>
          </p:nvCxnSpPr>
          <p:spPr>
            <a:xfrm rot="16200000">
              <a:off x="3529645" y="4107522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Isosceles Triangle 13"/>
            <p:cNvSpPr/>
            <p:nvPr/>
          </p:nvSpPr>
          <p:spPr>
            <a:xfrm rot="16200000">
              <a:off x="3917160" y="3767908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5" name="Shape 14"/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/>
            <p:cNvSpPr/>
            <p:nvPr/>
          </p:nvSpPr>
          <p:spPr>
            <a:xfrm rot="5400000">
              <a:off x="4030124" y="3490305"/>
              <a:ext cx="380839" cy="1377364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 rot="5400000">
              <a:off x="4065868" y="1371255"/>
              <a:ext cx="380839" cy="1333023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 rot="16200000">
            <a:off x="4084885" y="631815"/>
            <a:ext cx="601252" cy="2097760"/>
            <a:chOff x="891699" y="2260633"/>
            <a:chExt cx="412087" cy="1748133"/>
          </a:xfrm>
        </p:grpSpPr>
        <p:grpSp>
          <p:nvGrpSpPr>
            <p:cNvPr id="21" name="Group 40"/>
            <p:cNvGrpSpPr/>
            <p:nvPr/>
          </p:nvGrpSpPr>
          <p:grpSpPr>
            <a:xfrm>
              <a:off x="891699" y="2260633"/>
              <a:ext cx="412087" cy="1748133"/>
              <a:chOff x="1981201" y="1676401"/>
              <a:chExt cx="735198" cy="2828360"/>
            </a:xfrm>
          </p:grpSpPr>
          <p:cxnSp>
            <p:nvCxnSpPr>
              <p:cNvPr id="23" name="Shape 22"/>
              <p:cNvCxnSpPr/>
              <p:nvPr/>
            </p:nvCxnSpPr>
            <p:spPr>
              <a:xfrm rot="16200000" flipH="1">
                <a:off x="1962488" y="1949927"/>
                <a:ext cx="720000" cy="172947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Isosceles Triangle 23"/>
              <p:cNvSpPr/>
              <p:nvPr/>
            </p:nvSpPr>
            <p:spPr>
              <a:xfrm rot="16200000">
                <a:off x="2376253" y="232582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5" name="Shape 24"/>
              <p:cNvCxnSpPr/>
              <p:nvPr/>
            </p:nvCxnSpPr>
            <p:spPr>
              <a:xfrm rot="16200000">
                <a:off x="1988739" y="4084534"/>
                <a:ext cx="679531" cy="160923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Isosceles Triangle 25"/>
              <p:cNvSpPr/>
              <p:nvPr/>
            </p:nvSpPr>
            <p:spPr>
              <a:xfrm rot="16200000">
                <a:off x="2376253" y="376028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 rot="5400000">
                <a:off x="2158381" y="1670169"/>
                <a:ext cx="380839" cy="735197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 rot="5400000">
                <a:off x="2158380" y="3811388"/>
                <a:ext cx="380839" cy="735198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20" name="Straight Arrow Connector 26"/>
            <p:cNvCxnSpPr/>
            <p:nvPr/>
          </p:nvCxnSpPr>
          <p:spPr>
            <a:xfrm>
              <a:off x="1202623" y="2769482"/>
              <a:ext cx="1898" cy="758927"/>
            </a:xfrm>
            <a:prstGeom prst="straightConnector1">
              <a:avLst/>
            </a:prstGeom>
            <a:ln w="63500">
              <a:prstDash val="solid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86"/>
          <p:cNvGrpSpPr/>
          <p:nvPr/>
        </p:nvGrpSpPr>
        <p:grpSpPr>
          <a:xfrm rot="16200000">
            <a:off x="3664782" y="3099934"/>
            <a:ext cx="1478511" cy="2092155"/>
            <a:chOff x="2644260" y="2296205"/>
            <a:chExt cx="1013338" cy="1743461"/>
          </a:xfrm>
        </p:grpSpPr>
        <p:sp>
          <p:nvSpPr>
            <p:cNvPr id="32" name="Isosceles Triangle 13"/>
            <p:cNvSpPr/>
            <p:nvPr/>
          </p:nvSpPr>
          <p:spPr>
            <a:xfrm rot="16200000">
              <a:off x="3472640" y="2704353"/>
              <a:ext cx="127674" cy="79116"/>
            </a:xfrm>
            <a:prstGeom prst="triangl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33" name="Shape 32"/>
            <p:cNvCxnSpPr/>
            <p:nvPr/>
          </p:nvCxnSpPr>
          <p:spPr>
            <a:xfrm rot="16200000" flipH="1">
              <a:off x="3237712" y="2482013"/>
              <a:ext cx="445015" cy="73399"/>
            </a:xfrm>
            <a:prstGeom prst="bentConnector2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hape 33"/>
            <p:cNvCxnSpPr/>
            <p:nvPr/>
          </p:nvCxnSpPr>
          <p:spPr>
            <a:xfrm rot="16200000">
              <a:off x="3242386" y="3775629"/>
              <a:ext cx="420000" cy="90199"/>
            </a:xfrm>
            <a:prstGeom prst="bentConnector2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Isosceles Triangle 34"/>
            <p:cNvSpPr/>
            <p:nvPr/>
          </p:nvSpPr>
          <p:spPr>
            <a:xfrm rot="16200000">
              <a:off x="3473205" y="3564432"/>
              <a:ext cx="127674" cy="79116"/>
            </a:xfrm>
            <a:prstGeom prst="triangl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37" name="Group 12"/>
            <p:cNvGrpSpPr/>
            <p:nvPr/>
          </p:nvGrpSpPr>
          <p:grpSpPr>
            <a:xfrm>
              <a:off x="2644260" y="2296783"/>
              <a:ext cx="1013338" cy="1742883"/>
              <a:chOff x="3568342" y="1709059"/>
              <a:chExt cx="1807873" cy="2819852"/>
            </a:xfrm>
          </p:grpSpPr>
          <p:sp>
            <p:nvSpPr>
              <p:cNvPr id="39" name="Isosceles Triangle 13"/>
              <p:cNvSpPr/>
              <p:nvPr/>
            </p:nvSpPr>
            <p:spPr>
              <a:xfrm rot="16200000">
                <a:off x="4498635" y="2362840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0" name="Shape 39"/>
              <p:cNvCxnSpPr/>
              <p:nvPr/>
            </p:nvCxnSpPr>
            <p:spPr>
              <a:xfrm rot="16200000" flipH="1">
                <a:off x="3523179" y="2003586"/>
                <a:ext cx="720000" cy="130948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Isosceles Triangle 15"/>
              <p:cNvSpPr/>
              <p:nvPr/>
            </p:nvSpPr>
            <p:spPr>
              <a:xfrm rot="16200000">
                <a:off x="3915944" y="2358488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2" name="Shape 41"/>
              <p:cNvCxnSpPr/>
              <p:nvPr/>
            </p:nvCxnSpPr>
            <p:spPr>
              <a:xfrm rot="16200000">
                <a:off x="4094543" y="4104335"/>
                <a:ext cx="679527" cy="160922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Isosceles Triangle 42"/>
              <p:cNvSpPr/>
              <p:nvPr/>
            </p:nvSpPr>
            <p:spPr>
              <a:xfrm rot="16200000">
                <a:off x="4482057" y="3763555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4" name="Shape 43"/>
              <p:cNvCxnSpPr/>
              <p:nvPr/>
            </p:nvCxnSpPr>
            <p:spPr>
              <a:xfrm rot="16200000">
                <a:off x="3518645" y="4108687"/>
                <a:ext cx="679527" cy="160922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Isosceles Triangle 44"/>
              <p:cNvSpPr/>
              <p:nvPr/>
            </p:nvSpPr>
            <p:spPr>
              <a:xfrm rot="16200000">
                <a:off x="3906159" y="3767906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6" name="Shape 45"/>
              <p:cNvCxnSpPr/>
              <p:nvPr/>
            </p:nvCxnSpPr>
            <p:spPr>
              <a:xfrm rot="16200000" flipH="1">
                <a:off x="4105869" y="2003584"/>
                <a:ext cx="720000" cy="130950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ounded Rectangle 46"/>
              <p:cNvSpPr/>
              <p:nvPr/>
            </p:nvSpPr>
            <p:spPr>
              <a:xfrm rot="5400000">
                <a:off x="4277097" y="3279811"/>
                <a:ext cx="380840" cy="1798349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 rot="5400000">
                <a:off x="4297346" y="1127866"/>
                <a:ext cx="359389" cy="1798349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50" name="Content Placeholder 2"/>
          <p:cNvSpPr txBox="1">
            <a:spLocks/>
          </p:cNvSpPr>
          <p:nvPr/>
        </p:nvSpPr>
        <p:spPr>
          <a:xfrm>
            <a:off x="-37946" y="5087512"/>
            <a:ext cx="9209856" cy="1219200"/>
          </a:xfrm>
          <a:prstGeom prst="rect">
            <a:avLst/>
          </a:prstGeom>
        </p:spPr>
        <p:txBody>
          <a:bodyPr vert="horz" lIns="101596" tIns="50796" rIns="101596" bIns="50796" rtlCol="0">
            <a:normAutofit/>
          </a:bodyPr>
          <a:lstStyle/>
          <a:p>
            <a:pPr algn="ctr" defTabSz="101596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3200" dirty="0">
                <a:solidFill>
                  <a:prstClr val="black"/>
                </a:solidFill>
                <a:cs typeface="Trebuchet MS"/>
              </a:rPr>
              <a:t>When a single-antenna node transmits,</a:t>
            </a:r>
          </a:p>
        </p:txBody>
      </p:sp>
      <p:sp>
        <p:nvSpPr>
          <p:cNvPr id="52" name="Content Placeholder 2"/>
          <p:cNvSpPr txBox="1">
            <a:spLocks/>
          </p:cNvSpPr>
          <p:nvPr/>
        </p:nvSpPr>
        <p:spPr>
          <a:xfrm>
            <a:off x="-37946" y="5664201"/>
            <a:ext cx="9209856" cy="736600"/>
          </a:xfrm>
          <a:prstGeom prst="rect">
            <a:avLst/>
          </a:prstGeom>
        </p:spPr>
        <p:txBody>
          <a:bodyPr vert="horz" lIns="101596" tIns="50796" rIns="101596" bIns="50796" rtlCol="0">
            <a:normAutofit/>
          </a:bodyPr>
          <a:lstStyle/>
          <a:p>
            <a:pPr algn="ctr" defTabSz="101596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3200" dirty="0">
                <a:solidFill>
                  <a:srgbClr val="000000"/>
                </a:solidFill>
                <a:cs typeface="Trebuchet MS"/>
              </a:rPr>
              <a:t>multi-antenna nodes refrain from transmitting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362200" y="1527326"/>
            <a:ext cx="12974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Alice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2374180" y="2598449"/>
            <a:ext cx="1052585" cy="1821151"/>
            <a:chOff x="2374180" y="2598449"/>
            <a:chExt cx="1052585" cy="1821151"/>
          </a:xfrm>
        </p:grpSpPr>
        <p:sp>
          <p:nvSpPr>
            <p:cNvPr id="49" name="TextBox 48"/>
            <p:cNvSpPr txBox="1"/>
            <p:nvPr/>
          </p:nvSpPr>
          <p:spPr>
            <a:xfrm>
              <a:off x="2383555" y="2598449"/>
              <a:ext cx="104321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Trebuchet MS"/>
                  <a:cs typeface="Trebuchet MS"/>
                </a:rPr>
                <a:t>Bob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374180" y="3957935"/>
              <a:ext cx="8688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Trebuchet MS"/>
                  <a:cs typeface="Trebuchet MS"/>
                </a:rPr>
                <a:t>Chris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069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1712" y="94456"/>
            <a:ext cx="9428112" cy="1124744"/>
          </a:xfrm>
        </p:spPr>
        <p:txBody>
          <a:bodyPr>
            <a:noAutofit/>
          </a:bodyPr>
          <a:lstStyle/>
          <a:p>
            <a:pPr lvl="0" defTabSz="1015960">
              <a:defRPr/>
            </a:pPr>
            <a:r>
              <a:rPr lang="en-US" sz="4400" b="0" dirty="0">
                <a:latin typeface="Calibri Light" panose="020F0502020204030204" pitchFamily="34" charset="0"/>
                <a:cs typeface="Calibri Light" panose="020F0502020204030204" pitchFamily="34" charset="0"/>
              </a:rPr>
              <a:t>But, MIMO Nodes Can Receive Multiple Concurrent Streams</a:t>
            </a:r>
          </a:p>
        </p:txBody>
      </p:sp>
      <p:grpSp>
        <p:nvGrpSpPr>
          <p:cNvPr id="3" name="Group 12"/>
          <p:cNvGrpSpPr/>
          <p:nvPr/>
        </p:nvGrpSpPr>
        <p:grpSpPr>
          <a:xfrm rot="16200000">
            <a:off x="3834071" y="1674994"/>
            <a:ext cx="1137531" cy="2090593"/>
            <a:chOff x="3531862" y="1709064"/>
            <a:chExt cx="1390937" cy="2818683"/>
          </a:xfrm>
        </p:grpSpPr>
        <p:sp>
          <p:nvSpPr>
            <p:cNvPr id="8" name="Isosceles Triangle 13"/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9" name="Shape 8"/>
            <p:cNvCxnSpPr/>
            <p:nvPr/>
          </p:nvCxnSpPr>
          <p:spPr>
            <a:xfrm rot="16200000" flipH="1">
              <a:off x="3508390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Isosceles Triangle 15"/>
            <p:cNvSpPr/>
            <p:nvPr/>
          </p:nvSpPr>
          <p:spPr>
            <a:xfrm rot="16200000">
              <a:off x="390115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1" name="Shape 10"/>
            <p:cNvCxnSpPr/>
            <p:nvPr/>
          </p:nvCxnSpPr>
          <p:spPr>
            <a:xfrm rot="16200000">
              <a:off x="4204149" y="4103170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Isosceles Triangle 11"/>
            <p:cNvSpPr/>
            <p:nvPr/>
          </p:nvSpPr>
          <p:spPr>
            <a:xfrm rot="16200000">
              <a:off x="4591665" y="3763557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3" name="Shape 12"/>
            <p:cNvCxnSpPr/>
            <p:nvPr/>
          </p:nvCxnSpPr>
          <p:spPr>
            <a:xfrm rot="16200000">
              <a:off x="3529645" y="4107522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Isosceles Triangle 13"/>
            <p:cNvSpPr/>
            <p:nvPr/>
          </p:nvSpPr>
          <p:spPr>
            <a:xfrm rot="16200000">
              <a:off x="3917160" y="3767908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5" name="Shape 14"/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/>
            <p:cNvSpPr/>
            <p:nvPr/>
          </p:nvSpPr>
          <p:spPr>
            <a:xfrm rot="5400000">
              <a:off x="4030124" y="3490305"/>
              <a:ext cx="380839" cy="1377364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 rot="5400000">
              <a:off x="4065868" y="1371255"/>
              <a:ext cx="380839" cy="1333023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 rot="16200000">
            <a:off x="4084885" y="631815"/>
            <a:ext cx="601252" cy="2097760"/>
            <a:chOff x="891699" y="2260633"/>
            <a:chExt cx="412087" cy="1748133"/>
          </a:xfrm>
        </p:grpSpPr>
        <p:grpSp>
          <p:nvGrpSpPr>
            <p:cNvPr id="5" name="Group 40"/>
            <p:cNvGrpSpPr/>
            <p:nvPr/>
          </p:nvGrpSpPr>
          <p:grpSpPr>
            <a:xfrm>
              <a:off x="891699" y="2260633"/>
              <a:ext cx="412087" cy="1748133"/>
              <a:chOff x="1981201" y="1676401"/>
              <a:chExt cx="735198" cy="2828360"/>
            </a:xfrm>
          </p:grpSpPr>
          <p:cxnSp>
            <p:nvCxnSpPr>
              <p:cNvPr id="23" name="Shape 22"/>
              <p:cNvCxnSpPr/>
              <p:nvPr/>
            </p:nvCxnSpPr>
            <p:spPr>
              <a:xfrm rot="16200000" flipH="1">
                <a:off x="1962488" y="1949927"/>
                <a:ext cx="720000" cy="172947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Isosceles Triangle 23"/>
              <p:cNvSpPr/>
              <p:nvPr/>
            </p:nvSpPr>
            <p:spPr>
              <a:xfrm rot="16200000">
                <a:off x="2376253" y="232582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5" name="Shape 24"/>
              <p:cNvCxnSpPr/>
              <p:nvPr/>
            </p:nvCxnSpPr>
            <p:spPr>
              <a:xfrm rot="16200000">
                <a:off x="1988739" y="4084534"/>
                <a:ext cx="679531" cy="160923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Isosceles Triangle 25"/>
              <p:cNvSpPr/>
              <p:nvPr/>
            </p:nvSpPr>
            <p:spPr>
              <a:xfrm rot="16200000">
                <a:off x="2376253" y="376028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 rot="5400000">
                <a:off x="2158381" y="1670169"/>
                <a:ext cx="380839" cy="735197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 rot="5400000">
                <a:off x="2158380" y="3811388"/>
                <a:ext cx="380839" cy="735198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20" name="Straight Arrow Connector 26"/>
            <p:cNvCxnSpPr/>
            <p:nvPr/>
          </p:nvCxnSpPr>
          <p:spPr>
            <a:xfrm>
              <a:off x="1202623" y="2769482"/>
              <a:ext cx="1898" cy="758927"/>
            </a:xfrm>
            <a:prstGeom prst="straightConnector1">
              <a:avLst/>
            </a:prstGeom>
            <a:ln w="63500">
              <a:prstDash val="solid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86"/>
          <p:cNvGrpSpPr/>
          <p:nvPr/>
        </p:nvGrpSpPr>
        <p:grpSpPr>
          <a:xfrm rot="16200000">
            <a:off x="3664782" y="3099934"/>
            <a:ext cx="1478511" cy="2092155"/>
            <a:chOff x="2644260" y="2296205"/>
            <a:chExt cx="1013338" cy="1743461"/>
          </a:xfrm>
        </p:grpSpPr>
        <p:sp>
          <p:nvSpPr>
            <p:cNvPr id="32" name="Isosceles Triangle 13"/>
            <p:cNvSpPr/>
            <p:nvPr/>
          </p:nvSpPr>
          <p:spPr>
            <a:xfrm rot="16200000">
              <a:off x="3472640" y="2704353"/>
              <a:ext cx="127674" cy="79116"/>
            </a:xfrm>
            <a:prstGeom prst="triangl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33" name="Shape 32"/>
            <p:cNvCxnSpPr/>
            <p:nvPr/>
          </p:nvCxnSpPr>
          <p:spPr>
            <a:xfrm rot="16200000" flipH="1">
              <a:off x="3237712" y="2482013"/>
              <a:ext cx="445015" cy="73399"/>
            </a:xfrm>
            <a:prstGeom prst="bentConnector2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hape 33"/>
            <p:cNvCxnSpPr/>
            <p:nvPr/>
          </p:nvCxnSpPr>
          <p:spPr>
            <a:xfrm rot="16200000">
              <a:off x="3242386" y="3775629"/>
              <a:ext cx="420000" cy="90199"/>
            </a:xfrm>
            <a:prstGeom prst="bentConnector2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Isosceles Triangle 34"/>
            <p:cNvSpPr/>
            <p:nvPr/>
          </p:nvSpPr>
          <p:spPr>
            <a:xfrm rot="16200000">
              <a:off x="3473205" y="3564432"/>
              <a:ext cx="127674" cy="79116"/>
            </a:xfrm>
            <a:prstGeom prst="triangl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7" name="Group 12"/>
            <p:cNvGrpSpPr/>
            <p:nvPr/>
          </p:nvGrpSpPr>
          <p:grpSpPr>
            <a:xfrm>
              <a:off x="2644260" y="2296783"/>
              <a:ext cx="1013338" cy="1742883"/>
              <a:chOff x="3568342" y="1709059"/>
              <a:chExt cx="1807873" cy="2819852"/>
            </a:xfrm>
          </p:grpSpPr>
          <p:sp>
            <p:nvSpPr>
              <p:cNvPr id="39" name="Isosceles Triangle 13"/>
              <p:cNvSpPr/>
              <p:nvPr/>
            </p:nvSpPr>
            <p:spPr>
              <a:xfrm rot="16200000">
                <a:off x="4498635" y="2362840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0" name="Shape 39"/>
              <p:cNvCxnSpPr/>
              <p:nvPr/>
            </p:nvCxnSpPr>
            <p:spPr>
              <a:xfrm rot="16200000" flipH="1">
                <a:off x="3523179" y="2003586"/>
                <a:ext cx="720000" cy="130948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Isosceles Triangle 15"/>
              <p:cNvSpPr/>
              <p:nvPr/>
            </p:nvSpPr>
            <p:spPr>
              <a:xfrm rot="16200000">
                <a:off x="3915944" y="2358488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2" name="Shape 41"/>
              <p:cNvCxnSpPr/>
              <p:nvPr/>
            </p:nvCxnSpPr>
            <p:spPr>
              <a:xfrm rot="16200000">
                <a:off x="4094543" y="4104335"/>
                <a:ext cx="679527" cy="160922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Isosceles Triangle 42"/>
              <p:cNvSpPr/>
              <p:nvPr/>
            </p:nvSpPr>
            <p:spPr>
              <a:xfrm rot="16200000">
                <a:off x="4482057" y="3763555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4" name="Shape 43"/>
              <p:cNvCxnSpPr/>
              <p:nvPr/>
            </p:nvCxnSpPr>
            <p:spPr>
              <a:xfrm rot="16200000">
                <a:off x="3518645" y="4108687"/>
                <a:ext cx="679527" cy="160922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Isosceles Triangle 44"/>
              <p:cNvSpPr/>
              <p:nvPr/>
            </p:nvSpPr>
            <p:spPr>
              <a:xfrm rot="16200000">
                <a:off x="3906159" y="3767906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6" name="Shape 45"/>
              <p:cNvCxnSpPr/>
              <p:nvPr/>
            </p:nvCxnSpPr>
            <p:spPr>
              <a:xfrm rot="16200000" flipH="1">
                <a:off x="4105869" y="2003584"/>
                <a:ext cx="720000" cy="130950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ounded Rectangle 46"/>
              <p:cNvSpPr/>
              <p:nvPr/>
            </p:nvSpPr>
            <p:spPr>
              <a:xfrm rot="5400000">
                <a:off x="4277097" y="3279811"/>
                <a:ext cx="380840" cy="1798349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 rot="5400000">
                <a:off x="4297346" y="1127866"/>
                <a:ext cx="359389" cy="1798349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</p:grpSp>
      <p:cxnSp>
        <p:nvCxnSpPr>
          <p:cNvPr id="53" name="Straight Arrow Connector 26"/>
          <p:cNvCxnSpPr/>
          <p:nvPr/>
        </p:nvCxnSpPr>
        <p:spPr>
          <a:xfrm rot="16200000">
            <a:off x="4440563" y="2438859"/>
            <a:ext cx="2769" cy="910712"/>
          </a:xfrm>
          <a:prstGeom prst="straightConnector1">
            <a:avLst/>
          </a:prstGeom>
          <a:ln w="63500">
            <a:solidFill>
              <a:schemeClr val="accent3">
                <a:lumMod val="75000"/>
              </a:schemeClr>
            </a:solidFill>
            <a:prstDash val="soli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10800000" flipH="1">
            <a:off x="4029571" y="4460022"/>
            <a:ext cx="867733" cy="1"/>
          </a:xfrm>
          <a:prstGeom prst="straightConnector1">
            <a:avLst/>
          </a:prstGeom>
          <a:ln w="63500">
            <a:solidFill>
              <a:schemeClr val="accent2"/>
            </a:solidFill>
            <a:prstDash val="soli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362200" y="1527326"/>
            <a:ext cx="12974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Alice</a:t>
            </a:r>
          </a:p>
        </p:txBody>
      </p:sp>
      <p:grpSp>
        <p:nvGrpSpPr>
          <p:cNvPr id="18" name="Group 57"/>
          <p:cNvGrpSpPr/>
          <p:nvPr/>
        </p:nvGrpSpPr>
        <p:grpSpPr>
          <a:xfrm>
            <a:off x="2374180" y="2598449"/>
            <a:ext cx="1052585" cy="1821151"/>
            <a:chOff x="2374180" y="2598449"/>
            <a:chExt cx="1052585" cy="1821151"/>
          </a:xfrm>
        </p:grpSpPr>
        <p:sp>
          <p:nvSpPr>
            <p:cNvPr id="59" name="TextBox 58"/>
            <p:cNvSpPr txBox="1"/>
            <p:nvPr/>
          </p:nvSpPr>
          <p:spPr>
            <a:xfrm>
              <a:off x="2383555" y="2598449"/>
              <a:ext cx="104321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Trebuchet MS"/>
                  <a:cs typeface="Trebuchet MS"/>
                </a:rPr>
                <a:t>Bob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374180" y="3957935"/>
              <a:ext cx="8688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Trebuchet MS"/>
                  <a:cs typeface="Trebuchet MS"/>
                </a:rPr>
                <a:t>Chris</a:t>
              </a:r>
            </a:p>
          </p:txBody>
        </p:sp>
      </p:grpSp>
      <p:cxnSp>
        <p:nvCxnSpPr>
          <p:cNvPr id="61" name="Straight Arrow Connector 26"/>
          <p:cNvCxnSpPr/>
          <p:nvPr/>
        </p:nvCxnSpPr>
        <p:spPr>
          <a:xfrm rot="16200000" flipH="1">
            <a:off x="3962952" y="1491895"/>
            <a:ext cx="837448" cy="868848"/>
          </a:xfrm>
          <a:prstGeom prst="straightConnector1">
            <a:avLst/>
          </a:prstGeom>
          <a:ln w="25400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26"/>
          <p:cNvCxnSpPr/>
          <p:nvPr/>
        </p:nvCxnSpPr>
        <p:spPr>
          <a:xfrm rot="16200000" flipH="1">
            <a:off x="3376825" y="2078021"/>
            <a:ext cx="2009701" cy="868848"/>
          </a:xfrm>
          <a:prstGeom prst="straightConnector1">
            <a:avLst/>
          </a:prstGeom>
          <a:ln w="25400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26"/>
          <p:cNvCxnSpPr/>
          <p:nvPr/>
        </p:nvCxnSpPr>
        <p:spPr>
          <a:xfrm rot="16200000" flipH="1">
            <a:off x="3837694" y="2966862"/>
            <a:ext cx="1150972" cy="890034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6049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2362200" y="1384304"/>
            <a:ext cx="3072191" cy="697020"/>
            <a:chOff x="2362200" y="1371604"/>
            <a:chExt cx="3072191" cy="697020"/>
          </a:xfrm>
        </p:grpSpPr>
        <p:grpSp>
          <p:nvGrpSpPr>
            <p:cNvPr id="63" name="Group 62"/>
            <p:cNvGrpSpPr/>
            <p:nvPr/>
          </p:nvGrpSpPr>
          <p:grpSpPr>
            <a:xfrm rot="16200000">
              <a:off x="4084885" y="623350"/>
              <a:ext cx="601252" cy="2097760"/>
              <a:chOff x="891699" y="2260633"/>
              <a:chExt cx="412087" cy="1748133"/>
            </a:xfrm>
          </p:grpSpPr>
          <p:grpSp>
            <p:nvGrpSpPr>
              <p:cNvPr id="64" name="Group 40"/>
              <p:cNvGrpSpPr/>
              <p:nvPr/>
            </p:nvGrpSpPr>
            <p:grpSpPr>
              <a:xfrm>
                <a:off x="891699" y="2260634"/>
                <a:ext cx="412087" cy="1748134"/>
                <a:chOff x="1981201" y="1676401"/>
                <a:chExt cx="735198" cy="2828360"/>
              </a:xfrm>
            </p:grpSpPr>
            <p:cxnSp>
              <p:nvCxnSpPr>
                <p:cNvPr id="66" name="Shape 65"/>
                <p:cNvCxnSpPr/>
                <p:nvPr/>
              </p:nvCxnSpPr>
              <p:spPr>
                <a:xfrm rot="16200000" flipH="1">
                  <a:off x="1962488" y="1949927"/>
                  <a:ext cx="720000" cy="172947"/>
                </a:xfrm>
                <a:prstGeom prst="bentConnector2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Isosceles Triangle 66"/>
                <p:cNvSpPr/>
                <p:nvPr/>
              </p:nvSpPr>
              <p:spPr>
                <a:xfrm rot="16200000">
                  <a:off x="2376253" y="2325827"/>
                  <a:ext cx="206567" cy="141149"/>
                </a:xfrm>
                <a:prstGeom prst="triangl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68" name="Shape 67"/>
                <p:cNvCxnSpPr/>
                <p:nvPr/>
              </p:nvCxnSpPr>
              <p:spPr>
                <a:xfrm rot="16200000">
                  <a:off x="1988739" y="4084534"/>
                  <a:ext cx="679531" cy="160923"/>
                </a:xfrm>
                <a:prstGeom prst="bentConnector2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Isosceles Triangle 68"/>
                <p:cNvSpPr/>
                <p:nvPr/>
              </p:nvSpPr>
              <p:spPr>
                <a:xfrm rot="16200000">
                  <a:off x="2376253" y="3760287"/>
                  <a:ext cx="206567" cy="141149"/>
                </a:xfrm>
                <a:prstGeom prst="triangl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Rounded Rectangle 69"/>
                <p:cNvSpPr/>
                <p:nvPr/>
              </p:nvSpPr>
              <p:spPr>
                <a:xfrm rot="5400000">
                  <a:off x="2158381" y="1670169"/>
                  <a:ext cx="380839" cy="735197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Rounded Rectangle 70"/>
                <p:cNvSpPr/>
                <p:nvPr/>
              </p:nvSpPr>
              <p:spPr>
                <a:xfrm rot="5400000">
                  <a:off x="2158380" y="3811388"/>
                  <a:ext cx="380839" cy="735198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</p:grpSp>
          <p:cxnSp>
            <p:nvCxnSpPr>
              <p:cNvPr id="65" name="Straight Arrow Connector 26"/>
              <p:cNvCxnSpPr/>
              <p:nvPr/>
            </p:nvCxnSpPr>
            <p:spPr>
              <a:xfrm>
                <a:off x="1202623" y="2769482"/>
                <a:ext cx="1898" cy="758927"/>
              </a:xfrm>
              <a:prstGeom prst="straightConnector1">
                <a:avLst/>
              </a:prstGeom>
              <a:ln w="63500">
                <a:prstDash val="solid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TextBox 87"/>
            <p:cNvSpPr txBox="1"/>
            <p:nvPr/>
          </p:nvSpPr>
          <p:spPr>
            <a:xfrm>
              <a:off x="2362200" y="1514626"/>
              <a:ext cx="129748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Trebuchet MS"/>
                  <a:cs typeface="Trebuchet MS"/>
                </a:rPr>
                <a:t>Alice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8" y="0"/>
            <a:ext cx="9123312" cy="1124744"/>
          </a:xfrm>
        </p:spPr>
        <p:txBody>
          <a:bodyPr>
            <a:noAutofit/>
          </a:bodyPr>
          <a:lstStyle/>
          <a:p>
            <a:r>
              <a:rPr lang="en-US" sz="4400" b="0" dirty="0">
                <a:latin typeface="Calibri Light" panose="020F0502020204030204" pitchFamily="34" charset="0"/>
                <a:cs typeface="Calibri Light" panose="020F0502020204030204" pitchFamily="34" charset="0"/>
              </a:rPr>
              <a:t>It’s Not That Simple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rot="10800000" flipH="1">
            <a:off x="4029571" y="4463042"/>
            <a:ext cx="867733" cy="1"/>
          </a:xfrm>
          <a:prstGeom prst="straightConnector1">
            <a:avLst/>
          </a:prstGeom>
          <a:ln w="63500">
            <a:solidFill>
              <a:schemeClr val="accent2"/>
            </a:solidFill>
            <a:prstDash val="soli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Group 12"/>
          <p:cNvGrpSpPr/>
          <p:nvPr/>
        </p:nvGrpSpPr>
        <p:grpSpPr>
          <a:xfrm rot="16200000">
            <a:off x="3834071" y="1679229"/>
            <a:ext cx="1137531" cy="2090593"/>
            <a:chOff x="3531862" y="1709064"/>
            <a:chExt cx="1390937" cy="2818683"/>
          </a:xfrm>
        </p:grpSpPr>
        <p:sp>
          <p:nvSpPr>
            <p:cNvPr id="53" name="Isosceles Triangle 13"/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54" name="Shape 53"/>
            <p:cNvCxnSpPr/>
            <p:nvPr/>
          </p:nvCxnSpPr>
          <p:spPr>
            <a:xfrm rot="16200000" flipH="1">
              <a:off x="3508390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Isosceles Triangle 15"/>
            <p:cNvSpPr/>
            <p:nvPr/>
          </p:nvSpPr>
          <p:spPr>
            <a:xfrm rot="16200000">
              <a:off x="390115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56" name="Shape 55"/>
            <p:cNvCxnSpPr/>
            <p:nvPr/>
          </p:nvCxnSpPr>
          <p:spPr>
            <a:xfrm rot="16200000">
              <a:off x="4204149" y="4103170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Isosceles Triangle 56"/>
            <p:cNvSpPr/>
            <p:nvPr/>
          </p:nvSpPr>
          <p:spPr>
            <a:xfrm rot="16200000">
              <a:off x="4591665" y="3763557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58" name="Shape 57"/>
            <p:cNvCxnSpPr/>
            <p:nvPr/>
          </p:nvCxnSpPr>
          <p:spPr>
            <a:xfrm rot="16200000">
              <a:off x="3529645" y="4107522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Isosceles Triangle 58"/>
            <p:cNvSpPr/>
            <p:nvPr/>
          </p:nvSpPr>
          <p:spPr>
            <a:xfrm rot="16200000">
              <a:off x="3917160" y="3767908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0" name="Shape 59"/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ounded Rectangle 60"/>
            <p:cNvSpPr/>
            <p:nvPr/>
          </p:nvSpPr>
          <p:spPr>
            <a:xfrm rot="5400000">
              <a:off x="4030124" y="3490305"/>
              <a:ext cx="380839" cy="1377364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 rot="5400000">
              <a:off x="4065868" y="1371255"/>
              <a:ext cx="380839" cy="1333023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72" name="Group 86"/>
          <p:cNvGrpSpPr/>
          <p:nvPr/>
        </p:nvGrpSpPr>
        <p:grpSpPr>
          <a:xfrm rot="16200000">
            <a:off x="3664782" y="3104169"/>
            <a:ext cx="1478511" cy="2092155"/>
            <a:chOff x="2644260" y="2296205"/>
            <a:chExt cx="1013338" cy="1743461"/>
          </a:xfrm>
        </p:grpSpPr>
        <p:sp>
          <p:nvSpPr>
            <p:cNvPr id="73" name="Isosceles Triangle 13"/>
            <p:cNvSpPr/>
            <p:nvPr/>
          </p:nvSpPr>
          <p:spPr>
            <a:xfrm rot="16200000">
              <a:off x="3472640" y="2704353"/>
              <a:ext cx="127674" cy="79116"/>
            </a:xfrm>
            <a:prstGeom prst="triangl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74" name="Shape 73"/>
            <p:cNvCxnSpPr/>
            <p:nvPr/>
          </p:nvCxnSpPr>
          <p:spPr>
            <a:xfrm rot="16200000" flipH="1">
              <a:off x="3237712" y="2482013"/>
              <a:ext cx="445015" cy="73399"/>
            </a:xfrm>
            <a:prstGeom prst="bentConnector2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hape 74"/>
            <p:cNvCxnSpPr/>
            <p:nvPr/>
          </p:nvCxnSpPr>
          <p:spPr>
            <a:xfrm rot="16200000">
              <a:off x="3242386" y="3775629"/>
              <a:ext cx="420000" cy="90199"/>
            </a:xfrm>
            <a:prstGeom prst="bentConnector2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Isosceles Triangle 75"/>
            <p:cNvSpPr/>
            <p:nvPr/>
          </p:nvSpPr>
          <p:spPr>
            <a:xfrm rot="16200000">
              <a:off x="3473205" y="3564432"/>
              <a:ext cx="127674" cy="79116"/>
            </a:xfrm>
            <a:prstGeom prst="triangl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77" name="Group 12"/>
            <p:cNvGrpSpPr/>
            <p:nvPr/>
          </p:nvGrpSpPr>
          <p:grpSpPr>
            <a:xfrm>
              <a:off x="2644260" y="2296783"/>
              <a:ext cx="1013338" cy="1742883"/>
              <a:chOff x="3568342" y="1709059"/>
              <a:chExt cx="1807873" cy="2819852"/>
            </a:xfrm>
          </p:grpSpPr>
          <p:sp>
            <p:nvSpPr>
              <p:cNvPr id="78" name="Isosceles Triangle 13"/>
              <p:cNvSpPr/>
              <p:nvPr/>
            </p:nvSpPr>
            <p:spPr>
              <a:xfrm rot="16200000">
                <a:off x="4498635" y="2362840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79" name="Shape 78"/>
              <p:cNvCxnSpPr/>
              <p:nvPr/>
            </p:nvCxnSpPr>
            <p:spPr>
              <a:xfrm rot="16200000" flipH="1">
                <a:off x="3523179" y="2003586"/>
                <a:ext cx="720000" cy="130948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Isosceles Triangle 15"/>
              <p:cNvSpPr/>
              <p:nvPr/>
            </p:nvSpPr>
            <p:spPr>
              <a:xfrm rot="16200000">
                <a:off x="3915944" y="2358488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81" name="Shape 80"/>
              <p:cNvCxnSpPr/>
              <p:nvPr/>
            </p:nvCxnSpPr>
            <p:spPr>
              <a:xfrm rot="16200000">
                <a:off x="4094543" y="4104335"/>
                <a:ext cx="679527" cy="160922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Isosceles Triangle 81"/>
              <p:cNvSpPr/>
              <p:nvPr/>
            </p:nvSpPr>
            <p:spPr>
              <a:xfrm rot="16200000">
                <a:off x="4482057" y="3763555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83" name="Shape 82"/>
              <p:cNvCxnSpPr/>
              <p:nvPr/>
            </p:nvCxnSpPr>
            <p:spPr>
              <a:xfrm rot="16200000">
                <a:off x="3518645" y="4108687"/>
                <a:ext cx="679527" cy="160922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Isosceles Triangle 83"/>
              <p:cNvSpPr/>
              <p:nvPr/>
            </p:nvSpPr>
            <p:spPr>
              <a:xfrm rot="16200000">
                <a:off x="3906159" y="3767906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85" name="Shape 84"/>
              <p:cNvCxnSpPr/>
              <p:nvPr/>
            </p:nvCxnSpPr>
            <p:spPr>
              <a:xfrm rot="16200000" flipH="1">
                <a:off x="4105869" y="2003584"/>
                <a:ext cx="720000" cy="130950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Rounded Rectangle 85"/>
              <p:cNvSpPr/>
              <p:nvPr/>
            </p:nvSpPr>
            <p:spPr>
              <a:xfrm rot="5400000">
                <a:off x="4277097" y="3279811"/>
                <a:ext cx="380840" cy="1798349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 rot="5400000">
                <a:off x="4297346" y="1127866"/>
                <a:ext cx="359389" cy="1798349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93" name="Content Placeholder 2"/>
          <p:cNvSpPr txBox="1">
            <a:spLocks/>
          </p:cNvSpPr>
          <p:nvPr/>
        </p:nvSpPr>
        <p:spPr>
          <a:xfrm>
            <a:off x="20688" y="5181600"/>
            <a:ext cx="9131180" cy="1219200"/>
          </a:xfrm>
          <a:prstGeom prst="rect">
            <a:avLst/>
          </a:prstGeom>
          <a:solidFill>
            <a:srgbClr val="485A25"/>
          </a:solidFill>
        </p:spPr>
        <p:txBody>
          <a:bodyPr vert="horz" lIns="101596" tIns="50796" rIns="101596" bIns="50796" rtlCol="0">
            <a:normAutofit/>
          </a:bodyPr>
          <a:lstStyle/>
          <a:p>
            <a:pPr algn="ctr" defTabSz="101596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3200" dirty="0">
                <a:solidFill>
                  <a:prstClr val="white"/>
                </a:solidFill>
                <a:cs typeface="Trebuchet MS"/>
              </a:rPr>
              <a:t>But, how do we transmit without interfering at receivers with fewer antennas?</a:t>
            </a:r>
          </a:p>
        </p:txBody>
      </p:sp>
      <p:cxnSp>
        <p:nvCxnSpPr>
          <p:cNvPr id="94" name="Straight Arrow Connector 26"/>
          <p:cNvCxnSpPr/>
          <p:nvPr/>
        </p:nvCxnSpPr>
        <p:spPr>
          <a:xfrm rot="5400000" flipH="1" flipV="1">
            <a:off x="3792763" y="1732500"/>
            <a:ext cx="1257994" cy="949016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9" name="Group 98"/>
          <p:cNvGrpSpPr/>
          <p:nvPr/>
        </p:nvGrpSpPr>
        <p:grpSpPr>
          <a:xfrm>
            <a:off x="4953000" y="1185590"/>
            <a:ext cx="2971800" cy="661692"/>
            <a:chOff x="4876800" y="1033190"/>
            <a:chExt cx="2971800" cy="661692"/>
          </a:xfrm>
        </p:grpSpPr>
        <p:sp>
          <p:nvSpPr>
            <p:cNvPr id="97" name="Explosion 2 96"/>
            <p:cNvSpPr/>
            <p:nvPr/>
          </p:nvSpPr>
          <p:spPr>
            <a:xfrm>
              <a:off x="4876800" y="1033190"/>
              <a:ext cx="848313" cy="661692"/>
            </a:xfrm>
            <a:prstGeom prst="irregularSeal2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717037" y="1066800"/>
              <a:ext cx="21315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Trebuchet MS"/>
                  <a:cs typeface="Trebuchet MS"/>
                </a:rPr>
                <a:t>Interference!!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4953000" y="2310108"/>
            <a:ext cx="2971800" cy="661692"/>
            <a:chOff x="4876800" y="1033190"/>
            <a:chExt cx="2971800" cy="661692"/>
          </a:xfrm>
        </p:grpSpPr>
        <p:sp>
          <p:nvSpPr>
            <p:cNvPr id="101" name="Explosion 2 100"/>
            <p:cNvSpPr/>
            <p:nvPr/>
          </p:nvSpPr>
          <p:spPr>
            <a:xfrm>
              <a:off x="4876800" y="1033190"/>
              <a:ext cx="848313" cy="661692"/>
            </a:xfrm>
            <a:prstGeom prst="irregularSeal2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717037" y="1066800"/>
              <a:ext cx="21315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Trebuchet MS"/>
                  <a:cs typeface="Trebuchet MS"/>
                </a:rPr>
                <a:t>Interference!!</a:t>
              </a: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2383555" y="2598449"/>
            <a:ext cx="10432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Bob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374180" y="3957935"/>
            <a:ext cx="868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Chris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9089525" y="31254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96" name="Straight Arrow Connector 26"/>
          <p:cNvCxnSpPr/>
          <p:nvPr/>
        </p:nvCxnSpPr>
        <p:spPr>
          <a:xfrm rot="5400000" flipH="1" flipV="1">
            <a:off x="3716234" y="3285137"/>
            <a:ext cx="1447801" cy="821129"/>
          </a:xfrm>
          <a:prstGeom prst="straightConnector1">
            <a:avLst/>
          </a:prstGeom>
          <a:ln w="25400">
            <a:solidFill>
              <a:schemeClr val="accent2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26"/>
          <p:cNvCxnSpPr/>
          <p:nvPr/>
        </p:nvCxnSpPr>
        <p:spPr>
          <a:xfrm rot="16200000">
            <a:off x="4440563" y="2438859"/>
            <a:ext cx="2769" cy="910712"/>
          </a:xfrm>
          <a:prstGeom prst="straightConnector1">
            <a:avLst/>
          </a:prstGeom>
          <a:ln w="63500">
            <a:solidFill>
              <a:schemeClr val="accent3">
                <a:lumMod val="75000"/>
              </a:schemeClr>
            </a:solidFill>
            <a:prstDash val="soli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26"/>
          <p:cNvCxnSpPr/>
          <p:nvPr/>
        </p:nvCxnSpPr>
        <p:spPr>
          <a:xfrm rot="5400000" flipH="1" flipV="1">
            <a:off x="3136784" y="2660116"/>
            <a:ext cx="2652271" cy="866698"/>
          </a:xfrm>
          <a:prstGeom prst="straightConnector1">
            <a:avLst/>
          </a:prstGeom>
          <a:ln w="25400">
            <a:solidFill>
              <a:schemeClr val="accent2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0875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0" dirty="0">
                <a:latin typeface="Calibri Light" panose="020F0502020204030204" pitchFamily="34" charset="0"/>
                <a:cs typeface="Calibri Light" panose="020F0502020204030204" pitchFamily="34" charset="0"/>
              </a:rPr>
              <a:t>Interference </a:t>
            </a:r>
            <a:r>
              <a:rPr lang="en-US" sz="4800" b="0" dirty="0" err="1">
                <a:latin typeface="Calibri Light" panose="020F0502020204030204" pitchFamily="34" charset="0"/>
                <a:cs typeface="Calibri Light" panose="020F0502020204030204" pitchFamily="34" charset="0"/>
              </a:rPr>
              <a:t>Nulling</a:t>
            </a:r>
            <a:endParaRPr lang="en-US" sz="4800" b="0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33400" y="1824813"/>
            <a:ext cx="3417608" cy="1908987"/>
            <a:chOff x="533400" y="1520013"/>
            <a:chExt cx="3417608" cy="1908987"/>
          </a:xfrm>
        </p:grpSpPr>
        <p:grpSp>
          <p:nvGrpSpPr>
            <p:cNvPr id="3" name="Group 12"/>
            <p:cNvGrpSpPr/>
            <p:nvPr/>
          </p:nvGrpSpPr>
          <p:grpSpPr>
            <a:xfrm rot="16200000">
              <a:off x="2336946" y="1814938"/>
              <a:ext cx="1137531" cy="2090593"/>
              <a:chOff x="3531862" y="1709064"/>
              <a:chExt cx="1390937" cy="2818683"/>
            </a:xfrm>
          </p:grpSpPr>
          <p:sp>
            <p:nvSpPr>
              <p:cNvPr id="5" name="Isosceles Triangle 13"/>
              <p:cNvSpPr/>
              <p:nvPr/>
            </p:nvSpPr>
            <p:spPr>
              <a:xfrm rot="16200000">
                <a:off x="4605244" y="2362843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6" name="Shape 5"/>
              <p:cNvCxnSpPr/>
              <p:nvPr/>
            </p:nvCxnSpPr>
            <p:spPr>
              <a:xfrm rot="16200000" flipH="1">
                <a:off x="3508390" y="2003589"/>
                <a:ext cx="720000" cy="130949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Isosceles Triangle 15"/>
              <p:cNvSpPr/>
              <p:nvPr/>
            </p:nvSpPr>
            <p:spPr>
              <a:xfrm rot="16200000">
                <a:off x="3901155" y="2358491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8" name="Shape 7"/>
              <p:cNvCxnSpPr/>
              <p:nvPr/>
            </p:nvCxnSpPr>
            <p:spPr>
              <a:xfrm rot="16200000">
                <a:off x="4204149" y="4103170"/>
                <a:ext cx="679528" cy="160922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Isosceles Triangle 8"/>
              <p:cNvSpPr/>
              <p:nvPr/>
            </p:nvSpPr>
            <p:spPr>
              <a:xfrm rot="16200000">
                <a:off x="4591665" y="3763557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0" name="Shape 9"/>
              <p:cNvCxnSpPr/>
              <p:nvPr/>
            </p:nvCxnSpPr>
            <p:spPr>
              <a:xfrm rot="16200000">
                <a:off x="3529645" y="4107522"/>
                <a:ext cx="679528" cy="160922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Isosceles Triangle 10"/>
              <p:cNvSpPr/>
              <p:nvPr/>
            </p:nvSpPr>
            <p:spPr>
              <a:xfrm rot="16200000">
                <a:off x="3917160" y="3767908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2" name="Shape 11"/>
              <p:cNvCxnSpPr/>
              <p:nvPr/>
            </p:nvCxnSpPr>
            <p:spPr>
              <a:xfrm rot="16200000" flipH="1">
                <a:off x="4212478" y="2003589"/>
                <a:ext cx="720000" cy="130949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ounded Rectangle 12"/>
              <p:cNvSpPr/>
              <p:nvPr/>
            </p:nvSpPr>
            <p:spPr>
              <a:xfrm rot="5400000">
                <a:off x="4030124" y="3490305"/>
                <a:ext cx="380839" cy="1377364"/>
              </a:xfrm>
              <a:prstGeom prst="roundRect">
                <a:avLst/>
              </a:prstGeom>
              <a:ln w="381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 rot="5400000">
                <a:off x="4065868" y="1371255"/>
                <a:ext cx="380839" cy="1333023"/>
              </a:xfrm>
              <a:prstGeom prst="roundRect">
                <a:avLst/>
              </a:prstGeom>
              <a:ln w="381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14"/>
            <p:cNvGrpSpPr/>
            <p:nvPr/>
          </p:nvGrpSpPr>
          <p:grpSpPr>
            <a:xfrm rot="16200000">
              <a:off x="2587760" y="771759"/>
              <a:ext cx="601252" cy="2097760"/>
              <a:chOff x="891699" y="2260633"/>
              <a:chExt cx="412087" cy="1748133"/>
            </a:xfrm>
          </p:grpSpPr>
          <p:grpSp>
            <p:nvGrpSpPr>
              <p:cNvPr id="15" name="Group 40"/>
              <p:cNvGrpSpPr/>
              <p:nvPr/>
            </p:nvGrpSpPr>
            <p:grpSpPr>
              <a:xfrm>
                <a:off x="891699" y="2260634"/>
                <a:ext cx="412087" cy="1748134"/>
                <a:chOff x="1981201" y="1676401"/>
                <a:chExt cx="735198" cy="2828360"/>
              </a:xfrm>
            </p:grpSpPr>
            <p:cxnSp>
              <p:nvCxnSpPr>
                <p:cNvPr id="18" name="Shape 17"/>
                <p:cNvCxnSpPr/>
                <p:nvPr/>
              </p:nvCxnSpPr>
              <p:spPr>
                <a:xfrm rot="16200000" flipH="1">
                  <a:off x="1962488" y="1949927"/>
                  <a:ext cx="720000" cy="172947"/>
                </a:xfrm>
                <a:prstGeom prst="bentConnector2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Isosceles Triangle 18"/>
                <p:cNvSpPr/>
                <p:nvPr/>
              </p:nvSpPr>
              <p:spPr>
                <a:xfrm rot="16200000">
                  <a:off x="2376253" y="2325827"/>
                  <a:ext cx="206567" cy="141149"/>
                </a:xfrm>
                <a:prstGeom prst="triangl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20" name="Shape 19"/>
                <p:cNvCxnSpPr/>
                <p:nvPr/>
              </p:nvCxnSpPr>
              <p:spPr>
                <a:xfrm rot="16200000">
                  <a:off x="1988739" y="4084534"/>
                  <a:ext cx="679531" cy="160923"/>
                </a:xfrm>
                <a:prstGeom prst="bentConnector2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Isosceles Triangle 20"/>
                <p:cNvSpPr/>
                <p:nvPr/>
              </p:nvSpPr>
              <p:spPr>
                <a:xfrm rot="16200000">
                  <a:off x="2376253" y="3760287"/>
                  <a:ext cx="206567" cy="141149"/>
                </a:xfrm>
                <a:prstGeom prst="triangl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" name="Rounded Rectangle 21"/>
                <p:cNvSpPr/>
                <p:nvPr/>
              </p:nvSpPr>
              <p:spPr>
                <a:xfrm rot="5400000">
                  <a:off x="2158381" y="1670169"/>
                  <a:ext cx="380839" cy="735197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" name="Rounded Rectangle 22"/>
                <p:cNvSpPr/>
                <p:nvPr/>
              </p:nvSpPr>
              <p:spPr>
                <a:xfrm rot="5400000">
                  <a:off x="2158380" y="3811388"/>
                  <a:ext cx="380839" cy="735198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</p:grpSp>
          <p:cxnSp>
            <p:nvCxnSpPr>
              <p:cNvPr id="17" name="Straight Arrow Connector 26"/>
              <p:cNvCxnSpPr/>
              <p:nvPr/>
            </p:nvCxnSpPr>
            <p:spPr>
              <a:xfrm>
                <a:off x="1202623" y="2769482"/>
                <a:ext cx="1898" cy="758927"/>
              </a:xfrm>
              <a:prstGeom prst="straightConnector1">
                <a:avLst/>
              </a:prstGeom>
              <a:ln w="63500">
                <a:prstDash val="solid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533400" y="1592021"/>
              <a:ext cx="129748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Trebuchet MS"/>
                  <a:cs typeface="Trebuchet MS"/>
                </a:rPr>
                <a:t>Alice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4755" y="2667132"/>
              <a:ext cx="104321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Trebuchet MS"/>
                  <a:cs typeface="Trebuchet MS"/>
                </a:rPr>
                <a:t>Bob</a:t>
              </a:r>
            </a:p>
          </p:txBody>
        </p:sp>
      </p:grpSp>
      <p:cxnSp>
        <p:nvCxnSpPr>
          <p:cNvPr id="41" name="Straight Arrow Connector 26"/>
          <p:cNvCxnSpPr/>
          <p:nvPr/>
        </p:nvCxnSpPr>
        <p:spPr>
          <a:xfrm rot="16200000">
            <a:off x="2952568" y="2606448"/>
            <a:ext cx="2769" cy="910712"/>
          </a:xfrm>
          <a:prstGeom prst="straightConnector1">
            <a:avLst/>
          </a:prstGeom>
          <a:ln w="63500">
            <a:solidFill>
              <a:schemeClr val="accent3">
                <a:lumMod val="75000"/>
              </a:schemeClr>
            </a:solidFill>
            <a:prstDash val="soli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2446784" y="1932185"/>
            <a:ext cx="871190" cy="1624609"/>
            <a:chOff x="2597229" y="1402773"/>
            <a:chExt cx="871190" cy="1624609"/>
          </a:xfrm>
        </p:grpSpPr>
        <p:sp>
          <p:nvSpPr>
            <p:cNvPr id="46" name="TextBox 45"/>
            <p:cNvSpPr txBox="1"/>
            <p:nvPr/>
          </p:nvSpPr>
          <p:spPr>
            <a:xfrm rot="18730807">
              <a:off x="2229543" y="1968856"/>
              <a:ext cx="1624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600" dirty="0" err="1">
                  <a:solidFill>
                    <a:prstClr val="black"/>
                  </a:solidFill>
                  <a:latin typeface="Trebuchet MS"/>
                  <a:cs typeface="Trebuchet MS"/>
                </a:rPr>
                <a:t>nulling</a:t>
              </a:r>
              <a:endParaRPr lang="en-US" sz="26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42" name="Straight Arrow Connector 26"/>
            <p:cNvCxnSpPr/>
            <p:nvPr/>
          </p:nvCxnSpPr>
          <p:spPr>
            <a:xfrm rot="5400000" flipH="1" flipV="1">
              <a:off x="2544704" y="1607293"/>
              <a:ext cx="976239" cy="871190"/>
            </a:xfrm>
            <a:prstGeom prst="straightConnector1">
              <a:avLst/>
            </a:prstGeom>
            <a:ln w="25400">
              <a:solidFill>
                <a:schemeClr val="accent3">
                  <a:lumMod val="75000"/>
                </a:schemeClr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Content Placeholder 51"/>
          <p:cNvSpPr>
            <a:spLocks noGrp="1"/>
          </p:cNvSpPr>
          <p:nvPr>
            <p:ph idx="1"/>
          </p:nvPr>
        </p:nvSpPr>
        <p:spPr>
          <a:xfrm>
            <a:off x="381000" y="4114800"/>
            <a:ext cx="8686800" cy="21336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2800" dirty="0">
                <a:latin typeface="+mn-lt"/>
                <a:cs typeface="Trebuchet MS"/>
              </a:rPr>
              <a:t>Signals cancel each other at Alice’s receiver</a:t>
            </a:r>
          </a:p>
          <a:p>
            <a:pPr lvl="0">
              <a:spcBef>
                <a:spcPts val="1800"/>
              </a:spcBef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  <a:cs typeface="Trebuchet MS"/>
              </a:rPr>
              <a:t>Signals don’t cancel each other at Bob’s receiver</a:t>
            </a:r>
          </a:p>
          <a:p>
            <a:pPr lvl="1">
              <a:spcBef>
                <a:spcPts val="1800"/>
              </a:spcBef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  <a:cs typeface="Trebuchet MS"/>
              </a:rPr>
              <a:t>Because channels are different</a:t>
            </a:r>
          </a:p>
          <a:p>
            <a:endParaRPr lang="en-US" sz="2800" dirty="0">
              <a:latin typeface="+mn-lt"/>
            </a:endParaRPr>
          </a:p>
        </p:txBody>
      </p:sp>
      <p:graphicFrame>
        <p:nvGraphicFramePr>
          <p:cNvPr id="32" name="Object 19"/>
          <p:cNvGraphicFramePr>
            <a:graphicFrameLocks/>
          </p:cNvGraphicFramePr>
          <p:nvPr/>
        </p:nvGraphicFramePr>
        <p:xfrm>
          <a:off x="2743200" y="3184525"/>
          <a:ext cx="2540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1600" imgH="127000" progId="Equation.3">
                  <p:embed/>
                </p:oleObj>
              </mc:Choice>
              <mc:Fallback>
                <p:oleObj name="Equation" r:id="rId4" imgW="101600" imgH="127000" progId="Equation.3">
                  <p:embed/>
                  <p:pic>
                    <p:nvPicPr>
                      <p:cNvPr id="32" name="Object 1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3184525"/>
                        <a:ext cx="254000" cy="311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1477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Interference Nulling</a:t>
            </a:r>
            <a:endParaRPr lang="en-US" dirty="0"/>
          </a:p>
        </p:txBody>
      </p:sp>
      <p:sp>
        <p:nvSpPr>
          <p:cNvPr id="52" name="Content Placeholder 51"/>
          <p:cNvSpPr>
            <a:spLocks noGrp="1"/>
          </p:cNvSpPr>
          <p:nvPr>
            <p:ph idx="1"/>
          </p:nvPr>
        </p:nvSpPr>
        <p:spPr>
          <a:xfrm>
            <a:off x="381000" y="4191000"/>
            <a:ext cx="8686800" cy="2514600"/>
          </a:xfrm>
        </p:spPr>
        <p:txBody>
          <a:bodyPr>
            <a:normAutofit fontScale="92500" lnSpcReduction="20000"/>
          </a:bodyPr>
          <a:lstStyle/>
          <a:p>
            <a:pPr lvl="0">
              <a:defRPr/>
            </a:pPr>
            <a:r>
              <a:rPr lang="en-US" sz="2800" dirty="0">
                <a:latin typeface="+mn-lt"/>
                <a:cs typeface="Trebuchet MS"/>
              </a:rPr>
              <a:t>Signals cancel each other at Alice’s receiver</a:t>
            </a:r>
          </a:p>
          <a:p>
            <a:pPr lvl="0">
              <a:spcBef>
                <a:spcPts val="1800"/>
              </a:spcBef>
              <a:defRPr/>
            </a:pPr>
            <a:r>
              <a:rPr lang="en-US" sz="2800" dirty="0">
                <a:latin typeface="+mn-lt"/>
                <a:cs typeface="Trebuchet MS"/>
              </a:rPr>
              <a:t>Signals don’t cancel each other at Bob’s receiver</a:t>
            </a:r>
          </a:p>
          <a:p>
            <a:pPr lvl="1">
              <a:spcBef>
                <a:spcPts val="1800"/>
              </a:spcBef>
              <a:defRPr/>
            </a:pPr>
            <a:r>
              <a:rPr lang="en-US" dirty="0">
                <a:latin typeface="+mn-lt"/>
                <a:cs typeface="Trebuchet MS"/>
              </a:rPr>
              <a:t>Because channels are different</a:t>
            </a:r>
          </a:p>
          <a:p>
            <a:pPr>
              <a:spcBef>
                <a:spcPts val="1800"/>
              </a:spcBef>
              <a:defRPr/>
            </a:pPr>
            <a:r>
              <a:rPr lang="en-US" sz="2800" dirty="0">
                <a:latin typeface="+mn-lt"/>
                <a:cs typeface="Trebuchet MS"/>
              </a:rPr>
              <a:t>Bob’s sender learns channels either by feedback from Alice’s receiver or via reciprocity</a:t>
            </a:r>
          </a:p>
          <a:p>
            <a:endParaRPr lang="en-US" dirty="0">
              <a:latin typeface="+mn-lt"/>
            </a:endParaRPr>
          </a:p>
        </p:txBody>
      </p:sp>
      <p:grpSp>
        <p:nvGrpSpPr>
          <p:cNvPr id="4" name="Group 12"/>
          <p:cNvGrpSpPr/>
          <p:nvPr/>
        </p:nvGrpSpPr>
        <p:grpSpPr>
          <a:xfrm rot="16200000">
            <a:off x="2336946" y="2119738"/>
            <a:ext cx="1137531" cy="2090593"/>
            <a:chOff x="3531862" y="1709064"/>
            <a:chExt cx="1390937" cy="2818683"/>
          </a:xfrm>
        </p:grpSpPr>
        <p:sp>
          <p:nvSpPr>
            <p:cNvPr id="5" name="Isosceles Triangle 13"/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" name="Shape 5"/>
            <p:cNvCxnSpPr/>
            <p:nvPr/>
          </p:nvCxnSpPr>
          <p:spPr>
            <a:xfrm rot="16200000" flipH="1">
              <a:off x="3508390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15"/>
            <p:cNvSpPr/>
            <p:nvPr/>
          </p:nvSpPr>
          <p:spPr>
            <a:xfrm rot="16200000">
              <a:off x="390115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8" name="Shape 7"/>
            <p:cNvCxnSpPr/>
            <p:nvPr/>
          </p:nvCxnSpPr>
          <p:spPr>
            <a:xfrm rot="16200000">
              <a:off x="4204149" y="4103170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sosceles Triangle 8"/>
            <p:cNvSpPr/>
            <p:nvPr/>
          </p:nvSpPr>
          <p:spPr>
            <a:xfrm rot="16200000">
              <a:off x="4591665" y="3763557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0" name="Shape 9"/>
            <p:cNvCxnSpPr/>
            <p:nvPr/>
          </p:nvCxnSpPr>
          <p:spPr>
            <a:xfrm rot="16200000">
              <a:off x="3529645" y="4107522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Isosceles Triangle 10"/>
            <p:cNvSpPr/>
            <p:nvPr/>
          </p:nvSpPr>
          <p:spPr>
            <a:xfrm rot="16200000">
              <a:off x="3917160" y="3767908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2" name="Shape 11"/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 rot="5400000">
              <a:off x="4030124" y="3490305"/>
              <a:ext cx="380839" cy="1377364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 rot="5400000">
              <a:off x="4065868" y="1371255"/>
              <a:ext cx="380839" cy="1333023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 rot="16200000">
            <a:off x="2587760" y="1076559"/>
            <a:ext cx="601252" cy="2097760"/>
            <a:chOff x="891699" y="2260633"/>
            <a:chExt cx="412087" cy="1748133"/>
          </a:xfrm>
        </p:grpSpPr>
        <p:grpSp>
          <p:nvGrpSpPr>
            <p:cNvPr id="16" name="Group 40"/>
            <p:cNvGrpSpPr/>
            <p:nvPr/>
          </p:nvGrpSpPr>
          <p:grpSpPr>
            <a:xfrm>
              <a:off x="891699" y="2260634"/>
              <a:ext cx="412087" cy="1748134"/>
              <a:chOff x="1981201" y="1676401"/>
              <a:chExt cx="735198" cy="2828360"/>
            </a:xfrm>
          </p:grpSpPr>
          <p:cxnSp>
            <p:nvCxnSpPr>
              <p:cNvPr id="18" name="Shape 17"/>
              <p:cNvCxnSpPr/>
              <p:nvPr/>
            </p:nvCxnSpPr>
            <p:spPr>
              <a:xfrm rot="16200000" flipH="1">
                <a:off x="1962488" y="1949927"/>
                <a:ext cx="720000" cy="172947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Isosceles Triangle 18"/>
              <p:cNvSpPr/>
              <p:nvPr/>
            </p:nvSpPr>
            <p:spPr>
              <a:xfrm rot="16200000">
                <a:off x="2376253" y="232582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0" name="Shape 19"/>
              <p:cNvCxnSpPr/>
              <p:nvPr/>
            </p:nvCxnSpPr>
            <p:spPr>
              <a:xfrm rot="16200000">
                <a:off x="1988739" y="4084534"/>
                <a:ext cx="679531" cy="160923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Isosceles Triangle 20"/>
              <p:cNvSpPr/>
              <p:nvPr/>
            </p:nvSpPr>
            <p:spPr>
              <a:xfrm rot="16200000">
                <a:off x="2376253" y="376028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 rot="5400000">
                <a:off x="2158381" y="1670169"/>
                <a:ext cx="380839" cy="735197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 rot="5400000">
                <a:off x="2158380" y="3811388"/>
                <a:ext cx="380839" cy="735198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17" name="Straight Arrow Connector 26"/>
            <p:cNvCxnSpPr/>
            <p:nvPr/>
          </p:nvCxnSpPr>
          <p:spPr>
            <a:xfrm>
              <a:off x="1202623" y="2769482"/>
              <a:ext cx="1898" cy="758927"/>
            </a:xfrm>
            <a:prstGeom prst="straightConnector1">
              <a:avLst/>
            </a:prstGeom>
            <a:ln w="63500">
              <a:prstDash val="solid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533400" y="1896821"/>
            <a:ext cx="12974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Alice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461796" y="2032496"/>
            <a:ext cx="808550" cy="692396"/>
            <a:chOff x="1970891" y="1562877"/>
            <a:chExt cx="808550" cy="692396"/>
          </a:xfrm>
        </p:grpSpPr>
        <p:cxnSp>
          <p:nvCxnSpPr>
            <p:cNvPr id="29" name="Straight Arrow Connector 26"/>
            <p:cNvCxnSpPr/>
            <p:nvPr/>
          </p:nvCxnSpPr>
          <p:spPr>
            <a:xfrm flipV="1">
              <a:off x="1983361" y="1593560"/>
              <a:ext cx="796080" cy="661713"/>
            </a:xfrm>
            <a:prstGeom prst="straightConnector1">
              <a:avLst/>
            </a:prstGeom>
            <a:ln w="25400">
              <a:solidFill>
                <a:schemeClr val="accent3">
                  <a:lumMod val="75000"/>
                </a:schemeClr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509" name="Object 5"/>
            <p:cNvGraphicFramePr>
              <a:graphicFrameLocks/>
            </p:cNvGraphicFramePr>
            <p:nvPr/>
          </p:nvGraphicFramePr>
          <p:xfrm>
            <a:off x="1970891" y="1562877"/>
            <a:ext cx="349250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39700" imgH="177800" progId="Equation.3">
                    <p:embed/>
                  </p:oleObj>
                </mc:Choice>
                <mc:Fallback>
                  <p:oleObj name="Equation" r:id="rId4" imgW="139700" imgH="177800" progId="Equation.3">
                    <p:embed/>
                    <p:pic>
                      <p:nvPicPr>
                        <p:cNvPr id="21509" name="Object 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0891" y="1562877"/>
                          <a:ext cx="349250" cy="4413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" name="Group 44"/>
          <p:cNvGrpSpPr/>
          <p:nvPr/>
        </p:nvGrpSpPr>
        <p:grpSpPr>
          <a:xfrm>
            <a:off x="2481610" y="2086122"/>
            <a:ext cx="871190" cy="1190478"/>
            <a:chOff x="2619528" y="1831022"/>
            <a:chExt cx="871190" cy="1190478"/>
          </a:xfrm>
        </p:grpSpPr>
        <p:cxnSp>
          <p:nvCxnSpPr>
            <p:cNvPr id="31" name="Straight Arrow Connector 26"/>
            <p:cNvCxnSpPr/>
            <p:nvPr/>
          </p:nvCxnSpPr>
          <p:spPr>
            <a:xfrm rot="5400000" flipH="1" flipV="1">
              <a:off x="2459884" y="1990666"/>
              <a:ext cx="1190478" cy="871190"/>
            </a:xfrm>
            <a:prstGeom prst="straightConnector1">
              <a:avLst/>
            </a:prstGeom>
            <a:ln w="25400">
              <a:solidFill>
                <a:schemeClr val="accent3">
                  <a:lumMod val="75000"/>
                </a:schemeClr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510" name="Object 6"/>
            <p:cNvGraphicFramePr>
              <a:graphicFrameLocks/>
            </p:cNvGraphicFramePr>
            <p:nvPr/>
          </p:nvGraphicFramePr>
          <p:xfrm>
            <a:off x="2881118" y="2580175"/>
            <a:ext cx="381000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52400" imgH="177800" progId="Equation.3">
                    <p:embed/>
                  </p:oleObj>
                </mc:Choice>
                <mc:Fallback>
                  <p:oleObj name="Equation" r:id="rId6" imgW="152400" imgH="177800" progId="Equation.3">
                    <p:embed/>
                    <p:pic>
                      <p:nvPicPr>
                        <p:cNvPr id="21510" name="Object 6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1118" y="2580175"/>
                          <a:ext cx="381000" cy="4413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0" name="TextBox 49"/>
          <p:cNvSpPr txBox="1"/>
          <p:nvPr/>
        </p:nvSpPr>
        <p:spPr>
          <a:xfrm>
            <a:off x="554755" y="2967944"/>
            <a:ext cx="10432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Bob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93213" y="2661282"/>
                <a:ext cx="57996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𝛼</m:t>
                      </m:r>
                      <m:r>
                        <a:rPr lang="en-US" sz="2800" b="1" i="0" smtClean="0">
                          <a:latin typeface="Cambria Math" charset="0"/>
                        </a:rPr>
                        <m:t> </m:t>
                      </m:r>
                      <m:r>
                        <a:rPr lang="en-US" sz="2800" b="1" i="0" smtClean="0">
                          <a:latin typeface="Cambria Math" charset="0"/>
                        </a:rPr>
                        <m:t>𝐱</m:t>
                      </m:r>
                    </m:oMath>
                  </m:oMathPara>
                </a14:m>
                <a:endParaRPr lang="en-US" sz="28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213" y="2661282"/>
                <a:ext cx="579967" cy="43088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306407" y="3223658"/>
                <a:ext cx="5831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𝛽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1" i="0" smtClean="0">
                          <a:latin typeface="Cambria Math" charset="0"/>
                        </a:rPr>
                        <m:t>𝐱</m:t>
                      </m:r>
                    </m:oMath>
                  </m:oMathPara>
                </a14:m>
                <a:endParaRPr lang="en-US" sz="28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407" y="3223658"/>
                <a:ext cx="583173" cy="43088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4135800" y="1884059"/>
                <a:ext cx="9376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𝛼</m:t>
                      </m:r>
                      <m:r>
                        <a:rPr lang="en-US" sz="2800" b="1" i="0" smtClean="0">
                          <a:latin typeface="Cambria Math" charset="0"/>
                        </a:rPr>
                        <m:t> </m:t>
                      </m:r>
                      <m:r>
                        <a:rPr lang="en-US" sz="2800" b="1" i="0" smtClean="0">
                          <a:latin typeface="Cambria Math" charset="0"/>
                        </a:rPr>
                        <m:t>𝐱</m:t>
                      </m:r>
                    </m:oMath>
                  </m:oMathPara>
                </a14:m>
                <a:endParaRPr lang="en-US" sz="28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5800" y="1884059"/>
                <a:ext cx="937628" cy="4308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953000" y="1837892"/>
                <a:ext cx="14014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80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𝛽</m:t>
                      </m:r>
                      <m:r>
                        <a:rPr lang="en-US" sz="2800" b="1">
                          <a:latin typeface="Cambria Math" charset="0"/>
                        </a:rPr>
                        <m:t> </m:t>
                      </m:r>
                      <m:r>
                        <a:rPr lang="en-US" sz="2800" b="1" i="0" smtClean="0">
                          <a:latin typeface="Cambria Math" charset="0"/>
                        </a:rPr>
                        <m:t>𝐱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1837892"/>
                <a:ext cx="1401474" cy="52322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314106" y="1884059"/>
                <a:ext cx="848694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106" y="1884059"/>
                <a:ext cx="848694" cy="52322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191000" y="2464713"/>
                <a:ext cx="36620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b="0" dirty="0">
                    <a:sym typeface="Wingdings"/>
                  </a:rPr>
                  <a:t> Nulling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𝛼</m:t>
                    </m:r>
                    <m:r>
                      <a:rPr lang="en-US" sz="2800" b="1" i="0" smtClean="0">
                        <a:latin typeface="Cambria Math" charset="0"/>
                      </a:rPr>
                      <m:t>=−</m:t>
                    </m:r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800" b="0" i="0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𝛽</m:t>
                    </m:r>
                  </m:oMath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2464713"/>
                <a:ext cx="3662028" cy="430887"/>
              </a:xfrm>
              <a:prstGeom prst="rect">
                <a:avLst/>
              </a:prstGeom>
              <a:blipFill rotWithShape="0">
                <a:blip r:embed="rId14"/>
                <a:stretch>
                  <a:fillRect l="-6000" t="-28169" b="-50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4054206" y="3049557"/>
                <a:ext cx="832664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≠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206" y="3049557"/>
                <a:ext cx="832664" cy="52322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0264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uiExpand="1" build="p"/>
      <p:bldP spid="3" grpId="0"/>
      <p:bldP spid="47" grpId="0"/>
      <p:bldP spid="48" grpId="0"/>
      <p:bldP spid="25" grpId="0"/>
      <p:bldP spid="26" grpId="0" animBg="1"/>
      <p:bldP spid="49" grpId="0"/>
      <p:bldP spid="5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Interference Nulling</a:t>
            </a:r>
            <a:endParaRPr lang="en-US" dirty="0"/>
          </a:p>
        </p:txBody>
      </p:sp>
      <p:grpSp>
        <p:nvGrpSpPr>
          <p:cNvPr id="4" name="Group 12"/>
          <p:cNvGrpSpPr/>
          <p:nvPr/>
        </p:nvGrpSpPr>
        <p:grpSpPr>
          <a:xfrm rot="16200000">
            <a:off x="2336946" y="2119738"/>
            <a:ext cx="1137531" cy="2090593"/>
            <a:chOff x="3531862" y="1709064"/>
            <a:chExt cx="1390937" cy="2818683"/>
          </a:xfrm>
        </p:grpSpPr>
        <p:sp>
          <p:nvSpPr>
            <p:cNvPr id="5" name="Isosceles Triangle 13"/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" name="Shape 5"/>
            <p:cNvCxnSpPr/>
            <p:nvPr/>
          </p:nvCxnSpPr>
          <p:spPr>
            <a:xfrm rot="16200000" flipH="1">
              <a:off x="3508390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15"/>
            <p:cNvSpPr/>
            <p:nvPr/>
          </p:nvSpPr>
          <p:spPr>
            <a:xfrm rot="16200000">
              <a:off x="390115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8" name="Shape 7"/>
            <p:cNvCxnSpPr/>
            <p:nvPr/>
          </p:nvCxnSpPr>
          <p:spPr>
            <a:xfrm rot="16200000">
              <a:off x="4204149" y="4103170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sosceles Triangle 8"/>
            <p:cNvSpPr/>
            <p:nvPr/>
          </p:nvSpPr>
          <p:spPr>
            <a:xfrm rot="16200000">
              <a:off x="4591665" y="3763557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0" name="Shape 9"/>
            <p:cNvCxnSpPr/>
            <p:nvPr/>
          </p:nvCxnSpPr>
          <p:spPr>
            <a:xfrm rot="16200000">
              <a:off x="3529645" y="4107522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Isosceles Triangle 10"/>
            <p:cNvSpPr/>
            <p:nvPr/>
          </p:nvSpPr>
          <p:spPr>
            <a:xfrm rot="16200000">
              <a:off x="3917160" y="3767908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2" name="Shape 11"/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 rot="5400000">
              <a:off x="4030124" y="3490305"/>
              <a:ext cx="380839" cy="1377364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 rot="5400000">
              <a:off x="4065868" y="1371255"/>
              <a:ext cx="380839" cy="1333023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 rot="16200000">
            <a:off x="2587760" y="1076559"/>
            <a:ext cx="601252" cy="2097760"/>
            <a:chOff x="891699" y="2260633"/>
            <a:chExt cx="412087" cy="1748133"/>
          </a:xfrm>
        </p:grpSpPr>
        <p:grpSp>
          <p:nvGrpSpPr>
            <p:cNvPr id="16" name="Group 40"/>
            <p:cNvGrpSpPr/>
            <p:nvPr/>
          </p:nvGrpSpPr>
          <p:grpSpPr>
            <a:xfrm>
              <a:off x="891699" y="2260634"/>
              <a:ext cx="412087" cy="1748134"/>
              <a:chOff x="1981201" y="1676401"/>
              <a:chExt cx="735198" cy="2828360"/>
            </a:xfrm>
          </p:grpSpPr>
          <p:cxnSp>
            <p:nvCxnSpPr>
              <p:cNvPr id="18" name="Shape 17"/>
              <p:cNvCxnSpPr/>
              <p:nvPr/>
            </p:nvCxnSpPr>
            <p:spPr>
              <a:xfrm rot="16200000" flipH="1">
                <a:off x="1962488" y="1949927"/>
                <a:ext cx="720000" cy="172947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Isosceles Triangle 18"/>
              <p:cNvSpPr/>
              <p:nvPr/>
            </p:nvSpPr>
            <p:spPr>
              <a:xfrm rot="16200000">
                <a:off x="2376253" y="232582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0" name="Shape 19"/>
              <p:cNvCxnSpPr/>
              <p:nvPr/>
            </p:nvCxnSpPr>
            <p:spPr>
              <a:xfrm rot="16200000">
                <a:off x="1988739" y="4084534"/>
                <a:ext cx="679531" cy="160923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Isosceles Triangle 20"/>
              <p:cNvSpPr/>
              <p:nvPr/>
            </p:nvSpPr>
            <p:spPr>
              <a:xfrm rot="16200000">
                <a:off x="2376253" y="376028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 rot="5400000">
                <a:off x="2158381" y="1670169"/>
                <a:ext cx="380839" cy="735197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 rot="5400000">
                <a:off x="2158380" y="3811388"/>
                <a:ext cx="380839" cy="735198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17" name="Straight Arrow Connector 26"/>
            <p:cNvCxnSpPr/>
            <p:nvPr/>
          </p:nvCxnSpPr>
          <p:spPr>
            <a:xfrm>
              <a:off x="1202623" y="2769482"/>
              <a:ext cx="1898" cy="758927"/>
            </a:xfrm>
            <a:prstGeom prst="straightConnector1">
              <a:avLst/>
            </a:prstGeom>
            <a:ln w="63500">
              <a:prstDash val="solid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533400" y="1896821"/>
            <a:ext cx="12974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Alice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461796" y="2032496"/>
            <a:ext cx="808550" cy="692396"/>
            <a:chOff x="1970891" y="1562877"/>
            <a:chExt cx="808550" cy="692396"/>
          </a:xfrm>
        </p:grpSpPr>
        <p:cxnSp>
          <p:nvCxnSpPr>
            <p:cNvPr id="29" name="Straight Arrow Connector 26"/>
            <p:cNvCxnSpPr/>
            <p:nvPr/>
          </p:nvCxnSpPr>
          <p:spPr>
            <a:xfrm flipV="1">
              <a:off x="1983361" y="1593560"/>
              <a:ext cx="796080" cy="661713"/>
            </a:xfrm>
            <a:prstGeom prst="straightConnector1">
              <a:avLst/>
            </a:prstGeom>
            <a:ln w="25400">
              <a:solidFill>
                <a:schemeClr val="accent3">
                  <a:lumMod val="75000"/>
                </a:schemeClr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509" name="Object 5"/>
            <p:cNvGraphicFramePr>
              <a:graphicFrameLocks/>
            </p:cNvGraphicFramePr>
            <p:nvPr/>
          </p:nvGraphicFramePr>
          <p:xfrm>
            <a:off x="1970891" y="1562877"/>
            <a:ext cx="349250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39700" imgH="177800" progId="Equation.3">
                    <p:embed/>
                  </p:oleObj>
                </mc:Choice>
                <mc:Fallback>
                  <p:oleObj name="Equation" r:id="rId4" imgW="139700" imgH="177800" progId="Equation.3">
                    <p:embed/>
                    <p:pic>
                      <p:nvPicPr>
                        <p:cNvPr id="21509" name="Object 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0891" y="1562877"/>
                          <a:ext cx="349250" cy="4413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" name="Group 44"/>
          <p:cNvGrpSpPr/>
          <p:nvPr/>
        </p:nvGrpSpPr>
        <p:grpSpPr>
          <a:xfrm>
            <a:off x="2481610" y="2086122"/>
            <a:ext cx="871190" cy="1190478"/>
            <a:chOff x="2619528" y="1831022"/>
            <a:chExt cx="871190" cy="1190478"/>
          </a:xfrm>
        </p:grpSpPr>
        <p:cxnSp>
          <p:nvCxnSpPr>
            <p:cNvPr id="31" name="Straight Arrow Connector 26"/>
            <p:cNvCxnSpPr/>
            <p:nvPr/>
          </p:nvCxnSpPr>
          <p:spPr>
            <a:xfrm rot="5400000" flipH="1" flipV="1">
              <a:off x="2459884" y="1990666"/>
              <a:ext cx="1190478" cy="871190"/>
            </a:xfrm>
            <a:prstGeom prst="straightConnector1">
              <a:avLst/>
            </a:prstGeom>
            <a:ln w="25400">
              <a:solidFill>
                <a:schemeClr val="accent3">
                  <a:lumMod val="75000"/>
                </a:schemeClr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510" name="Object 6"/>
            <p:cNvGraphicFramePr>
              <a:graphicFrameLocks/>
            </p:cNvGraphicFramePr>
            <p:nvPr/>
          </p:nvGraphicFramePr>
          <p:xfrm>
            <a:off x="2881118" y="2580175"/>
            <a:ext cx="381000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52400" imgH="177800" progId="Equation.3">
                    <p:embed/>
                  </p:oleObj>
                </mc:Choice>
                <mc:Fallback>
                  <p:oleObj name="Equation" r:id="rId6" imgW="152400" imgH="177800" progId="Equation.3">
                    <p:embed/>
                    <p:pic>
                      <p:nvPicPr>
                        <p:cNvPr id="21510" name="Object 6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1118" y="2580175"/>
                          <a:ext cx="381000" cy="4413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0" name="TextBox 49"/>
          <p:cNvSpPr txBox="1"/>
          <p:nvPr/>
        </p:nvSpPr>
        <p:spPr>
          <a:xfrm>
            <a:off x="554755" y="2967944"/>
            <a:ext cx="10432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Bob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93213" y="2661282"/>
                <a:ext cx="57996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𝛼</m:t>
                      </m:r>
                      <m:r>
                        <a:rPr lang="en-US" sz="2800" b="1" i="0" smtClean="0">
                          <a:latin typeface="Cambria Math" charset="0"/>
                        </a:rPr>
                        <m:t> </m:t>
                      </m:r>
                      <m:r>
                        <a:rPr lang="en-US" sz="2800" b="1" i="0" smtClean="0">
                          <a:latin typeface="Cambria Math" charset="0"/>
                        </a:rPr>
                        <m:t>𝐱</m:t>
                      </m:r>
                    </m:oMath>
                  </m:oMathPara>
                </a14:m>
                <a:endParaRPr lang="en-US" sz="28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213" y="2661282"/>
                <a:ext cx="579967" cy="43088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306407" y="3223658"/>
                <a:ext cx="5831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𝛽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1" i="0" smtClean="0">
                          <a:latin typeface="Cambria Math" charset="0"/>
                        </a:rPr>
                        <m:t>𝐱</m:t>
                      </m:r>
                    </m:oMath>
                  </m:oMathPara>
                </a14:m>
                <a:endParaRPr lang="en-US" sz="28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407" y="3223658"/>
                <a:ext cx="583173" cy="43088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4135800" y="1884059"/>
                <a:ext cx="9376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𝛼</m:t>
                      </m:r>
                      <m:r>
                        <a:rPr lang="en-US" sz="2800" b="1" i="0" smtClean="0">
                          <a:latin typeface="Cambria Math" charset="0"/>
                        </a:rPr>
                        <m:t> </m:t>
                      </m:r>
                      <m:r>
                        <a:rPr lang="en-US" sz="2800" b="1" i="0" smtClean="0">
                          <a:latin typeface="Cambria Math" charset="0"/>
                        </a:rPr>
                        <m:t>𝐱</m:t>
                      </m:r>
                    </m:oMath>
                  </m:oMathPara>
                </a14:m>
                <a:endParaRPr lang="en-US" sz="28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5800" y="1884059"/>
                <a:ext cx="937628" cy="4308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953000" y="1837892"/>
                <a:ext cx="14014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80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𝛽</m:t>
                      </m:r>
                      <m:r>
                        <a:rPr lang="en-US" sz="2800" b="1">
                          <a:latin typeface="Cambria Math" charset="0"/>
                        </a:rPr>
                        <m:t> </m:t>
                      </m:r>
                      <m:r>
                        <a:rPr lang="en-US" sz="2800" b="1" i="0" smtClean="0">
                          <a:latin typeface="Cambria Math" charset="0"/>
                        </a:rPr>
                        <m:t>𝐱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1837892"/>
                <a:ext cx="1401474" cy="52322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314106" y="1884059"/>
                <a:ext cx="848694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106" y="1884059"/>
                <a:ext cx="848694" cy="52322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191000" y="2464713"/>
                <a:ext cx="36620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b="0" dirty="0">
                    <a:sym typeface="Wingdings"/>
                  </a:rPr>
                  <a:t> Nulling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𝛼</m:t>
                    </m:r>
                    <m:r>
                      <a:rPr lang="en-US" sz="2800" b="1" i="0" smtClean="0">
                        <a:latin typeface="Cambria Math" charset="0"/>
                      </a:rPr>
                      <m:t>=−</m:t>
                    </m:r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800" b="0" i="0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𝛽</m:t>
                    </m:r>
                  </m:oMath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2464713"/>
                <a:ext cx="3662028" cy="430887"/>
              </a:xfrm>
              <a:prstGeom prst="rect">
                <a:avLst/>
              </a:prstGeom>
              <a:blipFill rotWithShape="0">
                <a:blip r:embed="rId14"/>
                <a:stretch>
                  <a:fillRect l="-6000" t="-28169" b="-50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4054206" y="3049557"/>
                <a:ext cx="832664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≠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206" y="3049557"/>
                <a:ext cx="832664" cy="52322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/>
          <p:cNvSpPr/>
          <p:nvPr/>
        </p:nvSpPr>
        <p:spPr>
          <a:xfrm>
            <a:off x="609600" y="3962400"/>
            <a:ext cx="7924800" cy="2209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cs typeface="Trebuchet MS"/>
              </a:rPr>
              <a:t>Q: </a:t>
            </a:r>
            <a:r>
              <a:rPr lang="en-US" sz="3600" dirty="0">
                <a:solidFill>
                  <a:prstClr val="white"/>
                </a:solidFill>
                <a:ea typeface="微軟正黑體" pitchFamily="34" charset="-120"/>
                <a:cs typeface="Trebuchet MS"/>
              </a:rPr>
              <a:t>How to transmit without interfering with receivers with fewer antennas?</a:t>
            </a:r>
            <a:endParaRPr lang="en-US" sz="3600" dirty="0">
              <a:solidFill>
                <a:prstClr val="white"/>
              </a:solidFill>
              <a:cs typeface="Trebuchet MS"/>
            </a:endParaRPr>
          </a:p>
          <a:p>
            <a:pPr algn="ctr">
              <a:spcBef>
                <a:spcPts val="1800"/>
              </a:spcBef>
            </a:pPr>
            <a:r>
              <a:rPr lang="en-US" sz="3600" dirty="0">
                <a:solidFill>
                  <a:srgbClr val="FFFF00"/>
                </a:solidFill>
                <a:cs typeface="Trebuchet MS"/>
              </a:rPr>
              <a:t>A:  </a:t>
            </a:r>
            <a:r>
              <a:rPr lang="en-US" sz="3600" dirty="0" err="1">
                <a:solidFill>
                  <a:srgbClr val="FFFF00"/>
                </a:solidFill>
                <a:cs typeface="Trebuchet MS"/>
              </a:rPr>
              <a:t>Nulling</a:t>
            </a:r>
            <a:endParaRPr lang="en-US" sz="3600" dirty="0">
              <a:solidFill>
                <a:srgbClr val="FFFF00"/>
              </a:solidFill>
              <a:cs typeface="Trebuchet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70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/>
          <p:nvPr/>
        </p:nvGrpSpPr>
        <p:grpSpPr>
          <a:xfrm rot="16200000">
            <a:off x="2334375" y="1818927"/>
            <a:ext cx="1137531" cy="2090593"/>
            <a:chOff x="3531862" y="1709064"/>
            <a:chExt cx="1390937" cy="2818683"/>
          </a:xfrm>
        </p:grpSpPr>
        <p:sp>
          <p:nvSpPr>
            <p:cNvPr id="5" name="Isosceles Triangle 13"/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" name="Shape 5"/>
            <p:cNvCxnSpPr/>
            <p:nvPr/>
          </p:nvCxnSpPr>
          <p:spPr>
            <a:xfrm rot="16200000" flipH="1">
              <a:off x="3508390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15"/>
            <p:cNvSpPr/>
            <p:nvPr/>
          </p:nvSpPr>
          <p:spPr>
            <a:xfrm rot="16200000">
              <a:off x="390115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8" name="Shape 7"/>
            <p:cNvCxnSpPr/>
            <p:nvPr/>
          </p:nvCxnSpPr>
          <p:spPr>
            <a:xfrm rot="16200000">
              <a:off x="4204149" y="4103170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sosceles Triangle 8"/>
            <p:cNvSpPr/>
            <p:nvPr/>
          </p:nvSpPr>
          <p:spPr>
            <a:xfrm rot="16200000">
              <a:off x="4591665" y="3763557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0" name="Shape 9"/>
            <p:cNvCxnSpPr/>
            <p:nvPr/>
          </p:nvCxnSpPr>
          <p:spPr>
            <a:xfrm rot="16200000">
              <a:off x="3529645" y="4107522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Isosceles Triangle 10"/>
            <p:cNvSpPr/>
            <p:nvPr/>
          </p:nvSpPr>
          <p:spPr>
            <a:xfrm rot="16200000">
              <a:off x="3917160" y="3767908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2" name="Shape 11"/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 rot="5400000">
              <a:off x="4030124" y="3490305"/>
              <a:ext cx="380839" cy="1377364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 rot="5400000">
              <a:off x="4065868" y="1371255"/>
              <a:ext cx="380839" cy="1333023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40"/>
          <p:cNvGrpSpPr/>
          <p:nvPr/>
        </p:nvGrpSpPr>
        <p:grpSpPr>
          <a:xfrm rot="16200000">
            <a:off x="2585191" y="775747"/>
            <a:ext cx="601252" cy="2097761"/>
            <a:chOff x="1981201" y="1676401"/>
            <a:chExt cx="735198" cy="2828360"/>
          </a:xfrm>
        </p:grpSpPr>
        <p:cxnSp>
          <p:nvCxnSpPr>
            <p:cNvPr id="18" name="Shape 17"/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Isosceles Triangle 18"/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19"/>
            <p:cNvCxnSpPr/>
            <p:nvPr/>
          </p:nvCxnSpPr>
          <p:spPr>
            <a:xfrm rot="16200000">
              <a:off x="1988739" y="4084534"/>
              <a:ext cx="679531" cy="160923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Isosceles Triangle 20"/>
            <p:cNvSpPr/>
            <p:nvPr/>
          </p:nvSpPr>
          <p:spPr>
            <a:xfrm rot="16200000">
              <a:off x="2376253" y="376028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 rot="5400000">
              <a:off x="2158380" y="3811388"/>
              <a:ext cx="380839" cy="735198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33400" y="1596009"/>
            <a:ext cx="12974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Alice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54755" y="2667132"/>
            <a:ext cx="10432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Bob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545380" y="3550689"/>
            <a:ext cx="3405039" cy="1478511"/>
            <a:chOff x="545380" y="3550689"/>
            <a:chExt cx="3405039" cy="1478511"/>
          </a:xfrm>
        </p:grpSpPr>
        <p:grpSp>
          <p:nvGrpSpPr>
            <p:cNvPr id="16" name="Group 86"/>
            <p:cNvGrpSpPr/>
            <p:nvPr/>
          </p:nvGrpSpPr>
          <p:grpSpPr>
            <a:xfrm rot="16200000">
              <a:off x="2165086" y="3243867"/>
              <a:ext cx="1478511" cy="2092155"/>
              <a:chOff x="2644260" y="2296205"/>
              <a:chExt cx="1013338" cy="1743461"/>
            </a:xfrm>
          </p:grpSpPr>
          <p:sp>
            <p:nvSpPr>
              <p:cNvPr id="25" name="Isosceles Triangle 13"/>
              <p:cNvSpPr/>
              <p:nvPr/>
            </p:nvSpPr>
            <p:spPr>
              <a:xfrm rot="16200000">
                <a:off x="3472640" y="2704353"/>
                <a:ext cx="127674" cy="79116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6" name="Shape 25"/>
              <p:cNvCxnSpPr/>
              <p:nvPr/>
            </p:nvCxnSpPr>
            <p:spPr>
              <a:xfrm rot="16200000" flipH="1">
                <a:off x="3237712" y="2482013"/>
                <a:ext cx="445015" cy="73399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hape 26"/>
              <p:cNvCxnSpPr/>
              <p:nvPr/>
            </p:nvCxnSpPr>
            <p:spPr>
              <a:xfrm rot="16200000">
                <a:off x="3242386" y="3775629"/>
                <a:ext cx="420000" cy="90199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Isosceles Triangle 27"/>
              <p:cNvSpPr/>
              <p:nvPr/>
            </p:nvSpPr>
            <p:spPr>
              <a:xfrm rot="16200000">
                <a:off x="3473205" y="3564432"/>
                <a:ext cx="127674" cy="79116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7" name="Group 12"/>
              <p:cNvGrpSpPr/>
              <p:nvPr/>
            </p:nvGrpSpPr>
            <p:grpSpPr>
              <a:xfrm>
                <a:off x="2644260" y="2296783"/>
                <a:ext cx="1013338" cy="1742883"/>
                <a:chOff x="3568342" y="1709059"/>
                <a:chExt cx="1807873" cy="2819852"/>
              </a:xfrm>
            </p:grpSpPr>
            <p:sp>
              <p:nvSpPr>
                <p:cNvPr id="30" name="Isosceles Triangle 13"/>
                <p:cNvSpPr/>
                <p:nvPr/>
              </p:nvSpPr>
              <p:spPr>
                <a:xfrm rot="16200000">
                  <a:off x="4498635" y="2362840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1" name="Shape 30"/>
                <p:cNvCxnSpPr/>
                <p:nvPr/>
              </p:nvCxnSpPr>
              <p:spPr>
                <a:xfrm rot="16200000" flipH="1">
                  <a:off x="3523179" y="2003586"/>
                  <a:ext cx="720000" cy="130948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Isosceles Triangle 15"/>
                <p:cNvSpPr/>
                <p:nvPr/>
              </p:nvSpPr>
              <p:spPr>
                <a:xfrm rot="16200000">
                  <a:off x="3915944" y="2358488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3" name="Shape 32"/>
                <p:cNvCxnSpPr/>
                <p:nvPr/>
              </p:nvCxnSpPr>
              <p:spPr>
                <a:xfrm rot="16200000">
                  <a:off x="4094543" y="4104335"/>
                  <a:ext cx="679527" cy="160922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Isosceles Triangle 33"/>
                <p:cNvSpPr/>
                <p:nvPr/>
              </p:nvSpPr>
              <p:spPr>
                <a:xfrm rot="16200000">
                  <a:off x="4482057" y="3763555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5" name="Shape 34"/>
                <p:cNvCxnSpPr/>
                <p:nvPr/>
              </p:nvCxnSpPr>
              <p:spPr>
                <a:xfrm rot="16200000">
                  <a:off x="3518645" y="4108687"/>
                  <a:ext cx="679527" cy="160922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Isosceles Triangle 35"/>
                <p:cNvSpPr/>
                <p:nvPr/>
              </p:nvSpPr>
              <p:spPr>
                <a:xfrm rot="16200000">
                  <a:off x="3906159" y="3767906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7" name="Shape 36"/>
                <p:cNvCxnSpPr/>
                <p:nvPr/>
              </p:nvCxnSpPr>
              <p:spPr>
                <a:xfrm rot="16200000" flipH="1">
                  <a:off x="4105869" y="2003584"/>
                  <a:ext cx="720000" cy="130950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ounded Rectangle 37"/>
                <p:cNvSpPr/>
                <p:nvPr/>
              </p:nvSpPr>
              <p:spPr>
                <a:xfrm rot="5400000">
                  <a:off x="4277097" y="3279811"/>
                  <a:ext cx="380840" cy="1798349"/>
                </a:xfrm>
                <a:prstGeom prst="roundRect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Rounded Rectangle 38"/>
                <p:cNvSpPr/>
                <p:nvPr/>
              </p:nvSpPr>
              <p:spPr>
                <a:xfrm rot="5400000">
                  <a:off x="4297346" y="1127866"/>
                  <a:ext cx="359389" cy="1798349"/>
                </a:xfrm>
                <a:prstGeom prst="roundRect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47" name="TextBox 46"/>
            <p:cNvSpPr txBox="1"/>
            <p:nvPr/>
          </p:nvSpPr>
          <p:spPr>
            <a:xfrm>
              <a:off x="545380" y="4026618"/>
              <a:ext cx="8688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Trebuchet MS"/>
                  <a:cs typeface="Trebuchet MS"/>
                </a:rPr>
                <a:t>Chris</a:t>
              </a:r>
            </a:p>
          </p:txBody>
        </p:sp>
      </p:grpSp>
      <p:cxnSp>
        <p:nvCxnSpPr>
          <p:cNvPr id="58" name="Straight Arrow Connector 26"/>
          <p:cNvCxnSpPr/>
          <p:nvPr/>
        </p:nvCxnSpPr>
        <p:spPr>
          <a:xfrm rot="16200000">
            <a:off x="2952568" y="2301648"/>
            <a:ext cx="2769" cy="910712"/>
          </a:xfrm>
          <a:prstGeom prst="straightConnector1">
            <a:avLst/>
          </a:prstGeom>
          <a:ln w="63500">
            <a:solidFill>
              <a:schemeClr val="accent3">
                <a:lumMod val="75000"/>
              </a:schemeClr>
            </a:solidFill>
            <a:prstDash val="soli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26"/>
          <p:cNvCxnSpPr/>
          <p:nvPr/>
        </p:nvCxnSpPr>
        <p:spPr>
          <a:xfrm rot="16200000">
            <a:off x="2901526" y="1214862"/>
            <a:ext cx="2769" cy="910713"/>
          </a:xfrm>
          <a:prstGeom prst="straightConnector1">
            <a:avLst/>
          </a:prstGeom>
          <a:ln w="63500">
            <a:prstDash val="soli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26"/>
          <p:cNvCxnSpPr/>
          <p:nvPr/>
        </p:nvCxnSpPr>
        <p:spPr>
          <a:xfrm rot="16200000">
            <a:off x="2928312" y="3692578"/>
            <a:ext cx="2769" cy="910712"/>
          </a:xfrm>
          <a:prstGeom prst="straightConnector1">
            <a:avLst/>
          </a:prstGeom>
          <a:ln w="63500">
            <a:solidFill>
              <a:schemeClr val="accent2"/>
            </a:solidFill>
            <a:prstDash val="soli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7859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8" y="0"/>
            <a:ext cx="9123312" cy="1124744"/>
          </a:xfrm>
        </p:spPr>
        <p:txBody>
          <a:bodyPr>
            <a:noAutofit/>
          </a:bodyPr>
          <a:lstStyle/>
          <a:p>
            <a:r>
              <a:rPr lang="en-US" sz="4000" dirty="0"/>
              <a:t>Is </a:t>
            </a:r>
            <a:r>
              <a:rPr lang="en-US" sz="4000" dirty="0" err="1"/>
              <a:t>Nulling</a:t>
            </a:r>
            <a:r>
              <a:rPr lang="en-US" sz="4000" dirty="0"/>
              <a:t> Alone Enough? </a:t>
            </a:r>
            <a:r>
              <a:rPr lang="en-US" sz="4000" dirty="0">
                <a:solidFill>
                  <a:srgbClr val="FFFFFF"/>
                </a:solidFill>
              </a:rPr>
              <a:t>NO!!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533400" y="1524002"/>
            <a:ext cx="3417019" cy="3505198"/>
            <a:chOff x="533400" y="1524002"/>
            <a:chExt cx="3417019" cy="3505198"/>
          </a:xfrm>
        </p:grpSpPr>
        <p:grpSp>
          <p:nvGrpSpPr>
            <p:cNvPr id="4" name="Group 12"/>
            <p:cNvGrpSpPr/>
            <p:nvPr/>
          </p:nvGrpSpPr>
          <p:grpSpPr>
            <a:xfrm rot="16200000">
              <a:off x="2334375" y="1818927"/>
              <a:ext cx="1137531" cy="2090593"/>
              <a:chOff x="3531862" y="1709064"/>
              <a:chExt cx="1390937" cy="2818683"/>
            </a:xfrm>
          </p:grpSpPr>
          <p:sp>
            <p:nvSpPr>
              <p:cNvPr id="5" name="Isosceles Triangle 13"/>
              <p:cNvSpPr/>
              <p:nvPr/>
            </p:nvSpPr>
            <p:spPr>
              <a:xfrm rot="16200000">
                <a:off x="4605244" y="2362843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6" name="Shape 5"/>
              <p:cNvCxnSpPr/>
              <p:nvPr/>
            </p:nvCxnSpPr>
            <p:spPr>
              <a:xfrm rot="16200000" flipH="1">
                <a:off x="3508390" y="2003589"/>
                <a:ext cx="720000" cy="130949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Isosceles Triangle 15"/>
              <p:cNvSpPr/>
              <p:nvPr/>
            </p:nvSpPr>
            <p:spPr>
              <a:xfrm rot="16200000">
                <a:off x="3901155" y="2358491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8" name="Shape 7"/>
              <p:cNvCxnSpPr/>
              <p:nvPr/>
            </p:nvCxnSpPr>
            <p:spPr>
              <a:xfrm rot="16200000">
                <a:off x="4204149" y="4103170"/>
                <a:ext cx="679528" cy="160922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Isosceles Triangle 8"/>
              <p:cNvSpPr/>
              <p:nvPr/>
            </p:nvSpPr>
            <p:spPr>
              <a:xfrm rot="16200000">
                <a:off x="4591665" y="3763557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0" name="Shape 9"/>
              <p:cNvCxnSpPr/>
              <p:nvPr/>
            </p:nvCxnSpPr>
            <p:spPr>
              <a:xfrm rot="16200000">
                <a:off x="3529645" y="4107522"/>
                <a:ext cx="679528" cy="160922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Isosceles Triangle 10"/>
              <p:cNvSpPr/>
              <p:nvPr/>
            </p:nvSpPr>
            <p:spPr>
              <a:xfrm rot="16200000">
                <a:off x="3917160" y="3767908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2" name="Shape 11"/>
              <p:cNvCxnSpPr/>
              <p:nvPr/>
            </p:nvCxnSpPr>
            <p:spPr>
              <a:xfrm rot="16200000" flipH="1">
                <a:off x="4212478" y="2003589"/>
                <a:ext cx="720000" cy="130949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ounded Rectangle 12"/>
              <p:cNvSpPr/>
              <p:nvPr/>
            </p:nvSpPr>
            <p:spPr>
              <a:xfrm rot="5400000">
                <a:off x="4030124" y="3490305"/>
                <a:ext cx="380839" cy="1377364"/>
              </a:xfrm>
              <a:prstGeom prst="round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 rot="5400000">
                <a:off x="4065868" y="1371255"/>
                <a:ext cx="380839" cy="1333023"/>
              </a:xfrm>
              <a:prstGeom prst="roundRect">
                <a:avLst/>
              </a:prstGeom>
              <a:ln w="381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40"/>
            <p:cNvGrpSpPr/>
            <p:nvPr/>
          </p:nvGrpSpPr>
          <p:grpSpPr>
            <a:xfrm rot="16200000">
              <a:off x="2585191" y="775747"/>
              <a:ext cx="601252" cy="2097761"/>
              <a:chOff x="1981201" y="1676401"/>
              <a:chExt cx="735198" cy="2828360"/>
            </a:xfrm>
          </p:grpSpPr>
          <p:cxnSp>
            <p:nvCxnSpPr>
              <p:cNvPr id="18" name="Shape 17"/>
              <p:cNvCxnSpPr/>
              <p:nvPr/>
            </p:nvCxnSpPr>
            <p:spPr>
              <a:xfrm rot="16200000" flipH="1">
                <a:off x="1962488" y="1949927"/>
                <a:ext cx="720000" cy="172947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Isosceles Triangle 18"/>
              <p:cNvSpPr/>
              <p:nvPr/>
            </p:nvSpPr>
            <p:spPr>
              <a:xfrm rot="16200000">
                <a:off x="2376253" y="232582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0" name="Shape 19"/>
              <p:cNvCxnSpPr/>
              <p:nvPr/>
            </p:nvCxnSpPr>
            <p:spPr>
              <a:xfrm rot="16200000">
                <a:off x="1988739" y="4084534"/>
                <a:ext cx="679531" cy="160923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Isosceles Triangle 20"/>
              <p:cNvSpPr/>
              <p:nvPr/>
            </p:nvSpPr>
            <p:spPr>
              <a:xfrm rot="16200000">
                <a:off x="2376253" y="376028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 rot="5400000">
                <a:off x="2158381" y="1670169"/>
                <a:ext cx="380839" cy="735197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 rot="5400000">
                <a:off x="2158380" y="3811388"/>
                <a:ext cx="380839" cy="735198"/>
              </a:xfrm>
              <a:prstGeom prst="round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86"/>
            <p:cNvGrpSpPr/>
            <p:nvPr/>
          </p:nvGrpSpPr>
          <p:grpSpPr>
            <a:xfrm rot="16200000">
              <a:off x="2165086" y="3243867"/>
              <a:ext cx="1478511" cy="2092155"/>
              <a:chOff x="2644260" y="2296205"/>
              <a:chExt cx="1013338" cy="1743461"/>
            </a:xfrm>
          </p:grpSpPr>
          <p:sp>
            <p:nvSpPr>
              <p:cNvPr id="25" name="Isosceles Triangle 13"/>
              <p:cNvSpPr/>
              <p:nvPr/>
            </p:nvSpPr>
            <p:spPr>
              <a:xfrm rot="16200000">
                <a:off x="3472640" y="2704353"/>
                <a:ext cx="127674" cy="79116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6" name="Shape 25"/>
              <p:cNvCxnSpPr/>
              <p:nvPr/>
            </p:nvCxnSpPr>
            <p:spPr>
              <a:xfrm rot="16200000" flipH="1">
                <a:off x="3237712" y="2482013"/>
                <a:ext cx="445015" cy="73399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hape 26"/>
              <p:cNvCxnSpPr/>
              <p:nvPr/>
            </p:nvCxnSpPr>
            <p:spPr>
              <a:xfrm rot="16200000">
                <a:off x="3242386" y="3775629"/>
                <a:ext cx="420000" cy="90199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Isosceles Triangle 27"/>
              <p:cNvSpPr/>
              <p:nvPr/>
            </p:nvSpPr>
            <p:spPr>
              <a:xfrm rot="16200000">
                <a:off x="3473205" y="3564432"/>
                <a:ext cx="127674" cy="79116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9" name="Group 12"/>
              <p:cNvGrpSpPr/>
              <p:nvPr/>
            </p:nvGrpSpPr>
            <p:grpSpPr>
              <a:xfrm>
                <a:off x="2644260" y="2296783"/>
                <a:ext cx="1013338" cy="1742883"/>
                <a:chOff x="3568342" y="1709059"/>
                <a:chExt cx="1807873" cy="2819852"/>
              </a:xfrm>
            </p:grpSpPr>
            <p:sp>
              <p:nvSpPr>
                <p:cNvPr id="30" name="Isosceles Triangle 13"/>
                <p:cNvSpPr/>
                <p:nvPr/>
              </p:nvSpPr>
              <p:spPr>
                <a:xfrm rot="16200000">
                  <a:off x="4498635" y="2362840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1" name="Shape 30"/>
                <p:cNvCxnSpPr/>
                <p:nvPr/>
              </p:nvCxnSpPr>
              <p:spPr>
                <a:xfrm rot="16200000" flipH="1">
                  <a:off x="3523179" y="2003586"/>
                  <a:ext cx="720000" cy="130948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Isosceles Triangle 15"/>
                <p:cNvSpPr/>
                <p:nvPr/>
              </p:nvSpPr>
              <p:spPr>
                <a:xfrm rot="16200000">
                  <a:off x="3915944" y="2358488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3" name="Shape 32"/>
                <p:cNvCxnSpPr/>
                <p:nvPr/>
              </p:nvCxnSpPr>
              <p:spPr>
                <a:xfrm rot="16200000">
                  <a:off x="4094543" y="4104335"/>
                  <a:ext cx="679527" cy="160922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Isosceles Triangle 33"/>
                <p:cNvSpPr/>
                <p:nvPr/>
              </p:nvSpPr>
              <p:spPr>
                <a:xfrm rot="16200000">
                  <a:off x="4482057" y="3763555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5" name="Shape 34"/>
                <p:cNvCxnSpPr/>
                <p:nvPr/>
              </p:nvCxnSpPr>
              <p:spPr>
                <a:xfrm rot="16200000">
                  <a:off x="3518645" y="4108687"/>
                  <a:ext cx="679527" cy="160922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Isosceles Triangle 35"/>
                <p:cNvSpPr/>
                <p:nvPr/>
              </p:nvSpPr>
              <p:spPr>
                <a:xfrm rot="16200000">
                  <a:off x="3906159" y="3767906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7" name="Shape 36"/>
                <p:cNvCxnSpPr/>
                <p:nvPr/>
              </p:nvCxnSpPr>
              <p:spPr>
                <a:xfrm rot="16200000" flipH="1">
                  <a:off x="4105869" y="2003584"/>
                  <a:ext cx="720000" cy="130950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ounded Rectangle 37"/>
                <p:cNvSpPr/>
                <p:nvPr/>
              </p:nvSpPr>
              <p:spPr>
                <a:xfrm rot="5400000">
                  <a:off x="4277097" y="3279811"/>
                  <a:ext cx="380840" cy="1798349"/>
                </a:xfrm>
                <a:prstGeom prst="roundRect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Rounded Rectangle 38"/>
                <p:cNvSpPr/>
                <p:nvPr/>
              </p:nvSpPr>
              <p:spPr>
                <a:xfrm rot="5400000">
                  <a:off x="4297346" y="1127866"/>
                  <a:ext cx="359389" cy="1798349"/>
                </a:xfrm>
                <a:prstGeom prst="roundRect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42" name="TextBox 41"/>
            <p:cNvSpPr txBox="1"/>
            <p:nvPr/>
          </p:nvSpPr>
          <p:spPr>
            <a:xfrm>
              <a:off x="533400" y="1596009"/>
              <a:ext cx="129748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Trebuchet MS"/>
                  <a:cs typeface="Trebuchet MS"/>
                </a:rPr>
                <a:t>Alice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54755" y="2667132"/>
              <a:ext cx="104321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Trebuchet MS"/>
                  <a:cs typeface="Trebuchet MS"/>
                </a:rPr>
                <a:t>Bob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45380" y="4026618"/>
              <a:ext cx="8688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Trebuchet MS"/>
                  <a:cs typeface="Trebuchet MS"/>
                </a:rPr>
                <a:t>Chris</a:t>
              </a:r>
            </a:p>
          </p:txBody>
        </p:sp>
      </p:grpSp>
      <p:cxnSp>
        <p:nvCxnSpPr>
          <p:cNvPr id="58" name="Straight Arrow Connector 26"/>
          <p:cNvCxnSpPr/>
          <p:nvPr/>
        </p:nvCxnSpPr>
        <p:spPr>
          <a:xfrm rot="16200000">
            <a:off x="2952568" y="2301648"/>
            <a:ext cx="2769" cy="910712"/>
          </a:xfrm>
          <a:prstGeom prst="straightConnector1">
            <a:avLst/>
          </a:prstGeom>
          <a:ln w="63500">
            <a:solidFill>
              <a:schemeClr val="accent3">
                <a:lumMod val="75000"/>
              </a:schemeClr>
            </a:solidFill>
            <a:prstDash val="soli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26"/>
          <p:cNvCxnSpPr/>
          <p:nvPr/>
        </p:nvCxnSpPr>
        <p:spPr>
          <a:xfrm rot="16200000">
            <a:off x="2901526" y="1214862"/>
            <a:ext cx="2769" cy="910713"/>
          </a:xfrm>
          <a:prstGeom prst="straightConnector1">
            <a:avLst/>
          </a:prstGeom>
          <a:ln w="63500">
            <a:prstDash val="soli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26"/>
          <p:cNvCxnSpPr/>
          <p:nvPr/>
        </p:nvCxnSpPr>
        <p:spPr>
          <a:xfrm rot="16200000">
            <a:off x="2928312" y="3692578"/>
            <a:ext cx="2769" cy="910712"/>
          </a:xfrm>
          <a:prstGeom prst="straightConnector1">
            <a:avLst/>
          </a:prstGeom>
          <a:ln w="63500">
            <a:solidFill>
              <a:schemeClr val="accent2"/>
            </a:solidFill>
            <a:prstDash val="soli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98367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Oval 94">
            <a:extLst>
              <a:ext uri="{FF2B5EF4-FFF2-40B4-BE49-F238E27FC236}">
                <a16:creationId xmlns:a16="http://schemas.microsoft.com/office/drawing/2014/main" id="{398CE491-458E-B74D-9397-BE47BC74234C}"/>
              </a:ext>
            </a:extLst>
          </p:cNvPr>
          <p:cNvSpPr/>
          <p:nvPr/>
        </p:nvSpPr>
        <p:spPr>
          <a:xfrm>
            <a:off x="2641061" y="4572000"/>
            <a:ext cx="2083339" cy="7035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MIMO</a:t>
            </a:r>
            <a:r>
              <a:rPr lang="en-US" sz="4400" dirty="0">
                <a:solidFill>
                  <a:schemeClr val="tx2"/>
                </a:solidFill>
              </a:rPr>
              <a:t>: Multiple TX-RX streams</a:t>
            </a:r>
            <a:endParaRPr lang="en-US" sz="4400" b="0" dirty="0">
              <a:solidFill>
                <a:schemeClr val="tx2"/>
              </a:solidFill>
            </a:endParaRPr>
          </a:p>
        </p:txBody>
      </p:sp>
      <p:grpSp>
        <p:nvGrpSpPr>
          <p:cNvPr id="58" name="Group 12">
            <a:extLst>
              <a:ext uri="{FF2B5EF4-FFF2-40B4-BE49-F238E27FC236}">
                <a16:creationId xmlns:a16="http://schemas.microsoft.com/office/drawing/2014/main" id="{65A82636-1303-4647-8E72-E21A436D8B15}"/>
              </a:ext>
            </a:extLst>
          </p:cNvPr>
          <p:cNvGrpSpPr/>
          <p:nvPr/>
        </p:nvGrpSpPr>
        <p:grpSpPr>
          <a:xfrm rot="16200000">
            <a:off x="1068926" y="1434825"/>
            <a:ext cx="1371600" cy="613852"/>
            <a:chOff x="3245649" y="1709063"/>
            <a:chExt cx="1677149" cy="827638"/>
          </a:xfrm>
        </p:grpSpPr>
        <p:sp>
          <p:nvSpPr>
            <p:cNvPr id="59" name="Isosceles Triangle 13">
              <a:extLst>
                <a:ext uri="{FF2B5EF4-FFF2-40B4-BE49-F238E27FC236}">
                  <a16:creationId xmlns:a16="http://schemas.microsoft.com/office/drawing/2014/main" id="{2D950E8A-4461-5444-AA41-F984466211AB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0" name="Shape 8">
              <a:extLst>
                <a:ext uri="{FF2B5EF4-FFF2-40B4-BE49-F238E27FC236}">
                  <a16:creationId xmlns:a16="http://schemas.microsoft.com/office/drawing/2014/main" id="{F5CB3F01-3AF4-D346-A53D-9DC8ABB822EB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Isosceles Triangle 15">
              <a:extLst>
                <a:ext uri="{FF2B5EF4-FFF2-40B4-BE49-F238E27FC236}">
                  <a16:creationId xmlns:a16="http://schemas.microsoft.com/office/drawing/2014/main" id="{B97A60DA-98B2-3B46-8E7D-D69827A03857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6" name="Shape 14">
              <a:extLst>
                <a:ext uri="{FF2B5EF4-FFF2-40B4-BE49-F238E27FC236}">
                  <a16:creationId xmlns:a16="http://schemas.microsoft.com/office/drawing/2014/main" id="{511A0330-EDAF-8149-90E7-7FF5E6229D62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03A232E4-F200-6240-BA27-3EE412A1847A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565F32-6DF5-7948-B048-9DA7676F1F35}"/>
                  </a:ext>
                </a:extLst>
              </p:cNvPr>
              <p:cNvSpPr txBox="1"/>
              <p:nvPr/>
            </p:nvSpPr>
            <p:spPr>
              <a:xfrm>
                <a:off x="975117" y="1062003"/>
                <a:ext cx="3649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565F32-6DF5-7948-B048-9DA7676F1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17" y="1062003"/>
                <a:ext cx="364908" cy="369332"/>
              </a:xfrm>
              <a:prstGeom prst="rect">
                <a:avLst/>
              </a:prstGeom>
              <a:blipFill>
                <a:blip r:embed="rId4"/>
                <a:stretch>
                  <a:fillRect l="-10000" r="-3333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E32700-38FB-3340-A192-A2D5697DD6D8}"/>
                  </a:ext>
                </a:extLst>
              </p:cNvPr>
              <p:cNvSpPr txBox="1"/>
              <p:nvPr/>
            </p:nvSpPr>
            <p:spPr>
              <a:xfrm>
                <a:off x="975117" y="1733597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E32700-38FB-3340-A192-A2D5697DD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17" y="1733597"/>
                <a:ext cx="372025" cy="369332"/>
              </a:xfrm>
              <a:prstGeom prst="rect">
                <a:avLst/>
              </a:prstGeom>
              <a:blipFill>
                <a:blip r:embed="rId5"/>
                <a:stretch>
                  <a:fillRect l="-10000" r="-666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6AB4C9-EEFA-8340-86D8-E5E88A44DFF8}"/>
                  </a:ext>
                </a:extLst>
              </p:cNvPr>
              <p:cNvSpPr txBox="1"/>
              <p:nvPr/>
            </p:nvSpPr>
            <p:spPr>
              <a:xfrm>
                <a:off x="4885971" y="1100024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6AB4C9-EEFA-8340-86D8-E5E88A44D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971" y="1100024"/>
                <a:ext cx="366639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BB0336-63BC-A342-8074-B5F3C6CD6832}"/>
                  </a:ext>
                </a:extLst>
              </p:cNvPr>
              <p:cNvSpPr txBox="1"/>
              <p:nvPr/>
            </p:nvSpPr>
            <p:spPr>
              <a:xfrm>
                <a:off x="4885971" y="1970351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BB0336-63BC-A342-8074-B5F3C6CD6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971" y="1970351"/>
                <a:ext cx="373757" cy="369332"/>
              </a:xfrm>
              <a:prstGeom prst="rect">
                <a:avLst/>
              </a:prstGeom>
              <a:blipFill>
                <a:blip r:embed="rId7"/>
                <a:stretch>
                  <a:fillRect l="-16667" r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12">
            <a:extLst>
              <a:ext uri="{FF2B5EF4-FFF2-40B4-BE49-F238E27FC236}">
                <a16:creationId xmlns:a16="http://schemas.microsoft.com/office/drawing/2014/main" id="{A3718309-A994-DA41-B4B1-836C2019F191}"/>
              </a:ext>
            </a:extLst>
          </p:cNvPr>
          <p:cNvGrpSpPr/>
          <p:nvPr/>
        </p:nvGrpSpPr>
        <p:grpSpPr>
          <a:xfrm rot="5400000" flipH="1">
            <a:off x="3812126" y="1434825"/>
            <a:ext cx="1371600" cy="613852"/>
            <a:chOff x="3245649" y="1709063"/>
            <a:chExt cx="1677149" cy="827638"/>
          </a:xfrm>
        </p:grpSpPr>
        <p:sp>
          <p:nvSpPr>
            <p:cNvPr id="33" name="Isosceles Triangle 13">
              <a:extLst>
                <a:ext uri="{FF2B5EF4-FFF2-40B4-BE49-F238E27FC236}">
                  <a16:creationId xmlns:a16="http://schemas.microsoft.com/office/drawing/2014/main" id="{13E0E8DB-FA56-3B45-A695-BE6A377CAF2E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34" name="Shape 8">
              <a:extLst>
                <a:ext uri="{FF2B5EF4-FFF2-40B4-BE49-F238E27FC236}">
                  <a16:creationId xmlns:a16="http://schemas.microsoft.com/office/drawing/2014/main" id="{D851F5D9-DB0C-2A48-8B20-7683B6FC7A90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Isosceles Triangle 15">
              <a:extLst>
                <a:ext uri="{FF2B5EF4-FFF2-40B4-BE49-F238E27FC236}">
                  <a16:creationId xmlns:a16="http://schemas.microsoft.com/office/drawing/2014/main" id="{B228601E-61D0-8345-BA11-0E4471D8A592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36" name="Shape 14">
              <a:extLst>
                <a:ext uri="{FF2B5EF4-FFF2-40B4-BE49-F238E27FC236}">
                  <a16:creationId xmlns:a16="http://schemas.microsoft.com/office/drawing/2014/main" id="{01025A01-63DB-8B4A-8F0B-518A3B3C4A58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A3B98ED-AE3D-C743-A047-CED08E48A424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2FD3E8F-562A-9E4F-9FD4-3CC09564B29F}"/>
              </a:ext>
            </a:extLst>
          </p:cNvPr>
          <p:cNvCxnSpPr/>
          <p:nvPr/>
        </p:nvCxnSpPr>
        <p:spPr>
          <a:xfrm>
            <a:off x="1981818" y="1395995"/>
            <a:ext cx="22705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EB03CE-AA36-7C49-929D-0965F08E3C2C}"/>
                  </a:ext>
                </a:extLst>
              </p:cNvPr>
              <p:cNvSpPr txBox="1"/>
              <p:nvPr/>
            </p:nvSpPr>
            <p:spPr>
              <a:xfrm>
                <a:off x="2519049" y="1020391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EB03CE-AA36-7C49-929D-0965F08E3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049" y="1020391"/>
                <a:ext cx="423065" cy="307777"/>
              </a:xfrm>
              <a:prstGeom prst="rect">
                <a:avLst/>
              </a:prstGeom>
              <a:blipFill>
                <a:blip r:embed="rId8"/>
                <a:stretch>
                  <a:fillRect l="-11429" r="-2857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F968B4-9610-2142-8FFF-E43222EAD26A}"/>
                  </a:ext>
                </a:extLst>
              </p:cNvPr>
              <p:cNvSpPr txBox="1"/>
              <p:nvPr/>
            </p:nvSpPr>
            <p:spPr>
              <a:xfrm>
                <a:off x="5297699" y="1100024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F968B4-9610-2142-8FFF-E43222EAD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699" y="1100024"/>
                <a:ext cx="1103101" cy="369332"/>
              </a:xfrm>
              <a:prstGeom prst="rect">
                <a:avLst/>
              </a:prstGeom>
              <a:blipFill>
                <a:blip r:embed="rId9"/>
                <a:stretch>
                  <a:fillRect l="-568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922B64-C074-0047-AD85-4C7173569250}"/>
                  </a:ext>
                </a:extLst>
              </p:cNvPr>
              <p:cNvSpPr txBox="1"/>
              <p:nvPr/>
            </p:nvSpPr>
            <p:spPr>
              <a:xfrm>
                <a:off x="6445889" y="1100024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922B64-C074-0047-AD85-4C7173569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89" y="1100024"/>
                <a:ext cx="1103101" cy="369332"/>
              </a:xfrm>
              <a:prstGeom prst="rect">
                <a:avLst/>
              </a:prstGeom>
              <a:blipFill>
                <a:blip r:embed="rId10"/>
                <a:stretch>
                  <a:fillRect l="-9195"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EEA64-49B9-E24A-8F42-E524379D186C}"/>
                  </a:ext>
                </a:extLst>
              </p:cNvPr>
              <p:cNvSpPr txBox="1"/>
              <p:nvPr/>
            </p:nvSpPr>
            <p:spPr>
              <a:xfrm>
                <a:off x="5297699" y="1970351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EEA64-49B9-E24A-8F42-E524379D1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699" y="1970351"/>
                <a:ext cx="1103101" cy="369332"/>
              </a:xfrm>
              <a:prstGeom prst="rect">
                <a:avLst/>
              </a:prstGeom>
              <a:blipFill>
                <a:blip r:embed="rId11"/>
                <a:stretch>
                  <a:fillRect l="-568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474886-68CF-EE4D-98EE-1C7969C8D6E7}"/>
                  </a:ext>
                </a:extLst>
              </p:cNvPr>
              <p:cNvSpPr txBox="1"/>
              <p:nvPr/>
            </p:nvSpPr>
            <p:spPr>
              <a:xfrm>
                <a:off x="6445889" y="1970351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474886-68CF-EE4D-98EE-1C7969C8D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89" y="1970351"/>
                <a:ext cx="1103101" cy="369332"/>
              </a:xfrm>
              <a:prstGeom prst="rect">
                <a:avLst/>
              </a:prstGeom>
              <a:blipFill>
                <a:blip r:embed="rId12"/>
                <a:stretch>
                  <a:fillRect l="-9195" t="-333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59EBEBF-B712-F64F-A375-030DC4570446}"/>
              </a:ext>
            </a:extLst>
          </p:cNvPr>
          <p:cNvCxnSpPr>
            <a:cxnSpLocks/>
          </p:cNvCxnSpPr>
          <p:nvPr/>
        </p:nvCxnSpPr>
        <p:spPr>
          <a:xfrm flipV="1">
            <a:off x="1981818" y="1469356"/>
            <a:ext cx="2289015" cy="729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BAD1C7-AE08-E944-9D58-5FD7700084B3}"/>
                  </a:ext>
                </a:extLst>
              </p:cNvPr>
              <p:cNvSpPr txBox="1"/>
              <p:nvPr/>
            </p:nvSpPr>
            <p:spPr>
              <a:xfrm>
                <a:off x="2057400" y="1755522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BAD1C7-AE08-E944-9D58-5FD770008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755522"/>
                <a:ext cx="423065" cy="307777"/>
              </a:xfrm>
              <a:prstGeom prst="rect">
                <a:avLst/>
              </a:prstGeom>
              <a:blipFill>
                <a:blip r:embed="rId13"/>
                <a:stretch>
                  <a:fillRect l="-14706" r="-2941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AAE3A36-33DC-EF44-9D5A-31D822685AFF}"/>
              </a:ext>
            </a:extLst>
          </p:cNvPr>
          <p:cNvCxnSpPr>
            <a:cxnSpLocks/>
          </p:cNvCxnSpPr>
          <p:nvPr/>
        </p:nvCxnSpPr>
        <p:spPr>
          <a:xfrm>
            <a:off x="1967823" y="2198950"/>
            <a:ext cx="228457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03483D-82AD-8444-94D6-7585E9C02411}"/>
                  </a:ext>
                </a:extLst>
              </p:cNvPr>
              <p:cNvSpPr txBox="1"/>
              <p:nvPr/>
            </p:nvSpPr>
            <p:spPr>
              <a:xfrm>
                <a:off x="2360844" y="2194739"/>
                <a:ext cx="4290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03483D-82AD-8444-94D6-7585E9C02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844" y="2194739"/>
                <a:ext cx="429027" cy="307777"/>
              </a:xfrm>
              <a:prstGeom prst="rect">
                <a:avLst/>
              </a:prstGeom>
              <a:blipFill>
                <a:blip r:embed="rId14"/>
                <a:stretch>
                  <a:fillRect l="-14286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B5F42C2-8137-1941-9F76-D43ED3290228}"/>
              </a:ext>
            </a:extLst>
          </p:cNvPr>
          <p:cNvCxnSpPr>
            <a:cxnSpLocks/>
          </p:cNvCxnSpPr>
          <p:nvPr/>
        </p:nvCxnSpPr>
        <p:spPr>
          <a:xfrm>
            <a:off x="1981817" y="1402267"/>
            <a:ext cx="2243928" cy="719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D2C070-428C-D44B-BB5B-EC5738F1A7FE}"/>
                  </a:ext>
                </a:extLst>
              </p:cNvPr>
              <p:cNvSpPr txBox="1"/>
              <p:nvPr/>
            </p:nvSpPr>
            <p:spPr>
              <a:xfrm>
                <a:off x="2035919" y="1383252"/>
                <a:ext cx="42902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D2C070-428C-D44B-BB5B-EC5738F1A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919" y="1383252"/>
                <a:ext cx="429028" cy="307777"/>
              </a:xfrm>
              <a:prstGeom prst="rect">
                <a:avLst/>
              </a:prstGeom>
              <a:blipFill>
                <a:blip r:embed="rId15"/>
                <a:stretch>
                  <a:fillRect l="-11429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1A83D57B-3B34-7A4D-84C0-38EDFF304FB4}"/>
              </a:ext>
            </a:extLst>
          </p:cNvPr>
          <p:cNvGrpSpPr/>
          <p:nvPr/>
        </p:nvGrpSpPr>
        <p:grpSpPr>
          <a:xfrm>
            <a:off x="1458924" y="2745777"/>
            <a:ext cx="91440" cy="1143000"/>
            <a:chOff x="2667000" y="4572000"/>
            <a:chExt cx="91440" cy="1143000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ED306A6-44E6-A44A-A72C-1092735870BD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9DF8B76-DA5B-2D41-A492-D84F81E7BAC6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9715FB-D848-BA42-A454-6BBD05A9BCA7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8115B33-7115-6445-BDBA-65AF8984B67E}"/>
                  </a:ext>
                </a:extLst>
              </p:cNvPr>
              <p:cNvSpPr txBox="1"/>
              <p:nvPr/>
            </p:nvSpPr>
            <p:spPr>
              <a:xfrm>
                <a:off x="1498575" y="2745777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8115B33-7115-6445-BDBA-65AF8984B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575" y="2745777"/>
                <a:ext cx="366639" cy="369332"/>
              </a:xfrm>
              <a:prstGeom prst="rect">
                <a:avLst/>
              </a:prstGeom>
              <a:blipFill>
                <a:blip r:embed="rId16"/>
                <a:stretch>
                  <a:fillRect l="-16667" r="-3333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EF8A49A-C656-794A-8D27-33B559D68024}"/>
                  </a:ext>
                </a:extLst>
              </p:cNvPr>
              <p:cNvSpPr txBox="1"/>
              <p:nvPr/>
            </p:nvSpPr>
            <p:spPr>
              <a:xfrm>
                <a:off x="1509789" y="3361965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EF8A49A-C656-794A-8D27-33B559D68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789" y="3361965"/>
                <a:ext cx="373757" cy="369332"/>
              </a:xfrm>
              <a:prstGeom prst="rect">
                <a:avLst/>
              </a:prstGeom>
              <a:blipFill>
                <a:blip r:embed="rId17"/>
                <a:stretch>
                  <a:fillRect l="-16667" r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2A690FD0-5C73-0047-9F88-972C852C399A}"/>
              </a:ext>
            </a:extLst>
          </p:cNvPr>
          <p:cNvGrpSpPr/>
          <p:nvPr/>
        </p:nvGrpSpPr>
        <p:grpSpPr>
          <a:xfrm flipH="1">
            <a:off x="1778964" y="2748354"/>
            <a:ext cx="91440" cy="1143000"/>
            <a:chOff x="2667000" y="4572000"/>
            <a:chExt cx="91440" cy="11430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C019C60-C0C1-5146-A1CD-E83D32A6175E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DB1F2C9-C0E9-0340-9BD5-DB71FA54CE4F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567DC39-AB7E-DD46-8441-4F5F4823C708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99DB724-613D-9A4A-9A5B-F99ED462886F}"/>
                  </a:ext>
                </a:extLst>
              </p:cNvPr>
              <p:cNvSpPr txBox="1"/>
              <p:nvPr/>
            </p:nvSpPr>
            <p:spPr>
              <a:xfrm>
                <a:off x="1974986" y="3111869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99DB724-613D-9A4A-9A5B-F99ED4628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986" y="3111869"/>
                <a:ext cx="320039" cy="369332"/>
              </a:xfrm>
              <a:prstGeom prst="rect">
                <a:avLst/>
              </a:prstGeom>
              <a:blipFill>
                <a:blip r:embed="rId18"/>
                <a:stretch>
                  <a:fillRect l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2AC74354-3793-8C44-B5DA-C1C6E7EC9CF9}"/>
              </a:ext>
            </a:extLst>
          </p:cNvPr>
          <p:cNvGrpSpPr/>
          <p:nvPr/>
        </p:nvGrpSpPr>
        <p:grpSpPr>
          <a:xfrm>
            <a:off x="2344942" y="2743200"/>
            <a:ext cx="91440" cy="1143000"/>
            <a:chOff x="2667000" y="4572000"/>
            <a:chExt cx="91440" cy="1143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32F842A-B2F9-4F4E-B40F-1B5FA8EDAF3A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8FCD12E-46E0-8949-A9A7-1162CD8B8569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663EBC-B281-7041-8452-6E1B1D4B02E3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6ED1586-E70C-8746-BA59-B86A025EA7D9}"/>
                  </a:ext>
                </a:extLst>
              </p:cNvPr>
              <p:cNvSpPr txBox="1"/>
              <p:nvPr/>
            </p:nvSpPr>
            <p:spPr>
              <a:xfrm>
                <a:off x="2384593" y="2754868"/>
                <a:ext cx="504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6ED1586-E70C-8746-BA59-B86A025EA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93" y="2754868"/>
                <a:ext cx="504177" cy="369332"/>
              </a:xfrm>
              <a:prstGeom prst="rect">
                <a:avLst/>
              </a:prstGeom>
              <a:blipFill>
                <a:blip r:embed="rId19"/>
                <a:stretch>
                  <a:fillRect l="-15000" r="-500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6112B2B-4905-C64D-B0A2-CE2C1C13E591}"/>
                  </a:ext>
                </a:extLst>
              </p:cNvPr>
              <p:cNvSpPr txBox="1"/>
              <p:nvPr/>
            </p:nvSpPr>
            <p:spPr>
              <a:xfrm>
                <a:off x="2395807" y="3431577"/>
                <a:ext cx="5112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6112B2B-4905-C64D-B0A2-CE2C1C13E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807" y="3431577"/>
                <a:ext cx="511294" cy="369332"/>
              </a:xfrm>
              <a:prstGeom prst="rect">
                <a:avLst/>
              </a:prstGeom>
              <a:blipFill>
                <a:blip r:embed="rId20"/>
                <a:stretch>
                  <a:fillRect l="-14634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9DC6625C-9E6A-E74B-892B-098558137C2C}"/>
              </a:ext>
            </a:extLst>
          </p:cNvPr>
          <p:cNvGrpSpPr/>
          <p:nvPr/>
        </p:nvGrpSpPr>
        <p:grpSpPr>
          <a:xfrm flipH="1">
            <a:off x="3379164" y="2745777"/>
            <a:ext cx="91440" cy="1143000"/>
            <a:chOff x="2667000" y="4572000"/>
            <a:chExt cx="91440" cy="114300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EC8DAD6-43AC-FE44-8DBA-F33C7C5936EF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6FDAB06-4EA1-C34A-B738-F6BD7F0B151D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69CBB4D-FCC1-3F40-AB3E-564170F7C493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ADCB7BA-C8A2-474E-9F55-4151F71ADC91}"/>
                  </a:ext>
                </a:extLst>
              </p:cNvPr>
              <p:cNvSpPr txBox="1"/>
              <p:nvPr/>
            </p:nvSpPr>
            <p:spPr>
              <a:xfrm>
                <a:off x="2932856" y="2757445"/>
                <a:ext cx="504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ADCB7BA-C8A2-474E-9F55-4151F71AD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856" y="2757445"/>
                <a:ext cx="504177" cy="369332"/>
              </a:xfrm>
              <a:prstGeom prst="rect">
                <a:avLst/>
              </a:prstGeom>
              <a:blipFill>
                <a:blip r:embed="rId21"/>
                <a:stretch>
                  <a:fillRect l="-12195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259190E-637F-3449-BA00-35C2866596A8}"/>
                  </a:ext>
                </a:extLst>
              </p:cNvPr>
              <p:cNvSpPr txBox="1"/>
              <p:nvPr/>
            </p:nvSpPr>
            <p:spPr>
              <a:xfrm>
                <a:off x="2944070" y="3434154"/>
                <a:ext cx="5112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259190E-637F-3449-BA00-35C286659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070" y="3434154"/>
                <a:ext cx="511294" cy="369332"/>
              </a:xfrm>
              <a:prstGeom prst="rect">
                <a:avLst/>
              </a:prstGeom>
              <a:blipFill>
                <a:blip r:embed="rId22"/>
                <a:stretch>
                  <a:fillRect l="-12195" r="-487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89">
            <a:extLst>
              <a:ext uri="{FF2B5EF4-FFF2-40B4-BE49-F238E27FC236}">
                <a16:creationId xmlns:a16="http://schemas.microsoft.com/office/drawing/2014/main" id="{949A7C53-7B65-7A43-8988-0306B5CCBF4B}"/>
              </a:ext>
            </a:extLst>
          </p:cNvPr>
          <p:cNvGrpSpPr/>
          <p:nvPr/>
        </p:nvGrpSpPr>
        <p:grpSpPr>
          <a:xfrm>
            <a:off x="3607764" y="2745777"/>
            <a:ext cx="91440" cy="1143000"/>
            <a:chOff x="2667000" y="4572000"/>
            <a:chExt cx="91440" cy="1143000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039C684-FE16-AB40-87BF-E8F6A9FC822A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A9E8F51-DE86-5F47-BBEB-F6C194C8E7CB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845DBCC-FC2F-2D43-A891-4BFCC16DDCA7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E3BA649-FAD3-CB43-AE6C-229C6F58473A}"/>
                  </a:ext>
                </a:extLst>
              </p:cNvPr>
              <p:cNvSpPr txBox="1"/>
              <p:nvPr/>
            </p:nvSpPr>
            <p:spPr>
              <a:xfrm>
                <a:off x="3647415" y="2745777"/>
                <a:ext cx="3649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E3BA649-FAD3-CB43-AE6C-229C6F584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7415" y="2745777"/>
                <a:ext cx="364907" cy="369332"/>
              </a:xfrm>
              <a:prstGeom prst="rect">
                <a:avLst/>
              </a:prstGeom>
              <a:blipFill>
                <a:blip r:embed="rId23"/>
                <a:stretch>
                  <a:fillRect l="-6667" r="-3333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60551CD-EB25-8446-AA15-0772886A00F3}"/>
                  </a:ext>
                </a:extLst>
              </p:cNvPr>
              <p:cNvSpPr txBox="1"/>
              <p:nvPr/>
            </p:nvSpPr>
            <p:spPr>
              <a:xfrm>
                <a:off x="3658629" y="3361965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60551CD-EB25-8446-AA15-0772886A0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629" y="3361965"/>
                <a:ext cx="372025" cy="369332"/>
              </a:xfrm>
              <a:prstGeom prst="rect">
                <a:avLst/>
              </a:prstGeom>
              <a:blipFill>
                <a:blip r:embed="rId24"/>
                <a:stretch>
                  <a:fillRect l="-10345" r="-68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8EC0943-860E-174D-BB63-819718B995A2}"/>
              </a:ext>
            </a:extLst>
          </p:cNvPr>
          <p:cNvGrpSpPr/>
          <p:nvPr/>
        </p:nvGrpSpPr>
        <p:grpSpPr>
          <a:xfrm flipH="1">
            <a:off x="3927804" y="2748354"/>
            <a:ext cx="91440" cy="1143000"/>
            <a:chOff x="2667000" y="4572000"/>
            <a:chExt cx="91440" cy="1143000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B716342-5F2C-DE43-91CF-928649501873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5EDAB03-A4B1-5F4C-9DB5-7EA70050ADAD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5114484-0D32-3840-A5E9-14B8B8CC081E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0D3990-1711-444E-8FBA-14BBB4082E4F}"/>
                  </a:ext>
                </a:extLst>
              </p:cNvPr>
              <p:cNvSpPr txBox="1"/>
              <p:nvPr/>
            </p:nvSpPr>
            <p:spPr>
              <a:xfrm>
                <a:off x="4172342" y="3111869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0D3990-1711-444E-8FBA-14BBB4082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342" y="3111869"/>
                <a:ext cx="320039" cy="369332"/>
              </a:xfrm>
              <a:prstGeom prst="rect">
                <a:avLst/>
              </a:prstGeom>
              <a:blipFill>
                <a:blip r:embed="rId25"/>
                <a:stretch>
                  <a:fillRect l="-30769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9A7C8C7-0B84-BE4B-84B9-803812DD39C7}"/>
              </a:ext>
            </a:extLst>
          </p:cNvPr>
          <p:cNvGrpSpPr/>
          <p:nvPr/>
        </p:nvGrpSpPr>
        <p:grpSpPr>
          <a:xfrm>
            <a:off x="4556474" y="2745777"/>
            <a:ext cx="91440" cy="1143000"/>
            <a:chOff x="2667000" y="4572000"/>
            <a:chExt cx="91440" cy="1143000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348AF96-46D7-AA45-BCB8-FB332EB95E70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2F09FAE-4885-F945-854F-D3A914D9B0FA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1B141CB-525F-474D-8648-D9BB265D1539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9B651C45-8CC8-934B-8917-8F66AA726A91}"/>
                  </a:ext>
                </a:extLst>
              </p:cNvPr>
              <p:cNvSpPr txBox="1"/>
              <p:nvPr/>
            </p:nvSpPr>
            <p:spPr>
              <a:xfrm>
                <a:off x="4596125" y="2745777"/>
                <a:ext cx="3807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9B651C45-8CC8-934B-8917-8F66AA726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6125" y="2745777"/>
                <a:ext cx="380745" cy="369332"/>
              </a:xfrm>
              <a:prstGeom prst="rect">
                <a:avLst/>
              </a:prstGeom>
              <a:blipFill>
                <a:blip r:embed="rId26"/>
                <a:stretch>
                  <a:fillRect l="-6452" r="-322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4523F6D-FFF9-F940-95E7-8158E47DE8B4}"/>
                  </a:ext>
                </a:extLst>
              </p:cNvPr>
              <p:cNvSpPr txBox="1"/>
              <p:nvPr/>
            </p:nvSpPr>
            <p:spPr>
              <a:xfrm>
                <a:off x="4607339" y="3361965"/>
                <a:ext cx="3878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4523F6D-FFF9-F940-95E7-8158E47DE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339" y="3361965"/>
                <a:ext cx="387863" cy="369332"/>
              </a:xfrm>
              <a:prstGeom prst="rect">
                <a:avLst/>
              </a:prstGeom>
              <a:blipFill>
                <a:blip r:embed="rId27"/>
                <a:stretch>
                  <a:fillRect l="-6452" r="-64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CF325DE-D1DF-6F48-B033-B0F4808E00C9}"/>
              </a:ext>
            </a:extLst>
          </p:cNvPr>
          <p:cNvGrpSpPr/>
          <p:nvPr/>
        </p:nvGrpSpPr>
        <p:grpSpPr>
          <a:xfrm flipH="1">
            <a:off x="4876514" y="2748354"/>
            <a:ext cx="91440" cy="1143000"/>
            <a:chOff x="2667000" y="4572000"/>
            <a:chExt cx="91440" cy="1143000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D3A5D7B-5B6D-5D4B-9478-617FD75FCD3D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F2C49DA-1903-D142-9A61-D01B5850ACAB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8A9BC07-2518-CD4F-B5C6-109A9F5F59B4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500E4F0-7DA2-6F44-A00C-20AF65A98D39}"/>
                  </a:ext>
                </a:extLst>
              </p:cNvPr>
              <p:cNvSpPr txBox="1"/>
              <p:nvPr/>
            </p:nvSpPr>
            <p:spPr>
              <a:xfrm>
                <a:off x="6161161" y="3044997"/>
                <a:ext cx="15805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𝐇𝐱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𝐧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500E4F0-7DA2-6F44-A00C-20AF65A98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161" y="3044997"/>
                <a:ext cx="1580561" cy="369332"/>
              </a:xfrm>
              <a:prstGeom prst="rect">
                <a:avLst/>
              </a:prstGeom>
              <a:blipFill>
                <a:blip r:embed="rId28"/>
                <a:stretch>
                  <a:fillRect l="-3968" r="-1587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Arrow 12">
            <a:extLst>
              <a:ext uri="{FF2B5EF4-FFF2-40B4-BE49-F238E27FC236}">
                <a16:creationId xmlns:a16="http://schemas.microsoft.com/office/drawing/2014/main" id="{FEFA325C-A582-F344-BD89-C45C087634FE}"/>
              </a:ext>
            </a:extLst>
          </p:cNvPr>
          <p:cNvSpPr/>
          <p:nvPr/>
        </p:nvSpPr>
        <p:spPr>
          <a:xfrm>
            <a:off x="5428274" y="3114746"/>
            <a:ext cx="488389" cy="3197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FCE5CF4-E218-5C46-905F-0C5518733362}"/>
                  </a:ext>
                </a:extLst>
              </p:cNvPr>
              <p:cNvSpPr txBox="1"/>
              <p:nvPr/>
            </p:nvSpPr>
            <p:spPr>
              <a:xfrm>
                <a:off x="838200" y="4038600"/>
                <a:ext cx="6858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How to recover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? </a:t>
                </a: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FCE5CF4-E218-5C46-905F-0C5518733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038600"/>
                <a:ext cx="6858000" cy="523220"/>
              </a:xfrm>
              <a:prstGeom prst="rect">
                <a:avLst/>
              </a:prstGeom>
              <a:blipFill>
                <a:blip r:embed="rId29"/>
                <a:stretch>
                  <a:fillRect l="-1664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CC71BDD-E8FB-8441-8654-0078610F8659}"/>
                  </a:ext>
                </a:extLst>
              </p:cNvPr>
              <p:cNvSpPr txBox="1"/>
              <p:nvPr/>
            </p:nvSpPr>
            <p:spPr>
              <a:xfrm>
                <a:off x="864109" y="4654419"/>
                <a:ext cx="78218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Estimate </a:t>
                </a: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rebuchet MS"/>
                      </a:rPr>
                      <m:t>𝐇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, 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</m:ctrlPr>
                      </m:sSupPr>
                      <m:e>
                        <m:r>
                          <a:rPr lang="en-US" sz="28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𝐇</m:t>
                        </m:r>
                      </m:e>
                      <m:sup>
                        <m:r>
                          <a:rPr lang="en-US" sz="28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and invert the channel!</a:t>
                </a: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CC71BDD-E8FB-8441-8654-0078610F8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109" y="4654419"/>
                <a:ext cx="7821881" cy="523220"/>
              </a:xfrm>
              <a:prstGeom prst="rect">
                <a:avLst/>
              </a:prstGeom>
              <a:blipFill>
                <a:blip r:embed="rId30"/>
                <a:stretch>
                  <a:fillRect l="-1459" t="-9302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2588317-3D8B-364A-9245-4791A0BAFBB5}"/>
                  </a:ext>
                </a:extLst>
              </p:cNvPr>
              <p:cNvSpPr txBox="1"/>
              <p:nvPr/>
            </p:nvSpPr>
            <p:spPr>
              <a:xfrm>
                <a:off x="1542147" y="5403564"/>
                <a:ext cx="5448286" cy="377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acc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𝐇𝐱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𝐧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𝐧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2588317-3D8B-364A-9245-4791A0BAF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147" y="5403564"/>
                <a:ext cx="5448286" cy="377667"/>
              </a:xfrm>
              <a:prstGeom prst="rect">
                <a:avLst/>
              </a:prstGeom>
              <a:blipFill>
                <a:blip r:embed="rId31"/>
                <a:stretch>
                  <a:fillRect r="-465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F09A6174-8533-A64F-ADF6-C2458C91E267}"/>
              </a:ext>
            </a:extLst>
          </p:cNvPr>
          <p:cNvSpPr/>
          <p:nvPr/>
        </p:nvSpPr>
        <p:spPr>
          <a:xfrm>
            <a:off x="6096000" y="5325697"/>
            <a:ext cx="925439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AEA37C5-DDE8-A349-A7A4-53464AB83D9C}"/>
              </a:ext>
            </a:extLst>
          </p:cNvPr>
          <p:cNvSpPr/>
          <p:nvPr/>
        </p:nvSpPr>
        <p:spPr>
          <a:xfrm>
            <a:off x="6983591" y="5524178"/>
            <a:ext cx="549362" cy="534776"/>
          </a:xfrm>
          <a:custGeom>
            <a:avLst/>
            <a:gdLst>
              <a:gd name="connsiteX0" fmla="*/ 0 w 549362"/>
              <a:gd name="connsiteY0" fmla="*/ 13476 h 332313"/>
              <a:gd name="connsiteX1" fmla="*/ 499310 w 549362"/>
              <a:gd name="connsiteY1" fmla="*/ 37539 h 332313"/>
              <a:gd name="connsiteX2" fmla="*/ 505326 w 549362"/>
              <a:gd name="connsiteY2" fmla="*/ 332313 h 33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9362" h="332313">
                <a:moveTo>
                  <a:pt x="0" y="13476"/>
                </a:moveTo>
                <a:cubicBezTo>
                  <a:pt x="207544" y="-1063"/>
                  <a:pt x="415089" y="-15601"/>
                  <a:pt x="499310" y="37539"/>
                </a:cubicBezTo>
                <a:cubicBezTo>
                  <a:pt x="583531" y="90679"/>
                  <a:pt x="544428" y="211496"/>
                  <a:pt x="505326" y="332313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A12EBCD-4D8C-5F46-B4CC-10905C24D6B7}"/>
              </a:ext>
            </a:extLst>
          </p:cNvPr>
          <p:cNvSpPr txBox="1"/>
          <p:nvPr/>
        </p:nvSpPr>
        <p:spPr>
          <a:xfrm>
            <a:off x="5916663" y="5974271"/>
            <a:ext cx="3041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Trebuchet MS"/>
              </a:rPr>
              <a:t>Noise amplification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6FA7E404-A8A0-3D4E-958B-60E350ADA22D}"/>
                  </a:ext>
                </a:extLst>
              </p:cNvPr>
              <p:cNvSpPr txBox="1"/>
              <p:nvPr/>
            </p:nvSpPr>
            <p:spPr>
              <a:xfrm>
                <a:off x="5325009" y="3716896"/>
                <a:ext cx="3987370" cy="1009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cs typeface="Trebuchet MS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rebuchet MS"/>
                      </a:rPr>
                      <m:t>𝑁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cs typeface="Trebuchet MS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cs typeface="Trebuchet MS"/>
                  </a:rPr>
                  <a:t>antennas,</a:t>
                </a:r>
                <a:r>
                  <a:rPr lang="en-US" sz="2800" dirty="0">
                    <a:solidFill>
                      <a:srgbClr val="FF0000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rebuchet MS"/>
                      </a:rPr>
                      <m:t>𝐇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cs typeface="Trebuchet MS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rebuchet MS"/>
                      </a:rPr>
                      <m:t>𝑁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rebuchet MS"/>
                      </a:rPr>
                      <m:t>×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rebuchet MS"/>
                      </a:rPr>
                      <m:t>𝑁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cs typeface="Trebuchet MS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cs typeface="Trebuchet MS"/>
                  </a:rPr>
                  <a:t>matrix </a:t>
                </a:r>
                <a:r>
                  <a:rPr lang="en-US" sz="2800" b="1" dirty="0">
                    <a:solidFill>
                      <a:srgbClr val="FF0000"/>
                    </a:solidFill>
                    <a:cs typeface="Trebuchet MS"/>
                    <a:sym typeface="Wingdings" pitchFamily="2" charset="2"/>
                  </a:rPr>
                  <a:t></a:t>
                </a:r>
                <a:r>
                  <a:rPr lang="en-US" sz="2800" dirty="0">
                    <a:solidFill>
                      <a:srgbClr val="FF0000"/>
                    </a:solidFill>
                    <a:cs typeface="Trebuchet MS"/>
                    <a:sym typeface="Wingdings" pitchFamily="2" charset="2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cs typeface="Trebuchet M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rebuchet MS"/>
                      </a:rPr>
                      <m:t>𝑂</m:t>
                    </m:r>
                    <m:d>
                      <m:d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rebuchet MS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rebuchet MS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rebuchet MS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>
                  <a:solidFill>
                    <a:srgbClr val="FF0000"/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6FA7E404-A8A0-3D4E-958B-60E350ADA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009" y="3716896"/>
                <a:ext cx="3987370" cy="1009572"/>
              </a:xfrm>
              <a:prstGeom prst="rect">
                <a:avLst/>
              </a:prstGeom>
              <a:blipFill>
                <a:blip r:embed="rId32"/>
                <a:stretch>
                  <a:fillRect l="-3211" t="-6061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7">
            <a:extLst>
              <a:ext uri="{FF2B5EF4-FFF2-40B4-BE49-F238E27FC236}">
                <a16:creationId xmlns:a16="http://schemas.microsoft.com/office/drawing/2014/main" id="{4449C0AD-5E75-3942-B67F-98C68E08C31B}"/>
              </a:ext>
            </a:extLst>
          </p:cNvPr>
          <p:cNvSpPr/>
          <p:nvPr/>
        </p:nvSpPr>
        <p:spPr>
          <a:xfrm>
            <a:off x="4535905" y="4186989"/>
            <a:ext cx="902369" cy="517358"/>
          </a:xfrm>
          <a:custGeom>
            <a:avLst/>
            <a:gdLst>
              <a:gd name="connsiteX0" fmla="*/ 0 w 902369"/>
              <a:gd name="connsiteY0" fmla="*/ 517358 h 517358"/>
              <a:gd name="connsiteX1" fmla="*/ 902369 w 902369"/>
              <a:gd name="connsiteY1" fmla="*/ 0 h 51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2369" h="517358">
                <a:moveTo>
                  <a:pt x="0" y="517358"/>
                </a:moveTo>
                <a:lnTo>
                  <a:pt x="902369" y="0"/>
                </a:ln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82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7" grpId="0" animBg="1"/>
      <p:bldP spid="96" grpId="0"/>
      <p:bldP spid="97" grpId="0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58"/>
          <p:cNvSpPr/>
          <p:nvPr/>
        </p:nvSpPr>
        <p:spPr>
          <a:xfrm>
            <a:off x="3296589" y="1458692"/>
            <a:ext cx="788389" cy="2030547"/>
          </a:xfrm>
          <a:prstGeom prst="roundRect">
            <a:avLst>
              <a:gd name="adj" fmla="val 10885"/>
            </a:avLst>
          </a:prstGeom>
          <a:noFill/>
          <a:ln w="25400">
            <a:solidFill>
              <a:schemeClr val="accent2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8" y="0"/>
            <a:ext cx="9123312" cy="1124744"/>
          </a:xfrm>
        </p:spPr>
        <p:txBody>
          <a:bodyPr>
            <a:noAutofit/>
          </a:bodyPr>
          <a:lstStyle/>
          <a:p>
            <a:r>
              <a:rPr lang="en-US" sz="4000" dirty="0"/>
              <a:t>Is </a:t>
            </a:r>
            <a:r>
              <a:rPr lang="en-US" sz="4000" dirty="0" err="1"/>
              <a:t>Nulling</a:t>
            </a:r>
            <a:r>
              <a:rPr lang="en-US" sz="4000" dirty="0"/>
              <a:t> Alone Enough? </a:t>
            </a:r>
            <a:r>
              <a:rPr lang="en-US" sz="4000" dirty="0">
                <a:solidFill>
                  <a:srgbClr val="FFFFFF"/>
                </a:solidFill>
              </a:rPr>
              <a:t>NO!!</a:t>
            </a:r>
          </a:p>
        </p:txBody>
      </p:sp>
      <p:grpSp>
        <p:nvGrpSpPr>
          <p:cNvPr id="3" name="Group 67"/>
          <p:cNvGrpSpPr/>
          <p:nvPr/>
        </p:nvGrpSpPr>
        <p:grpSpPr>
          <a:xfrm>
            <a:off x="533400" y="1524002"/>
            <a:ext cx="3417019" cy="3505198"/>
            <a:chOff x="533400" y="1524002"/>
            <a:chExt cx="3417019" cy="3505198"/>
          </a:xfrm>
        </p:grpSpPr>
        <p:grpSp>
          <p:nvGrpSpPr>
            <p:cNvPr id="4" name="Group 12"/>
            <p:cNvGrpSpPr/>
            <p:nvPr/>
          </p:nvGrpSpPr>
          <p:grpSpPr>
            <a:xfrm rot="16200000">
              <a:off x="2334375" y="1818927"/>
              <a:ext cx="1137531" cy="2090593"/>
              <a:chOff x="3531862" y="1709064"/>
              <a:chExt cx="1390937" cy="2818683"/>
            </a:xfrm>
          </p:grpSpPr>
          <p:sp>
            <p:nvSpPr>
              <p:cNvPr id="5" name="Isosceles Triangle 13"/>
              <p:cNvSpPr/>
              <p:nvPr/>
            </p:nvSpPr>
            <p:spPr>
              <a:xfrm rot="16200000">
                <a:off x="4605244" y="2362843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6" name="Shape 5"/>
              <p:cNvCxnSpPr/>
              <p:nvPr/>
            </p:nvCxnSpPr>
            <p:spPr>
              <a:xfrm rot="16200000" flipH="1">
                <a:off x="3508390" y="2003589"/>
                <a:ext cx="720000" cy="130949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Isosceles Triangle 15"/>
              <p:cNvSpPr/>
              <p:nvPr/>
            </p:nvSpPr>
            <p:spPr>
              <a:xfrm rot="16200000">
                <a:off x="3901155" y="2358491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8" name="Shape 7"/>
              <p:cNvCxnSpPr/>
              <p:nvPr/>
            </p:nvCxnSpPr>
            <p:spPr>
              <a:xfrm rot="16200000">
                <a:off x="4204149" y="4103170"/>
                <a:ext cx="679528" cy="160922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Isosceles Triangle 8"/>
              <p:cNvSpPr/>
              <p:nvPr/>
            </p:nvSpPr>
            <p:spPr>
              <a:xfrm rot="16200000">
                <a:off x="4591665" y="3763557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0" name="Shape 9"/>
              <p:cNvCxnSpPr/>
              <p:nvPr/>
            </p:nvCxnSpPr>
            <p:spPr>
              <a:xfrm rot="16200000">
                <a:off x="3529645" y="4107522"/>
                <a:ext cx="679528" cy="160922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Isosceles Triangle 10"/>
              <p:cNvSpPr/>
              <p:nvPr/>
            </p:nvSpPr>
            <p:spPr>
              <a:xfrm rot="16200000">
                <a:off x="3917160" y="3767908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2" name="Shape 11"/>
              <p:cNvCxnSpPr/>
              <p:nvPr/>
            </p:nvCxnSpPr>
            <p:spPr>
              <a:xfrm rot="16200000" flipH="1">
                <a:off x="4212478" y="2003589"/>
                <a:ext cx="720000" cy="130949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ounded Rectangle 12"/>
              <p:cNvSpPr/>
              <p:nvPr/>
            </p:nvSpPr>
            <p:spPr>
              <a:xfrm rot="5400000">
                <a:off x="4030124" y="3490305"/>
                <a:ext cx="380839" cy="1377364"/>
              </a:xfrm>
              <a:prstGeom prst="round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 rot="5400000">
                <a:off x="4065868" y="1371255"/>
                <a:ext cx="380839" cy="1333023"/>
              </a:xfrm>
              <a:prstGeom prst="roundRect">
                <a:avLst/>
              </a:prstGeom>
              <a:ln w="381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40"/>
            <p:cNvGrpSpPr/>
            <p:nvPr/>
          </p:nvGrpSpPr>
          <p:grpSpPr>
            <a:xfrm rot="16200000">
              <a:off x="2585191" y="775747"/>
              <a:ext cx="601252" cy="2097761"/>
              <a:chOff x="1981201" y="1676401"/>
              <a:chExt cx="735198" cy="2828360"/>
            </a:xfrm>
          </p:grpSpPr>
          <p:cxnSp>
            <p:nvCxnSpPr>
              <p:cNvPr id="18" name="Shape 17"/>
              <p:cNvCxnSpPr/>
              <p:nvPr/>
            </p:nvCxnSpPr>
            <p:spPr>
              <a:xfrm rot="16200000" flipH="1">
                <a:off x="1962488" y="1949927"/>
                <a:ext cx="720000" cy="172947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Isosceles Triangle 18"/>
              <p:cNvSpPr/>
              <p:nvPr/>
            </p:nvSpPr>
            <p:spPr>
              <a:xfrm rot="16200000">
                <a:off x="2376253" y="232582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0" name="Shape 19"/>
              <p:cNvCxnSpPr/>
              <p:nvPr/>
            </p:nvCxnSpPr>
            <p:spPr>
              <a:xfrm rot="16200000">
                <a:off x="1988739" y="4084534"/>
                <a:ext cx="679531" cy="160923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Isosceles Triangle 20"/>
              <p:cNvSpPr/>
              <p:nvPr/>
            </p:nvSpPr>
            <p:spPr>
              <a:xfrm rot="16200000">
                <a:off x="2376253" y="376028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 rot="5400000">
                <a:off x="2158381" y="1670169"/>
                <a:ext cx="380839" cy="735197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 rot="5400000">
                <a:off x="2158380" y="3811388"/>
                <a:ext cx="380839" cy="735198"/>
              </a:xfrm>
              <a:prstGeom prst="round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86"/>
            <p:cNvGrpSpPr/>
            <p:nvPr/>
          </p:nvGrpSpPr>
          <p:grpSpPr>
            <a:xfrm rot="16200000">
              <a:off x="2165086" y="3243867"/>
              <a:ext cx="1478511" cy="2092155"/>
              <a:chOff x="2644260" y="2296205"/>
              <a:chExt cx="1013338" cy="1743461"/>
            </a:xfrm>
          </p:grpSpPr>
          <p:sp>
            <p:nvSpPr>
              <p:cNvPr id="25" name="Isosceles Triangle 13"/>
              <p:cNvSpPr/>
              <p:nvPr/>
            </p:nvSpPr>
            <p:spPr>
              <a:xfrm rot="16200000">
                <a:off x="3472640" y="2704353"/>
                <a:ext cx="127674" cy="79116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6" name="Shape 25"/>
              <p:cNvCxnSpPr/>
              <p:nvPr/>
            </p:nvCxnSpPr>
            <p:spPr>
              <a:xfrm rot="16200000" flipH="1">
                <a:off x="3237712" y="2482013"/>
                <a:ext cx="445015" cy="73399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hape 26"/>
              <p:cNvCxnSpPr/>
              <p:nvPr/>
            </p:nvCxnSpPr>
            <p:spPr>
              <a:xfrm rot="16200000">
                <a:off x="3242386" y="3775629"/>
                <a:ext cx="420000" cy="90199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Isosceles Triangle 27"/>
              <p:cNvSpPr/>
              <p:nvPr/>
            </p:nvSpPr>
            <p:spPr>
              <a:xfrm rot="16200000">
                <a:off x="3473205" y="3564432"/>
                <a:ext cx="127674" cy="79116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7" name="Group 12"/>
              <p:cNvGrpSpPr/>
              <p:nvPr/>
            </p:nvGrpSpPr>
            <p:grpSpPr>
              <a:xfrm>
                <a:off x="2644260" y="2296783"/>
                <a:ext cx="1013338" cy="1742883"/>
                <a:chOff x="3568342" y="1709059"/>
                <a:chExt cx="1807873" cy="2819852"/>
              </a:xfrm>
            </p:grpSpPr>
            <p:sp>
              <p:nvSpPr>
                <p:cNvPr id="30" name="Isosceles Triangle 13"/>
                <p:cNvSpPr/>
                <p:nvPr/>
              </p:nvSpPr>
              <p:spPr>
                <a:xfrm rot="16200000">
                  <a:off x="4498635" y="2362840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1" name="Shape 30"/>
                <p:cNvCxnSpPr/>
                <p:nvPr/>
              </p:nvCxnSpPr>
              <p:spPr>
                <a:xfrm rot="16200000" flipH="1">
                  <a:off x="3523179" y="2003586"/>
                  <a:ext cx="720000" cy="130948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Isosceles Triangle 15"/>
                <p:cNvSpPr/>
                <p:nvPr/>
              </p:nvSpPr>
              <p:spPr>
                <a:xfrm rot="16200000">
                  <a:off x="3915944" y="2358488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3" name="Shape 32"/>
                <p:cNvCxnSpPr/>
                <p:nvPr/>
              </p:nvCxnSpPr>
              <p:spPr>
                <a:xfrm rot="16200000">
                  <a:off x="4094543" y="4104335"/>
                  <a:ext cx="679527" cy="160922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Isosceles Triangle 33"/>
                <p:cNvSpPr/>
                <p:nvPr/>
              </p:nvSpPr>
              <p:spPr>
                <a:xfrm rot="16200000">
                  <a:off x="4482057" y="3763555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5" name="Shape 34"/>
                <p:cNvCxnSpPr/>
                <p:nvPr/>
              </p:nvCxnSpPr>
              <p:spPr>
                <a:xfrm rot="16200000">
                  <a:off x="3518645" y="4108687"/>
                  <a:ext cx="679527" cy="160922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Isosceles Triangle 35"/>
                <p:cNvSpPr/>
                <p:nvPr/>
              </p:nvSpPr>
              <p:spPr>
                <a:xfrm rot="16200000">
                  <a:off x="3906159" y="3767906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7" name="Shape 36"/>
                <p:cNvCxnSpPr/>
                <p:nvPr/>
              </p:nvCxnSpPr>
              <p:spPr>
                <a:xfrm rot="16200000" flipH="1">
                  <a:off x="4105869" y="2003584"/>
                  <a:ext cx="720000" cy="130950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ounded Rectangle 37"/>
                <p:cNvSpPr/>
                <p:nvPr/>
              </p:nvSpPr>
              <p:spPr>
                <a:xfrm rot="5400000">
                  <a:off x="4277097" y="3279811"/>
                  <a:ext cx="380840" cy="1798349"/>
                </a:xfrm>
                <a:prstGeom prst="roundRect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Rounded Rectangle 38"/>
                <p:cNvSpPr/>
                <p:nvPr/>
              </p:nvSpPr>
              <p:spPr>
                <a:xfrm rot="5400000">
                  <a:off x="4297346" y="1127866"/>
                  <a:ext cx="359389" cy="1798349"/>
                </a:xfrm>
                <a:prstGeom prst="roundRect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42" name="TextBox 41"/>
            <p:cNvSpPr txBox="1"/>
            <p:nvPr/>
          </p:nvSpPr>
          <p:spPr>
            <a:xfrm>
              <a:off x="533400" y="1596009"/>
              <a:ext cx="129748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Trebuchet MS"/>
                  <a:cs typeface="Trebuchet MS"/>
                </a:rPr>
                <a:t>Alice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54755" y="2667132"/>
              <a:ext cx="104321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Trebuchet MS"/>
                  <a:cs typeface="Trebuchet MS"/>
                </a:rPr>
                <a:t>Bob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45380" y="4026618"/>
              <a:ext cx="8688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Trebuchet MS"/>
                  <a:cs typeface="Trebuchet MS"/>
                </a:rPr>
                <a:t>Chris</a:t>
              </a:r>
            </a:p>
          </p:txBody>
        </p:sp>
      </p:grpSp>
      <p:sp>
        <p:nvSpPr>
          <p:cNvPr id="53" name="Content Placeholder 34"/>
          <p:cNvSpPr txBox="1">
            <a:spLocks/>
          </p:cNvSpPr>
          <p:nvPr/>
        </p:nvSpPr>
        <p:spPr>
          <a:xfrm>
            <a:off x="4482858" y="1498087"/>
            <a:ext cx="4051542" cy="1423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  <a:buFont typeface="Arial" pitchFamily="34" charset="0"/>
              <a:buNone/>
              <a:defRPr/>
            </a:pPr>
            <a:r>
              <a:rPr lang="en-US" sz="3000" dirty="0">
                <a:solidFill>
                  <a:prstClr val="black"/>
                </a:solidFill>
                <a:ea typeface="MS UI Gothic" pitchFamily="34" charset="-128"/>
                <a:cs typeface="Trebuchet MS"/>
              </a:rPr>
              <a:t>Chris needs to null at three antennas</a:t>
            </a:r>
            <a:br>
              <a:rPr lang="en-US" sz="3000" dirty="0">
                <a:solidFill>
                  <a:prstClr val="black"/>
                </a:solidFill>
                <a:ea typeface="MS UI Gothic" pitchFamily="34" charset="-128"/>
                <a:cs typeface="Trebuchet MS"/>
              </a:rPr>
            </a:br>
            <a:endParaRPr lang="en-US" sz="3000" dirty="0">
              <a:solidFill>
                <a:prstClr val="black"/>
              </a:solidFill>
              <a:ea typeface="MS UI Gothic" pitchFamily="34" charset="-128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254173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8" y="0"/>
            <a:ext cx="9123312" cy="1124744"/>
          </a:xfrm>
        </p:spPr>
        <p:txBody>
          <a:bodyPr>
            <a:noAutofit/>
          </a:bodyPr>
          <a:lstStyle/>
          <a:p>
            <a:r>
              <a:rPr lang="en-US" sz="4000" dirty="0"/>
              <a:t>Is </a:t>
            </a:r>
            <a:r>
              <a:rPr lang="en-US" sz="4000" dirty="0" err="1"/>
              <a:t>Nulling</a:t>
            </a:r>
            <a:r>
              <a:rPr lang="en-US" sz="4000" dirty="0"/>
              <a:t> Alone Enough? </a:t>
            </a:r>
            <a:r>
              <a:rPr lang="en-US" sz="4000" dirty="0">
                <a:solidFill>
                  <a:srgbClr val="FFFFFF"/>
                </a:solidFill>
              </a:rPr>
              <a:t>NO!!</a:t>
            </a:r>
            <a:endParaRPr lang="en-US" sz="4000" dirty="0"/>
          </a:p>
        </p:txBody>
      </p:sp>
      <p:grpSp>
        <p:nvGrpSpPr>
          <p:cNvPr id="3" name="Group 12"/>
          <p:cNvGrpSpPr/>
          <p:nvPr/>
        </p:nvGrpSpPr>
        <p:grpSpPr>
          <a:xfrm rot="16200000">
            <a:off x="2334375" y="1818927"/>
            <a:ext cx="1137531" cy="2090593"/>
            <a:chOff x="3531862" y="1709064"/>
            <a:chExt cx="1390937" cy="2818683"/>
          </a:xfrm>
        </p:grpSpPr>
        <p:sp>
          <p:nvSpPr>
            <p:cNvPr id="5" name="Isosceles Triangle 13"/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" name="Shape 5"/>
            <p:cNvCxnSpPr/>
            <p:nvPr/>
          </p:nvCxnSpPr>
          <p:spPr>
            <a:xfrm rot="16200000" flipH="1">
              <a:off x="3508390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15"/>
            <p:cNvSpPr/>
            <p:nvPr/>
          </p:nvSpPr>
          <p:spPr>
            <a:xfrm rot="16200000">
              <a:off x="390115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8" name="Shape 7"/>
            <p:cNvCxnSpPr/>
            <p:nvPr/>
          </p:nvCxnSpPr>
          <p:spPr>
            <a:xfrm rot="16200000">
              <a:off x="4204149" y="4103170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sosceles Triangle 8"/>
            <p:cNvSpPr/>
            <p:nvPr/>
          </p:nvSpPr>
          <p:spPr>
            <a:xfrm rot="16200000">
              <a:off x="4591665" y="3763557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0" name="Shape 9"/>
            <p:cNvCxnSpPr/>
            <p:nvPr/>
          </p:nvCxnSpPr>
          <p:spPr>
            <a:xfrm rot="16200000">
              <a:off x="3529645" y="4107522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Isosceles Triangle 10"/>
            <p:cNvSpPr/>
            <p:nvPr/>
          </p:nvSpPr>
          <p:spPr>
            <a:xfrm rot="16200000">
              <a:off x="3917160" y="3767908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2" name="Shape 11"/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 rot="5400000">
              <a:off x="4030124" y="3490305"/>
              <a:ext cx="380839" cy="1377364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 rot="5400000">
              <a:off x="4065868" y="1371255"/>
              <a:ext cx="380839" cy="1333023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40"/>
          <p:cNvGrpSpPr/>
          <p:nvPr/>
        </p:nvGrpSpPr>
        <p:grpSpPr>
          <a:xfrm rot="16200000">
            <a:off x="2585191" y="775747"/>
            <a:ext cx="601252" cy="2097761"/>
            <a:chOff x="1981201" y="1676401"/>
            <a:chExt cx="735198" cy="2828360"/>
          </a:xfrm>
        </p:grpSpPr>
        <p:cxnSp>
          <p:nvCxnSpPr>
            <p:cNvPr id="18" name="Shape 17"/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Isosceles Triangle 18"/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19"/>
            <p:cNvCxnSpPr/>
            <p:nvPr/>
          </p:nvCxnSpPr>
          <p:spPr>
            <a:xfrm rot="16200000">
              <a:off x="1988739" y="4084534"/>
              <a:ext cx="679531" cy="160923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Isosceles Triangle 20"/>
            <p:cNvSpPr/>
            <p:nvPr/>
          </p:nvSpPr>
          <p:spPr>
            <a:xfrm rot="16200000">
              <a:off x="2376253" y="376028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 rot="5400000">
              <a:off x="2158380" y="3811388"/>
              <a:ext cx="380839" cy="735198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86"/>
          <p:cNvGrpSpPr/>
          <p:nvPr/>
        </p:nvGrpSpPr>
        <p:grpSpPr>
          <a:xfrm rot="16200000">
            <a:off x="2165086" y="3243867"/>
            <a:ext cx="1478511" cy="2092155"/>
            <a:chOff x="2644260" y="2296205"/>
            <a:chExt cx="1013338" cy="1743461"/>
          </a:xfrm>
        </p:grpSpPr>
        <p:sp>
          <p:nvSpPr>
            <p:cNvPr id="25" name="Isosceles Triangle 13"/>
            <p:cNvSpPr/>
            <p:nvPr/>
          </p:nvSpPr>
          <p:spPr>
            <a:xfrm rot="16200000">
              <a:off x="3472640" y="2704353"/>
              <a:ext cx="127674" cy="79116"/>
            </a:xfrm>
            <a:prstGeom prst="triangl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6" name="Shape 25"/>
            <p:cNvCxnSpPr/>
            <p:nvPr/>
          </p:nvCxnSpPr>
          <p:spPr>
            <a:xfrm rot="16200000" flipH="1">
              <a:off x="3237712" y="2482013"/>
              <a:ext cx="445015" cy="73399"/>
            </a:xfrm>
            <a:prstGeom prst="bentConnector2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hape 26"/>
            <p:cNvCxnSpPr/>
            <p:nvPr/>
          </p:nvCxnSpPr>
          <p:spPr>
            <a:xfrm rot="16200000">
              <a:off x="3242386" y="3775629"/>
              <a:ext cx="420000" cy="90199"/>
            </a:xfrm>
            <a:prstGeom prst="bentConnector2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Isosceles Triangle 27"/>
            <p:cNvSpPr/>
            <p:nvPr/>
          </p:nvSpPr>
          <p:spPr>
            <a:xfrm rot="16200000">
              <a:off x="3473205" y="3564432"/>
              <a:ext cx="127674" cy="79116"/>
            </a:xfrm>
            <a:prstGeom prst="triangl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24" name="Group 12"/>
            <p:cNvGrpSpPr/>
            <p:nvPr/>
          </p:nvGrpSpPr>
          <p:grpSpPr>
            <a:xfrm>
              <a:off x="2644260" y="2296783"/>
              <a:ext cx="1013338" cy="1742883"/>
              <a:chOff x="3568342" y="1709059"/>
              <a:chExt cx="1807873" cy="2819852"/>
            </a:xfrm>
          </p:grpSpPr>
          <p:sp>
            <p:nvSpPr>
              <p:cNvPr id="30" name="Isosceles Triangle 13"/>
              <p:cNvSpPr/>
              <p:nvPr/>
            </p:nvSpPr>
            <p:spPr>
              <a:xfrm rot="16200000">
                <a:off x="4498635" y="2362840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1" name="Shape 30"/>
              <p:cNvCxnSpPr/>
              <p:nvPr/>
            </p:nvCxnSpPr>
            <p:spPr>
              <a:xfrm rot="16200000" flipH="1">
                <a:off x="3523179" y="2003586"/>
                <a:ext cx="720000" cy="130948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Isosceles Triangle 15"/>
              <p:cNvSpPr/>
              <p:nvPr/>
            </p:nvSpPr>
            <p:spPr>
              <a:xfrm rot="16200000">
                <a:off x="3915944" y="2358488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3" name="Shape 32"/>
              <p:cNvCxnSpPr/>
              <p:nvPr/>
            </p:nvCxnSpPr>
            <p:spPr>
              <a:xfrm rot="16200000">
                <a:off x="4094543" y="4104335"/>
                <a:ext cx="679527" cy="160922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Isosceles Triangle 33"/>
              <p:cNvSpPr/>
              <p:nvPr/>
            </p:nvSpPr>
            <p:spPr>
              <a:xfrm rot="16200000">
                <a:off x="4482057" y="3763555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5" name="Shape 34"/>
              <p:cNvCxnSpPr/>
              <p:nvPr/>
            </p:nvCxnSpPr>
            <p:spPr>
              <a:xfrm rot="16200000">
                <a:off x="3518645" y="4108687"/>
                <a:ext cx="679527" cy="160922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Isosceles Triangle 35"/>
              <p:cNvSpPr/>
              <p:nvPr/>
            </p:nvSpPr>
            <p:spPr>
              <a:xfrm rot="16200000">
                <a:off x="3906159" y="3767906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7" name="Shape 36"/>
              <p:cNvCxnSpPr/>
              <p:nvPr/>
            </p:nvCxnSpPr>
            <p:spPr>
              <a:xfrm rot="16200000" flipH="1">
                <a:off x="4105869" y="2003584"/>
                <a:ext cx="720000" cy="130950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ounded Rectangle 37"/>
              <p:cNvSpPr/>
              <p:nvPr/>
            </p:nvSpPr>
            <p:spPr>
              <a:xfrm rot="5400000">
                <a:off x="4277097" y="3279811"/>
                <a:ext cx="380840" cy="1798349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 rot="5400000">
                <a:off x="4297346" y="1127866"/>
                <a:ext cx="359389" cy="1798349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533400" y="1596009"/>
            <a:ext cx="12974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Alice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54755" y="2667132"/>
            <a:ext cx="10432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Bob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5380" y="4026618"/>
            <a:ext cx="868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Chris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620204" y="4301837"/>
            <a:ext cx="34569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Transmit Nothing!!!</a:t>
            </a:r>
          </a:p>
        </p:txBody>
      </p:sp>
      <p:sp>
        <p:nvSpPr>
          <p:cNvPr id="80" name="Rectangle 79"/>
          <p:cNvSpPr/>
          <p:nvPr/>
        </p:nvSpPr>
        <p:spPr>
          <a:xfrm>
            <a:off x="7090256" y="206514"/>
            <a:ext cx="1076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504D"/>
                </a:solidFill>
                <a:latin typeface="Trebuchet MS"/>
                <a:cs typeface="Trebuchet MS"/>
              </a:rPr>
              <a:t>NO!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8077200" y="965883"/>
            <a:ext cx="1295400" cy="762000"/>
            <a:chOff x="7391400" y="1013423"/>
            <a:chExt cx="1295400" cy="762000"/>
          </a:xfrm>
        </p:grpSpPr>
        <p:sp>
          <p:nvSpPr>
            <p:cNvPr id="97" name="Content Placeholder 34"/>
            <p:cNvSpPr txBox="1">
              <a:spLocks/>
            </p:cNvSpPr>
            <p:nvPr/>
          </p:nvSpPr>
          <p:spPr>
            <a:xfrm>
              <a:off x="7658100" y="1013423"/>
              <a:ext cx="1028700" cy="76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>
                <a:spcBef>
                  <a:spcPts val="1200"/>
                </a:spcBef>
                <a:buFont typeface="Arial" pitchFamily="34" charset="0"/>
                <a:buNone/>
                <a:defRPr/>
              </a:pPr>
              <a:r>
                <a:rPr lang="en-US" sz="2811" dirty="0">
                  <a:solidFill>
                    <a:prstClr val="black"/>
                  </a:solidFill>
                  <a:latin typeface="Trebuchet MS"/>
                  <a:ea typeface="MS UI Gothic" pitchFamily="34" charset="-128"/>
                  <a:cs typeface="Trebuchet MS"/>
                </a:rPr>
                <a:t>null</a:t>
              </a:r>
            </a:p>
          </p:txBody>
        </p:sp>
        <p:cxnSp>
          <p:nvCxnSpPr>
            <p:cNvPr id="99" name="Straight Arrow Connector 98"/>
            <p:cNvCxnSpPr>
              <a:stCxn id="97" idx="1"/>
            </p:cNvCxnSpPr>
            <p:nvPr/>
          </p:nvCxnSpPr>
          <p:spPr>
            <a:xfrm rot="10800000" flipV="1">
              <a:off x="7391400" y="1394423"/>
              <a:ext cx="266700" cy="2655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8" name="Straight Arrow Connector 26"/>
          <p:cNvCxnSpPr/>
          <p:nvPr/>
        </p:nvCxnSpPr>
        <p:spPr>
          <a:xfrm rot="16200000">
            <a:off x="2928312" y="3692578"/>
            <a:ext cx="2769" cy="910712"/>
          </a:xfrm>
          <a:prstGeom prst="straightConnector1">
            <a:avLst/>
          </a:prstGeom>
          <a:ln w="63500">
            <a:solidFill>
              <a:schemeClr val="accent2"/>
            </a:solidFill>
            <a:prstDash val="soli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741" name="Object 21"/>
          <p:cNvGraphicFramePr>
            <a:graphicFrameLocks/>
          </p:cNvGraphicFramePr>
          <p:nvPr/>
        </p:nvGraphicFramePr>
        <p:xfrm>
          <a:off x="2733675" y="4267200"/>
          <a:ext cx="222250" cy="24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8900" imgH="101600" progId="Equation.3">
                  <p:embed/>
                </p:oleObj>
              </mc:Choice>
              <mc:Fallback>
                <p:oleObj name="Equation" r:id="rId4" imgW="88900" imgH="101600" progId="Equation.3">
                  <p:embed/>
                  <p:pic>
                    <p:nvPicPr>
                      <p:cNvPr id="30741" name="Object 2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675" y="4267200"/>
                        <a:ext cx="222250" cy="249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ounded Rectangle 58"/>
          <p:cNvSpPr/>
          <p:nvPr/>
        </p:nvSpPr>
        <p:spPr>
          <a:xfrm>
            <a:off x="304800" y="5139584"/>
            <a:ext cx="8534400" cy="133741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ea typeface="微軟正黑體" pitchFamily="34" charset="-120"/>
                <a:cs typeface="Trebuchet MS"/>
              </a:rPr>
              <a:t>Are we doomed?</a:t>
            </a:r>
            <a:endParaRPr lang="en-US" sz="3600" dirty="0">
              <a:solidFill>
                <a:prstClr val="white"/>
              </a:solidFill>
              <a:cs typeface="Trebuchet MS"/>
            </a:endParaRPr>
          </a:p>
          <a:p>
            <a:pPr algn="ctr">
              <a:spcBef>
                <a:spcPts val="600"/>
              </a:spcBef>
            </a:pPr>
            <a:r>
              <a:rPr lang="en-US" sz="3600" dirty="0">
                <a:solidFill>
                  <a:srgbClr val="FFFF00"/>
                </a:solidFill>
                <a:cs typeface="Trebuchet MS"/>
              </a:rPr>
              <a:t>No, we can use interference alignment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505898" y="5882595"/>
            <a:ext cx="6723702" cy="53019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FF00"/>
              </a:solidFill>
              <a:cs typeface="Trebuchet M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849260" y="5805484"/>
            <a:ext cx="855070" cy="53019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00"/>
              </a:solidFill>
              <a:latin typeface="Trebuchet MS"/>
              <a:cs typeface="Trebuchet MS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3296589" y="1458692"/>
            <a:ext cx="788389" cy="2030547"/>
          </a:xfrm>
          <a:prstGeom prst="roundRect">
            <a:avLst>
              <a:gd name="adj" fmla="val 10885"/>
            </a:avLst>
          </a:prstGeom>
          <a:noFill/>
          <a:ln w="25400">
            <a:solidFill>
              <a:schemeClr val="accent2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1371600" y="3607713"/>
                <a:ext cx="4600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z</m:t>
                      </m:r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3607713"/>
                <a:ext cx="460061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1371600" y="4114800"/>
                <a:ext cx="46326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𝛽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z</m:t>
                      </m:r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114800"/>
                <a:ext cx="463267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1386204" y="4592075"/>
                <a:ext cx="4344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𝛾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z</m:t>
                      </m:r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204" y="4592075"/>
                <a:ext cx="434413" cy="43088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4372024" y="1578244"/>
                <a:ext cx="426353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11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𝛼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21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𝛽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31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𝛾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z</m:t>
                      </m:r>
                      <m:r>
                        <a:rPr lang="en-US" sz="2800" b="0" i="0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8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024" y="1578244"/>
                <a:ext cx="4263539" cy="43088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4368117" y="2286000"/>
                <a:ext cx="426353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12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𝛼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22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𝛽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32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𝛾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z</m:t>
                      </m:r>
                      <m:r>
                        <a:rPr lang="en-US" sz="2800" b="0" i="0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8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117" y="2286000"/>
                <a:ext cx="4263539" cy="4308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4373231" y="2979828"/>
                <a:ext cx="426353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13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𝛼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23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𝛽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33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𝛾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z</m:t>
                      </m:r>
                      <m:r>
                        <a:rPr lang="en-US" sz="2800" b="0" i="0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8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231" y="2979828"/>
                <a:ext cx="4263539" cy="43088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4368116" y="3766593"/>
                <a:ext cx="438908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b="0" dirty="0"/>
                  <a:t>Only Solution: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𝛼</m:t>
                    </m:r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charset="0"/>
                      </a:rPr>
                      <m:t>𝛽</m:t>
                    </m:r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charset="0"/>
                      </a:rPr>
                      <m:t>𝛾</m:t>
                    </m:r>
                    <m:r>
                      <a:rPr lang="en-US" sz="2800" b="0" i="1" smtClean="0">
                        <a:latin typeface="Cambria Math" charset="0"/>
                      </a:rPr>
                      <m:t>=0</m:t>
                    </m:r>
                  </m:oMath>
                </a14:m>
                <a:endParaRPr lang="en-US" sz="28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116" y="3766593"/>
                <a:ext cx="4389087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5000" t="-23944" b="-49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99263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59" grpId="0" animBg="1"/>
      <p:bldP spid="58" grpId="0" animBg="1"/>
      <p:bldP spid="58" grpId="1" animBg="1"/>
      <p:bldP spid="57" grpId="0" animBg="1"/>
      <p:bldP spid="57" grpId="1" animBg="1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76092"/>
                </a:solidFill>
              </a:rPr>
              <a:t>MIMO 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32859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+mn-lt"/>
                <a:cs typeface="Trebuchet MS"/>
              </a:rPr>
              <a:t>N-antenna node receives in N-dimensional space</a:t>
            </a:r>
            <a:endParaRPr lang="en-US" sz="2800" dirty="0">
              <a:latin typeface="+mn-lt"/>
            </a:endParaRPr>
          </a:p>
        </p:txBody>
      </p:sp>
      <p:grpSp>
        <p:nvGrpSpPr>
          <p:cNvPr id="5" name="Group 210"/>
          <p:cNvGrpSpPr/>
          <p:nvPr/>
        </p:nvGrpSpPr>
        <p:grpSpPr>
          <a:xfrm>
            <a:off x="1871134" y="2971350"/>
            <a:ext cx="613852" cy="1090168"/>
            <a:chOff x="1947334" y="2872232"/>
            <a:chExt cx="613852" cy="1090168"/>
          </a:xfrm>
        </p:grpSpPr>
        <p:sp>
          <p:nvSpPr>
            <p:cNvPr id="6" name="Isosceles Triangle 13"/>
            <p:cNvSpPr/>
            <p:nvPr/>
          </p:nvSpPr>
          <p:spPr>
            <a:xfrm rot="10800000">
              <a:off x="2407977" y="2989749"/>
              <a:ext cx="153209" cy="115434"/>
            </a:xfrm>
            <a:prstGeom prst="triangl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7" name="Shape 6"/>
            <p:cNvCxnSpPr/>
            <p:nvPr/>
          </p:nvCxnSpPr>
          <p:spPr>
            <a:xfrm rot="10800000" flipH="1">
              <a:off x="1947334" y="3680998"/>
              <a:ext cx="534018" cy="107092"/>
            </a:xfrm>
            <a:prstGeom prst="bentConnector2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15"/>
            <p:cNvSpPr/>
            <p:nvPr/>
          </p:nvSpPr>
          <p:spPr>
            <a:xfrm rot="10800000">
              <a:off x="2404749" y="3565565"/>
              <a:ext cx="153209" cy="115434"/>
            </a:xfrm>
            <a:prstGeom prst="triangl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9" name="Shape 8"/>
            <p:cNvCxnSpPr/>
            <p:nvPr/>
          </p:nvCxnSpPr>
          <p:spPr>
            <a:xfrm rot="10800000" flipH="1">
              <a:off x="1947334" y="3105184"/>
              <a:ext cx="534018" cy="107092"/>
            </a:xfrm>
            <a:prstGeom prst="bentConnector2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9"/>
            <p:cNvSpPr/>
            <p:nvPr/>
          </p:nvSpPr>
          <p:spPr>
            <a:xfrm>
              <a:off x="2049898" y="2872232"/>
              <a:ext cx="282465" cy="1090168"/>
            </a:xfrm>
            <a:prstGeom prst="roundRect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</p:grpSp>
      <p:grpSp>
        <p:nvGrpSpPr>
          <p:cNvPr id="11" name="Group 209"/>
          <p:cNvGrpSpPr/>
          <p:nvPr/>
        </p:nvGrpSpPr>
        <p:grpSpPr>
          <a:xfrm>
            <a:off x="1828800" y="1981200"/>
            <a:ext cx="610620" cy="601251"/>
            <a:chOff x="1905000" y="1653482"/>
            <a:chExt cx="610620" cy="601251"/>
          </a:xfrm>
        </p:grpSpPr>
        <p:cxnSp>
          <p:nvCxnSpPr>
            <p:cNvPr id="12" name="Shape 11"/>
            <p:cNvCxnSpPr/>
            <p:nvPr/>
          </p:nvCxnSpPr>
          <p:spPr>
            <a:xfrm rot="10800000" flipH="1">
              <a:off x="1905000" y="1904907"/>
              <a:ext cx="534015" cy="141438"/>
            </a:xfrm>
            <a:prstGeom prst="bentConnector2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Isosceles Triangle 12"/>
            <p:cNvSpPr/>
            <p:nvPr/>
          </p:nvSpPr>
          <p:spPr>
            <a:xfrm rot="10800000">
              <a:off x="2362412" y="1789473"/>
              <a:ext cx="153208" cy="115433"/>
            </a:xfrm>
            <a:prstGeom prst="triangl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031790" y="1653482"/>
              <a:ext cx="282464" cy="601251"/>
            </a:xfrm>
            <a:prstGeom prst="roundRect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</p:grpSp>
      <p:grpSp>
        <p:nvGrpSpPr>
          <p:cNvPr id="15" name="Group 211"/>
          <p:cNvGrpSpPr/>
          <p:nvPr/>
        </p:nvGrpSpPr>
        <p:grpSpPr>
          <a:xfrm>
            <a:off x="1883115" y="4621845"/>
            <a:ext cx="614546" cy="1470724"/>
            <a:chOff x="1959315" y="4701464"/>
            <a:chExt cx="614546" cy="1470724"/>
          </a:xfrm>
        </p:grpSpPr>
        <p:sp>
          <p:nvSpPr>
            <p:cNvPr id="16" name="Isosceles Triangle 13"/>
            <p:cNvSpPr/>
            <p:nvPr/>
          </p:nvSpPr>
          <p:spPr>
            <a:xfrm rot="10800000">
              <a:off x="2419958" y="4820483"/>
              <a:ext cx="153209" cy="115434"/>
            </a:xfrm>
            <a:prstGeom prst="triangl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17" name="Shape 16"/>
            <p:cNvCxnSpPr/>
            <p:nvPr/>
          </p:nvCxnSpPr>
          <p:spPr>
            <a:xfrm rot="10800000" flipH="1">
              <a:off x="1959315" y="4935917"/>
              <a:ext cx="534019" cy="107093"/>
            </a:xfrm>
            <a:prstGeom prst="bentConnector2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Isosceles Triangle 13"/>
            <p:cNvSpPr/>
            <p:nvPr/>
          </p:nvSpPr>
          <p:spPr>
            <a:xfrm rot="10800000">
              <a:off x="2420652" y="5276981"/>
              <a:ext cx="153209" cy="115434"/>
            </a:xfrm>
            <a:prstGeom prst="triangl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19" name="Shape 18"/>
            <p:cNvCxnSpPr/>
            <p:nvPr/>
          </p:nvCxnSpPr>
          <p:spPr>
            <a:xfrm rot="10800000" flipH="1">
              <a:off x="1960009" y="5868951"/>
              <a:ext cx="534018" cy="107092"/>
            </a:xfrm>
            <a:prstGeom prst="bentConnector2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Isosceles Triangle 15"/>
            <p:cNvSpPr/>
            <p:nvPr/>
          </p:nvSpPr>
          <p:spPr>
            <a:xfrm rot="10800000">
              <a:off x="2417425" y="5753517"/>
              <a:ext cx="153209" cy="115434"/>
            </a:xfrm>
            <a:prstGeom prst="triangl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21" name="Shape 20"/>
            <p:cNvCxnSpPr/>
            <p:nvPr/>
          </p:nvCxnSpPr>
          <p:spPr>
            <a:xfrm rot="10800000" flipH="1">
              <a:off x="1960009" y="5392415"/>
              <a:ext cx="534018" cy="107093"/>
            </a:xfrm>
            <a:prstGeom prst="bentConnector2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ounded Rectangle 21"/>
            <p:cNvSpPr/>
            <p:nvPr/>
          </p:nvSpPr>
          <p:spPr>
            <a:xfrm>
              <a:off x="2062575" y="4701464"/>
              <a:ext cx="266556" cy="1470724"/>
            </a:xfrm>
            <a:prstGeom prst="roundRect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</p:grpSp>
      <p:grpSp>
        <p:nvGrpSpPr>
          <p:cNvPr id="23" name="Group 207"/>
          <p:cNvGrpSpPr/>
          <p:nvPr/>
        </p:nvGrpSpPr>
        <p:grpSpPr>
          <a:xfrm>
            <a:off x="3581400" y="2613718"/>
            <a:ext cx="4329103" cy="1536452"/>
            <a:chOff x="3657600" y="2514600"/>
            <a:chExt cx="4329103" cy="1536452"/>
          </a:xfrm>
        </p:grpSpPr>
        <p:grpSp>
          <p:nvGrpSpPr>
            <p:cNvPr id="24" name="Group 46"/>
            <p:cNvGrpSpPr/>
            <p:nvPr/>
          </p:nvGrpSpPr>
          <p:grpSpPr>
            <a:xfrm>
              <a:off x="4130869" y="2946135"/>
              <a:ext cx="1969365" cy="929740"/>
              <a:chOff x="3882928" y="4008745"/>
              <a:chExt cx="1969365" cy="929740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 rot="16200000" flipV="1">
                <a:off x="3432119" y="4459554"/>
                <a:ext cx="904892" cy="327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V="1">
                <a:off x="3909504" y="4897762"/>
                <a:ext cx="1942789" cy="40723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6138334" y="3620177"/>
              <a:ext cx="1848369" cy="430875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r>
                <a:rPr lang="en-US" sz="2200" dirty="0">
                  <a:solidFill>
                    <a:srgbClr val="7F7F7F"/>
                  </a:solidFill>
                  <a:latin typeface="Trebuchet MS"/>
                  <a:cs typeface="Trebuchet MS"/>
                </a:rPr>
                <a:t>antenna 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7600" y="2514600"/>
              <a:ext cx="1848369" cy="430875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r>
                <a:rPr lang="en-US" sz="2200" dirty="0">
                  <a:solidFill>
                    <a:prstClr val="white">
                      <a:lumMod val="50000"/>
                    </a:prstClr>
                  </a:solidFill>
                  <a:latin typeface="Trebuchet MS"/>
                  <a:cs typeface="Trebuchet MS"/>
                </a:rPr>
                <a:t>antenna 2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 rot="10800000" flipV="1">
              <a:off x="4134149" y="3379704"/>
              <a:ext cx="1386119" cy="471317"/>
            </a:xfrm>
            <a:prstGeom prst="line">
              <a:avLst/>
            </a:prstGeom>
            <a:ln w="88900">
              <a:headEnd type="stealth"/>
              <a:tailEnd type="non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16200000" flipH="1">
              <a:off x="5263897" y="3611589"/>
              <a:ext cx="478876" cy="2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114800" y="3381292"/>
              <a:ext cx="1388534" cy="15347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208"/>
          <p:cNvGrpSpPr/>
          <p:nvPr/>
        </p:nvGrpSpPr>
        <p:grpSpPr>
          <a:xfrm>
            <a:off x="3810000" y="2004118"/>
            <a:ext cx="3829258" cy="430875"/>
            <a:chOff x="3886200" y="1676400"/>
            <a:chExt cx="3829258" cy="430875"/>
          </a:xfrm>
        </p:grpSpPr>
        <p:cxnSp>
          <p:nvCxnSpPr>
            <p:cNvPr id="33" name="Straight Arrow Connector 32"/>
            <p:cNvCxnSpPr/>
            <p:nvPr/>
          </p:nvCxnSpPr>
          <p:spPr>
            <a:xfrm flipV="1">
              <a:off x="3886200" y="1891375"/>
              <a:ext cx="1942789" cy="40723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867089" y="1676400"/>
              <a:ext cx="1848369" cy="430875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r>
                <a:rPr lang="en-US" sz="2200" dirty="0">
                  <a:solidFill>
                    <a:srgbClr val="7F7F7F"/>
                  </a:solidFill>
                  <a:latin typeface="Trebuchet MS"/>
                  <a:cs typeface="Trebuchet MS"/>
                </a:rPr>
                <a:t>antenna 1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rot="10800000" flipV="1">
              <a:off x="4233023" y="1908831"/>
              <a:ext cx="1016001" cy="8191"/>
            </a:xfrm>
            <a:prstGeom prst="line">
              <a:avLst/>
            </a:prstGeom>
            <a:ln w="88900">
              <a:headEnd type="stealth"/>
              <a:tailEnd type="non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212"/>
          <p:cNvGrpSpPr/>
          <p:nvPr/>
        </p:nvGrpSpPr>
        <p:grpSpPr>
          <a:xfrm>
            <a:off x="3657600" y="4343400"/>
            <a:ext cx="4024303" cy="1944695"/>
            <a:chOff x="3900497" y="4612136"/>
            <a:chExt cx="4024303" cy="1944695"/>
          </a:xfrm>
        </p:grpSpPr>
        <p:cxnSp>
          <p:nvCxnSpPr>
            <p:cNvPr id="37" name="Straight Arrow Connector 36"/>
            <p:cNvCxnSpPr/>
            <p:nvPr/>
          </p:nvCxnSpPr>
          <p:spPr>
            <a:xfrm rot="16200000" flipV="1">
              <a:off x="4623054" y="5175210"/>
              <a:ext cx="904892" cy="3274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077137" y="5629293"/>
              <a:ext cx="994749" cy="54289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076431" y="5817525"/>
              <a:ext cx="1848369" cy="430875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r>
                <a:rPr lang="en-US" sz="2200" dirty="0">
                  <a:solidFill>
                    <a:srgbClr val="7F7F7F"/>
                  </a:solidFill>
                  <a:latin typeface="Trebuchet MS"/>
                  <a:cs typeface="Trebuchet MS"/>
                </a:rPr>
                <a:t>antenna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76049" y="4612136"/>
              <a:ext cx="1848369" cy="430875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r>
                <a:rPr lang="en-US" sz="2200" dirty="0">
                  <a:solidFill>
                    <a:prstClr val="white">
                      <a:lumMod val="50000"/>
                    </a:prstClr>
                  </a:solidFill>
                  <a:latin typeface="Trebuchet MS"/>
                  <a:cs typeface="Trebuchet MS"/>
                </a:rPr>
                <a:t>antenna 2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rot="10800000" flipV="1">
              <a:off x="3900497" y="5629292"/>
              <a:ext cx="1173366" cy="69529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951296" y="6125956"/>
              <a:ext cx="1848369" cy="430875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r>
                <a:rPr lang="en-US" sz="2200" dirty="0">
                  <a:solidFill>
                    <a:srgbClr val="7F7F7F"/>
                  </a:solidFill>
                  <a:latin typeface="Trebuchet MS"/>
                  <a:cs typeface="Trebuchet MS"/>
                </a:rPr>
                <a:t>antenna 3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4233023" y="4820483"/>
              <a:ext cx="820149" cy="807590"/>
            </a:xfrm>
            <a:prstGeom prst="line">
              <a:avLst/>
            </a:prstGeom>
            <a:ln w="88900">
              <a:headEnd type="stealth"/>
              <a:tailEnd type="non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67522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MIMO 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32859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+mn-lt"/>
                <a:cs typeface="Trebuchet MS"/>
              </a:rPr>
              <a:t>N-antenna node receives in N-dimensional space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+mn-lt"/>
              </a:rPr>
              <a:t>N-antenna receiver can decode N signals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124200" y="3124200"/>
            <a:ext cx="5585048" cy="1812935"/>
            <a:chOff x="3124200" y="2895600"/>
            <a:chExt cx="5585048" cy="1812935"/>
          </a:xfrm>
        </p:grpSpPr>
        <p:cxnSp>
          <p:nvCxnSpPr>
            <p:cNvPr id="59" name="Straight Connector 58"/>
            <p:cNvCxnSpPr/>
            <p:nvPr/>
          </p:nvCxnSpPr>
          <p:spPr>
            <a:xfrm rot="6817691">
              <a:off x="7187950" y="3980547"/>
              <a:ext cx="889021" cy="566956"/>
            </a:xfrm>
            <a:prstGeom prst="line">
              <a:avLst/>
            </a:prstGeom>
            <a:ln w="88900">
              <a:solidFill>
                <a:schemeClr val="accent1"/>
              </a:solidFill>
              <a:headEnd type="stealth"/>
              <a:tailEnd type="non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210"/>
            <p:cNvGrpSpPr/>
            <p:nvPr/>
          </p:nvGrpSpPr>
          <p:grpSpPr>
            <a:xfrm flipH="1">
              <a:off x="3733800" y="3405632"/>
              <a:ext cx="613852" cy="1090168"/>
              <a:chOff x="1947334" y="2872232"/>
              <a:chExt cx="613852" cy="1090168"/>
            </a:xfrm>
          </p:grpSpPr>
          <p:sp>
            <p:nvSpPr>
              <p:cNvPr id="46" name="Isosceles Triangle 13"/>
              <p:cNvSpPr/>
              <p:nvPr/>
            </p:nvSpPr>
            <p:spPr>
              <a:xfrm rot="10800000">
                <a:off x="2407977" y="2989749"/>
                <a:ext cx="153209" cy="115434"/>
              </a:xfrm>
              <a:prstGeom prst="triangl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rebuchet MS"/>
                  <a:cs typeface="Trebuchet MS"/>
                </a:endParaRPr>
              </a:p>
            </p:txBody>
          </p:sp>
          <p:cxnSp>
            <p:nvCxnSpPr>
              <p:cNvPr id="47" name="Shape 46"/>
              <p:cNvCxnSpPr/>
              <p:nvPr/>
            </p:nvCxnSpPr>
            <p:spPr>
              <a:xfrm rot="10800000" flipH="1">
                <a:off x="1947334" y="3680998"/>
                <a:ext cx="534018" cy="107092"/>
              </a:xfrm>
              <a:prstGeom prst="bentConnector2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Isosceles Triangle 15"/>
              <p:cNvSpPr/>
              <p:nvPr/>
            </p:nvSpPr>
            <p:spPr>
              <a:xfrm rot="10800000">
                <a:off x="2404749" y="3565565"/>
                <a:ext cx="153209" cy="115434"/>
              </a:xfrm>
              <a:prstGeom prst="triangl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  <a:latin typeface="Trebuchet MS"/>
                  <a:cs typeface="Trebuchet MS"/>
                </a:endParaRPr>
              </a:p>
            </p:txBody>
          </p:sp>
          <p:cxnSp>
            <p:nvCxnSpPr>
              <p:cNvPr id="49" name="Shape 48"/>
              <p:cNvCxnSpPr/>
              <p:nvPr/>
            </p:nvCxnSpPr>
            <p:spPr>
              <a:xfrm rot="10800000" flipH="1">
                <a:off x="1947334" y="3105184"/>
                <a:ext cx="534018" cy="107092"/>
              </a:xfrm>
              <a:prstGeom prst="bentConnector2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Rounded Rectangle 49"/>
              <p:cNvSpPr/>
              <p:nvPr/>
            </p:nvSpPr>
            <p:spPr>
              <a:xfrm>
                <a:off x="2049898" y="2872232"/>
                <a:ext cx="282465" cy="1090168"/>
              </a:xfrm>
              <a:prstGeom prst="roundRect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rebuchet MS"/>
                  <a:cs typeface="Trebuchet MS"/>
                </a:endParaRPr>
              </a:p>
            </p:txBody>
          </p:sp>
        </p:grpSp>
        <p:grpSp>
          <p:nvGrpSpPr>
            <p:cNvPr id="7" name="Group 46"/>
            <p:cNvGrpSpPr/>
            <p:nvPr/>
          </p:nvGrpSpPr>
          <p:grpSpPr>
            <a:xfrm>
              <a:off x="7221625" y="2968869"/>
              <a:ext cx="1480229" cy="1561658"/>
              <a:chOff x="3886201" y="4030098"/>
              <a:chExt cx="1480229" cy="913239"/>
            </a:xfrm>
          </p:grpSpPr>
          <p:cxnSp>
            <p:nvCxnSpPr>
              <p:cNvPr id="56" name="Straight Arrow Connector 10"/>
              <p:cNvCxnSpPr/>
              <p:nvPr/>
            </p:nvCxnSpPr>
            <p:spPr>
              <a:xfrm rot="5400000" flipH="1" flipV="1">
                <a:off x="3455085" y="4461214"/>
                <a:ext cx="883540" cy="21307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>
                <a:off x="3909504" y="4938486"/>
                <a:ext cx="1456926" cy="485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/>
            <p:cNvCxnSpPr/>
            <p:nvPr/>
          </p:nvCxnSpPr>
          <p:spPr>
            <a:xfrm>
              <a:off x="6404994" y="3834239"/>
              <a:ext cx="816636" cy="687457"/>
            </a:xfrm>
            <a:prstGeom prst="line">
              <a:avLst/>
            </a:prstGeom>
            <a:ln w="88900">
              <a:solidFill>
                <a:schemeClr val="accent1"/>
              </a:solidFill>
              <a:headEnd type="stealth"/>
              <a:tailEnd type="non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Content Placeholder 34"/>
            <p:cNvSpPr txBox="1">
              <a:spLocks/>
            </p:cNvSpPr>
            <p:nvPr/>
          </p:nvSpPr>
          <p:spPr>
            <a:xfrm>
              <a:off x="3124200" y="2895600"/>
              <a:ext cx="3064934" cy="76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 algn="ctr">
                <a:spcBef>
                  <a:spcPts val="1200"/>
                </a:spcBef>
                <a:buFont typeface="Arial" pitchFamily="34" charset="0"/>
                <a:buNone/>
                <a:defRPr/>
              </a:pPr>
              <a:r>
                <a:rPr lang="en-US" sz="2400" dirty="0">
                  <a:solidFill>
                    <a:prstClr val="black"/>
                  </a:solidFill>
                  <a:latin typeface="Trebuchet MS"/>
                  <a:ea typeface="MS UI Gothic" pitchFamily="34" charset="-128"/>
                  <a:cs typeface="Trebuchet MS"/>
                </a:rPr>
                <a:t>2-antenna RX</a:t>
              </a:r>
            </a:p>
          </p:txBody>
        </p:sp>
        <p:sp>
          <p:nvSpPr>
            <p:cNvPr id="17" name="Content Placeholder 34"/>
            <p:cNvSpPr txBox="1">
              <a:spLocks/>
            </p:cNvSpPr>
            <p:nvPr/>
          </p:nvSpPr>
          <p:spPr>
            <a:xfrm>
              <a:off x="6044952" y="3255640"/>
              <a:ext cx="914400" cy="76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 algn="ctr">
                <a:spcBef>
                  <a:spcPts val="1200"/>
                </a:spcBef>
                <a:buFont typeface="Arial" pitchFamily="34" charset="0"/>
                <a:buNone/>
                <a:defRPr/>
              </a:pPr>
              <a:r>
                <a:rPr lang="en-US" sz="2811" dirty="0">
                  <a:solidFill>
                    <a:prstClr val="black"/>
                  </a:solidFill>
                  <a:latin typeface="Trebuchet MS"/>
                  <a:ea typeface="MS UI Gothic" pitchFamily="34" charset="-128"/>
                  <a:cs typeface="Trebuchet MS"/>
                </a:rPr>
                <a:t>y1</a:t>
              </a:r>
              <a:endParaRPr lang="en-US" sz="2811" baseline="-25000" dirty="0">
                <a:solidFill>
                  <a:prstClr val="black"/>
                </a:solidFill>
                <a:latin typeface="Trebuchet MS"/>
                <a:ea typeface="MS UI Gothic" pitchFamily="34" charset="-128"/>
                <a:cs typeface="Trebuchet MS"/>
              </a:endParaRPr>
            </a:p>
          </p:txBody>
        </p:sp>
        <p:sp>
          <p:nvSpPr>
            <p:cNvPr id="18" name="Content Placeholder 34"/>
            <p:cNvSpPr txBox="1">
              <a:spLocks/>
            </p:cNvSpPr>
            <p:nvPr/>
          </p:nvSpPr>
          <p:spPr>
            <a:xfrm>
              <a:off x="7794848" y="3408040"/>
              <a:ext cx="914400" cy="76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 algn="ctr">
                <a:spcBef>
                  <a:spcPts val="1200"/>
                </a:spcBef>
                <a:buFont typeface="Arial" pitchFamily="34" charset="0"/>
                <a:buNone/>
                <a:defRPr/>
              </a:pPr>
              <a:r>
                <a:rPr lang="en-US" sz="2811" dirty="0">
                  <a:solidFill>
                    <a:prstClr val="black"/>
                  </a:solidFill>
                  <a:latin typeface="Trebuchet MS"/>
                  <a:ea typeface="MS UI Gothic" pitchFamily="34" charset="-128"/>
                  <a:cs typeface="Trebuchet MS"/>
                </a:rPr>
                <a:t>y2</a:t>
              </a:r>
              <a:endParaRPr lang="en-US" sz="2811" baseline="-25000" dirty="0">
                <a:solidFill>
                  <a:prstClr val="black"/>
                </a:solidFill>
                <a:latin typeface="Trebuchet MS"/>
                <a:ea typeface="MS UI Gothic" pitchFamily="34" charset="-128"/>
                <a:cs typeface="Trebuchet M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4336942" y="3476686"/>
                  <a:ext cx="43011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charset="0"/>
                              </a:rPr>
                              <m:t>y</m:t>
                            </m:r>
                          </m:e>
                          <m:sub>
                            <m:r>
                              <a:rPr lang="en-US" sz="2800" b="0" i="0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6942" y="3476686"/>
                  <a:ext cx="430118" cy="43088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4335147" y="4048854"/>
                  <a:ext cx="430053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charset="0"/>
                              </a:rPr>
                              <m:t>y</m:t>
                            </m:r>
                          </m:e>
                          <m:sub>
                            <m:r>
                              <a:rPr lang="en-US" sz="2800" b="0" i="0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5147" y="4048854"/>
                  <a:ext cx="430053" cy="43088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/>
            <p:cNvCxnSpPr/>
            <p:nvPr/>
          </p:nvCxnSpPr>
          <p:spPr>
            <a:xfrm flipH="1">
              <a:off x="7228055" y="3255640"/>
              <a:ext cx="115966" cy="1274887"/>
            </a:xfrm>
            <a:prstGeom prst="line">
              <a:avLst/>
            </a:prstGeom>
            <a:ln w="88900">
              <a:solidFill>
                <a:schemeClr val="accent1"/>
              </a:solidFill>
              <a:headEnd type="stealth"/>
              <a:tailEnd type="non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ontent Placeholder 34"/>
            <p:cNvSpPr txBox="1">
              <a:spLocks/>
            </p:cNvSpPr>
            <p:nvPr/>
          </p:nvSpPr>
          <p:spPr>
            <a:xfrm>
              <a:off x="7086600" y="2938670"/>
              <a:ext cx="914400" cy="76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 algn="ctr">
                <a:spcBef>
                  <a:spcPts val="1200"/>
                </a:spcBef>
                <a:buFont typeface="Arial" pitchFamily="34" charset="0"/>
                <a:buNone/>
                <a:defRPr/>
              </a:pPr>
              <a:r>
                <a:rPr lang="en-US" sz="2811">
                  <a:solidFill>
                    <a:prstClr val="black"/>
                  </a:solidFill>
                  <a:latin typeface="Trebuchet MS"/>
                  <a:ea typeface="MS UI Gothic" pitchFamily="34" charset="-128"/>
                  <a:cs typeface="Trebuchet MS"/>
                </a:rPr>
                <a:t>y</a:t>
              </a:r>
              <a:endParaRPr lang="en-US" sz="2811" baseline="-25000" dirty="0">
                <a:solidFill>
                  <a:prstClr val="black"/>
                </a:solidFill>
                <a:latin typeface="Trebuchet MS"/>
                <a:ea typeface="MS UI Gothic" pitchFamily="34" charset="-128"/>
                <a:cs typeface="Trebuchet M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67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MIMO 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30983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N-antenna node receives in N-dimensional space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N-antenna receiver can decode N signals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Transmitter can rotate the received signal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34"/>
              <p:cNvSpPr txBox="1">
                <a:spLocks/>
              </p:cNvSpPr>
              <p:nvPr/>
            </p:nvSpPr>
            <p:spPr>
              <a:xfrm>
                <a:off x="685800" y="5229200"/>
                <a:ext cx="7848600" cy="14234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1800"/>
                  </a:spcBef>
                  <a:defRPr/>
                </a:pPr>
                <a:r>
                  <a:rPr lang="en-US" sz="2800" dirty="0">
                    <a:solidFill>
                      <a:prstClr val="black"/>
                    </a:solidFill>
                    <a:ea typeface="MS UI Gothic" pitchFamily="34" charset="-128"/>
                  </a:rPr>
                  <a:t>x is the sender’s symbol, (y1,y2) is the received symbol, 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S UI Gothic" pitchFamily="34" charset="-128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ea typeface="Cambria Math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𝛽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ea typeface="Cambria Math"/>
                  </a:rPr>
                  <a:t>) is the pre-coding vector, and H is the channel matrix</a:t>
                </a:r>
                <a:endParaRPr lang="en-US" sz="2800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20000"/>
                  </a:lnSpc>
                  <a:spcBef>
                    <a:spcPts val="1800"/>
                  </a:spcBef>
                  <a:buFont typeface="Arial" pitchFamily="34" charset="0"/>
                  <a:buNone/>
                  <a:defRPr/>
                </a:pPr>
                <a:r>
                  <a:rPr lang="en-US" sz="2800" dirty="0">
                    <a:solidFill>
                      <a:prstClr val="black"/>
                    </a:solidFill>
                    <a:ea typeface="MS UI Gothic" pitchFamily="34" charset="-128"/>
                    <a:cs typeface="Trebuchet MS"/>
                  </a:rPr>
                  <a:t> </a:t>
                </a:r>
                <a:br>
                  <a:rPr lang="en-US" sz="2800" dirty="0">
                    <a:solidFill>
                      <a:prstClr val="black"/>
                    </a:solidFill>
                    <a:ea typeface="MS UI Gothic" pitchFamily="34" charset="-128"/>
                    <a:cs typeface="Trebuchet MS"/>
                  </a:rPr>
                </a:br>
                <a:endParaRPr lang="en-US" sz="2800" dirty="0">
                  <a:solidFill>
                    <a:prstClr val="black"/>
                  </a:solidFill>
                  <a:ea typeface="MS UI Gothic" pitchFamily="34" charset="-128"/>
                  <a:cs typeface="Trebuchet MS"/>
                </a:endParaRPr>
              </a:p>
            </p:txBody>
          </p:sp>
        </mc:Choice>
        <mc:Fallback xmlns="">
          <p:sp>
            <p:nvSpPr>
              <p:cNvPr id="23" name="Content Placeholder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229200"/>
                <a:ext cx="7848600" cy="1423426"/>
              </a:xfrm>
              <a:prstGeom prst="rect">
                <a:avLst/>
              </a:prstGeom>
              <a:blipFill>
                <a:blip r:embed="rId4"/>
                <a:stretch>
                  <a:fillRect l="-1454" t="-885" b="-23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6" name="Group 145"/>
          <p:cNvGrpSpPr/>
          <p:nvPr/>
        </p:nvGrpSpPr>
        <p:grpSpPr>
          <a:xfrm>
            <a:off x="3124200" y="3124200"/>
            <a:ext cx="5585048" cy="1812935"/>
            <a:chOff x="3124200" y="2895600"/>
            <a:chExt cx="5585048" cy="1812935"/>
          </a:xfrm>
        </p:grpSpPr>
        <p:cxnSp>
          <p:nvCxnSpPr>
            <p:cNvPr id="147" name="Straight Connector 146"/>
            <p:cNvCxnSpPr/>
            <p:nvPr/>
          </p:nvCxnSpPr>
          <p:spPr>
            <a:xfrm rot="6817691">
              <a:off x="7187950" y="3980547"/>
              <a:ext cx="889021" cy="566956"/>
            </a:xfrm>
            <a:prstGeom prst="line">
              <a:avLst/>
            </a:prstGeom>
            <a:ln w="88900">
              <a:solidFill>
                <a:schemeClr val="accent1"/>
              </a:solidFill>
              <a:headEnd type="stealth"/>
              <a:tailEnd type="non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8" name="Group 210"/>
            <p:cNvGrpSpPr/>
            <p:nvPr/>
          </p:nvGrpSpPr>
          <p:grpSpPr>
            <a:xfrm flipH="1">
              <a:off x="3733800" y="3405632"/>
              <a:ext cx="613852" cy="1090168"/>
              <a:chOff x="1947334" y="2872232"/>
              <a:chExt cx="613852" cy="1090168"/>
            </a:xfrm>
          </p:grpSpPr>
          <p:sp>
            <p:nvSpPr>
              <p:cNvPr id="160" name="Isosceles Triangle 13"/>
              <p:cNvSpPr/>
              <p:nvPr/>
            </p:nvSpPr>
            <p:spPr>
              <a:xfrm rot="10800000">
                <a:off x="2407977" y="2989749"/>
                <a:ext cx="153209" cy="115434"/>
              </a:xfrm>
              <a:prstGeom prst="triangl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rebuchet MS"/>
                  <a:cs typeface="Trebuchet MS"/>
                </a:endParaRPr>
              </a:p>
            </p:txBody>
          </p:sp>
          <p:cxnSp>
            <p:nvCxnSpPr>
              <p:cNvPr id="161" name="Shape 46"/>
              <p:cNvCxnSpPr/>
              <p:nvPr/>
            </p:nvCxnSpPr>
            <p:spPr>
              <a:xfrm rot="10800000" flipH="1">
                <a:off x="1947334" y="3680998"/>
                <a:ext cx="534018" cy="107092"/>
              </a:xfrm>
              <a:prstGeom prst="bentConnector2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Isosceles Triangle 15"/>
              <p:cNvSpPr/>
              <p:nvPr/>
            </p:nvSpPr>
            <p:spPr>
              <a:xfrm rot="10800000">
                <a:off x="2404749" y="3565565"/>
                <a:ext cx="153209" cy="115434"/>
              </a:xfrm>
              <a:prstGeom prst="triangl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  <a:latin typeface="Trebuchet MS"/>
                  <a:cs typeface="Trebuchet MS"/>
                </a:endParaRPr>
              </a:p>
            </p:txBody>
          </p:sp>
          <p:cxnSp>
            <p:nvCxnSpPr>
              <p:cNvPr id="163" name="Shape 48"/>
              <p:cNvCxnSpPr/>
              <p:nvPr/>
            </p:nvCxnSpPr>
            <p:spPr>
              <a:xfrm rot="10800000" flipH="1">
                <a:off x="1947334" y="3105184"/>
                <a:ext cx="534018" cy="107092"/>
              </a:xfrm>
              <a:prstGeom prst="bentConnector2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Rounded Rectangle 163"/>
              <p:cNvSpPr/>
              <p:nvPr/>
            </p:nvSpPr>
            <p:spPr>
              <a:xfrm>
                <a:off x="2049898" y="2872232"/>
                <a:ext cx="282465" cy="1090168"/>
              </a:xfrm>
              <a:prstGeom prst="roundRect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rebuchet MS"/>
                  <a:cs typeface="Trebuchet MS"/>
                </a:endParaRPr>
              </a:p>
            </p:txBody>
          </p:sp>
        </p:grpSp>
        <p:grpSp>
          <p:nvGrpSpPr>
            <p:cNvPr id="149" name="Group 46"/>
            <p:cNvGrpSpPr/>
            <p:nvPr/>
          </p:nvGrpSpPr>
          <p:grpSpPr>
            <a:xfrm>
              <a:off x="7221625" y="2968869"/>
              <a:ext cx="1480229" cy="1561658"/>
              <a:chOff x="3886201" y="4030098"/>
              <a:chExt cx="1480229" cy="913239"/>
            </a:xfrm>
          </p:grpSpPr>
          <p:cxnSp>
            <p:nvCxnSpPr>
              <p:cNvPr id="158" name="Straight Arrow Connector 10"/>
              <p:cNvCxnSpPr/>
              <p:nvPr/>
            </p:nvCxnSpPr>
            <p:spPr>
              <a:xfrm rot="5400000" flipH="1" flipV="1">
                <a:off x="3455085" y="4461214"/>
                <a:ext cx="883540" cy="21307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/>
              <p:cNvCxnSpPr/>
              <p:nvPr/>
            </p:nvCxnSpPr>
            <p:spPr>
              <a:xfrm>
                <a:off x="3909504" y="4938486"/>
                <a:ext cx="1456926" cy="485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0" name="Straight Connector 149"/>
            <p:cNvCxnSpPr/>
            <p:nvPr/>
          </p:nvCxnSpPr>
          <p:spPr>
            <a:xfrm>
              <a:off x="6404994" y="3834239"/>
              <a:ext cx="816636" cy="687457"/>
            </a:xfrm>
            <a:prstGeom prst="line">
              <a:avLst/>
            </a:prstGeom>
            <a:ln w="88900">
              <a:solidFill>
                <a:schemeClr val="accent1"/>
              </a:solidFill>
              <a:headEnd type="stealth"/>
              <a:tailEnd type="non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Content Placeholder 34"/>
            <p:cNvSpPr txBox="1">
              <a:spLocks/>
            </p:cNvSpPr>
            <p:nvPr/>
          </p:nvSpPr>
          <p:spPr>
            <a:xfrm>
              <a:off x="3124200" y="2895600"/>
              <a:ext cx="3064934" cy="76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 algn="ctr">
                <a:spcBef>
                  <a:spcPts val="1200"/>
                </a:spcBef>
                <a:buFont typeface="Arial" pitchFamily="34" charset="0"/>
                <a:buNone/>
                <a:defRPr/>
              </a:pPr>
              <a:r>
                <a:rPr lang="en-US" sz="2400" dirty="0">
                  <a:solidFill>
                    <a:prstClr val="black"/>
                  </a:solidFill>
                  <a:latin typeface="Trebuchet MS"/>
                  <a:ea typeface="MS UI Gothic" pitchFamily="34" charset="-128"/>
                  <a:cs typeface="Trebuchet MS"/>
                </a:rPr>
                <a:t>2-antenna RX</a:t>
              </a:r>
            </a:p>
          </p:txBody>
        </p:sp>
        <p:sp>
          <p:nvSpPr>
            <p:cNvPr id="152" name="Content Placeholder 34"/>
            <p:cNvSpPr txBox="1">
              <a:spLocks/>
            </p:cNvSpPr>
            <p:nvPr/>
          </p:nvSpPr>
          <p:spPr>
            <a:xfrm>
              <a:off x="6044952" y="3255640"/>
              <a:ext cx="914400" cy="76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 algn="ctr">
                <a:spcBef>
                  <a:spcPts val="1200"/>
                </a:spcBef>
                <a:buFont typeface="Arial" pitchFamily="34" charset="0"/>
                <a:buNone/>
                <a:defRPr/>
              </a:pPr>
              <a:r>
                <a:rPr lang="en-US" sz="2811" dirty="0">
                  <a:solidFill>
                    <a:prstClr val="black"/>
                  </a:solidFill>
                  <a:latin typeface="Trebuchet MS"/>
                  <a:ea typeface="MS UI Gothic" pitchFamily="34" charset="-128"/>
                  <a:cs typeface="Trebuchet MS"/>
                </a:rPr>
                <a:t>y1</a:t>
              </a:r>
              <a:endParaRPr lang="en-US" sz="2811" baseline="-25000" dirty="0">
                <a:solidFill>
                  <a:prstClr val="black"/>
                </a:solidFill>
                <a:latin typeface="Trebuchet MS"/>
                <a:ea typeface="MS UI Gothic" pitchFamily="34" charset="-128"/>
                <a:cs typeface="Trebuchet MS"/>
              </a:endParaRPr>
            </a:p>
          </p:txBody>
        </p:sp>
        <p:sp>
          <p:nvSpPr>
            <p:cNvPr id="153" name="Content Placeholder 34"/>
            <p:cNvSpPr txBox="1">
              <a:spLocks/>
            </p:cNvSpPr>
            <p:nvPr/>
          </p:nvSpPr>
          <p:spPr>
            <a:xfrm>
              <a:off x="7794848" y="3408040"/>
              <a:ext cx="914400" cy="76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 algn="ctr">
                <a:spcBef>
                  <a:spcPts val="1200"/>
                </a:spcBef>
                <a:buFont typeface="Arial" pitchFamily="34" charset="0"/>
                <a:buNone/>
                <a:defRPr/>
              </a:pPr>
              <a:r>
                <a:rPr lang="en-US" sz="2811" dirty="0">
                  <a:solidFill>
                    <a:prstClr val="black"/>
                  </a:solidFill>
                  <a:latin typeface="Trebuchet MS"/>
                  <a:ea typeface="MS UI Gothic" pitchFamily="34" charset="-128"/>
                  <a:cs typeface="Trebuchet MS"/>
                </a:rPr>
                <a:t>y2</a:t>
              </a:r>
              <a:endParaRPr lang="en-US" sz="2811" baseline="-25000" dirty="0">
                <a:solidFill>
                  <a:prstClr val="black"/>
                </a:solidFill>
                <a:latin typeface="Trebuchet MS"/>
                <a:ea typeface="MS UI Gothic" pitchFamily="34" charset="-128"/>
                <a:cs typeface="Trebuchet M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/>
                <p:cNvSpPr txBox="1"/>
                <p:nvPr/>
              </p:nvSpPr>
              <p:spPr>
                <a:xfrm>
                  <a:off x="4336942" y="3476686"/>
                  <a:ext cx="43011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charset="0"/>
                              </a:rPr>
                              <m:t>y</m:t>
                            </m:r>
                          </m:e>
                          <m:sub>
                            <m:r>
                              <a:rPr lang="en-US" sz="2800" b="0" i="0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54" name="TextBox 1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6942" y="3476686"/>
                  <a:ext cx="430118" cy="43088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TextBox 154"/>
                <p:cNvSpPr txBox="1"/>
                <p:nvPr/>
              </p:nvSpPr>
              <p:spPr>
                <a:xfrm>
                  <a:off x="4335147" y="4048854"/>
                  <a:ext cx="430053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charset="0"/>
                              </a:rPr>
                              <m:t>y</m:t>
                            </m:r>
                          </m:e>
                          <m:sub>
                            <m:r>
                              <a:rPr lang="en-US" sz="2800" b="0" i="0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55" name="TextBox 1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5147" y="4048854"/>
                  <a:ext cx="430053" cy="43088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6" name="Straight Connector 155"/>
            <p:cNvCxnSpPr/>
            <p:nvPr/>
          </p:nvCxnSpPr>
          <p:spPr>
            <a:xfrm flipH="1">
              <a:off x="7228055" y="3255640"/>
              <a:ext cx="115966" cy="1274887"/>
            </a:xfrm>
            <a:prstGeom prst="line">
              <a:avLst/>
            </a:prstGeom>
            <a:ln w="88900">
              <a:solidFill>
                <a:schemeClr val="accent1"/>
              </a:solidFill>
              <a:headEnd type="stealth"/>
              <a:tailEnd type="non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Content Placeholder 34"/>
            <p:cNvSpPr txBox="1">
              <a:spLocks/>
            </p:cNvSpPr>
            <p:nvPr/>
          </p:nvSpPr>
          <p:spPr>
            <a:xfrm>
              <a:off x="7086600" y="2938670"/>
              <a:ext cx="914400" cy="76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 algn="ctr">
                <a:spcBef>
                  <a:spcPts val="1200"/>
                </a:spcBef>
                <a:buFont typeface="Arial" pitchFamily="34" charset="0"/>
                <a:buNone/>
                <a:defRPr/>
              </a:pPr>
              <a:r>
                <a:rPr lang="en-US" sz="2811">
                  <a:solidFill>
                    <a:prstClr val="black"/>
                  </a:solidFill>
                  <a:latin typeface="Trebuchet MS"/>
                  <a:ea typeface="MS UI Gothic" pitchFamily="34" charset="-128"/>
                  <a:cs typeface="Trebuchet MS"/>
                </a:rPr>
                <a:t>y</a:t>
              </a:r>
              <a:endParaRPr lang="en-US" sz="2811" baseline="-25000" dirty="0">
                <a:solidFill>
                  <a:prstClr val="black"/>
                </a:solidFill>
                <a:latin typeface="Trebuchet MS"/>
                <a:ea typeface="MS UI Gothic" pitchFamily="34" charset="-128"/>
                <a:cs typeface="Trebuchet MS"/>
              </a:endParaRPr>
            </a:p>
          </p:txBody>
        </p:sp>
      </p:grpSp>
      <p:grpSp>
        <p:nvGrpSpPr>
          <p:cNvPr id="165" name="Group 210"/>
          <p:cNvGrpSpPr/>
          <p:nvPr/>
        </p:nvGrpSpPr>
        <p:grpSpPr>
          <a:xfrm>
            <a:off x="1443548" y="3651000"/>
            <a:ext cx="613852" cy="1090168"/>
            <a:chOff x="1947334" y="2872232"/>
            <a:chExt cx="613852" cy="1090168"/>
          </a:xfrm>
        </p:grpSpPr>
        <p:sp>
          <p:nvSpPr>
            <p:cNvPr id="166" name="Isosceles Triangle 13"/>
            <p:cNvSpPr/>
            <p:nvPr/>
          </p:nvSpPr>
          <p:spPr>
            <a:xfrm rot="10800000">
              <a:off x="2407977" y="2989749"/>
              <a:ext cx="153209" cy="115434"/>
            </a:xfrm>
            <a:prstGeom prst="triangl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167" name="Shape 46"/>
            <p:cNvCxnSpPr/>
            <p:nvPr/>
          </p:nvCxnSpPr>
          <p:spPr>
            <a:xfrm rot="10800000" flipH="1">
              <a:off x="1947334" y="3680998"/>
              <a:ext cx="534018" cy="107092"/>
            </a:xfrm>
            <a:prstGeom prst="bentConnector2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Isosceles Triangle 15"/>
            <p:cNvSpPr/>
            <p:nvPr/>
          </p:nvSpPr>
          <p:spPr>
            <a:xfrm rot="10800000">
              <a:off x="2404749" y="3565565"/>
              <a:ext cx="153209" cy="115434"/>
            </a:xfrm>
            <a:prstGeom prst="triangl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169" name="Shape 48"/>
            <p:cNvCxnSpPr/>
            <p:nvPr/>
          </p:nvCxnSpPr>
          <p:spPr>
            <a:xfrm rot="10800000" flipH="1">
              <a:off x="1947334" y="3105184"/>
              <a:ext cx="534018" cy="107092"/>
            </a:xfrm>
            <a:prstGeom prst="bentConnector2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Rounded Rectangle 169"/>
            <p:cNvSpPr/>
            <p:nvPr/>
          </p:nvSpPr>
          <p:spPr>
            <a:xfrm>
              <a:off x="2049898" y="2872232"/>
              <a:ext cx="282465" cy="1090168"/>
            </a:xfrm>
            <a:prstGeom prst="roundRect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</p:grpSp>
      <p:sp>
        <p:nvSpPr>
          <p:cNvPr id="171" name="Content Placeholder 34"/>
          <p:cNvSpPr txBox="1">
            <a:spLocks/>
          </p:cNvSpPr>
          <p:nvPr/>
        </p:nvSpPr>
        <p:spPr>
          <a:xfrm>
            <a:off x="228600" y="3140968"/>
            <a:ext cx="3293534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Trebuchet MS"/>
                <a:ea typeface="MS UI Gothic" pitchFamily="34" charset="-128"/>
                <a:cs typeface="Trebuchet MS"/>
              </a:rPr>
              <a:t>2-antenna TX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/>
              <p:cNvSpPr txBox="1"/>
              <p:nvPr/>
            </p:nvSpPr>
            <p:spPr>
              <a:xfrm>
                <a:off x="978121" y="3710602"/>
                <a:ext cx="46967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x</m:t>
                      </m:r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172" name="TextBox 1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121" y="3710602"/>
                <a:ext cx="469679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/>
              <p:cNvSpPr txBox="1"/>
              <p:nvPr/>
            </p:nvSpPr>
            <p:spPr>
              <a:xfrm>
                <a:off x="978121" y="4343400"/>
                <a:ext cx="47288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𝛽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x</m:t>
                      </m:r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173" name="TextBox 1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121" y="4343400"/>
                <a:ext cx="472886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6521807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MIMO 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30983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N-antenna node receives in N-dimensional space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N-antenna receiver can decode N signals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Transmitter can rotate the received signal </a:t>
            </a:r>
          </a:p>
        </p:txBody>
      </p:sp>
      <p:grpSp>
        <p:nvGrpSpPr>
          <p:cNvPr id="6" name="Group 210"/>
          <p:cNvGrpSpPr/>
          <p:nvPr/>
        </p:nvGrpSpPr>
        <p:grpSpPr>
          <a:xfrm>
            <a:off x="1443548" y="3651000"/>
            <a:ext cx="613852" cy="1090168"/>
            <a:chOff x="1947334" y="2872232"/>
            <a:chExt cx="613852" cy="1090168"/>
          </a:xfrm>
        </p:grpSpPr>
        <p:sp>
          <p:nvSpPr>
            <p:cNvPr id="46" name="Isosceles Triangle 13"/>
            <p:cNvSpPr/>
            <p:nvPr/>
          </p:nvSpPr>
          <p:spPr>
            <a:xfrm rot="10800000">
              <a:off x="2407977" y="2989749"/>
              <a:ext cx="153209" cy="115434"/>
            </a:xfrm>
            <a:prstGeom prst="triangl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47" name="Shape 46"/>
            <p:cNvCxnSpPr/>
            <p:nvPr/>
          </p:nvCxnSpPr>
          <p:spPr>
            <a:xfrm rot="10800000" flipH="1">
              <a:off x="1947334" y="3680998"/>
              <a:ext cx="534018" cy="107092"/>
            </a:xfrm>
            <a:prstGeom prst="bentConnector2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Isosceles Triangle 15"/>
            <p:cNvSpPr/>
            <p:nvPr/>
          </p:nvSpPr>
          <p:spPr>
            <a:xfrm rot="10800000">
              <a:off x="2404749" y="3565565"/>
              <a:ext cx="153209" cy="115434"/>
            </a:xfrm>
            <a:prstGeom prst="triangl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49" name="Shape 48"/>
            <p:cNvCxnSpPr/>
            <p:nvPr/>
          </p:nvCxnSpPr>
          <p:spPr>
            <a:xfrm rot="10800000" flipH="1">
              <a:off x="1947334" y="3105184"/>
              <a:ext cx="534018" cy="107092"/>
            </a:xfrm>
            <a:prstGeom prst="bentConnector2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ounded Rectangle 49"/>
            <p:cNvSpPr/>
            <p:nvPr/>
          </p:nvSpPr>
          <p:spPr>
            <a:xfrm>
              <a:off x="2049898" y="2872232"/>
              <a:ext cx="282465" cy="1090168"/>
            </a:xfrm>
            <a:prstGeom prst="roundRect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</p:grpSp>
      <p:cxnSp>
        <p:nvCxnSpPr>
          <p:cNvPr id="62" name="Straight Connector 61"/>
          <p:cNvCxnSpPr/>
          <p:nvPr/>
        </p:nvCxnSpPr>
        <p:spPr>
          <a:xfrm>
            <a:off x="6985105" y="3783428"/>
            <a:ext cx="283701" cy="962023"/>
          </a:xfrm>
          <a:prstGeom prst="line">
            <a:avLst/>
          </a:prstGeom>
          <a:ln w="88900">
            <a:solidFill>
              <a:schemeClr val="accent2"/>
            </a:solidFill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4" name="Content Placeholder 34"/>
          <p:cNvSpPr txBox="1">
            <a:spLocks/>
          </p:cNvSpPr>
          <p:nvPr/>
        </p:nvSpPr>
        <p:spPr>
          <a:xfrm>
            <a:off x="228600" y="3140968"/>
            <a:ext cx="3293534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Trebuchet MS"/>
                <a:ea typeface="MS UI Gothic" pitchFamily="34" charset="-128"/>
                <a:cs typeface="Trebuchet MS"/>
              </a:rPr>
              <a:t>2-antenna TX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34"/>
              <p:cNvSpPr txBox="1">
                <a:spLocks/>
              </p:cNvSpPr>
              <p:nvPr/>
            </p:nvSpPr>
            <p:spPr>
              <a:xfrm>
                <a:off x="685800" y="5229200"/>
                <a:ext cx="7848600" cy="14234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1800"/>
                  </a:spcBef>
                  <a:defRPr/>
                </a:pPr>
                <a:r>
                  <a:rPr lang="en-US" sz="2800" dirty="0">
                    <a:solidFill>
                      <a:prstClr val="black"/>
                    </a:solidFill>
                    <a:ea typeface="MS UI Gothic" pitchFamily="34" charset="-128"/>
                  </a:rPr>
                  <a:t>x is the sender’s symbol, (y1,y2) is the received symbol, 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S UI Gothic" pitchFamily="34" charset="-128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ea typeface="Cambria Math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𝛽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ea typeface="Cambria Math"/>
                  </a:rPr>
                  <a:t>) is the pre-coding vector, and H is the channel matrix</a:t>
                </a:r>
                <a:endParaRPr lang="en-US" sz="2800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20000"/>
                  </a:lnSpc>
                  <a:spcBef>
                    <a:spcPts val="1800"/>
                  </a:spcBef>
                  <a:buFont typeface="Arial" pitchFamily="34" charset="0"/>
                  <a:buNone/>
                  <a:defRPr/>
                </a:pPr>
                <a:r>
                  <a:rPr lang="en-US" sz="2800" dirty="0">
                    <a:solidFill>
                      <a:prstClr val="black"/>
                    </a:solidFill>
                    <a:ea typeface="MS UI Gothic" pitchFamily="34" charset="-128"/>
                    <a:cs typeface="Trebuchet MS"/>
                  </a:rPr>
                  <a:t> </a:t>
                </a:r>
                <a:br>
                  <a:rPr lang="en-US" sz="2800" dirty="0">
                    <a:solidFill>
                      <a:prstClr val="black"/>
                    </a:solidFill>
                    <a:ea typeface="MS UI Gothic" pitchFamily="34" charset="-128"/>
                    <a:cs typeface="Trebuchet MS"/>
                  </a:rPr>
                </a:br>
                <a:endParaRPr lang="en-US" sz="2800" dirty="0">
                  <a:solidFill>
                    <a:prstClr val="black"/>
                  </a:solidFill>
                  <a:ea typeface="MS UI Gothic" pitchFamily="34" charset="-128"/>
                  <a:cs typeface="Trebuchet MS"/>
                </a:endParaRPr>
              </a:p>
            </p:txBody>
          </p:sp>
        </mc:Choice>
        <mc:Fallback xmlns="">
          <p:sp>
            <p:nvSpPr>
              <p:cNvPr id="23" name="Content Placeholder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229200"/>
                <a:ext cx="7848600" cy="1423426"/>
              </a:xfrm>
              <a:prstGeom prst="rect">
                <a:avLst/>
              </a:prstGeom>
              <a:blipFill>
                <a:blip r:embed="rId4"/>
                <a:stretch>
                  <a:fillRect l="-1454" t="-885" b="-23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78121" y="3710602"/>
                <a:ext cx="46967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x</m:t>
                      </m:r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121" y="3710602"/>
                <a:ext cx="469679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78121" y="4343400"/>
                <a:ext cx="47288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𝛽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x</m:t>
                      </m:r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121" y="4343400"/>
                <a:ext cx="472886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267200" y="3821371"/>
                <a:ext cx="2404056" cy="8268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s-I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is-IS" sz="2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charset="0"/>
                                    </a:rPr>
                                    <m:t>y</m:t>
                                  </m:r>
                                </m:e>
                                <m:sub>
                                  <m:r>
                                    <a:rPr lang="en-US" sz="2800" b="0" i="0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charset="0"/>
                                    </a:rPr>
                                    <m:t>y</m:t>
                                  </m:r>
                                </m:e>
                                <m:sub>
                                  <m:r>
                                    <a:rPr lang="en-US" sz="2800" b="0" i="0" smtClean="0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800" b="0" i="0" smtClean="0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H</m:t>
                      </m:r>
                      <m:d>
                        <m:dPr>
                          <m:ctrlPr>
                            <a:rPr lang="is-I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is-I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𝛽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x</m:t>
                      </m:r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821371"/>
                <a:ext cx="2404056" cy="8268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7" name="Group 126"/>
          <p:cNvGrpSpPr/>
          <p:nvPr/>
        </p:nvGrpSpPr>
        <p:grpSpPr>
          <a:xfrm>
            <a:off x="3124200" y="3140065"/>
            <a:ext cx="5577654" cy="1634927"/>
            <a:chOff x="3124200" y="2895600"/>
            <a:chExt cx="5577654" cy="1634927"/>
          </a:xfrm>
        </p:grpSpPr>
        <p:grpSp>
          <p:nvGrpSpPr>
            <p:cNvPr id="129" name="Group 210"/>
            <p:cNvGrpSpPr/>
            <p:nvPr/>
          </p:nvGrpSpPr>
          <p:grpSpPr>
            <a:xfrm flipH="1">
              <a:off x="3733800" y="3405632"/>
              <a:ext cx="613852" cy="1090168"/>
              <a:chOff x="1947334" y="2872232"/>
              <a:chExt cx="613852" cy="1090168"/>
            </a:xfrm>
          </p:grpSpPr>
          <p:sp>
            <p:nvSpPr>
              <p:cNvPr id="141" name="Isosceles Triangle 13"/>
              <p:cNvSpPr/>
              <p:nvPr/>
            </p:nvSpPr>
            <p:spPr>
              <a:xfrm rot="10800000">
                <a:off x="2407977" y="2989749"/>
                <a:ext cx="153209" cy="115434"/>
              </a:xfrm>
              <a:prstGeom prst="triangl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rebuchet MS"/>
                  <a:cs typeface="Trebuchet MS"/>
                </a:endParaRPr>
              </a:p>
            </p:txBody>
          </p:sp>
          <p:cxnSp>
            <p:nvCxnSpPr>
              <p:cNvPr id="142" name="Shape 46"/>
              <p:cNvCxnSpPr/>
              <p:nvPr/>
            </p:nvCxnSpPr>
            <p:spPr>
              <a:xfrm rot="10800000" flipH="1">
                <a:off x="1947334" y="3680998"/>
                <a:ext cx="534018" cy="107092"/>
              </a:xfrm>
              <a:prstGeom prst="bentConnector2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Isosceles Triangle 15"/>
              <p:cNvSpPr/>
              <p:nvPr/>
            </p:nvSpPr>
            <p:spPr>
              <a:xfrm rot="10800000">
                <a:off x="2404749" y="3565565"/>
                <a:ext cx="153209" cy="115434"/>
              </a:xfrm>
              <a:prstGeom prst="triangl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  <a:latin typeface="Trebuchet MS"/>
                  <a:cs typeface="Trebuchet MS"/>
                </a:endParaRPr>
              </a:p>
            </p:txBody>
          </p:sp>
          <p:cxnSp>
            <p:nvCxnSpPr>
              <p:cNvPr id="144" name="Shape 48"/>
              <p:cNvCxnSpPr/>
              <p:nvPr/>
            </p:nvCxnSpPr>
            <p:spPr>
              <a:xfrm rot="10800000" flipH="1">
                <a:off x="1947334" y="3105184"/>
                <a:ext cx="534018" cy="107092"/>
              </a:xfrm>
              <a:prstGeom prst="bentConnector2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Rounded Rectangle 144"/>
              <p:cNvSpPr/>
              <p:nvPr/>
            </p:nvSpPr>
            <p:spPr>
              <a:xfrm>
                <a:off x="2049898" y="2872232"/>
                <a:ext cx="282465" cy="1090168"/>
              </a:xfrm>
              <a:prstGeom prst="roundRect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rebuchet MS"/>
                  <a:cs typeface="Trebuchet MS"/>
                </a:endParaRPr>
              </a:p>
            </p:txBody>
          </p:sp>
        </p:grpSp>
        <p:grpSp>
          <p:nvGrpSpPr>
            <p:cNvPr id="130" name="Group 46"/>
            <p:cNvGrpSpPr/>
            <p:nvPr/>
          </p:nvGrpSpPr>
          <p:grpSpPr>
            <a:xfrm>
              <a:off x="7221625" y="2968869"/>
              <a:ext cx="1480229" cy="1561658"/>
              <a:chOff x="3886201" y="4030098"/>
              <a:chExt cx="1480229" cy="913239"/>
            </a:xfrm>
          </p:grpSpPr>
          <p:cxnSp>
            <p:nvCxnSpPr>
              <p:cNvPr id="139" name="Straight Arrow Connector 10"/>
              <p:cNvCxnSpPr/>
              <p:nvPr/>
            </p:nvCxnSpPr>
            <p:spPr>
              <a:xfrm rot="5400000" flipH="1" flipV="1">
                <a:off x="3455085" y="4461214"/>
                <a:ext cx="883540" cy="21307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/>
              <p:cNvCxnSpPr/>
              <p:nvPr/>
            </p:nvCxnSpPr>
            <p:spPr>
              <a:xfrm>
                <a:off x="3909504" y="4938486"/>
                <a:ext cx="1456926" cy="485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2" name="Content Placeholder 34"/>
            <p:cNvSpPr txBox="1">
              <a:spLocks/>
            </p:cNvSpPr>
            <p:nvPr/>
          </p:nvSpPr>
          <p:spPr>
            <a:xfrm>
              <a:off x="3124200" y="2895600"/>
              <a:ext cx="3064934" cy="76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 algn="ctr">
                <a:spcBef>
                  <a:spcPts val="1200"/>
                </a:spcBef>
                <a:buFont typeface="Arial" pitchFamily="34" charset="0"/>
                <a:buNone/>
                <a:defRPr/>
              </a:pPr>
              <a:r>
                <a:rPr lang="en-US" sz="2400" dirty="0">
                  <a:solidFill>
                    <a:prstClr val="black"/>
                  </a:solidFill>
                  <a:latin typeface="Trebuchet MS"/>
                  <a:ea typeface="MS UI Gothic" pitchFamily="34" charset="-128"/>
                  <a:cs typeface="Trebuchet MS"/>
                </a:rPr>
                <a:t>2-antenna RX</a:t>
              </a:r>
            </a:p>
          </p:txBody>
        </p:sp>
        <p:sp>
          <p:nvSpPr>
            <p:cNvPr id="138" name="Content Placeholder 34"/>
            <p:cNvSpPr txBox="1">
              <a:spLocks/>
            </p:cNvSpPr>
            <p:nvPr/>
          </p:nvSpPr>
          <p:spPr>
            <a:xfrm>
              <a:off x="6498168" y="2952873"/>
              <a:ext cx="914400" cy="76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 algn="ctr">
                <a:spcBef>
                  <a:spcPts val="1200"/>
                </a:spcBef>
                <a:buFont typeface="Arial" pitchFamily="34" charset="0"/>
                <a:buNone/>
                <a:defRPr/>
              </a:pPr>
              <a:r>
                <a:rPr lang="en-US" sz="2811">
                  <a:solidFill>
                    <a:prstClr val="black"/>
                  </a:solidFill>
                  <a:latin typeface="Trebuchet MS"/>
                  <a:ea typeface="MS UI Gothic" pitchFamily="34" charset="-128"/>
                  <a:cs typeface="Trebuchet MS"/>
                </a:rPr>
                <a:t>y</a:t>
              </a:r>
              <a:endParaRPr lang="en-US" sz="2811" baseline="-25000" dirty="0">
                <a:solidFill>
                  <a:prstClr val="black"/>
                </a:solidFill>
                <a:latin typeface="Trebuchet MS"/>
                <a:ea typeface="MS UI Gothic" pitchFamily="34" charset="-128"/>
                <a:cs typeface="Trebuchet M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678008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MIMO 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30983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N-antenna node receives in N-dimensional space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N-antenna receiver can decode N signals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Transmitter can rotate the received signal </a:t>
            </a:r>
          </a:p>
        </p:txBody>
      </p:sp>
      <p:grpSp>
        <p:nvGrpSpPr>
          <p:cNvPr id="6" name="Group 210"/>
          <p:cNvGrpSpPr/>
          <p:nvPr/>
        </p:nvGrpSpPr>
        <p:grpSpPr>
          <a:xfrm>
            <a:off x="1443548" y="3651000"/>
            <a:ext cx="613852" cy="1090168"/>
            <a:chOff x="1947334" y="2872232"/>
            <a:chExt cx="613852" cy="1090168"/>
          </a:xfrm>
        </p:grpSpPr>
        <p:sp>
          <p:nvSpPr>
            <p:cNvPr id="46" name="Isosceles Triangle 13"/>
            <p:cNvSpPr/>
            <p:nvPr/>
          </p:nvSpPr>
          <p:spPr>
            <a:xfrm rot="10800000">
              <a:off x="2407977" y="2989749"/>
              <a:ext cx="153209" cy="115434"/>
            </a:xfrm>
            <a:prstGeom prst="triangl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47" name="Shape 46"/>
            <p:cNvCxnSpPr/>
            <p:nvPr/>
          </p:nvCxnSpPr>
          <p:spPr>
            <a:xfrm rot="10800000" flipH="1">
              <a:off x="1947334" y="3680998"/>
              <a:ext cx="534018" cy="107092"/>
            </a:xfrm>
            <a:prstGeom prst="bentConnector2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Isosceles Triangle 15"/>
            <p:cNvSpPr/>
            <p:nvPr/>
          </p:nvSpPr>
          <p:spPr>
            <a:xfrm rot="10800000">
              <a:off x="2404749" y="3565565"/>
              <a:ext cx="153209" cy="115434"/>
            </a:xfrm>
            <a:prstGeom prst="triangl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49" name="Shape 48"/>
            <p:cNvCxnSpPr/>
            <p:nvPr/>
          </p:nvCxnSpPr>
          <p:spPr>
            <a:xfrm rot="10800000" flipH="1">
              <a:off x="1947334" y="3105184"/>
              <a:ext cx="534018" cy="107092"/>
            </a:xfrm>
            <a:prstGeom prst="bentConnector2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ounded Rectangle 49"/>
            <p:cNvSpPr/>
            <p:nvPr/>
          </p:nvSpPr>
          <p:spPr>
            <a:xfrm>
              <a:off x="2049898" y="2872232"/>
              <a:ext cx="282465" cy="1090168"/>
            </a:xfrm>
            <a:prstGeom prst="roundRect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</p:grpSp>
      <p:cxnSp>
        <p:nvCxnSpPr>
          <p:cNvPr id="62" name="Straight Connector 61"/>
          <p:cNvCxnSpPr/>
          <p:nvPr/>
        </p:nvCxnSpPr>
        <p:spPr>
          <a:xfrm flipH="1">
            <a:off x="7268806" y="3821371"/>
            <a:ext cx="808394" cy="924080"/>
          </a:xfrm>
          <a:prstGeom prst="line">
            <a:avLst/>
          </a:prstGeom>
          <a:ln w="88900">
            <a:solidFill>
              <a:schemeClr val="accent2"/>
            </a:solidFill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4" name="Content Placeholder 34"/>
          <p:cNvSpPr txBox="1">
            <a:spLocks/>
          </p:cNvSpPr>
          <p:nvPr/>
        </p:nvSpPr>
        <p:spPr>
          <a:xfrm>
            <a:off x="228600" y="3140968"/>
            <a:ext cx="3293534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Trebuchet MS"/>
                <a:ea typeface="MS UI Gothic" pitchFamily="34" charset="-128"/>
                <a:cs typeface="Trebuchet MS"/>
              </a:rPr>
              <a:t>2-antenna TX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78121" y="3710602"/>
                <a:ext cx="44403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𝛾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x</m:t>
                      </m:r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121" y="3710602"/>
                <a:ext cx="444032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78121" y="4343400"/>
                <a:ext cx="44242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𝜂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x</m:t>
                      </m:r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121" y="4343400"/>
                <a:ext cx="442429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267200" y="3821371"/>
                <a:ext cx="2345386" cy="8268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s-I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is-IS" sz="2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charset="0"/>
                                    </a:rPr>
                                    <m:t>y</m:t>
                                  </m:r>
                                </m:e>
                                <m:sub>
                                  <m:r>
                                    <a:rPr lang="en-US" sz="2800" b="0" i="0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charset="0"/>
                                    </a:rPr>
                                    <m:t>y</m:t>
                                  </m:r>
                                </m:e>
                                <m:sub>
                                  <m:r>
                                    <a:rPr lang="en-US" sz="2800" b="0" i="0" smtClean="0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800" b="0" i="0" smtClean="0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H</m:t>
                      </m:r>
                      <m:d>
                        <m:dPr>
                          <m:ctrlPr>
                            <a:rPr lang="is-I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is-I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𝜂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x</m:t>
                      </m:r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821371"/>
                <a:ext cx="2345386" cy="8268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7" name="Group 126"/>
          <p:cNvGrpSpPr/>
          <p:nvPr/>
        </p:nvGrpSpPr>
        <p:grpSpPr>
          <a:xfrm>
            <a:off x="3124200" y="3140065"/>
            <a:ext cx="5577654" cy="1634927"/>
            <a:chOff x="3124200" y="2895600"/>
            <a:chExt cx="5577654" cy="1634927"/>
          </a:xfrm>
        </p:grpSpPr>
        <p:grpSp>
          <p:nvGrpSpPr>
            <p:cNvPr id="129" name="Group 210"/>
            <p:cNvGrpSpPr/>
            <p:nvPr/>
          </p:nvGrpSpPr>
          <p:grpSpPr>
            <a:xfrm flipH="1">
              <a:off x="3733800" y="3405632"/>
              <a:ext cx="613852" cy="1090168"/>
              <a:chOff x="1947334" y="2872232"/>
              <a:chExt cx="613852" cy="1090168"/>
            </a:xfrm>
          </p:grpSpPr>
          <p:sp>
            <p:nvSpPr>
              <p:cNvPr id="141" name="Isosceles Triangle 13"/>
              <p:cNvSpPr/>
              <p:nvPr/>
            </p:nvSpPr>
            <p:spPr>
              <a:xfrm rot="10800000">
                <a:off x="2407977" y="2989749"/>
                <a:ext cx="153209" cy="115434"/>
              </a:xfrm>
              <a:prstGeom prst="triangl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rebuchet MS"/>
                  <a:cs typeface="Trebuchet MS"/>
                </a:endParaRPr>
              </a:p>
            </p:txBody>
          </p:sp>
          <p:cxnSp>
            <p:nvCxnSpPr>
              <p:cNvPr id="142" name="Shape 46"/>
              <p:cNvCxnSpPr/>
              <p:nvPr/>
            </p:nvCxnSpPr>
            <p:spPr>
              <a:xfrm rot="10800000" flipH="1">
                <a:off x="1947334" y="3680998"/>
                <a:ext cx="534018" cy="107092"/>
              </a:xfrm>
              <a:prstGeom prst="bentConnector2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Isosceles Triangle 15"/>
              <p:cNvSpPr/>
              <p:nvPr/>
            </p:nvSpPr>
            <p:spPr>
              <a:xfrm rot="10800000">
                <a:off x="2404749" y="3565565"/>
                <a:ext cx="153209" cy="115434"/>
              </a:xfrm>
              <a:prstGeom prst="triangl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  <a:latin typeface="Trebuchet MS"/>
                  <a:cs typeface="Trebuchet MS"/>
                </a:endParaRPr>
              </a:p>
            </p:txBody>
          </p:sp>
          <p:cxnSp>
            <p:nvCxnSpPr>
              <p:cNvPr id="144" name="Shape 48"/>
              <p:cNvCxnSpPr/>
              <p:nvPr/>
            </p:nvCxnSpPr>
            <p:spPr>
              <a:xfrm rot="10800000" flipH="1">
                <a:off x="1947334" y="3105184"/>
                <a:ext cx="534018" cy="107092"/>
              </a:xfrm>
              <a:prstGeom prst="bentConnector2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Rounded Rectangle 144"/>
              <p:cNvSpPr/>
              <p:nvPr/>
            </p:nvSpPr>
            <p:spPr>
              <a:xfrm>
                <a:off x="2049898" y="2872232"/>
                <a:ext cx="282465" cy="1090168"/>
              </a:xfrm>
              <a:prstGeom prst="roundRect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rebuchet MS"/>
                  <a:cs typeface="Trebuchet MS"/>
                </a:endParaRPr>
              </a:p>
            </p:txBody>
          </p:sp>
        </p:grpSp>
        <p:grpSp>
          <p:nvGrpSpPr>
            <p:cNvPr id="130" name="Group 46"/>
            <p:cNvGrpSpPr/>
            <p:nvPr/>
          </p:nvGrpSpPr>
          <p:grpSpPr>
            <a:xfrm>
              <a:off x="7221625" y="2968869"/>
              <a:ext cx="1480229" cy="1561658"/>
              <a:chOff x="3886201" y="4030098"/>
              <a:chExt cx="1480229" cy="913239"/>
            </a:xfrm>
          </p:grpSpPr>
          <p:cxnSp>
            <p:nvCxnSpPr>
              <p:cNvPr id="139" name="Straight Arrow Connector 10"/>
              <p:cNvCxnSpPr/>
              <p:nvPr/>
            </p:nvCxnSpPr>
            <p:spPr>
              <a:xfrm rot="5400000" flipH="1" flipV="1">
                <a:off x="3455085" y="4461214"/>
                <a:ext cx="883540" cy="21307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/>
              <p:cNvCxnSpPr/>
              <p:nvPr/>
            </p:nvCxnSpPr>
            <p:spPr>
              <a:xfrm>
                <a:off x="3909504" y="4938486"/>
                <a:ext cx="1456926" cy="485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2" name="Content Placeholder 34"/>
            <p:cNvSpPr txBox="1">
              <a:spLocks/>
            </p:cNvSpPr>
            <p:nvPr/>
          </p:nvSpPr>
          <p:spPr>
            <a:xfrm>
              <a:off x="3124200" y="2895600"/>
              <a:ext cx="3064934" cy="76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 algn="ctr">
                <a:spcBef>
                  <a:spcPts val="1200"/>
                </a:spcBef>
                <a:buFont typeface="Arial" pitchFamily="34" charset="0"/>
                <a:buNone/>
                <a:defRPr/>
              </a:pPr>
              <a:r>
                <a:rPr lang="en-US" sz="2400" dirty="0">
                  <a:solidFill>
                    <a:prstClr val="black"/>
                  </a:solidFill>
                  <a:latin typeface="Trebuchet MS"/>
                  <a:ea typeface="MS UI Gothic" pitchFamily="34" charset="-128"/>
                  <a:cs typeface="Trebuchet MS"/>
                </a:rPr>
                <a:t>2-antenna RX</a:t>
              </a:r>
            </a:p>
          </p:txBody>
        </p:sp>
        <p:sp>
          <p:nvSpPr>
            <p:cNvPr id="138" name="Content Placeholder 34"/>
            <p:cNvSpPr txBox="1">
              <a:spLocks/>
            </p:cNvSpPr>
            <p:nvPr/>
          </p:nvSpPr>
          <p:spPr>
            <a:xfrm>
              <a:off x="7737637" y="3117015"/>
              <a:ext cx="914400" cy="76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 algn="ctr">
                <a:spcBef>
                  <a:spcPts val="1200"/>
                </a:spcBef>
                <a:buFont typeface="Arial" pitchFamily="34" charset="0"/>
                <a:buNone/>
                <a:defRPr/>
              </a:pPr>
              <a:r>
                <a:rPr lang="en-US" sz="2811">
                  <a:solidFill>
                    <a:prstClr val="black"/>
                  </a:solidFill>
                  <a:latin typeface="Trebuchet MS"/>
                  <a:ea typeface="MS UI Gothic" pitchFamily="34" charset="-128"/>
                  <a:cs typeface="Trebuchet MS"/>
                </a:rPr>
                <a:t>y</a:t>
              </a:r>
              <a:endParaRPr lang="en-US" sz="2811" baseline="-25000" dirty="0">
                <a:solidFill>
                  <a:prstClr val="black"/>
                </a:solidFill>
                <a:latin typeface="Trebuchet MS"/>
                <a:ea typeface="MS UI Gothic" pitchFamily="34" charset="-128"/>
                <a:cs typeface="Trebuchet MS"/>
              </a:endParaRPr>
            </a:p>
          </p:txBody>
        </p:sp>
      </p:grpSp>
      <p:sp>
        <p:nvSpPr>
          <p:cNvPr id="28" name="Content Placeholder 34"/>
          <p:cNvSpPr txBox="1">
            <a:spLocks/>
          </p:cNvSpPr>
          <p:nvPr/>
        </p:nvSpPr>
        <p:spPr>
          <a:xfrm>
            <a:off x="685800" y="5105400"/>
            <a:ext cx="8016054" cy="1423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  <a:defRPr/>
            </a:pPr>
            <a:r>
              <a:rPr lang="en-US" sz="2800" dirty="0">
                <a:solidFill>
                  <a:prstClr val="black"/>
                </a:solidFill>
                <a:ea typeface="MS UI Gothic" pitchFamily="34" charset="-128"/>
              </a:rPr>
              <a:t>Sender can rotate the received symbol by multiplying with a different pre-coding vector; However to align along a particular direction, sender needs to know H</a:t>
            </a:r>
            <a:endParaRPr lang="en-US" sz="2800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  <a:spcBef>
                <a:spcPts val="1800"/>
              </a:spcBef>
              <a:buFont typeface="Arial" pitchFamily="34" charset="0"/>
              <a:buNone/>
              <a:defRPr/>
            </a:pPr>
            <a:r>
              <a:rPr lang="en-US" sz="2800" dirty="0">
                <a:solidFill>
                  <a:prstClr val="black"/>
                </a:solidFill>
                <a:ea typeface="MS UI Gothic" pitchFamily="34" charset="-128"/>
                <a:cs typeface="Trebuchet MS"/>
              </a:rPr>
              <a:t> </a:t>
            </a:r>
            <a:br>
              <a:rPr lang="en-US" sz="2800" dirty="0">
                <a:solidFill>
                  <a:prstClr val="black"/>
                </a:solidFill>
                <a:ea typeface="MS UI Gothic" pitchFamily="34" charset="-128"/>
                <a:cs typeface="Trebuchet MS"/>
              </a:rPr>
            </a:br>
            <a:endParaRPr lang="en-US" sz="2800" dirty="0">
              <a:solidFill>
                <a:prstClr val="black"/>
              </a:solidFill>
              <a:ea typeface="MS UI Gothic" pitchFamily="34" charset="-128"/>
              <a:cs typeface="Trebuchet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36638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 Alignment</a:t>
            </a:r>
          </a:p>
        </p:txBody>
      </p:sp>
      <p:sp>
        <p:nvSpPr>
          <p:cNvPr id="19" name="Arc 18"/>
          <p:cNvSpPr/>
          <p:nvPr/>
        </p:nvSpPr>
        <p:spPr>
          <a:xfrm rot="19328536">
            <a:off x="4249535" y="2423371"/>
            <a:ext cx="914400" cy="914400"/>
          </a:xfrm>
          <a:prstGeom prst="arc">
            <a:avLst>
              <a:gd name="adj1" fmla="val 17229906"/>
              <a:gd name="adj2" fmla="val 21270797"/>
            </a:avLst>
          </a:prstGeom>
          <a:ln w="444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black"/>
              </a:solidFill>
            </a:endParaRPr>
          </a:p>
        </p:txBody>
      </p:sp>
      <p:grpSp>
        <p:nvGrpSpPr>
          <p:cNvPr id="3" name="Group 210"/>
          <p:cNvGrpSpPr/>
          <p:nvPr/>
        </p:nvGrpSpPr>
        <p:grpSpPr>
          <a:xfrm flipH="1">
            <a:off x="1752600" y="2110232"/>
            <a:ext cx="613852" cy="1090168"/>
            <a:chOff x="1947334" y="2872232"/>
            <a:chExt cx="613852" cy="1090168"/>
          </a:xfrm>
        </p:grpSpPr>
        <p:sp>
          <p:nvSpPr>
            <p:cNvPr id="22" name="Isosceles Triangle 13"/>
            <p:cNvSpPr/>
            <p:nvPr/>
          </p:nvSpPr>
          <p:spPr>
            <a:xfrm rot="10800000">
              <a:off x="2407977" y="2989749"/>
              <a:ext cx="153209" cy="115434"/>
            </a:xfrm>
            <a:prstGeom prst="triangl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black"/>
                </a:solidFill>
                <a:cs typeface="Trebuchet MS"/>
              </a:endParaRPr>
            </a:p>
          </p:txBody>
        </p:sp>
        <p:cxnSp>
          <p:nvCxnSpPr>
            <p:cNvPr id="23" name="Shape 22"/>
            <p:cNvCxnSpPr/>
            <p:nvPr/>
          </p:nvCxnSpPr>
          <p:spPr>
            <a:xfrm rot="10800000" flipH="1">
              <a:off x="1947334" y="3680998"/>
              <a:ext cx="534018" cy="107092"/>
            </a:xfrm>
            <a:prstGeom prst="bentConnector2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Isosceles Triangle 15"/>
            <p:cNvSpPr/>
            <p:nvPr/>
          </p:nvSpPr>
          <p:spPr>
            <a:xfrm rot="10800000">
              <a:off x="2404749" y="3565565"/>
              <a:ext cx="153209" cy="115434"/>
            </a:xfrm>
            <a:prstGeom prst="triangl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black"/>
                </a:solidFill>
                <a:cs typeface="Trebuchet MS"/>
              </a:endParaRPr>
            </a:p>
          </p:txBody>
        </p:sp>
        <p:cxnSp>
          <p:nvCxnSpPr>
            <p:cNvPr id="25" name="Shape 24"/>
            <p:cNvCxnSpPr/>
            <p:nvPr/>
          </p:nvCxnSpPr>
          <p:spPr>
            <a:xfrm rot="10800000" flipH="1">
              <a:off x="1947334" y="3105184"/>
              <a:ext cx="534018" cy="107092"/>
            </a:xfrm>
            <a:prstGeom prst="bentConnector2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25"/>
            <p:cNvSpPr/>
            <p:nvPr/>
          </p:nvSpPr>
          <p:spPr>
            <a:xfrm>
              <a:off x="2049898" y="2872232"/>
              <a:ext cx="282465" cy="1090168"/>
            </a:xfrm>
            <a:prstGeom prst="roundRect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black"/>
                </a:solidFill>
                <a:cs typeface="Trebuchet MS"/>
              </a:endParaRPr>
            </a:p>
          </p:txBody>
        </p:sp>
      </p:grpSp>
      <p:grpSp>
        <p:nvGrpSpPr>
          <p:cNvPr id="4" name="Group 35"/>
          <p:cNvGrpSpPr/>
          <p:nvPr/>
        </p:nvGrpSpPr>
        <p:grpSpPr>
          <a:xfrm>
            <a:off x="4771699" y="1577916"/>
            <a:ext cx="3838901" cy="1589875"/>
            <a:chOff x="4147802" y="2192867"/>
            <a:chExt cx="3838901" cy="1589875"/>
          </a:xfrm>
        </p:grpSpPr>
        <p:grpSp>
          <p:nvGrpSpPr>
            <p:cNvPr id="5" name="Group 207"/>
            <p:cNvGrpSpPr/>
            <p:nvPr/>
          </p:nvGrpSpPr>
          <p:grpSpPr>
            <a:xfrm>
              <a:off x="4147802" y="2192867"/>
              <a:ext cx="2006934" cy="1589875"/>
              <a:chOff x="4130869" y="2946135"/>
              <a:chExt cx="2006934" cy="929740"/>
            </a:xfrm>
          </p:grpSpPr>
          <p:grpSp>
            <p:nvGrpSpPr>
              <p:cNvPr id="6" name="Group 46"/>
              <p:cNvGrpSpPr/>
              <p:nvPr/>
            </p:nvGrpSpPr>
            <p:grpSpPr>
              <a:xfrm>
                <a:off x="4130869" y="2946135"/>
                <a:ext cx="2006934" cy="929740"/>
                <a:chOff x="3882928" y="4008745"/>
                <a:chExt cx="2006934" cy="929740"/>
              </a:xfrm>
            </p:grpSpPr>
            <p:cxnSp>
              <p:nvCxnSpPr>
                <p:cNvPr id="11" name="Straight Arrow Connector 10"/>
                <p:cNvCxnSpPr/>
                <p:nvPr/>
              </p:nvCxnSpPr>
              <p:spPr>
                <a:xfrm rot="16200000" flipV="1">
                  <a:off x="3432119" y="4459554"/>
                  <a:ext cx="904892" cy="327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ot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 flipV="1">
                  <a:off x="3909504" y="4937591"/>
                  <a:ext cx="1980358" cy="89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ot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" name="Straight Connector 7"/>
              <p:cNvCxnSpPr/>
              <p:nvPr/>
            </p:nvCxnSpPr>
            <p:spPr>
              <a:xfrm rot="10800000" flipV="1">
                <a:off x="4134150" y="3569987"/>
                <a:ext cx="1386118" cy="281034"/>
              </a:xfrm>
              <a:prstGeom prst="line">
                <a:avLst/>
              </a:prstGeom>
              <a:ln w="88900">
                <a:solidFill>
                  <a:schemeClr val="accent1"/>
                </a:solidFill>
                <a:headEnd type="stealth"/>
                <a:tailEnd type="none"/>
              </a:ln>
              <a:effectLst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Content Placeholder 34"/>
            <p:cNvSpPr txBox="1">
              <a:spLocks/>
            </p:cNvSpPr>
            <p:nvPr/>
          </p:nvSpPr>
          <p:spPr>
            <a:xfrm>
              <a:off x="4850227" y="2727365"/>
              <a:ext cx="3136476" cy="76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 algn="ctr">
                <a:spcBef>
                  <a:spcPts val="1200"/>
                </a:spcBef>
                <a:buFont typeface="Arial" pitchFamily="34" charset="0"/>
                <a:buNone/>
                <a:defRPr/>
              </a:pPr>
              <a:r>
                <a:rPr lang="en-US" sz="3200" dirty="0">
                  <a:solidFill>
                    <a:prstClr val="black"/>
                  </a:solidFill>
                  <a:ea typeface="MS UI Gothic" pitchFamily="34" charset="-128"/>
                  <a:cs typeface="Trebuchet MS"/>
                </a:rPr>
                <a:t>wanted signal</a:t>
              </a:r>
            </a:p>
          </p:txBody>
        </p:sp>
      </p:grpSp>
      <p:grpSp>
        <p:nvGrpSpPr>
          <p:cNvPr id="7" name="Group 34"/>
          <p:cNvGrpSpPr/>
          <p:nvPr/>
        </p:nvGrpSpPr>
        <p:grpSpPr>
          <a:xfrm>
            <a:off x="4476542" y="1747249"/>
            <a:ext cx="1709955" cy="1396753"/>
            <a:chOff x="3852645" y="2362200"/>
            <a:chExt cx="1709955" cy="1396753"/>
          </a:xfrm>
        </p:grpSpPr>
        <p:cxnSp>
          <p:nvCxnSpPr>
            <p:cNvPr id="13" name="Straight Connector 12"/>
            <p:cNvCxnSpPr/>
            <p:nvPr/>
          </p:nvCxnSpPr>
          <p:spPr>
            <a:xfrm rot="5400000">
              <a:off x="3996413" y="3030965"/>
              <a:ext cx="889021" cy="566956"/>
            </a:xfrm>
            <a:prstGeom prst="line">
              <a:avLst/>
            </a:prstGeom>
            <a:ln w="88900">
              <a:solidFill>
                <a:schemeClr val="accent2"/>
              </a:solidFill>
              <a:headEnd type="stealth"/>
              <a:tailEnd type="non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ontent Placeholder 34"/>
            <p:cNvSpPr txBox="1">
              <a:spLocks/>
            </p:cNvSpPr>
            <p:nvPr/>
          </p:nvSpPr>
          <p:spPr>
            <a:xfrm>
              <a:off x="3852645" y="2362200"/>
              <a:ext cx="1709955" cy="76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 algn="ctr">
                <a:spcBef>
                  <a:spcPts val="1200"/>
                </a:spcBef>
                <a:buFont typeface="Arial" pitchFamily="34" charset="0"/>
                <a:buNone/>
                <a:defRPr/>
              </a:pPr>
              <a:r>
                <a:rPr lang="en-US" sz="3200" dirty="0">
                  <a:solidFill>
                    <a:prstClr val="black"/>
                  </a:solidFill>
                  <a:ea typeface="MS UI Gothic" pitchFamily="34" charset="-128"/>
                  <a:cs typeface="Trebuchet MS"/>
                </a:rPr>
                <a:t>I</a:t>
              </a:r>
              <a:r>
                <a:rPr lang="en-US" sz="3200" baseline="-25000" dirty="0">
                  <a:solidFill>
                    <a:prstClr val="black"/>
                  </a:solidFill>
                  <a:ea typeface="MS UI Gothic" pitchFamily="34" charset="-128"/>
                  <a:cs typeface="Trebuchet MS"/>
                </a:rPr>
                <a:t>1</a:t>
              </a:r>
            </a:p>
          </p:txBody>
        </p:sp>
      </p:grpSp>
      <p:grpSp>
        <p:nvGrpSpPr>
          <p:cNvPr id="9" name="Group 36"/>
          <p:cNvGrpSpPr/>
          <p:nvPr/>
        </p:nvGrpSpPr>
        <p:grpSpPr>
          <a:xfrm>
            <a:off x="3671897" y="1899649"/>
            <a:ext cx="1103081" cy="1244353"/>
            <a:chOff x="3048000" y="2514600"/>
            <a:chExt cx="1103081" cy="1244353"/>
          </a:xfrm>
        </p:grpSpPr>
        <p:cxnSp>
          <p:nvCxnSpPr>
            <p:cNvPr id="16" name="Straight Connector 15"/>
            <p:cNvCxnSpPr/>
            <p:nvPr/>
          </p:nvCxnSpPr>
          <p:spPr>
            <a:xfrm rot="16200000" flipH="1">
              <a:off x="3544496" y="3152368"/>
              <a:ext cx="736623" cy="476547"/>
            </a:xfrm>
            <a:prstGeom prst="line">
              <a:avLst/>
            </a:prstGeom>
            <a:ln w="88900">
              <a:solidFill>
                <a:schemeClr val="accent2"/>
              </a:solidFill>
              <a:headEnd type="stealth"/>
              <a:tailEnd type="non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ontent Placeholder 34"/>
            <p:cNvSpPr txBox="1">
              <a:spLocks/>
            </p:cNvSpPr>
            <p:nvPr/>
          </p:nvSpPr>
          <p:spPr>
            <a:xfrm>
              <a:off x="3048000" y="2514600"/>
              <a:ext cx="914400" cy="76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 algn="ctr">
                <a:spcBef>
                  <a:spcPts val="1200"/>
                </a:spcBef>
                <a:buFont typeface="Arial" pitchFamily="34" charset="0"/>
                <a:buNone/>
                <a:defRPr/>
              </a:pPr>
              <a:r>
                <a:rPr lang="en-US" sz="3200" dirty="0">
                  <a:solidFill>
                    <a:prstClr val="black"/>
                  </a:solidFill>
                  <a:ea typeface="MS UI Gothic" pitchFamily="34" charset="-128"/>
                  <a:cs typeface="Trebuchet MS"/>
                </a:rPr>
                <a:t>I</a:t>
              </a:r>
              <a:r>
                <a:rPr lang="en-US" sz="3200" baseline="-25000" dirty="0">
                  <a:solidFill>
                    <a:prstClr val="black"/>
                  </a:solidFill>
                  <a:ea typeface="MS UI Gothic" pitchFamily="34" charset="-128"/>
                  <a:cs typeface="Trebuchet MS"/>
                </a:rPr>
                <a:t>2</a:t>
              </a:r>
            </a:p>
          </p:txBody>
        </p:sp>
      </p:grpSp>
      <p:sp>
        <p:nvSpPr>
          <p:cNvPr id="33" name="Content Placeholder 34"/>
          <p:cNvSpPr>
            <a:spLocks noGrp="1"/>
          </p:cNvSpPr>
          <p:nvPr>
            <p:ph idx="1"/>
          </p:nvPr>
        </p:nvSpPr>
        <p:spPr>
          <a:xfrm>
            <a:off x="304800" y="4077072"/>
            <a:ext cx="8839200" cy="198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solidFill>
                  <a:srgbClr val="C0504D"/>
                </a:solidFill>
                <a:latin typeface="+mn-lt"/>
                <a:cs typeface="Trebuchet MS"/>
              </a:rPr>
              <a:t>If I</a:t>
            </a:r>
            <a:r>
              <a:rPr lang="en-US" baseline="-25000" dirty="0">
                <a:solidFill>
                  <a:srgbClr val="C0504D"/>
                </a:solidFill>
                <a:latin typeface="+mn-lt"/>
                <a:cs typeface="Trebuchet MS"/>
              </a:rPr>
              <a:t>1</a:t>
            </a:r>
            <a:r>
              <a:rPr lang="en-US" dirty="0">
                <a:solidFill>
                  <a:srgbClr val="C0504D"/>
                </a:solidFill>
                <a:latin typeface="+mn-lt"/>
                <a:cs typeface="Trebuchet MS"/>
              </a:rPr>
              <a:t> and I</a:t>
            </a:r>
            <a:r>
              <a:rPr lang="en-US" baseline="-25000" dirty="0">
                <a:solidFill>
                  <a:srgbClr val="C0504D"/>
                </a:solidFill>
                <a:latin typeface="+mn-lt"/>
                <a:cs typeface="Trebuchet MS"/>
              </a:rPr>
              <a:t>2</a:t>
            </a:r>
            <a:r>
              <a:rPr lang="en-US" dirty="0">
                <a:solidFill>
                  <a:srgbClr val="C0504D"/>
                </a:solidFill>
                <a:latin typeface="+mn-lt"/>
                <a:cs typeface="Trebuchet MS"/>
              </a:rPr>
              <a:t> are aligned,</a:t>
            </a:r>
          </a:p>
          <a:p>
            <a:pPr>
              <a:buNone/>
            </a:pPr>
            <a:r>
              <a:rPr lang="en-US" dirty="0" err="1">
                <a:solidFill>
                  <a:schemeClr val="bg1"/>
                </a:solidFill>
                <a:latin typeface="+mn-lt"/>
                <a:cs typeface="Trebuchet MS"/>
                <a:sym typeface="Wingdings"/>
              </a:rPr>
              <a:t></a:t>
            </a:r>
            <a:r>
              <a:rPr lang="en-US" dirty="0">
                <a:solidFill>
                  <a:schemeClr val="bg1"/>
                </a:solidFill>
                <a:latin typeface="+mn-lt"/>
                <a:cs typeface="Trebuchet MS"/>
                <a:sym typeface="Wingdings"/>
              </a:rPr>
              <a:t> a</a:t>
            </a:r>
            <a:r>
              <a:rPr lang="en-US" dirty="0">
                <a:solidFill>
                  <a:schemeClr val="bg1"/>
                </a:solidFill>
                <a:latin typeface="+mn-lt"/>
                <a:cs typeface="Trebuchet MS"/>
              </a:rPr>
              <a:t>ppear as one interferer</a:t>
            </a:r>
          </a:p>
          <a:p>
            <a:pPr>
              <a:buNone/>
            </a:pPr>
            <a:r>
              <a:rPr lang="en-US" dirty="0" err="1">
                <a:solidFill>
                  <a:schemeClr val="bg1"/>
                </a:solidFill>
                <a:latin typeface="+mn-lt"/>
                <a:cs typeface="Trebuchet MS"/>
                <a:sym typeface="Wingdings"/>
              </a:rPr>
              <a:t></a:t>
            </a:r>
            <a:r>
              <a:rPr lang="en-US" dirty="0">
                <a:solidFill>
                  <a:schemeClr val="bg1"/>
                </a:solidFill>
                <a:latin typeface="+mn-lt"/>
                <a:cs typeface="Trebuchet MS"/>
                <a:sym typeface="Wingdings"/>
              </a:rPr>
              <a:t> </a:t>
            </a:r>
            <a:r>
              <a:rPr lang="en-US" dirty="0">
                <a:solidFill>
                  <a:schemeClr val="bg1"/>
                </a:solidFill>
                <a:latin typeface="+mn-lt"/>
                <a:cs typeface="Trebuchet MS"/>
              </a:rPr>
              <a:t>2-antenna receiver can decode the wanted signal</a:t>
            </a:r>
          </a:p>
        </p:txBody>
      </p:sp>
      <p:sp>
        <p:nvSpPr>
          <p:cNvPr id="31" name="Content Placeholder 34"/>
          <p:cNvSpPr txBox="1">
            <a:spLocks/>
          </p:cNvSpPr>
          <p:nvPr/>
        </p:nvSpPr>
        <p:spPr>
          <a:xfrm>
            <a:off x="516466" y="1371600"/>
            <a:ext cx="3064934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en-US" sz="2811" dirty="0">
                <a:solidFill>
                  <a:prstClr val="black"/>
                </a:solidFill>
                <a:ea typeface="MS UI Gothic" pitchFamily="34" charset="-128"/>
                <a:cs typeface="Trebuchet MS"/>
              </a:rPr>
              <a:t>2-antenna receiver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1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build="p"/>
      <p:bldP spid="31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 Alignment</a:t>
            </a:r>
          </a:p>
        </p:txBody>
      </p:sp>
      <p:sp>
        <p:nvSpPr>
          <p:cNvPr id="33" name="Content Placeholder 34"/>
          <p:cNvSpPr>
            <a:spLocks noGrp="1"/>
          </p:cNvSpPr>
          <p:nvPr>
            <p:ph idx="1"/>
          </p:nvPr>
        </p:nvSpPr>
        <p:spPr>
          <a:xfrm>
            <a:off x="304800" y="4077072"/>
            <a:ext cx="8839200" cy="198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solidFill>
                  <a:srgbClr val="C0504D"/>
                </a:solidFill>
                <a:latin typeface="+mn-lt"/>
                <a:cs typeface="Trebuchet MS"/>
              </a:rPr>
              <a:t>If I</a:t>
            </a:r>
            <a:r>
              <a:rPr lang="en-US" baseline="-25000" dirty="0">
                <a:solidFill>
                  <a:srgbClr val="C0504D"/>
                </a:solidFill>
                <a:latin typeface="+mn-lt"/>
                <a:cs typeface="Trebuchet MS"/>
              </a:rPr>
              <a:t>1</a:t>
            </a:r>
            <a:r>
              <a:rPr lang="en-US" dirty="0">
                <a:solidFill>
                  <a:srgbClr val="C0504D"/>
                </a:solidFill>
                <a:latin typeface="+mn-lt"/>
                <a:cs typeface="Trebuchet MS"/>
              </a:rPr>
              <a:t> and I</a:t>
            </a:r>
            <a:r>
              <a:rPr lang="en-US" baseline="-25000" dirty="0">
                <a:solidFill>
                  <a:srgbClr val="C0504D"/>
                </a:solidFill>
                <a:latin typeface="+mn-lt"/>
                <a:cs typeface="Trebuchet MS"/>
              </a:rPr>
              <a:t>2</a:t>
            </a:r>
            <a:r>
              <a:rPr lang="en-US" dirty="0">
                <a:solidFill>
                  <a:srgbClr val="C0504D"/>
                </a:solidFill>
                <a:latin typeface="+mn-lt"/>
                <a:cs typeface="Trebuchet MS"/>
              </a:rPr>
              <a:t> are aligned,</a:t>
            </a:r>
          </a:p>
          <a:p>
            <a:pPr>
              <a:buNone/>
            </a:pPr>
            <a:r>
              <a:rPr lang="en-US" dirty="0" err="1">
                <a:solidFill>
                  <a:srgbClr val="C0504D"/>
                </a:solidFill>
                <a:latin typeface="+mn-lt"/>
                <a:cs typeface="Trebuchet MS"/>
                <a:sym typeface="Wingdings"/>
              </a:rPr>
              <a:t></a:t>
            </a:r>
            <a:r>
              <a:rPr lang="en-US" dirty="0">
                <a:solidFill>
                  <a:srgbClr val="C0504D"/>
                </a:solidFill>
                <a:latin typeface="+mn-lt"/>
                <a:cs typeface="Trebuchet MS"/>
                <a:sym typeface="Wingdings"/>
              </a:rPr>
              <a:t> a</a:t>
            </a:r>
            <a:r>
              <a:rPr lang="en-US" dirty="0">
                <a:solidFill>
                  <a:srgbClr val="C0504D"/>
                </a:solidFill>
                <a:latin typeface="+mn-lt"/>
                <a:cs typeface="Trebuchet MS"/>
              </a:rPr>
              <a:t>ppear as one interferer</a:t>
            </a:r>
          </a:p>
          <a:p>
            <a:pPr>
              <a:buNone/>
            </a:pPr>
            <a:r>
              <a:rPr lang="en-US" dirty="0" err="1">
                <a:solidFill>
                  <a:srgbClr val="C0504D"/>
                </a:solidFill>
                <a:latin typeface="+mn-lt"/>
                <a:cs typeface="Trebuchet MS"/>
                <a:sym typeface="Wingdings"/>
              </a:rPr>
              <a:t></a:t>
            </a:r>
            <a:r>
              <a:rPr lang="en-US" dirty="0">
                <a:solidFill>
                  <a:srgbClr val="C0504D"/>
                </a:solidFill>
                <a:latin typeface="+mn-lt"/>
                <a:cs typeface="Trebuchet MS"/>
                <a:sym typeface="Wingdings"/>
              </a:rPr>
              <a:t> </a:t>
            </a:r>
            <a:r>
              <a:rPr lang="en-US" dirty="0">
                <a:solidFill>
                  <a:srgbClr val="C0504D"/>
                </a:solidFill>
                <a:latin typeface="+mn-lt"/>
                <a:cs typeface="Trebuchet MS"/>
              </a:rPr>
              <a:t>2-antenna receiver can decode the wanted signal</a:t>
            </a:r>
          </a:p>
        </p:txBody>
      </p:sp>
      <p:grpSp>
        <p:nvGrpSpPr>
          <p:cNvPr id="23" name="Group 210"/>
          <p:cNvGrpSpPr/>
          <p:nvPr/>
        </p:nvGrpSpPr>
        <p:grpSpPr>
          <a:xfrm flipH="1">
            <a:off x="1752600" y="2110232"/>
            <a:ext cx="613852" cy="1090168"/>
            <a:chOff x="1947334" y="2872232"/>
            <a:chExt cx="613852" cy="1090168"/>
          </a:xfrm>
        </p:grpSpPr>
        <p:sp>
          <p:nvSpPr>
            <p:cNvPr id="24" name="Isosceles Triangle 13"/>
            <p:cNvSpPr/>
            <p:nvPr/>
          </p:nvSpPr>
          <p:spPr>
            <a:xfrm rot="10800000">
              <a:off x="2407977" y="2989749"/>
              <a:ext cx="153209" cy="115434"/>
            </a:xfrm>
            <a:prstGeom prst="triangl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black"/>
                </a:solidFill>
                <a:cs typeface="Trebuchet MS"/>
              </a:endParaRPr>
            </a:p>
          </p:txBody>
        </p:sp>
        <p:cxnSp>
          <p:nvCxnSpPr>
            <p:cNvPr id="25" name="Shape 24"/>
            <p:cNvCxnSpPr/>
            <p:nvPr/>
          </p:nvCxnSpPr>
          <p:spPr>
            <a:xfrm rot="10800000" flipH="1">
              <a:off x="1947334" y="3680998"/>
              <a:ext cx="534018" cy="107092"/>
            </a:xfrm>
            <a:prstGeom prst="bentConnector2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Isosceles Triangle 15"/>
            <p:cNvSpPr/>
            <p:nvPr/>
          </p:nvSpPr>
          <p:spPr>
            <a:xfrm rot="10800000">
              <a:off x="2404749" y="3565565"/>
              <a:ext cx="153209" cy="115434"/>
            </a:xfrm>
            <a:prstGeom prst="triangl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black"/>
                </a:solidFill>
                <a:cs typeface="Trebuchet MS"/>
              </a:endParaRPr>
            </a:p>
          </p:txBody>
        </p:sp>
        <p:cxnSp>
          <p:nvCxnSpPr>
            <p:cNvPr id="27" name="Shape 26"/>
            <p:cNvCxnSpPr/>
            <p:nvPr/>
          </p:nvCxnSpPr>
          <p:spPr>
            <a:xfrm rot="10800000" flipH="1">
              <a:off x="1947334" y="3105184"/>
              <a:ext cx="534018" cy="107092"/>
            </a:xfrm>
            <a:prstGeom prst="bentConnector2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unded Rectangle 27"/>
            <p:cNvSpPr/>
            <p:nvPr/>
          </p:nvSpPr>
          <p:spPr>
            <a:xfrm>
              <a:off x="2049898" y="2872232"/>
              <a:ext cx="282465" cy="1090168"/>
            </a:xfrm>
            <a:prstGeom prst="roundRect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black"/>
                </a:solidFill>
                <a:cs typeface="Trebuchet MS"/>
              </a:endParaRPr>
            </a:p>
          </p:txBody>
        </p:sp>
      </p:grpSp>
      <p:sp>
        <p:nvSpPr>
          <p:cNvPr id="30" name="Content Placeholder 34"/>
          <p:cNvSpPr txBox="1">
            <a:spLocks/>
          </p:cNvSpPr>
          <p:nvPr/>
        </p:nvSpPr>
        <p:spPr>
          <a:xfrm>
            <a:off x="516466" y="1371600"/>
            <a:ext cx="3064934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en-US" sz="2811" dirty="0">
                <a:solidFill>
                  <a:prstClr val="black"/>
                </a:solidFill>
                <a:ea typeface="MS UI Gothic" pitchFamily="34" charset="-128"/>
                <a:cs typeface="Trebuchet MS"/>
              </a:rPr>
              <a:t>2-antenna receiver</a:t>
            </a:r>
          </a:p>
        </p:txBody>
      </p:sp>
      <p:grpSp>
        <p:nvGrpSpPr>
          <p:cNvPr id="53" name="Group 34"/>
          <p:cNvGrpSpPr/>
          <p:nvPr/>
        </p:nvGrpSpPr>
        <p:grpSpPr>
          <a:xfrm>
            <a:off x="4781349" y="1447800"/>
            <a:ext cx="2186406" cy="1696198"/>
            <a:chOff x="4157452" y="2062751"/>
            <a:chExt cx="2186406" cy="1696198"/>
          </a:xfrm>
        </p:grpSpPr>
        <p:cxnSp>
          <p:nvCxnSpPr>
            <p:cNvPr id="54" name="Straight Connector 53"/>
            <p:cNvCxnSpPr/>
            <p:nvPr/>
          </p:nvCxnSpPr>
          <p:spPr>
            <a:xfrm rot="5400000">
              <a:off x="3917467" y="2712313"/>
              <a:ext cx="1286621" cy="806652"/>
            </a:xfrm>
            <a:prstGeom prst="line">
              <a:avLst/>
            </a:prstGeom>
            <a:ln w="88900">
              <a:solidFill>
                <a:schemeClr val="accent2"/>
              </a:solidFill>
              <a:headEnd type="stealth"/>
              <a:tailEnd type="non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ontent Placeholder 34"/>
            <p:cNvSpPr txBox="1">
              <a:spLocks/>
            </p:cNvSpPr>
            <p:nvPr/>
          </p:nvSpPr>
          <p:spPr>
            <a:xfrm>
              <a:off x="4633903" y="2062751"/>
              <a:ext cx="1709955" cy="76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 algn="ctr">
                <a:spcBef>
                  <a:spcPts val="1200"/>
                </a:spcBef>
                <a:defRPr/>
              </a:pPr>
              <a:r>
                <a:rPr lang="en-US" sz="3200" dirty="0">
                  <a:solidFill>
                    <a:prstClr val="black"/>
                  </a:solidFill>
                  <a:ea typeface="MS UI Gothic" pitchFamily="34" charset="-128"/>
                  <a:cs typeface="Trebuchet MS"/>
                </a:rPr>
                <a:t>I</a:t>
              </a:r>
              <a:r>
                <a:rPr lang="en-US" sz="3200" baseline="-25000" dirty="0">
                  <a:solidFill>
                    <a:prstClr val="black"/>
                  </a:solidFill>
                  <a:ea typeface="MS UI Gothic" pitchFamily="34" charset="-128"/>
                  <a:cs typeface="Trebuchet MS"/>
                </a:rPr>
                <a:t>1</a:t>
              </a:r>
              <a:r>
                <a:rPr lang="en-US" sz="3200" dirty="0">
                  <a:solidFill>
                    <a:prstClr val="black"/>
                  </a:solidFill>
                  <a:ea typeface="MS UI Gothic" pitchFamily="34" charset="-128"/>
                  <a:cs typeface="Trebuchet MS"/>
                </a:rPr>
                <a:t> + I</a:t>
              </a:r>
              <a:r>
                <a:rPr lang="en-US" sz="3200" baseline="-25000" dirty="0">
                  <a:solidFill>
                    <a:prstClr val="black"/>
                  </a:solidFill>
                  <a:ea typeface="MS UI Gothic" pitchFamily="34" charset="-128"/>
                  <a:cs typeface="Trebuchet MS"/>
                </a:rPr>
                <a:t>2</a:t>
              </a:r>
            </a:p>
            <a:p>
              <a:pPr marL="342900" indent="-342900" algn="ctr">
                <a:spcBef>
                  <a:spcPts val="1200"/>
                </a:spcBef>
                <a:buFont typeface="Arial" pitchFamily="34" charset="0"/>
                <a:buNone/>
                <a:defRPr/>
              </a:pPr>
              <a:endParaRPr lang="en-US" sz="3200" baseline="-25000" dirty="0">
                <a:solidFill>
                  <a:prstClr val="black"/>
                </a:solidFill>
                <a:ea typeface="MS UI Gothic" pitchFamily="34" charset="-128"/>
                <a:cs typeface="Trebuchet MS"/>
              </a:endParaRPr>
            </a:p>
          </p:txBody>
        </p:sp>
      </p:grpSp>
      <p:sp>
        <p:nvSpPr>
          <p:cNvPr id="58" name="Content Placeholder 34"/>
          <p:cNvSpPr txBox="1">
            <a:spLocks/>
          </p:cNvSpPr>
          <p:nvPr/>
        </p:nvSpPr>
        <p:spPr>
          <a:xfrm>
            <a:off x="3671897" y="1899649"/>
            <a:ext cx="9144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ts val="1200"/>
              </a:spcBef>
              <a:buFont typeface="Arial" pitchFamily="34" charset="0"/>
              <a:buNone/>
              <a:defRPr/>
            </a:pPr>
            <a:endParaRPr lang="en-US" sz="3200" baseline="-25000" dirty="0">
              <a:solidFill>
                <a:prstClr val="black"/>
              </a:solidFill>
              <a:ea typeface="MS UI Gothic" pitchFamily="34" charset="-128"/>
              <a:cs typeface="Trebuchet MS"/>
            </a:endParaRPr>
          </a:p>
        </p:txBody>
      </p:sp>
      <p:grpSp>
        <p:nvGrpSpPr>
          <p:cNvPr id="63" name="Group 35"/>
          <p:cNvGrpSpPr/>
          <p:nvPr/>
        </p:nvGrpSpPr>
        <p:grpSpPr>
          <a:xfrm>
            <a:off x="4771699" y="1577916"/>
            <a:ext cx="3838901" cy="1589875"/>
            <a:chOff x="4147802" y="2192867"/>
            <a:chExt cx="3838901" cy="1589875"/>
          </a:xfrm>
        </p:grpSpPr>
        <p:grpSp>
          <p:nvGrpSpPr>
            <p:cNvPr id="64" name="Group 207"/>
            <p:cNvGrpSpPr/>
            <p:nvPr/>
          </p:nvGrpSpPr>
          <p:grpSpPr>
            <a:xfrm>
              <a:off x="4147802" y="2192867"/>
              <a:ext cx="2006934" cy="1589875"/>
              <a:chOff x="4130869" y="2946135"/>
              <a:chExt cx="2006934" cy="929740"/>
            </a:xfrm>
          </p:grpSpPr>
          <p:grpSp>
            <p:nvGrpSpPr>
              <p:cNvPr id="66" name="Group 46"/>
              <p:cNvGrpSpPr/>
              <p:nvPr/>
            </p:nvGrpSpPr>
            <p:grpSpPr>
              <a:xfrm>
                <a:off x="4130869" y="2946135"/>
                <a:ext cx="2006934" cy="929740"/>
                <a:chOff x="3882928" y="4008745"/>
                <a:chExt cx="2006934" cy="929740"/>
              </a:xfrm>
            </p:grpSpPr>
            <p:cxnSp>
              <p:nvCxnSpPr>
                <p:cNvPr id="68" name="Straight Arrow Connector 67"/>
                <p:cNvCxnSpPr/>
                <p:nvPr/>
              </p:nvCxnSpPr>
              <p:spPr>
                <a:xfrm rot="16200000" flipV="1">
                  <a:off x="3432119" y="4459554"/>
                  <a:ext cx="904892" cy="327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ot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/>
                <p:cNvCxnSpPr/>
                <p:nvPr/>
              </p:nvCxnSpPr>
              <p:spPr>
                <a:xfrm flipV="1">
                  <a:off x="3909504" y="4937591"/>
                  <a:ext cx="1980358" cy="89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ot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7" name="Straight Connector 66"/>
              <p:cNvCxnSpPr/>
              <p:nvPr/>
            </p:nvCxnSpPr>
            <p:spPr>
              <a:xfrm rot="10800000" flipV="1">
                <a:off x="4134150" y="3569987"/>
                <a:ext cx="1386118" cy="281034"/>
              </a:xfrm>
              <a:prstGeom prst="line">
                <a:avLst/>
              </a:prstGeom>
              <a:ln w="88900">
                <a:solidFill>
                  <a:schemeClr val="accent1"/>
                </a:solidFill>
                <a:headEnd type="stealth"/>
                <a:tailEnd type="none"/>
              </a:ln>
              <a:effectLst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Content Placeholder 34"/>
            <p:cNvSpPr txBox="1">
              <a:spLocks/>
            </p:cNvSpPr>
            <p:nvPr/>
          </p:nvSpPr>
          <p:spPr>
            <a:xfrm>
              <a:off x="4850227" y="2727365"/>
              <a:ext cx="3136476" cy="76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indent="-342900" algn="ctr">
                <a:spcBef>
                  <a:spcPts val="1200"/>
                </a:spcBef>
                <a:buFont typeface="Arial" pitchFamily="34" charset="0"/>
                <a:buNone/>
                <a:defRPr/>
              </a:pPr>
              <a:r>
                <a:rPr lang="en-US" sz="3200" dirty="0">
                  <a:solidFill>
                    <a:prstClr val="black"/>
                  </a:solidFill>
                  <a:ea typeface="MS UI Gothic" pitchFamily="34" charset="-128"/>
                  <a:cs typeface="Trebuchet MS"/>
                </a:rPr>
                <a:t>wanted signal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87883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2489425" y="2819402"/>
            <a:ext cx="861580" cy="1981167"/>
            <a:chOff x="2487470" y="2442390"/>
            <a:chExt cx="861580" cy="1981167"/>
          </a:xfrm>
        </p:grpSpPr>
        <p:sp>
          <p:nvSpPr>
            <p:cNvPr id="45" name="TextBox 44"/>
            <p:cNvSpPr txBox="1"/>
            <p:nvPr/>
          </p:nvSpPr>
          <p:spPr>
            <a:xfrm rot="18223117">
              <a:off x="1975064" y="3365031"/>
              <a:ext cx="1624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600" dirty="0">
                  <a:solidFill>
                    <a:prstClr val="black"/>
                  </a:solidFill>
                  <a:latin typeface="Trebuchet MS"/>
                  <a:cs typeface="Trebuchet MS"/>
                </a:rPr>
                <a:t>aligning</a:t>
              </a:r>
            </a:p>
          </p:txBody>
        </p:sp>
        <p:cxnSp>
          <p:nvCxnSpPr>
            <p:cNvPr id="46" name="Straight Arrow Connector 26"/>
            <p:cNvCxnSpPr/>
            <p:nvPr/>
          </p:nvCxnSpPr>
          <p:spPr>
            <a:xfrm rot="5400000" flipH="1" flipV="1">
              <a:off x="2264858" y="2665002"/>
              <a:ext cx="1306803" cy="861580"/>
            </a:xfrm>
            <a:prstGeom prst="straightConnector1">
              <a:avLst/>
            </a:prstGeom>
            <a:ln w="25400">
              <a:solidFill>
                <a:schemeClr val="accent2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Use </a:t>
            </a:r>
            <a:r>
              <a:rPr lang="en-US" sz="4000" dirty="0" err="1"/>
              <a:t>Nulling</a:t>
            </a:r>
            <a:r>
              <a:rPr lang="en-US" sz="4000" dirty="0"/>
              <a:t> and </a:t>
            </a:r>
            <a:r>
              <a:rPr lang="en-US" sz="4000" dirty="0">
                <a:solidFill>
                  <a:srgbClr val="C0504D"/>
                </a:solidFill>
              </a:rPr>
              <a:t>Alignment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426539" y="1779381"/>
            <a:ext cx="891436" cy="2247237"/>
            <a:chOff x="2576984" y="1554769"/>
            <a:chExt cx="891436" cy="2247237"/>
          </a:xfrm>
        </p:grpSpPr>
        <p:sp>
          <p:nvSpPr>
            <p:cNvPr id="42" name="TextBox 41"/>
            <p:cNvSpPr txBox="1"/>
            <p:nvPr/>
          </p:nvSpPr>
          <p:spPr>
            <a:xfrm rot="17372149">
              <a:off x="2010901" y="2470391"/>
              <a:ext cx="1624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600" dirty="0" err="1">
                  <a:solidFill>
                    <a:prstClr val="black"/>
                  </a:solidFill>
                  <a:latin typeface="Trebuchet MS"/>
                  <a:cs typeface="Trebuchet MS"/>
                </a:rPr>
                <a:t>nulling</a:t>
              </a:r>
              <a:endParaRPr lang="en-US" sz="26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43" name="Straight Arrow Connector 26"/>
            <p:cNvCxnSpPr/>
            <p:nvPr/>
          </p:nvCxnSpPr>
          <p:spPr>
            <a:xfrm rot="5400000" flipH="1" flipV="1">
              <a:off x="1930526" y="2264113"/>
              <a:ext cx="2247237" cy="828550"/>
            </a:xfrm>
            <a:prstGeom prst="straightConnector1">
              <a:avLst/>
            </a:prstGeom>
            <a:ln w="25400">
              <a:solidFill>
                <a:schemeClr val="accent2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4367360" y="2057400"/>
            <a:ext cx="3405040" cy="1508235"/>
            <a:chOff x="3657102" y="3481939"/>
            <a:chExt cx="3405040" cy="1508235"/>
          </a:xfrm>
        </p:grpSpPr>
        <p:grpSp>
          <p:nvGrpSpPr>
            <p:cNvPr id="52" name="Group 53"/>
            <p:cNvGrpSpPr/>
            <p:nvPr/>
          </p:nvGrpSpPr>
          <p:grpSpPr>
            <a:xfrm>
              <a:off x="3957760" y="3928003"/>
              <a:ext cx="1236036" cy="1062171"/>
              <a:chOff x="3957760" y="4232803"/>
              <a:chExt cx="1236036" cy="1062171"/>
            </a:xfrm>
          </p:grpSpPr>
          <p:cxnSp>
            <p:nvCxnSpPr>
              <p:cNvPr id="55" name="Straight Arrow Connector 54"/>
              <p:cNvCxnSpPr/>
              <p:nvPr/>
            </p:nvCxnSpPr>
            <p:spPr>
              <a:xfrm flipV="1">
                <a:off x="4427979" y="4556307"/>
                <a:ext cx="765817" cy="733931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rot="16200000" flipV="1">
                <a:off x="3661785" y="4528778"/>
                <a:ext cx="1062171" cy="470221"/>
              </a:xfrm>
              <a:prstGeom prst="straightConnector1">
                <a:avLst/>
              </a:prstGeom>
              <a:ln w="127000">
                <a:solidFill>
                  <a:schemeClr val="accent3">
                    <a:lumMod val="75000"/>
                  </a:schemeClr>
                </a:solidFill>
                <a:tailEnd type="stealth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/>
            <p:cNvSpPr txBox="1"/>
            <p:nvPr/>
          </p:nvSpPr>
          <p:spPr>
            <a:xfrm>
              <a:off x="5017634" y="3516229"/>
              <a:ext cx="2044508" cy="718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Trebuchet MS"/>
                  <a:cs typeface="Trebuchet MS"/>
                </a:rPr>
                <a:t>Alice</a:t>
              </a:r>
              <a:br>
                <a:rPr lang="en-US" sz="2400" dirty="0">
                  <a:solidFill>
                    <a:srgbClr val="000000"/>
                  </a:solidFill>
                  <a:latin typeface="Trebuchet MS"/>
                  <a:cs typeface="Trebuchet MS"/>
                </a:rPr>
              </a:br>
              <a:r>
                <a:rPr lang="en-US" sz="2400" dirty="0">
                  <a:solidFill>
                    <a:srgbClr val="000000"/>
                  </a:solidFill>
                  <a:latin typeface="Trebuchet MS"/>
                  <a:cs typeface="Trebuchet MS"/>
                </a:rPr>
                <a:t>(unwanted)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57102" y="3481939"/>
              <a:ext cx="73804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prstClr val="black"/>
                  </a:solidFill>
                  <a:latin typeface="Trebuchet MS"/>
                  <a:cs typeface="Trebuchet MS"/>
                </a:rPr>
                <a:t>Bob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V="1">
            <a:off x="5138241" y="3088193"/>
            <a:ext cx="490215" cy="484357"/>
          </a:xfrm>
          <a:prstGeom prst="straightConnector1">
            <a:avLst/>
          </a:prstGeom>
          <a:ln w="635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628456" y="3091819"/>
            <a:ext cx="9330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00"/>
                </a:solidFill>
                <a:latin typeface="Trebuchet MS"/>
                <a:cs typeface="Trebuchet MS"/>
              </a:rPr>
              <a:t>Chris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533400" y="1524002"/>
            <a:ext cx="3417019" cy="3505198"/>
            <a:chOff x="533400" y="1524002"/>
            <a:chExt cx="3417019" cy="3505198"/>
          </a:xfrm>
        </p:grpSpPr>
        <p:grpSp>
          <p:nvGrpSpPr>
            <p:cNvPr id="4" name="Group 12"/>
            <p:cNvGrpSpPr/>
            <p:nvPr/>
          </p:nvGrpSpPr>
          <p:grpSpPr>
            <a:xfrm rot="16200000">
              <a:off x="2334375" y="1818927"/>
              <a:ext cx="1137531" cy="2090593"/>
              <a:chOff x="3531862" y="1709064"/>
              <a:chExt cx="1390937" cy="2818683"/>
            </a:xfrm>
          </p:grpSpPr>
          <p:sp>
            <p:nvSpPr>
              <p:cNvPr id="5" name="Isosceles Triangle 13"/>
              <p:cNvSpPr/>
              <p:nvPr/>
            </p:nvSpPr>
            <p:spPr>
              <a:xfrm rot="16200000">
                <a:off x="4605244" y="2362843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6" name="Shape 5"/>
              <p:cNvCxnSpPr/>
              <p:nvPr/>
            </p:nvCxnSpPr>
            <p:spPr>
              <a:xfrm rot="16200000" flipH="1">
                <a:off x="3508390" y="2003589"/>
                <a:ext cx="720000" cy="130949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Isosceles Triangle 15"/>
              <p:cNvSpPr/>
              <p:nvPr/>
            </p:nvSpPr>
            <p:spPr>
              <a:xfrm rot="16200000">
                <a:off x="3901155" y="2358491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8" name="Shape 7"/>
              <p:cNvCxnSpPr/>
              <p:nvPr/>
            </p:nvCxnSpPr>
            <p:spPr>
              <a:xfrm rot="16200000">
                <a:off x="4204149" y="4103170"/>
                <a:ext cx="679528" cy="160922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Isosceles Triangle 8"/>
              <p:cNvSpPr/>
              <p:nvPr/>
            </p:nvSpPr>
            <p:spPr>
              <a:xfrm rot="16200000">
                <a:off x="4591665" y="3763557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0" name="Shape 9"/>
              <p:cNvCxnSpPr/>
              <p:nvPr/>
            </p:nvCxnSpPr>
            <p:spPr>
              <a:xfrm rot="16200000">
                <a:off x="3529645" y="4107522"/>
                <a:ext cx="679528" cy="160922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Isosceles Triangle 10"/>
              <p:cNvSpPr/>
              <p:nvPr/>
            </p:nvSpPr>
            <p:spPr>
              <a:xfrm rot="16200000">
                <a:off x="3917160" y="3767908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2" name="Shape 11"/>
              <p:cNvCxnSpPr/>
              <p:nvPr/>
            </p:nvCxnSpPr>
            <p:spPr>
              <a:xfrm rot="16200000" flipH="1">
                <a:off x="4212478" y="2003589"/>
                <a:ext cx="720000" cy="130949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ounded Rectangle 12"/>
              <p:cNvSpPr/>
              <p:nvPr/>
            </p:nvSpPr>
            <p:spPr>
              <a:xfrm rot="5400000">
                <a:off x="4030124" y="3490305"/>
                <a:ext cx="380839" cy="1377364"/>
              </a:xfrm>
              <a:prstGeom prst="roundRect">
                <a:avLst/>
              </a:prstGeom>
              <a:ln w="381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 rot="5400000">
                <a:off x="4065868" y="1371255"/>
                <a:ext cx="380839" cy="1333023"/>
              </a:xfrm>
              <a:prstGeom prst="roundRect">
                <a:avLst/>
              </a:prstGeom>
              <a:ln w="381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86"/>
            <p:cNvGrpSpPr/>
            <p:nvPr/>
          </p:nvGrpSpPr>
          <p:grpSpPr>
            <a:xfrm rot="16200000">
              <a:off x="2165086" y="3243867"/>
              <a:ext cx="1478511" cy="2092155"/>
              <a:chOff x="2644260" y="2296205"/>
              <a:chExt cx="1013338" cy="1743461"/>
            </a:xfrm>
          </p:grpSpPr>
          <p:sp>
            <p:nvSpPr>
              <p:cNvPr id="23" name="Isosceles Triangle 13"/>
              <p:cNvSpPr/>
              <p:nvPr/>
            </p:nvSpPr>
            <p:spPr>
              <a:xfrm rot="16200000">
                <a:off x="3472640" y="2704353"/>
                <a:ext cx="127674" cy="79116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4" name="Shape 23"/>
              <p:cNvCxnSpPr/>
              <p:nvPr/>
            </p:nvCxnSpPr>
            <p:spPr>
              <a:xfrm rot="16200000" flipH="1">
                <a:off x="3237712" y="2482013"/>
                <a:ext cx="445015" cy="73399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hape 24"/>
              <p:cNvCxnSpPr/>
              <p:nvPr/>
            </p:nvCxnSpPr>
            <p:spPr>
              <a:xfrm rot="16200000">
                <a:off x="3242386" y="3775629"/>
                <a:ext cx="420000" cy="90199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Isosceles Triangle 25"/>
              <p:cNvSpPr/>
              <p:nvPr/>
            </p:nvSpPr>
            <p:spPr>
              <a:xfrm rot="16200000">
                <a:off x="3473205" y="3564432"/>
                <a:ext cx="127674" cy="79116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7" name="Group 12"/>
              <p:cNvGrpSpPr/>
              <p:nvPr/>
            </p:nvGrpSpPr>
            <p:grpSpPr>
              <a:xfrm>
                <a:off x="2644260" y="2296783"/>
                <a:ext cx="1013338" cy="1742883"/>
                <a:chOff x="3568342" y="1709059"/>
                <a:chExt cx="1807873" cy="2819852"/>
              </a:xfrm>
            </p:grpSpPr>
            <p:sp>
              <p:nvSpPr>
                <p:cNvPr id="28" name="Isosceles Triangle 13"/>
                <p:cNvSpPr/>
                <p:nvPr/>
              </p:nvSpPr>
              <p:spPr>
                <a:xfrm rot="16200000">
                  <a:off x="4498635" y="2362840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29" name="Shape 28"/>
                <p:cNvCxnSpPr/>
                <p:nvPr/>
              </p:nvCxnSpPr>
              <p:spPr>
                <a:xfrm rot="16200000" flipH="1">
                  <a:off x="3523179" y="2003586"/>
                  <a:ext cx="720000" cy="130948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Isosceles Triangle 15"/>
                <p:cNvSpPr/>
                <p:nvPr/>
              </p:nvSpPr>
              <p:spPr>
                <a:xfrm rot="16200000">
                  <a:off x="3915944" y="2358488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1" name="Shape 30"/>
                <p:cNvCxnSpPr/>
                <p:nvPr/>
              </p:nvCxnSpPr>
              <p:spPr>
                <a:xfrm rot="16200000">
                  <a:off x="4094543" y="4104335"/>
                  <a:ext cx="679527" cy="160922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Isosceles Triangle 31"/>
                <p:cNvSpPr/>
                <p:nvPr/>
              </p:nvSpPr>
              <p:spPr>
                <a:xfrm rot="16200000">
                  <a:off x="4482057" y="3763555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3" name="Shape 32"/>
                <p:cNvCxnSpPr/>
                <p:nvPr/>
              </p:nvCxnSpPr>
              <p:spPr>
                <a:xfrm rot="16200000">
                  <a:off x="3518645" y="4108687"/>
                  <a:ext cx="679527" cy="160922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Isosceles Triangle 33"/>
                <p:cNvSpPr/>
                <p:nvPr/>
              </p:nvSpPr>
              <p:spPr>
                <a:xfrm rot="16200000">
                  <a:off x="3906159" y="3767906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5" name="Shape 34"/>
                <p:cNvCxnSpPr/>
                <p:nvPr/>
              </p:nvCxnSpPr>
              <p:spPr>
                <a:xfrm rot="16200000" flipH="1">
                  <a:off x="4105869" y="2003584"/>
                  <a:ext cx="720000" cy="130950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ounded Rectangle 35"/>
                <p:cNvSpPr/>
                <p:nvPr/>
              </p:nvSpPr>
              <p:spPr>
                <a:xfrm rot="5400000">
                  <a:off x="4277097" y="3279811"/>
                  <a:ext cx="380840" cy="1798349"/>
                </a:xfrm>
                <a:prstGeom prst="roundRect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 rot="5400000">
                  <a:off x="4297346" y="1127866"/>
                  <a:ext cx="359389" cy="1798349"/>
                </a:xfrm>
                <a:prstGeom prst="roundRect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38" name="TextBox 37"/>
            <p:cNvSpPr txBox="1"/>
            <p:nvPr/>
          </p:nvSpPr>
          <p:spPr>
            <a:xfrm>
              <a:off x="533400" y="1596009"/>
              <a:ext cx="129748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Trebuchet MS"/>
                  <a:cs typeface="Trebuchet MS"/>
                </a:rPr>
                <a:t>Alice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54755" y="2667132"/>
              <a:ext cx="104321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Trebuchet MS"/>
                  <a:cs typeface="Trebuchet MS"/>
                </a:rPr>
                <a:t>Bob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5380" y="4026618"/>
              <a:ext cx="8688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Trebuchet MS"/>
                  <a:cs typeface="Trebuchet MS"/>
                </a:rPr>
                <a:t>Chris</a:t>
              </a:r>
            </a:p>
          </p:txBody>
        </p:sp>
        <p:grpSp>
          <p:nvGrpSpPr>
            <p:cNvPr id="59" name="Group 40"/>
            <p:cNvGrpSpPr/>
            <p:nvPr/>
          </p:nvGrpSpPr>
          <p:grpSpPr>
            <a:xfrm rot="16200000">
              <a:off x="2585191" y="775747"/>
              <a:ext cx="601252" cy="2097761"/>
              <a:chOff x="1981201" y="1676401"/>
              <a:chExt cx="735198" cy="2828360"/>
            </a:xfrm>
          </p:grpSpPr>
          <p:cxnSp>
            <p:nvCxnSpPr>
              <p:cNvPr id="60" name="Shape 59"/>
              <p:cNvCxnSpPr/>
              <p:nvPr/>
            </p:nvCxnSpPr>
            <p:spPr>
              <a:xfrm rot="16200000" flipH="1">
                <a:off x="1962488" y="1949927"/>
                <a:ext cx="720000" cy="172947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Isosceles Triangle 61"/>
              <p:cNvSpPr/>
              <p:nvPr/>
            </p:nvSpPr>
            <p:spPr>
              <a:xfrm rot="16200000">
                <a:off x="2376253" y="232582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63" name="Shape 62"/>
              <p:cNvCxnSpPr/>
              <p:nvPr/>
            </p:nvCxnSpPr>
            <p:spPr>
              <a:xfrm rot="16200000">
                <a:off x="1988739" y="4084534"/>
                <a:ext cx="679531" cy="160923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Isosceles Triangle 63"/>
              <p:cNvSpPr/>
              <p:nvPr/>
            </p:nvSpPr>
            <p:spPr>
              <a:xfrm rot="16200000">
                <a:off x="2376253" y="376028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Rounded Rectangle 64"/>
              <p:cNvSpPr/>
              <p:nvPr/>
            </p:nvSpPr>
            <p:spPr>
              <a:xfrm rot="5400000">
                <a:off x="2158381" y="1670169"/>
                <a:ext cx="380839" cy="735197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Rounded Rectangle 65"/>
              <p:cNvSpPr/>
              <p:nvPr/>
            </p:nvSpPr>
            <p:spPr>
              <a:xfrm rot="5400000">
                <a:off x="2158380" y="3811388"/>
                <a:ext cx="380839" cy="735198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58" name="Content Placeholder 34"/>
          <p:cNvSpPr>
            <a:spLocks noGrp="1"/>
          </p:cNvSpPr>
          <p:nvPr>
            <p:ph idx="1"/>
          </p:nvPr>
        </p:nvSpPr>
        <p:spPr>
          <a:xfrm>
            <a:off x="4325985" y="1524000"/>
            <a:ext cx="2251175" cy="7620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2811" dirty="0">
                <a:latin typeface="Trebuchet MS"/>
                <a:cs typeface="Trebuchet MS"/>
              </a:rPr>
              <a:t>Null as before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H="1" flipV="1">
            <a:off x="5157354" y="2150007"/>
            <a:ext cx="3274" cy="135311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5183930" y="3544088"/>
            <a:ext cx="1980358" cy="152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364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58" grpId="0" build="p"/>
      <p:bldP spid="58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MIMO</a:t>
            </a:r>
            <a:r>
              <a:rPr lang="en-US" sz="4400" dirty="0">
                <a:solidFill>
                  <a:schemeClr val="tx2"/>
                </a:solidFill>
              </a:rPr>
              <a:t>: Vector Representation</a:t>
            </a:r>
            <a:endParaRPr lang="en-US" sz="4400" b="0" dirty="0">
              <a:solidFill>
                <a:schemeClr val="tx2"/>
              </a:solidFill>
            </a:endParaRPr>
          </a:p>
        </p:txBody>
      </p:sp>
      <p:grpSp>
        <p:nvGrpSpPr>
          <p:cNvPr id="58" name="Group 12">
            <a:extLst>
              <a:ext uri="{FF2B5EF4-FFF2-40B4-BE49-F238E27FC236}">
                <a16:creationId xmlns:a16="http://schemas.microsoft.com/office/drawing/2014/main" id="{65A82636-1303-4647-8E72-E21A436D8B15}"/>
              </a:ext>
            </a:extLst>
          </p:cNvPr>
          <p:cNvGrpSpPr/>
          <p:nvPr/>
        </p:nvGrpSpPr>
        <p:grpSpPr>
          <a:xfrm rot="16200000">
            <a:off x="1068926" y="1434825"/>
            <a:ext cx="1371600" cy="613852"/>
            <a:chOff x="3245649" y="1709063"/>
            <a:chExt cx="1677149" cy="827638"/>
          </a:xfrm>
        </p:grpSpPr>
        <p:sp>
          <p:nvSpPr>
            <p:cNvPr id="59" name="Isosceles Triangle 13">
              <a:extLst>
                <a:ext uri="{FF2B5EF4-FFF2-40B4-BE49-F238E27FC236}">
                  <a16:creationId xmlns:a16="http://schemas.microsoft.com/office/drawing/2014/main" id="{2D950E8A-4461-5444-AA41-F984466211AB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0" name="Shape 8">
              <a:extLst>
                <a:ext uri="{FF2B5EF4-FFF2-40B4-BE49-F238E27FC236}">
                  <a16:creationId xmlns:a16="http://schemas.microsoft.com/office/drawing/2014/main" id="{F5CB3F01-3AF4-D346-A53D-9DC8ABB822EB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Isosceles Triangle 15">
              <a:extLst>
                <a:ext uri="{FF2B5EF4-FFF2-40B4-BE49-F238E27FC236}">
                  <a16:creationId xmlns:a16="http://schemas.microsoft.com/office/drawing/2014/main" id="{B97A60DA-98B2-3B46-8E7D-D69827A03857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6" name="Shape 14">
              <a:extLst>
                <a:ext uri="{FF2B5EF4-FFF2-40B4-BE49-F238E27FC236}">
                  <a16:creationId xmlns:a16="http://schemas.microsoft.com/office/drawing/2014/main" id="{511A0330-EDAF-8149-90E7-7FF5E6229D62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03A232E4-F200-6240-BA27-3EE412A1847A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565F32-6DF5-7948-B048-9DA7676F1F35}"/>
                  </a:ext>
                </a:extLst>
              </p:cNvPr>
              <p:cNvSpPr txBox="1"/>
              <p:nvPr/>
            </p:nvSpPr>
            <p:spPr>
              <a:xfrm>
                <a:off x="975117" y="1062003"/>
                <a:ext cx="3649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565F32-6DF5-7948-B048-9DA7676F1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17" y="1062003"/>
                <a:ext cx="364908" cy="369332"/>
              </a:xfrm>
              <a:prstGeom prst="rect">
                <a:avLst/>
              </a:prstGeom>
              <a:blipFill>
                <a:blip r:embed="rId4"/>
                <a:stretch>
                  <a:fillRect l="-10000" r="-3333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E32700-38FB-3340-A192-A2D5697DD6D8}"/>
                  </a:ext>
                </a:extLst>
              </p:cNvPr>
              <p:cNvSpPr txBox="1"/>
              <p:nvPr/>
            </p:nvSpPr>
            <p:spPr>
              <a:xfrm>
                <a:off x="975117" y="1733597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E32700-38FB-3340-A192-A2D5697DD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17" y="1733597"/>
                <a:ext cx="372025" cy="369332"/>
              </a:xfrm>
              <a:prstGeom prst="rect">
                <a:avLst/>
              </a:prstGeom>
              <a:blipFill>
                <a:blip r:embed="rId5"/>
                <a:stretch>
                  <a:fillRect l="-10000" r="-666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6AB4C9-EEFA-8340-86D8-E5E88A44DFF8}"/>
                  </a:ext>
                </a:extLst>
              </p:cNvPr>
              <p:cNvSpPr txBox="1"/>
              <p:nvPr/>
            </p:nvSpPr>
            <p:spPr>
              <a:xfrm>
                <a:off x="4885971" y="1100024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6AB4C9-EEFA-8340-86D8-E5E88A44D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971" y="1100024"/>
                <a:ext cx="366639" cy="369332"/>
              </a:xfrm>
              <a:prstGeom prst="rect">
                <a:avLst/>
              </a:prstGeom>
              <a:blipFill>
                <a:blip r:embed="rId6"/>
                <a:stretch>
                  <a:fillRect l="-16667" r="-33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BB0336-63BC-A342-8074-B5F3C6CD6832}"/>
                  </a:ext>
                </a:extLst>
              </p:cNvPr>
              <p:cNvSpPr txBox="1"/>
              <p:nvPr/>
            </p:nvSpPr>
            <p:spPr>
              <a:xfrm>
                <a:off x="4885971" y="1970351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FBB0336-63BC-A342-8074-B5F3C6CD6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971" y="1970351"/>
                <a:ext cx="373757" cy="369332"/>
              </a:xfrm>
              <a:prstGeom prst="rect">
                <a:avLst/>
              </a:prstGeom>
              <a:blipFill>
                <a:blip r:embed="rId7"/>
                <a:stretch>
                  <a:fillRect l="-16667" r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12">
            <a:extLst>
              <a:ext uri="{FF2B5EF4-FFF2-40B4-BE49-F238E27FC236}">
                <a16:creationId xmlns:a16="http://schemas.microsoft.com/office/drawing/2014/main" id="{A3718309-A994-DA41-B4B1-836C2019F191}"/>
              </a:ext>
            </a:extLst>
          </p:cNvPr>
          <p:cNvGrpSpPr/>
          <p:nvPr/>
        </p:nvGrpSpPr>
        <p:grpSpPr>
          <a:xfrm rot="5400000" flipH="1">
            <a:off x="3812126" y="1434825"/>
            <a:ext cx="1371600" cy="613852"/>
            <a:chOff x="3245649" y="1709063"/>
            <a:chExt cx="1677149" cy="827638"/>
          </a:xfrm>
        </p:grpSpPr>
        <p:sp>
          <p:nvSpPr>
            <p:cNvPr id="33" name="Isosceles Triangle 13">
              <a:extLst>
                <a:ext uri="{FF2B5EF4-FFF2-40B4-BE49-F238E27FC236}">
                  <a16:creationId xmlns:a16="http://schemas.microsoft.com/office/drawing/2014/main" id="{13E0E8DB-FA56-3B45-A695-BE6A377CAF2E}"/>
                </a:ext>
              </a:extLst>
            </p:cNvPr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34" name="Shape 8">
              <a:extLst>
                <a:ext uri="{FF2B5EF4-FFF2-40B4-BE49-F238E27FC236}">
                  <a16:creationId xmlns:a16="http://schemas.microsoft.com/office/drawing/2014/main" id="{D851F5D9-DB0C-2A48-8B20-7683B6FC7A90}"/>
                </a:ext>
              </a:extLst>
            </p:cNvPr>
            <p:cNvCxnSpPr/>
            <p:nvPr/>
          </p:nvCxnSpPr>
          <p:spPr>
            <a:xfrm rot="16200000" flipH="1">
              <a:off x="3230649" y="2003589"/>
              <a:ext cx="720002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Isosceles Triangle 15">
              <a:extLst>
                <a:ext uri="{FF2B5EF4-FFF2-40B4-BE49-F238E27FC236}">
                  <a16:creationId xmlns:a16="http://schemas.microsoft.com/office/drawing/2014/main" id="{B228601E-61D0-8345-BA11-0E4471D8A592}"/>
                </a:ext>
              </a:extLst>
            </p:cNvPr>
            <p:cNvSpPr/>
            <p:nvPr/>
          </p:nvSpPr>
          <p:spPr>
            <a:xfrm rot="16200000">
              <a:off x="362341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36" name="Shape 14">
              <a:extLst>
                <a:ext uri="{FF2B5EF4-FFF2-40B4-BE49-F238E27FC236}">
                  <a16:creationId xmlns:a16="http://schemas.microsoft.com/office/drawing/2014/main" id="{01025A01-63DB-8B4A-8F0B-518A3B3C4A58}"/>
                </a:ext>
              </a:extLst>
            </p:cNvPr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A3B98ED-AE3D-C743-A047-CED08E48A424}"/>
                </a:ext>
              </a:extLst>
            </p:cNvPr>
            <p:cNvSpPr/>
            <p:nvPr/>
          </p:nvSpPr>
          <p:spPr>
            <a:xfrm rot="5400000">
              <a:off x="3893804" y="1199192"/>
              <a:ext cx="380839" cy="1677149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2FD3E8F-562A-9E4F-9FD4-3CC09564B29F}"/>
              </a:ext>
            </a:extLst>
          </p:cNvPr>
          <p:cNvCxnSpPr/>
          <p:nvPr/>
        </p:nvCxnSpPr>
        <p:spPr>
          <a:xfrm>
            <a:off x="1981818" y="1395995"/>
            <a:ext cx="22705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EB03CE-AA36-7C49-929D-0965F08E3C2C}"/>
                  </a:ext>
                </a:extLst>
              </p:cNvPr>
              <p:cNvSpPr txBox="1"/>
              <p:nvPr/>
            </p:nvSpPr>
            <p:spPr>
              <a:xfrm>
                <a:off x="2519049" y="1020391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CEB03CE-AA36-7C49-929D-0965F08E3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049" y="1020391"/>
                <a:ext cx="423065" cy="307777"/>
              </a:xfrm>
              <a:prstGeom prst="rect">
                <a:avLst/>
              </a:prstGeom>
              <a:blipFill>
                <a:blip r:embed="rId8"/>
                <a:stretch>
                  <a:fillRect l="-11429" r="-2857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F968B4-9610-2142-8FFF-E43222EAD26A}"/>
                  </a:ext>
                </a:extLst>
              </p:cNvPr>
              <p:cNvSpPr txBox="1"/>
              <p:nvPr/>
            </p:nvSpPr>
            <p:spPr>
              <a:xfrm>
                <a:off x="5297699" y="1100024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F968B4-9610-2142-8FFF-E43222EAD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699" y="1100024"/>
                <a:ext cx="1103101" cy="369332"/>
              </a:xfrm>
              <a:prstGeom prst="rect">
                <a:avLst/>
              </a:prstGeom>
              <a:blipFill>
                <a:blip r:embed="rId9"/>
                <a:stretch>
                  <a:fillRect l="-568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922B64-C074-0047-AD85-4C7173569250}"/>
                  </a:ext>
                </a:extLst>
              </p:cNvPr>
              <p:cNvSpPr txBox="1"/>
              <p:nvPr/>
            </p:nvSpPr>
            <p:spPr>
              <a:xfrm>
                <a:off x="6445889" y="1100024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922B64-C074-0047-AD85-4C7173569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89" y="1100024"/>
                <a:ext cx="1103101" cy="369332"/>
              </a:xfrm>
              <a:prstGeom prst="rect">
                <a:avLst/>
              </a:prstGeom>
              <a:blipFill>
                <a:blip r:embed="rId10"/>
                <a:stretch>
                  <a:fillRect l="-9195"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EEA64-49B9-E24A-8F42-E524379D186C}"/>
                  </a:ext>
                </a:extLst>
              </p:cNvPr>
              <p:cNvSpPr txBox="1"/>
              <p:nvPr/>
            </p:nvSpPr>
            <p:spPr>
              <a:xfrm>
                <a:off x="5297699" y="1970351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EEA64-49B9-E24A-8F42-E524379D1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699" y="1970351"/>
                <a:ext cx="1103101" cy="369332"/>
              </a:xfrm>
              <a:prstGeom prst="rect">
                <a:avLst/>
              </a:prstGeom>
              <a:blipFill>
                <a:blip r:embed="rId11"/>
                <a:stretch>
                  <a:fillRect l="-568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474886-68CF-EE4D-98EE-1C7969C8D6E7}"/>
                  </a:ext>
                </a:extLst>
              </p:cNvPr>
              <p:cNvSpPr txBox="1"/>
              <p:nvPr/>
            </p:nvSpPr>
            <p:spPr>
              <a:xfrm>
                <a:off x="6445889" y="1970351"/>
                <a:ext cx="11031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474886-68CF-EE4D-98EE-1C7969C8D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889" y="1970351"/>
                <a:ext cx="1103101" cy="369332"/>
              </a:xfrm>
              <a:prstGeom prst="rect">
                <a:avLst/>
              </a:prstGeom>
              <a:blipFill>
                <a:blip r:embed="rId12"/>
                <a:stretch>
                  <a:fillRect l="-9195" t="-333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59EBEBF-B712-F64F-A375-030DC4570446}"/>
              </a:ext>
            </a:extLst>
          </p:cNvPr>
          <p:cNvCxnSpPr>
            <a:cxnSpLocks/>
          </p:cNvCxnSpPr>
          <p:nvPr/>
        </p:nvCxnSpPr>
        <p:spPr>
          <a:xfrm flipV="1">
            <a:off x="1981818" y="1469356"/>
            <a:ext cx="2289015" cy="729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BAD1C7-AE08-E944-9D58-5FD7700084B3}"/>
                  </a:ext>
                </a:extLst>
              </p:cNvPr>
              <p:cNvSpPr txBox="1"/>
              <p:nvPr/>
            </p:nvSpPr>
            <p:spPr>
              <a:xfrm>
                <a:off x="2057400" y="1755522"/>
                <a:ext cx="4230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BAD1C7-AE08-E944-9D58-5FD770008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755522"/>
                <a:ext cx="423065" cy="307777"/>
              </a:xfrm>
              <a:prstGeom prst="rect">
                <a:avLst/>
              </a:prstGeom>
              <a:blipFill>
                <a:blip r:embed="rId13"/>
                <a:stretch>
                  <a:fillRect l="-14706" r="-2941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AAE3A36-33DC-EF44-9D5A-31D822685AFF}"/>
              </a:ext>
            </a:extLst>
          </p:cNvPr>
          <p:cNvCxnSpPr>
            <a:cxnSpLocks/>
          </p:cNvCxnSpPr>
          <p:nvPr/>
        </p:nvCxnSpPr>
        <p:spPr>
          <a:xfrm>
            <a:off x="1967823" y="2198950"/>
            <a:ext cx="228457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03483D-82AD-8444-94D6-7585E9C02411}"/>
                  </a:ext>
                </a:extLst>
              </p:cNvPr>
              <p:cNvSpPr txBox="1"/>
              <p:nvPr/>
            </p:nvSpPr>
            <p:spPr>
              <a:xfrm>
                <a:off x="2360844" y="2194739"/>
                <a:ext cx="4290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503483D-82AD-8444-94D6-7585E9C02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844" y="2194739"/>
                <a:ext cx="429027" cy="307777"/>
              </a:xfrm>
              <a:prstGeom prst="rect">
                <a:avLst/>
              </a:prstGeom>
              <a:blipFill>
                <a:blip r:embed="rId14"/>
                <a:stretch>
                  <a:fillRect l="-14286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B5F42C2-8137-1941-9F76-D43ED3290228}"/>
              </a:ext>
            </a:extLst>
          </p:cNvPr>
          <p:cNvCxnSpPr>
            <a:cxnSpLocks/>
          </p:cNvCxnSpPr>
          <p:nvPr/>
        </p:nvCxnSpPr>
        <p:spPr>
          <a:xfrm>
            <a:off x="1981817" y="1402267"/>
            <a:ext cx="2243928" cy="719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D2C070-428C-D44B-BB5B-EC5738F1A7FE}"/>
                  </a:ext>
                </a:extLst>
              </p:cNvPr>
              <p:cNvSpPr txBox="1"/>
              <p:nvPr/>
            </p:nvSpPr>
            <p:spPr>
              <a:xfrm>
                <a:off x="2035919" y="1383252"/>
                <a:ext cx="42902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AD2C070-428C-D44B-BB5B-EC5738F1A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919" y="1383252"/>
                <a:ext cx="429028" cy="307777"/>
              </a:xfrm>
              <a:prstGeom prst="rect">
                <a:avLst/>
              </a:prstGeom>
              <a:blipFill>
                <a:blip r:embed="rId15"/>
                <a:stretch>
                  <a:fillRect l="-11429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1A83D57B-3B34-7A4D-84C0-38EDFF304FB4}"/>
              </a:ext>
            </a:extLst>
          </p:cNvPr>
          <p:cNvGrpSpPr/>
          <p:nvPr/>
        </p:nvGrpSpPr>
        <p:grpSpPr>
          <a:xfrm>
            <a:off x="1458924" y="2745777"/>
            <a:ext cx="91440" cy="1143000"/>
            <a:chOff x="2667000" y="4572000"/>
            <a:chExt cx="91440" cy="1143000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ED306A6-44E6-A44A-A72C-1092735870BD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9DF8B76-DA5B-2D41-A492-D84F81E7BAC6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9715FB-D848-BA42-A454-6BBD05A9BCA7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8115B33-7115-6445-BDBA-65AF8984B67E}"/>
                  </a:ext>
                </a:extLst>
              </p:cNvPr>
              <p:cNvSpPr txBox="1"/>
              <p:nvPr/>
            </p:nvSpPr>
            <p:spPr>
              <a:xfrm>
                <a:off x="1498575" y="2745777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8115B33-7115-6445-BDBA-65AF8984B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575" y="2745777"/>
                <a:ext cx="366639" cy="369332"/>
              </a:xfrm>
              <a:prstGeom prst="rect">
                <a:avLst/>
              </a:prstGeom>
              <a:blipFill>
                <a:blip r:embed="rId16"/>
                <a:stretch>
                  <a:fillRect l="-16667" r="-3333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EF8A49A-C656-794A-8D27-33B559D68024}"/>
                  </a:ext>
                </a:extLst>
              </p:cNvPr>
              <p:cNvSpPr txBox="1"/>
              <p:nvPr/>
            </p:nvSpPr>
            <p:spPr>
              <a:xfrm>
                <a:off x="1509789" y="3361965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EF8A49A-C656-794A-8D27-33B559D68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789" y="3361965"/>
                <a:ext cx="373757" cy="369332"/>
              </a:xfrm>
              <a:prstGeom prst="rect">
                <a:avLst/>
              </a:prstGeom>
              <a:blipFill>
                <a:blip r:embed="rId17"/>
                <a:stretch>
                  <a:fillRect l="-16667" r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2A690FD0-5C73-0047-9F88-972C852C399A}"/>
              </a:ext>
            </a:extLst>
          </p:cNvPr>
          <p:cNvGrpSpPr/>
          <p:nvPr/>
        </p:nvGrpSpPr>
        <p:grpSpPr>
          <a:xfrm flipH="1">
            <a:off x="1778964" y="2748354"/>
            <a:ext cx="91440" cy="1143000"/>
            <a:chOff x="2667000" y="4572000"/>
            <a:chExt cx="91440" cy="11430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C019C60-C0C1-5146-A1CD-E83D32A6175E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DB1F2C9-C0E9-0340-9BD5-DB71FA54CE4F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567DC39-AB7E-DD46-8441-4F5F4823C708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99DB724-613D-9A4A-9A5B-F99ED462886F}"/>
                  </a:ext>
                </a:extLst>
              </p:cNvPr>
              <p:cNvSpPr txBox="1"/>
              <p:nvPr/>
            </p:nvSpPr>
            <p:spPr>
              <a:xfrm>
                <a:off x="1974986" y="3111869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99DB724-613D-9A4A-9A5B-F99ED4628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986" y="3111869"/>
                <a:ext cx="320039" cy="369332"/>
              </a:xfrm>
              <a:prstGeom prst="rect">
                <a:avLst/>
              </a:prstGeom>
              <a:blipFill>
                <a:blip r:embed="rId18"/>
                <a:stretch>
                  <a:fillRect l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2AC74354-3793-8C44-B5DA-C1C6E7EC9CF9}"/>
              </a:ext>
            </a:extLst>
          </p:cNvPr>
          <p:cNvGrpSpPr/>
          <p:nvPr/>
        </p:nvGrpSpPr>
        <p:grpSpPr>
          <a:xfrm>
            <a:off x="2344942" y="2743200"/>
            <a:ext cx="91440" cy="1143000"/>
            <a:chOff x="2667000" y="4572000"/>
            <a:chExt cx="91440" cy="1143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32F842A-B2F9-4F4E-B40F-1B5FA8EDAF3A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8FCD12E-46E0-8949-A9A7-1162CD8B8569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663EBC-B281-7041-8452-6E1B1D4B02E3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6ED1586-E70C-8746-BA59-B86A025EA7D9}"/>
                  </a:ext>
                </a:extLst>
              </p:cNvPr>
              <p:cNvSpPr txBox="1"/>
              <p:nvPr/>
            </p:nvSpPr>
            <p:spPr>
              <a:xfrm>
                <a:off x="2384593" y="2754868"/>
                <a:ext cx="504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6ED1586-E70C-8746-BA59-B86A025EA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93" y="2754868"/>
                <a:ext cx="504177" cy="369332"/>
              </a:xfrm>
              <a:prstGeom prst="rect">
                <a:avLst/>
              </a:prstGeom>
              <a:blipFill>
                <a:blip r:embed="rId19"/>
                <a:stretch>
                  <a:fillRect l="-15000" r="-500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6112B2B-4905-C64D-B0A2-CE2C1C13E591}"/>
                  </a:ext>
                </a:extLst>
              </p:cNvPr>
              <p:cNvSpPr txBox="1"/>
              <p:nvPr/>
            </p:nvSpPr>
            <p:spPr>
              <a:xfrm>
                <a:off x="2395807" y="3431577"/>
                <a:ext cx="5112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6112B2B-4905-C64D-B0A2-CE2C1C13E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807" y="3431577"/>
                <a:ext cx="511294" cy="369332"/>
              </a:xfrm>
              <a:prstGeom prst="rect">
                <a:avLst/>
              </a:prstGeom>
              <a:blipFill>
                <a:blip r:embed="rId20"/>
                <a:stretch>
                  <a:fillRect l="-14634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9DC6625C-9E6A-E74B-892B-098558137C2C}"/>
              </a:ext>
            </a:extLst>
          </p:cNvPr>
          <p:cNvGrpSpPr/>
          <p:nvPr/>
        </p:nvGrpSpPr>
        <p:grpSpPr>
          <a:xfrm flipH="1">
            <a:off x="3379164" y="2745777"/>
            <a:ext cx="91440" cy="1143000"/>
            <a:chOff x="2667000" y="4572000"/>
            <a:chExt cx="91440" cy="114300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EC8DAD6-43AC-FE44-8DBA-F33C7C5936EF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6FDAB06-4EA1-C34A-B738-F6BD7F0B151D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69CBB4D-FCC1-3F40-AB3E-564170F7C493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ADCB7BA-C8A2-474E-9F55-4151F71ADC91}"/>
                  </a:ext>
                </a:extLst>
              </p:cNvPr>
              <p:cNvSpPr txBox="1"/>
              <p:nvPr/>
            </p:nvSpPr>
            <p:spPr>
              <a:xfrm>
                <a:off x="2932856" y="2757445"/>
                <a:ext cx="504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ADCB7BA-C8A2-474E-9F55-4151F71AD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856" y="2757445"/>
                <a:ext cx="504177" cy="369332"/>
              </a:xfrm>
              <a:prstGeom prst="rect">
                <a:avLst/>
              </a:prstGeom>
              <a:blipFill>
                <a:blip r:embed="rId21"/>
                <a:stretch>
                  <a:fillRect l="-12195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259190E-637F-3449-BA00-35C2866596A8}"/>
                  </a:ext>
                </a:extLst>
              </p:cNvPr>
              <p:cNvSpPr txBox="1"/>
              <p:nvPr/>
            </p:nvSpPr>
            <p:spPr>
              <a:xfrm>
                <a:off x="2944070" y="3434154"/>
                <a:ext cx="5112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259190E-637F-3449-BA00-35C286659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070" y="3434154"/>
                <a:ext cx="511294" cy="369332"/>
              </a:xfrm>
              <a:prstGeom prst="rect">
                <a:avLst/>
              </a:prstGeom>
              <a:blipFill>
                <a:blip r:embed="rId22"/>
                <a:stretch>
                  <a:fillRect l="-12195" r="-487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89">
            <a:extLst>
              <a:ext uri="{FF2B5EF4-FFF2-40B4-BE49-F238E27FC236}">
                <a16:creationId xmlns:a16="http://schemas.microsoft.com/office/drawing/2014/main" id="{949A7C53-7B65-7A43-8988-0306B5CCBF4B}"/>
              </a:ext>
            </a:extLst>
          </p:cNvPr>
          <p:cNvGrpSpPr/>
          <p:nvPr/>
        </p:nvGrpSpPr>
        <p:grpSpPr>
          <a:xfrm>
            <a:off x="3607764" y="2745777"/>
            <a:ext cx="91440" cy="1143000"/>
            <a:chOff x="2667000" y="4572000"/>
            <a:chExt cx="91440" cy="1143000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039C684-FE16-AB40-87BF-E8F6A9FC822A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A9E8F51-DE86-5F47-BBEB-F6C194C8E7CB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845DBCC-FC2F-2D43-A891-4BFCC16DDCA7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E3BA649-FAD3-CB43-AE6C-229C6F58473A}"/>
                  </a:ext>
                </a:extLst>
              </p:cNvPr>
              <p:cNvSpPr txBox="1"/>
              <p:nvPr/>
            </p:nvSpPr>
            <p:spPr>
              <a:xfrm>
                <a:off x="3647415" y="2745777"/>
                <a:ext cx="3649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E3BA649-FAD3-CB43-AE6C-229C6F584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7415" y="2745777"/>
                <a:ext cx="364907" cy="369332"/>
              </a:xfrm>
              <a:prstGeom prst="rect">
                <a:avLst/>
              </a:prstGeom>
              <a:blipFill>
                <a:blip r:embed="rId23"/>
                <a:stretch>
                  <a:fillRect l="-6667" r="-3333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60551CD-EB25-8446-AA15-0772886A00F3}"/>
                  </a:ext>
                </a:extLst>
              </p:cNvPr>
              <p:cNvSpPr txBox="1"/>
              <p:nvPr/>
            </p:nvSpPr>
            <p:spPr>
              <a:xfrm>
                <a:off x="3658629" y="3361965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60551CD-EB25-8446-AA15-0772886A0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629" y="3361965"/>
                <a:ext cx="372025" cy="369332"/>
              </a:xfrm>
              <a:prstGeom prst="rect">
                <a:avLst/>
              </a:prstGeom>
              <a:blipFill>
                <a:blip r:embed="rId24"/>
                <a:stretch>
                  <a:fillRect l="-10345" r="-689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8EC0943-860E-174D-BB63-819718B995A2}"/>
              </a:ext>
            </a:extLst>
          </p:cNvPr>
          <p:cNvGrpSpPr/>
          <p:nvPr/>
        </p:nvGrpSpPr>
        <p:grpSpPr>
          <a:xfrm flipH="1">
            <a:off x="3927804" y="2748354"/>
            <a:ext cx="91440" cy="1143000"/>
            <a:chOff x="2667000" y="4572000"/>
            <a:chExt cx="91440" cy="1143000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B716342-5F2C-DE43-91CF-928649501873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5EDAB03-A4B1-5F4C-9DB5-7EA70050ADAD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5114484-0D32-3840-A5E9-14B8B8CC081E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0D3990-1711-444E-8FBA-14BBB4082E4F}"/>
                  </a:ext>
                </a:extLst>
              </p:cNvPr>
              <p:cNvSpPr txBox="1"/>
              <p:nvPr/>
            </p:nvSpPr>
            <p:spPr>
              <a:xfrm>
                <a:off x="4172342" y="3111869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0D3990-1711-444E-8FBA-14BBB4082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342" y="3111869"/>
                <a:ext cx="320039" cy="369332"/>
              </a:xfrm>
              <a:prstGeom prst="rect">
                <a:avLst/>
              </a:prstGeom>
              <a:blipFill>
                <a:blip r:embed="rId25"/>
                <a:stretch>
                  <a:fillRect l="-30769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9A7C8C7-0B84-BE4B-84B9-803812DD39C7}"/>
              </a:ext>
            </a:extLst>
          </p:cNvPr>
          <p:cNvGrpSpPr/>
          <p:nvPr/>
        </p:nvGrpSpPr>
        <p:grpSpPr>
          <a:xfrm>
            <a:off x="4556474" y="2745777"/>
            <a:ext cx="91440" cy="1143000"/>
            <a:chOff x="2667000" y="4572000"/>
            <a:chExt cx="91440" cy="1143000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348AF96-46D7-AA45-BCB8-FB332EB95E70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2F09FAE-4885-F945-854F-D3A914D9B0FA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1B141CB-525F-474D-8648-D9BB265D1539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9B651C45-8CC8-934B-8917-8F66AA726A91}"/>
                  </a:ext>
                </a:extLst>
              </p:cNvPr>
              <p:cNvSpPr txBox="1"/>
              <p:nvPr/>
            </p:nvSpPr>
            <p:spPr>
              <a:xfrm>
                <a:off x="4596125" y="2745777"/>
                <a:ext cx="3807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9B651C45-8CC8-934B-8917-8F66AA726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6125" y="2745777"/>
                <a:ext cx="380745" cy="369332"/>
              </a:xfrm>
              <a:prstGeom prst="rect">
                <a:avLst/>
              </a:prstGeom>
              <a:blipFill>
                <a:blip r:embed="rId26"/>
                <a:stretch>
                  <a:fillRect l="-6452" r="-322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4523F6D-FFF9-F940-95E7-8158E47DE8B4}"/>
                  </a:ext>
                </a:extLst>
              </p:cNvPr>
              <p:cNvSpPr txBox="1"/>
              <p:nvPr/>
            </p:nvSpPr>
            <p:spPr>
              <a:xfrm>
                <a:off x="4607339" y="3361965"/>
                <a:ext cx="3878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4523F6D-FFF9-F940-95E7-8158E47DE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339" y="3361965"/>
                <a:ext cx="387863" cy="369332"/>
              </a:xfrm>
              <a:prstGeom prst="rect">
                <a:avLst/>
              </a:prstGeom>
              <a:blipFill>
                <a:blip r:embed="rId27"/>
                <a:stretch>
                  <a:fillRect l="-6452" r="-64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CF325DE-D1DF-6F48-B033-B0F4808E00C9}"/>
              </a:ext>
            </a:extLst>
          </p:cNvPr>
          <p:cNvGrpSpPr/>
          <p:nvPr/>
        </p:nvGrpSpPr>
        <p:grpSpPr>
          <a:xfrm flipH="1">
            <a:off x="4876514" y="2748354"/>
            <a:ext cx="91440" cy="1143000"/>
            <a:chOff x="2667000" y="4572000"/>
            <a:chExt cx="91440" cy="1143000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D3A5D7B-5B6D-5D4B-9478-617FD75FCD3D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F2C49DA-1903-D142-9A61-D01B5850ACAB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8A9BC07-2518-CD4F-B5C6-109A9F5F59B4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500E4F0-7DA2-6F44-A00C-20AF65A98D39}"/>
                  </a:ext>
                </a:extLst>
              </p:cNvPr>
              <p:cNvSpPr txBox="1"/>
              <p:nvPr/>
            </p:nvSpPr>
            <p:spPr>
              <a:xfrm>
                <a:off x="6161161" y="3044997"/>
                <a:ext cx="15805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𝐇𝐱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𝐧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500E4F0-7DA2-6F44-A00C-20AF65A98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161" y="3044997"/>
                <a:ext cx="1580561" cy="369332"/>
              </a:xfrm>
              <a:prstGeom prst="rect">
                <a:avLst/>
              </a:prstGeom>
              <a:blipFill>
                <a:blip r:embed="rId28"/>
                <a:stretch>
                  <a:fillRect l="-3968" r="-1587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Arrow 12">
            <a:extLst>
              <a:ext uri="{FF2B5EF4-FFF2-40B4-BE49-F238E27FC236}">
                <a16:creationId xmlns:a16="http://schemas.microsoft.com/office/drawing/2014/main" id="{FEFA325C-A582-F344-BD89-C45C087634FE}"/>
              </a:ext>
            </a:extLst>
          </p:cNvPr>
          <p:cNvSpPr/>
          <p:nvPr/>
        </p:nvSpPr>
        <p:spPr>
          <a:xfrm>
            <a:off x="5428274" y="3114746"/>
            <a:ext cx="488389" cy="3197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FCE5CF4-E218-5C46-905F-0C5518733362}"/>
                  </a:ext>
                </a:extLst>
              </p:cNvPr>
              <p:cNvSpPr txBox="1"/>
              <p:nvPr/>
            </p:nvSpPr>
            <p:spPr>
              <a:xfrm>
                <a:off x="838200" y="4038600"/>
                <a:ext cx="6858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How to recover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cs typeface="Trebuchet MS"/>
                  </a:rPr>
                  <a:t>? </a:t>
                </a: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FCE5CF4-E218-5C46-905F-0C5518733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038600"/>
                <a:ext cx="6858000" cy="523220"/>
              </a:xfrm>
              <a:prstGeom prst="rect">
                <a:avLst/>
              </a:prstGeom>
              <a:blipFill>
                <a:blip r:embed="rId29"/>
                <a:stretch>
                  <a:fillRect l="-1664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D3DFA817-7303-1B43-9894-1B0EECC3B378}"/>
                  </a:ext>
                </a:extLst>
              </p:cNvPr>
              <p:cNvSpPr txBox="1"/>
              <p:nvPr/>
            </p:nvSpPr>
            <p:spPr>
              <a:xfrm>
                <a:off x="1963862" y="5323677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D3DFA817-7303-1B43-9894-1B0EECC3B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862" y="5323677"/>
                <a:ext cx="320039" cy="369332"/>
              </a:xfrm>
              <a:prstGeom prst="rect">
                <a:avLst/>
              </a:prstGeom>
              <a:blipFill>
                <a:blip r:embed="rId18"/>
                <a:stretch>
                  <a:fillRect l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9" name="Group 128">
            <a:extLst>
              <a:ext uri="{FF2B5EF4-FFF2-40B4-BE49-F238E27FC236}">
                <a16:creationId xmlns:a16="http://schemas.microsoft.com/office/drawing/2014/main" id="{4BA1F184-0FAB-9548-B110-C5635955B298}"/>
              </a:ext>
            </a:extLst>
          </p:cNvPr>
          <p:cNvGrpSpPr/>
          <p:nvPr/>
        </p:nvGrpSpPr>
        <p:grpSpPr>
          <a:xfrm>
            <a:off x="2333818" y="4955008"/>
            <a:ext cx="91440" cy="1143000"/>
            <a:chOff x="2667000" y="4572000"/>
            <a:chExt cx="91440" cy="11430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14EC38DF-1C14-D54A-9429-CBA25762B9FB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E536F43-51DE-6647-A221-98429F965848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2E5B14CD-EA4B-5248-A7B6-DE84532ADACF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0BD5358-4CD5-7144-B6DF-E3BA995E8BC1}"/>
                  </a:ext>
                </a:extLst>
              </p:cNvPr>
              <p:cNvSpPr txBox="1"/>
              <p:nvPr/>
            </p:nvSpPr>
            <p:spPr>
              <a:xfrm>
                <a:off x="2373469" y="4966676"/>
                <a:ext cx="504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0BD5358-4CD5-7144-B6DF-E3BA995E8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469" y="4966676"/>
                <a:ext cx="504177" cy="369332"/>
              </a:xfrm>
              <a:prstGeom prst="rect">
                <a:avLst/>
              </a:prstGeom>
              <a:blipFill>
                <a:blip r:embed="rId19"/>
                <a:stretch>
                  <a:fillRect l="-14634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D05BE1D-31CA-D74F-94AF-3E94BC2EB023}"/>
                  </a:ext>
                </a:extLst>
              </p:cNvPr>
              <p:cNvSpPr txBox="1"/>
              <p:nvPr/>
            </p:nvSpPr>
            <p:spPr>
              <a:xfrm>
                <a:off x="2384683" y="5643385"/>
                <a:ext cx="5112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D05BE1D-31CA-D74F-94AF-3E94BC2EB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683" y="5643385"/>
                <a:ext cx="511294" cy="369332"/>
              </a:xfrm>
              <a:prstGeom prst="rect">
                <a:avLst/>
              </a:prstGeom>
              <a:blipFill>
                <a:blip r:embed="rId30"/>
                <a:stretch>
                  <a:fillRect l="-14634" r="-2439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36E72CF-FC8B-9045-AB3D-89F2254F79D8}"/>
              </a:ext>
            </a:extLst>
          </p:cNvPr>
          <p:cNvGrpSpPr/>
          <p:nvPr/>
        </p:nvGrpSpPr>
        <p:grpSpPr>
          <a:xfrm flipH="1">
            <a:off x="2784572" y="4963849"/>
            <a:ext cx="91440" cy="1143000"/>
            <a:chOff x="2667000" y="4572000"/>
            <a:chExt cx="91440" cy="1143000"/>
          </a:xfrm>
        </p:grpSpPr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045B7837-9E27-894A-840A-C0214B8F53D6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7F82447B-1E8D-F34D-BF06-693FCFA5914A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F0EEAAD-AF17-0245-A110-A7A0BA20C6FF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9207932-D875-1D43-82F1-92CA02E1114D}"/>
                  </a:ext>
                </a:extLst>
              </p:cNvPr>
              <p:cNvSpPr txBox="1"/>
              <p:nvPr/>
            </p:nvSpPr>
            <p:spPr>
              <a:xfrm>
                <a:off x="3744692" y="4969253"/>
                <a:ext cx="504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9207932-D875-1D43-82F1-92CA02E11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692" y="4969253"/>
                <a:ext cx="504177" cy="369332"/>
              </a:xfrm>
              <a:prstGeom prst="rect">
                <a:avLst/>
              </a:prstGeom>
              <a:blipFill>
                <a:blip r:embed="rId31"/>
                <a:stretch>
                  <a:fillRect l="-14634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A96375DA-FC67-DE47-B956-A4FCC47D8A55}"/>
                  </a:ext>
                </a:extLst>
              </p:cNvPr>
              <p:cNvSpPr txBox="1"/>
              <p:nvPr/>
            </p:nvSpPr>
            <p:spPr>
              <a:xfrm>
                <a:off x="3755906" y="5645962"/>
                <a:ext cx="5112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A96375DA-FC67-DE47-B956-A4FCC47D8A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906" y="5645962"/>
                <a:ext cx="511294" cy="369332"/>
              </a:xfrm>
              <a:prstGeom prst="rect">
                <a:avLst/>
              </a:prstGeom>
              <a:blipFill>
                <a:blip r:embed="rId32"/>
                <a:stretch>
                  <a:fillRect l="-14634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FCDDAA3-2315-8146-A8B1-6F860D68D546}"/>
              </a:ext>
            </a:extLst>
          </p:cNvPr>
          <p:cNvGrpSpPr/>
          <p:nvPr/>
        </p:nvGrpSpPr>
        <p:grpSpPr>
          <a:xfrm>
            <a:off x="3733800" y="4957585"/>
            <a:ext cx="91440" cy="1143000"/>
            <a:chOff x="2667000" y="4572000"/>
            <a:chExt cx="91440" cy="1143000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F5629F7-1951-F841-8BA3-1BFA05F66DE5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1E72B95-EA5E-9841-AA83-500F554D38F6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B77A0CD6-C8F7-D249-ACB2-EC47AA83878B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1F6A1E37-4602-7145-A070-00BB15776E1F}"/>
                  </a:ext>
                </a:extLst>
              </p:cNvPr>
              <p:cNvSpPr txBox="1"/>
              <p:nvPr/>
            </p:nvSpPr>
            <p:spPr>
              <a:xfrm>
                <a:off x="2918082" y="5273803"/>
                <a:ext cx="3649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1F6A1E37-4602-7145-A070-00BB15776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082" y="5273803"/>
                <a:ext cx="364907" cy="369332"/>
              </a:xfrm>
              <a:prstGeom prst="rect">
                <a:avLst/>
              </a:prstGeom>
              <a:blipFill>
                <a:blip r:embed="rId33"/>
                <a:stretch>
                  <a:fillRect l="-6667" r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9D25A048-7678-804D-92F3-085770361E12}"/>
                  </a:ext>
                </a:extLst>
              </p:cNvPr>
              <p:cNvSpPr txBox="1"/>
              <p:nvPr/>
            </p:nvSpPr>
            <p:spPr>
              <a:xfrm>
                <a:off x="4273702" y="5305734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9D25A048-7678-804D-92F3-085770361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702" y="5305734"/>
                <a:ext cx="372025" cy="369332"/>
              </a:xfrm>
              <a:prstGeom prst="rect">
                <a:avLst/>
              </a:prstGeom>
              <a:blipFill>
                <a:blip r:embed="rId34"/>
                <a:stretch>
                  <a:fillRect l="-10000" r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7" name="Group 146">
            <a:extLst>
              <a:ext uri="{FF2B5EF4-FFF2-40B4-BE49-F238E27FC236}">
                <a16:creationId xmlns:a16="http://schemas.microsoft.com/office/drawing/2014/main" id="{40CE9A32-5A35-F445-A844-159AA46A4C6F}"/>
              </a:ext>
            </a:extLst>
          </p:cNvPr>
          <p:cNvGrpSpPr/>
          <p:nvPr/>
        </p:nvGrpSpPr>
        <p:grpSpPr>
          <a:xfrm flipH="1">
            <a:off x="4145280" y="4960162"/>
            <a:ext cx="91440" cy="1143000"/>
            <a:chOff x="2667000" y="4572000"/>
            <a:chExt cx="91440" cy="1143000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7F770603-0688-B643-B89D-4B37E29E0867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FF66AAA7-888D-244B-B12F-40C5A3262D20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111508F-4FFA-D542-8136-60B86FF0844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5C392E90-70A4-D740-9F8F-549BA6A690DC}"/>
                  </a:ext>
                </a:extLst>
              </p:cNvPr>
              <p:cNvSpPr txBox="1"/>
              <p:nvPr/>
            </p:nvSpPr>
            <p:spPr>
              <a:xfrm>
                <a:off x="1560948" y="5288977"/>
                <a:ext cx="2356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5C392E90-70A4-D740-9F8F-549BA6A69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948" y="5288977"/>
                <a:ext cx="235641" cy="369332"/>
              </a:xfrm>
              <a:prstGeom prst="rect">
                <a:avLst/>
              </a:prstGeom>
              <a:blipFill>
                <a:blip r:embed="rId35"/>
                <a:stretch>
                  <a:fillRect l="-26316" r="-31579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5467A785-4987-614F-9C74-0F00D3C44BED}"/>
                  </a:ext>
                </a:extLst>
              </p:cNvPr>
              <p:cNvSpPr txBox="1"/>
              <p:nvPr/>
            </p:nvSpPr>
            <p:spPr>
              <a:xfrm>
                <a:off x="3345941" y="5326208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5467A785-4987-614F-9C74-0F00D3C44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941" y="5326208"/>
                <a:ext cx="320039" cy="369332"/>
              </a:xfrm>
              <a:prstGeom prst="rect">
                <a:avLst/>
              </a:prstGeom>
              <a:blipFill>
                <a:blip r:embed="rId36"/>
                <a:stretch>
                  <a:fillRect l="-2592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0D6DAAE9-991F-3D4B-8532-E5103437F3F6}"/>
                  </a:ext>
                </a:extLst>
              </p:cNvPr>
              <p:cNvSpPr txBox="1"/>
              <p:nvPr/>
            </p:nvSpPr>
            <p:spPr>
              <a:xfrm>
                <a:off x="4759228" y="5308311"/>
                <a:ext cx="3698972" cy="4241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0D6DAAE9-991F-3D4B-8532-E5103437F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228" y="5308311"/>
                <a:ext cx="3698972" cy="424155"/>
              </a:xfrm>
              <a:prstGeom prst="rect">
                <a:avLst/>
              </a:prstGeom>
              <a:blipFill>
                <a:blip r:embed="rId37"/>
                <a:stretch>
                  <a:fillRect l="-1712" b="-3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9048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33" grpId="0"/>
      <p:bldP spid="134" grpId="0"/>
      <p:bldP spid="139" grpId="0"/>
      <p:bldP spid="140" grpId="0"/>
      <p:bldP spid="145" grpId="0"/>
      <p:bldP spid="146" grpId="0"/>
      <p:bldP spid="162" grpId="0"/>
      <p:bldP spid="163" grpId="0"/>
      <p:bldP spid="16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3"/>
          <p:cNvGrpSpPr/>
          <p:nvPr/>
        </p:nvGrpSpPr>
        <p:grpSpPr>
          <a:xfrm>
            <a:off x="2489425" y="2819402"/>
            <a:ext cx="861580" cy="1981167"/>
            <a:chOff x="2487470" y="2442390"/>
            <a:chExt cx="861580" cy="1981167"/>
          </a:xfrm>
        </p:grpSpPr>
        <p:sp>
          <p:nvSpPr>
            <p:cNvPr id="45" name="TextBox 44"/>
            <p:cNvSpPr txBox="1"/>
            <p:nvPr/>
          </p:nvSpPr>
          <p:spPr>
            <a:xfrm rot="18223117">
              <a:off x="1975064" y="3365031"/>
              <a:ext cx="1624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600" dirty="0">
                  <a:solidFill>
                    <a:prstClr val="black"/>
                  </a:solidFill>
                  <a:latin typeface="Trebuchet MS"/>
                  <a:cs typeface="Trebuchet MS"/>
                </a:rPr>
                <a:t>aligning</a:t>
              </a:r>
            </a:p>
          </p:txBody>
        </p:sp>
        <p:cxnSp>
          <p:nvCxnSpPr>
            <p:cNvPr id="46" name="Straight Arrow Connector 26"/>
            <p:cNvCxnSpPr/>
            <p:nvPr/>
          </p:nvCxnSpPr>
          <p:spPr>
            <a:xfrm rot="5400000" flipH="1" flipV="1">
              <a:off x="2264858" y="2665002"/>
              <a:ext cx="1306803" cy="861580"/>
            </a:xfrm>
            <a:prstGeom prst="straightConnector1">
              <a:avLst/>
            </a:prstGeom>
            <a:ln w="25400">
              <a:solidFill>
                <a:schemeClr val="accent2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</a:t>
            </a:r>
            <a:r>
              <a:rPr lang="en-US" dirty="0" err="1"/>
              <a:t>Nulling</a:t>
            </a:r>
            <a:r>
              <a:rPr lang="en-US" dirty="0"/>
              <a:t> and </a:t>
            </a:r>
            <a:r>
              <a:rPr lang="en-US" dirty="0">
                <a:solidFill>
                  <a:srgbClr val="C0504D"/>
                </a:solidFill>
              </a:rPr>
              <a:t>Alignment</a:t>
            </a:r>
            <a:endParaRPr lang="en-US" sz="4000" dirty="0"/>
          </a:p>
        </p:txBody>
      </p:sp>
      <p:grpSp>
        <p:nvGrpSpPr>
          <p:cNvPr id="4" name="Group 12"/>
          <p:cNvGrpSpPr/>
          <p:nvPr/>
        </p:nvGrpSpPr>
        <p:grpSpPr>
          <a:xfrm rot="16200000">
            <a:off x="2334375" y="1818927"/>
            <a:ext cx="1137531" cy="2090593"/>
            <a:chOff x="3531862" y="1709064"/>
            <a:chExt cx="1390937" cy="2818683"/>
          </a:xfrm>
        </p:grpSpPr>
        <p:sp>
          <p:nvSpPr>
            <p:cNvPr id="5" name="Isosceles Triangle 13"/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" name="Shape 5"/>
            <p:cNvCxnSpPr/>
            <p:nvPr/>
          </p:nvCxnSpPr>
          <p:spPr>
            <a:xfrm rot="16200000" flipH="1">
              <a:off x="3508390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15"/>
            <p:cNvSpPr/>
            <p:nvPr/>
          </p:nvSpPr>
          <p:spPr>
            <a:xfrm rot="16200000">
              <a:off x="390115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8" name="Shape 7"/>
            <p:cNvCxnSpPr/>
            <p:nvPr/>
          </p:nvCxnSpPr>
          <p:spPr>
            <a:xfrm rot="16200000">
              <a:off x="4204149" y="4103170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sosceles Triangle 8"/>
            <p:cNvSpPr/>
            <p:nvPr/>
          </p:nvSpPr>
          <p:spPr>
            <a:xfrm rot="16200000">
              <a:off x="4591665" y="3763557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0" name="Shape 9"/>
            <p:cNvCxnSpPr/>
            <p:nvPr/>
          </p:nvCxnSpPr>
          <p:spPr>
            <a:xfrm rot="16200000">
              <a:off x="3529645" y="4107522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Isosceles Triangle 10"/>
            <p:cNvSpPr/>
            <p:nvPr/>
          </p:nvSpPr>
          <p:spPr>
            <a:xfrm rot="16200000">
              <a:off x="3917160" y="3767908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2" name="Shape 11"/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 rot="5400000">
              <a:off x="4030124" y="3490305"/>
              <a:ext cx="380839" cy="1377364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 rot="5400000">
              <a:off x="4065868" y="1371255"/>
              <a:ext cx="380839" cy="1333023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40"/>
          <p:cNvGrpSpPr/>
          <p:nvPr/>
        </p:nvGrpSpPr>
        <p:grpSpPr>
          <a:xfrm rot="16200000">
            <a:off x="2585191" y="775747"/>
            <a:ext cx="601252" cy="2097761"/>
            <a:chOff x="1981201" y="1676401"/>
            <a:chExt cx="735198" cy="2828360"/>
          </a:xfrm>
        </p:grpSpPr>
        <p:cxnSp>
          <p:nvCxnSpPr>
            <p:cNvPr id="16" name="Shape 15"/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Isosceles Triangle 16"/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8" name="Shape 17"/>
            <p:cNvCxnSpPr/>
            <p:nvPr/>
          </p:nvCxnSpPr>
          <p:spPr>
            <a:xfrm rot="16200000">
              <a:off x="1988739" y="4084534"/>
              <a:ext cx="679531" cy="160923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Isosceles Triangle 18"/>
            <p:cNvSpPr/>
            <p:nvPr/>
          </p:nvSpPr>
          <p:spPr>
            <a:xfrm rot="16200000">
              <a:off x="2376253" y="376028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 rot="5400000">
              <a:off x="2158380" y="3811388"/>
              <a:ext cx="380839" cy="735198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86"/>
          <p:cNvGrpSpPr/>
          <p:nvPr/>
        </p:nvGrpSpPr>
        <p:grpSpPr>
          <a:xfrm rot="16200000">
            <a:off x="2165086" y="3243867"/>
            <a:ext cx="1478511" cy="2092155"/>
            <a:chOff x="2644260" y="2296205"/>
            <a:chExt cx="1013338" cy="1743461"/>
          </a:xfrm>
        </p:grpSpPr>
        <p:sp>
          <p:nvSpPr>
            <p:cNvPr id="23" name="Isosceles Triangle 13"/>
            <p:cNvSpPr/>
            <p:nvPr/>
          </p:nvSpPr>
          <p:spPr>
            <a:xfrm rot="16200000">
              <a:off x="3472640" y="2704353"/>
              <a:ext cx="127674" cy="79116"/>
            </a:xfrm>
            <a:prstGeom prst="triangl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4" name="Shape 23"/>
            <p:cNvCxnSpPr/>
            <p:nvPr/>
          </p:nvCxnSpPr>
          <p:spPr>
            <a:xfrm rot="16200000" flipH="1">
              <a:off x="3237712" y="2482013"/>
              <a:ext cx="445015" cy="73399"/>
            </a:xfrm>
            <a:prstGeom prst="bentConnector2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hape 24"/>
            <p:cNvCxnSpPr/>
            <p:nvPr/>
          </p:nvCxnSpPr>
          <p:spPr>
            <a:xfrm rot="16200000">
              <a:off x="3242386" y="3775629"/>
              <a:ext cx="420000" cy="90199"/>
            </a:xfrm>
            <a:prstGeom prst="bentConnector2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Isosceles Triangle 25"/>
            <p:cNvSpPr/>
            <p:nvPr/>
          </p:nvSpPr>
          <p:spPr>
            <a:xfrm rot="16200000">
              <a:off x="3473205" y="3564432"/>
              <a:ext cx="127674" cy="79116"/>
            </a:xfrm>
            <a:prstGeom prst="triangl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27" name="Group 12"/>
            <p:cNvGrpSpPr/>
            <p:nvPr/>
          </p:nvGrpSpPr>
          <p:grpSpPr>
            <a:xfrm>
              <a:off x="2644260" y="2296783"/>
              <a:ext cx="1013338" cy="1742883"/>
              <a:chOff x="3568342" y="1709059"/>
              <a:chExt cx="1807873" cy="2819852"/>
            </a:xfrm>
          </p:grpSpPr>
          <p:sp>
            <p:nvSpPr>
              <p:cNvPr id="28" name="Isosceles Triangle 13"/>
              <p:cNvSpPr/>
              <p:nvPr/>
            </p:nvSpPr>
            <p:spPr>
              <a:xfrm rot="16200000">
                <a:off x="4498635" y="2362840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9" name="Shape 28"/>
              <p:cNvCxnSpPr/>
              <p:nvPr/>
            </p:nvCxnSpPr>
            <p:spPr>
              <a:xfrm rot="16200000" flipH="1">
                <a:off x="3523179" y="2003586"/>
                <a:ext cx="720000" cy="130948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Isosceles Triangle 15"/>
              <p:cNvSpPr/>
              <p:nvPr/>
            </p:nvSpPr>
            <p:spPr>
              <a:xfrm rot="16200000">
                <a:off x="3915944" y="2358488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1" name="Shape 30"/>
              <p:cNvCxnSpPr/>
              <p:nvPr/>
            </p:nvCxnSpPr>
            <p:spPr>
              <a:xfrm rot="16200000">
                <a:off x="4094543" y="4104335"/>
                <a:ext cx="679527" cy="160922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Isosceles Triangle 31"/>
              <p:cNvSpPr/>
              <p:nvPr/>
            </p:nvSpPr>
            <p:spPr>
              <a:xfrm rot="16200000">
                <a:off x="4482057" y="3763555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3" name="Shape 32"/>
              <p:cNvCxnSpPr/>
              <p:nvPr/>
            </p:nvCxnSpPr>
            <p:spPr>
              <a:xfrm rot="16200000">
                <a:off x="3518645" y="4108687"/>
                <a:ext cx="679527" cy="160922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Isosceles Triangle 33"/>
              <p:cNvSpPr/>
              <p:nvPr/>
            </p:nvSpPr>
            <p:spPr>
              <a:xfrm rot="16200000">
                <a:off x="3906159" y="3767906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5" name="Shape 34"/>
              <p:cNvCxnSpPr/>
              <p:nvPr/>
            </p:nvCxnSpPr>
            <p:spPr>
              <a:xfrm rot="16200000" flipH="1">
                <a:off x="4105869" y="2003584"/>
                <a:ext cx="720000" cy="130950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ounded Rectangle 35"/>
              <p:cNvSpPr/>
              <p:nvPr/>
            </p:nvSpPr>
            <p:spPr>
              <a:xfrm rot="5400000">
                <a:off x="4277097" y="3279811"/>
                <a:ext cx="380840" cy="1798349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 rot="5400000">
                <a:off x="4297346" y="1127866"/>
                <a:ext cx="359389" cy="1798349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533400" y="1596009"/>
            <a:ext cx="12974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Alice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4755" y="2667132"/>
            <a:ext cx="10432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Bob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5380" y="4026618"/>
            <a:ext cx="868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Chris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426539" y="1779381"/>
            <a:ext cx="891436" cy="2247237"/>
            <a:chOff x="2576984" y="1554769"/>
            <a:chExt cx="891436" cy="2247237"/>
          </a:xfrm>
        </p:grpSpPr>
        <p:sp>
          <p:nvSpPr>
            <p:cNvPr id="42" name="TextBox 41"/>
            <p:cNvSpPr txBox="1"/>
            <p:nvPr/>
          </p:nvSpPr>
          <p:spPr>
            <a:xfrm rot="17372149">
              <a:off x="2010901" y="2470391"/>
              <a:ext cx="1624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600" dirty="0" err="1">
                  <a:solidFill>
                    <a:prstClr val="black"/>
                  </a:solidFill>
                  <a:latin typeface="Trebuchet MS"/>
                  <a:cs typeface="Trebuchet MS"/>
                </a:rPr>
                <a:t>nulling</a:t>
              </a:r>
              <a:endParaRPr lang="en-US" sz="26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43" name="Straight Arrow Connector 26"/>
            <p:cNvCxnSpPr/>
            <p:nvPr/>
          </p:nvCxnSpPr>
          <p:spPr>
            <a:xfrm rot="5400000" flipH="1" flipV="1">
              <a:off x="1930526" y="2264113"/>
              <a:ext cx="2247237" cy="828550"/>
            </a:xfrm>
            <a:prstGeom prst="straightConnector1">
              <a:avLst/>
            </a:prstGeom>
            <a:ln w="25400">
              <a:solidFill>
                <a:schemeClr val="accent2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4367360" y="1547954"/>
            <a:ext cx="4014640" cy="2017681"/>
            <a:chOff x="3657102" y="2972493"/>
            <a:chExt cx="4014640" cy="2017681"/>
          </a:xfrm>
        </p:grpSpPr>
        <p:grpSp>
          <p:nvGrpSpPr>
            <p:cNvPr id="62" name="Group 53"/>
            <p:cNvGrpSpPr/>
            <p:nvPr/>
          </p:nvGrpSpPr>
          <p:grpSpPr>
            <a:xfrm>
              <a:off x="3957760" y="3731098"/>
              <a:ext cx="1893535" cy="1259076"/>
              <a:chOff x="3957760" y="4035898"/>
              <a:chExt cx="1893535" cy="1259076"/>
            </a:xfrm>
          </p:grpSpPr>
          <p:cxnSp>
            <p:nvCxnSpPr>
              <p:cNvPr id="65" name="Straight Arrow Connector 64"/>
              <p:cNvCxnSpPr/>
              <p:nvPr/>
            </p:nvCxnSpPr>
            <p:spPr>
              <a:xfrm flipV="1">
                <a:off x="4427979" y="4035898"/>
                <a:ext cx="1423316" cy="1254341"/>
              </a:xfrm>
              <a:prstGeom prst="straightConnector1">
                <a:avLst/>
              </a:prstGeom>
              <a:ln w="50800">
                <a:solidFill>
                  <a:schemeClr val="accent4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 rot="16200000" flipV="1">
                <a:off x="3661785" y="4528778"/>
                <a:ext cx="1062171" cy="470221"/>
              </a:xfrm>
              <a:prstGeom prst="straightConnector1">
                <a:avLst/>
              </a:prstGeom>
              <a:ln w="127000">
                <a:solidFill>
                  <a:schemeClr val="accent3">
                    <a:lumMod val="75000"/>
                  </a:schemeClr>
                </a:solidFill>
                <a:tailEnd type="stealth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62"/>
            <p:cNvSpPr txBox="1"/>
            <p:nvPr/>
          </p:nvSpPr>
          <p:spPr>
            <a:xfrm>
              <a:off x="5627234" y="2972493"/>
              <a:ext cx="2044508" cy="718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Trebuchet MS"/>
                  <a:cs typeface="Trebuchet MS"/>
                </a:rPr>
                <a:t>Alice + Chris</a:t>
              </a:r>
              <a:br>
                <a:rPr lang="en-US" sz="2400" dirty="0">
                  <a:solidFill>
                    <a:srgbClr val="000000"/>
                  </a:solidFill>
                  <a:latin typeface="Trebuchet MS"/>
                  <a:cs typeface="Trebuchet MS"/>
                </a:rPr>
              </a:br>
              <a:r>
                <a:rPr lang="en-US" sz="2400" dirty="0">
                  <a:solidFill>
                    <a:srgbClr val="000000"/>
                  </a:solidFill>
                  <a:latin typeface="Trebuchet MS"/>
                  <a:cs typeface="Trebuchet MS"/>
                </a:rPr>
                <a:t>(unwanted)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657102" y="3481939"/>
              <a:ext cx="73804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prstClr val="black"/>
                  </a:solidFill>
                  <a:latin typeface="Trebuchet MS"/>
                  <a:cs typeface="Trebuchet MS"/>
                </a:rPr>
                <a:t>Bob</a:t>
              </a:r>
            </a:p>
          </p:txBody>
        </p:sp>
      </p:grpSp>
      <p:sp>
        <p:nvSpPr>
          <p:cNvPr id="70" name="Content Placeholder 34"/>
          <p:cNvSpPr txBox="1">
            <a:spLocks/>
          </p:cNvSpPr>
          <p:nvPr/>
        </p:nvSpPr>
        <p:spPr>
          <a:xfrm>
            <a:off x="4330736" y="3809877"/>
            <a:ext cx="4633752" cy="11297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en-US" sz="3200" dirty="0">
                <a:solidFill>
                  <a:prstClr val="black"/>
                </a:solidFill>
                <a:ea typeface="MS UI Gothic" pitchFamily="34" charset="-128"/>
                <a:cs typeface="Trebuchet MS"/>
              </a:rPr>
              <a:t>2-signals in 2D-space</a:t>
            </a:r>
          </a:p>
          <a:p>
            <a:pPr algn="ctr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en-US" sz="3200" dirty="0">
                <a:solidFill>
                  <a:prstClr val="black"/>
                </a:solidFill>
                <a:ea typeface="MS UI Gothic" pitchFamily="34" charset="-128"/>
                <a:cs typeface="Trebuchet MS"/>
                <a:sym typeface="Wingdings" pitchFamily="2" charset="2"/>
              </a:rPr>
              <a:t></a:t>
            </a:r>
            <a:r>
              <a:rPr lang="en-US" sz="3200" dirty="0">
                <a:solidFill>
                  <a:prstClr val="black"/>
                </a:solidFill>
                <a:ea typeface="MS UI Gothic" pitchFamily="34" charset="-128"/>
                <a:cs typeface="Trebuchet MS"/>
              </a:rPr>
              <a:t>Can decode Bob’s signal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5157354" y="2150007"/>
            <a:ext cx="3274" cy="135311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183930" y="3544088"/>
            <a:ext cx="1980358" cy="152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4107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3"/>
          <p:cNvGrpSpPr/>
          <p:nvPr/>
        </p:nvGrpSpPr>
        <p:grpSpPr>
          <a:xfrm>
            <a:off x="2489425" y="2819402"/>
            <a:ext cx="861580" cy="1981167"/>
            <a:chOff x="2487470" y="2442390"/>
            <a:chExt cx="861580" cy="1981167"/>
          </a:xfrm>
        </p:grpSpPr>
        <p:sp>
          <p:nvSpPr>
            <p:cNvPr id="45" name="TextBox 44"/>
            <p:cNvSpPr txBox="1"/>
            <p:nvPr/>
          </p:nvSpPr>
          <p:spPr>
            <a:xfrm rot="18223117">
              <a:off x="1975064" y="3365031"/>
              <a:ext cx="1624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600" dirty="0">
                  <a:solidFill>
                    <a:prstClr val="black"/>
                  </a:solidFill>
                  <a:latin typeface="Trebuchet MS"/>
                  <a:cs typeface="Trebuchet MS"/>
                </a:rPr>
                <a:t>aligning</a:t>
              </a:r>
            </a:p>
          </p:txBody>
        </p:sp>
        <p:cxnSp>
          <p:nvCxnSpPr>
            <p:cNvPr id="46" name="Straight Arrow Connector 26"/>
            <p:cNvCxnSpPr/>
            <p:nvPr/>
          </p:nvCxnSpPr>
          <p:spPr>
            <a:xfrm rot="5400000" flipH="1" flipV="1">
              <a:off x="2264858" y="2665002"/>
              <a:ext cx="1306803" cy="861580"/>
            </a:xfrm>
            <a:prstGeom prst="straightConnector1">
              <a:avLst/>
            </a:prstGeom>
            <a:ln w="25400">
              <a:solidFill>
                <a:schemeClr val="accent2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</a:t>
            </a:r>
            <a:r>
              <a:rPr lang="en-US" dirty="0" err="1"/>
              <a:t>Nulling</a:t>
            </a:r>
            <a:r>
              <a:rPr lang="en-US" dirty="0"/>
              <a:t> and </a:t>
            </a:r>
            <a:r>
              <a:rPr lang="en-US" dirty="0">
                <a:solidFill>
                  <a:srgbClr val="C0504D"/>
                </a:solidFill>
              </a:rPr>
              <a:t>Alignment</a:t>
            </a:r>
            <a:endParaRPr lang="en-US" sz="4000" dirty="0"/>
          </a:p>
        </p:txBody>
      </p:sp>
      <p:grpSp>
        <p:nvGrpSpPr>
          <p:cNvPr id="4" name="Group 12"/>
          <p:cNvGrpSpPr/>
          <p:nvPr/>
        </p:nvGrpSpPr>
        <p:grpSpPr>
          <a:xfrm rot="16200000">
            <a:off x="2334375" y="1818927"/>
            <a:ext cx="1137531" cy="2090593"/>
            <a:chOff x="3531862" y="1709064"/>
            <a:chExt cx="1390937" cy="2818683"/>
          </a:xfrm>
        </p:grpSpPr>
        <p:sp>
          <p:nvSpPr>
            <p:cNvPr id="5" name="Isosceles Triangle 13"/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" name="Shape 5"/>
            <p:cNvCxnSpPr/>
            <p:nvPr/>
          </p:nvCxnSpPr>
          <p:spPr>
            <a:xfrm rot="16200000" flipH="1">
              <a:off x="3508390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15"/>
            <p:cNvSpPr/>
            <p:nvPr/>
          </p:nvSpPr>
          <p:spPr>
            <a:xfrm rot="16200000">
              <a:off x="390115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8" name="Shape 7"/>
            <p:cNvCxnSpPr/>
            <p:nvPr/>
          </p:nvCxnSpPr>
          <p:spPr>
            <a:xfrm rot="16200000">
              <a:off x="4204149" y="4103170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sosceles Triangle 8"/>
            <p:cNvSpPr/>
            <p:nvPr/>
          </p:nvSpPr>
          <p:spPr>
            <a:xfrm rot="16200000">
              <a:off x="4591665" y="3763557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0" name="Shape 9"/>
            <p:cNvCxnSpPr/>
            <p:nvPr/>
          </p:nvCxnSpPr>
          <p:spPr>
            <a:xfrm rot="16200000">
              <a:off x="3529645" y="4107522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Isosceles Triangle 10"/>
            <p:cNvSpPr/>
            <p:nvPr/>
          </p:nvSpPr>
          <p:spPr>
            <a:xfrm rot="16200000">
              <a:off x="3917160" y="3767908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2" name="Shape 11"/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 rot="5400000">
              <a:off x="4030124" y="3490305"/>
              <a:ext cx="380839" cy="1377364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 rot="5400000">
              <a:off x="4065868" y="1371255"/>
              <a:ext cx="380839" cy="1333023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40"/>
          <p:cNvGrpSpPr/>
          <p:nvPr/>
        </p:nvGrpSpPr>
        <p:grpSpPr>
          <a:xfrm rot="16200000">
            <a:off x="2585191" y="775747"/>
            <a:ext cx="601252" cy="2097761"/>
            <a:chOff x="1981201" y="1676401"/>
            <a:chExt cx="735198" cy="2828360"/>
          </a:xfrm>
        </p:grpSpPr>
        <p:cxnSp>
          <p:nvCxnSpPr>
            <p:cNvPr id="16" name="Shape 15"/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Isosceles Triangle 16"/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8" name="Shape 17"/>
            <p:cNvCxnSpPr/>
            <p:nvPr/>
          </p:nvCxnSpPr>
          <p:spPr>
            <a:xfrm rot="16200000">
              <a:off x="1988739" y="4084534"/>
              <a:ext cx="679531" cy="160923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Isosceles Triangle 18"/>
            <p:cNvSpPr/>
            <p:nvPr/>
          </p:nvSpPr>
          <p:spPr>
            <a:xfrm rot="16200000">
              <a:off x="2376253" y="376028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 rot="5400000">
              <a:off x="2158380" y="3811388"/>
              <a:ext cx="380839" cy="735198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86"/>
          <p:cNvGrpSpPr/>
          <p:nvPr/>
        </p:nvGrpSpPr>
        <p:grpSpPr>
          <a:xfrm rot="16200000">
            <a:off x="2165086" y="3243867"/>
            <a:ext cx="1478511" cy="2092155"/>
            <a:chOff x="2644260" y="2296205"/>
            <a:chExt cx="1013338" cy="1743461"/>
          </a:xfrm>
        </p:grpSpPr>
        <p:sp>
          <p:nvSpPr>
            <p:cNvPr id="23" name="Isosceles Triangle 13"/>
            <p:cNvSpPr/>
            <p:nvPr/>
          </p:nvSpPr>
          <p:spPr>
            <a:xfrm rot="16200000">
              <a:off x="3472640" y="2704353"/>
              <a:ext cx="127674" cy="79116"/>
            </a:xfrm>
            <a:prstGeom prst="triangl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4" name="Shape 23"/>
            <p:cNvCxnSpPr/>
            <p:nvPr/>
          </p:nvCxnSpPr>
          <p:spPr>
            <a:xfrm rot="16200000" flipH="1">
              <a:off x="3237712" y="2482013"/>
              <a:ext cx="445015" cy="73399"/>
            </a:xfrm>
            <a:prstGeom prst="bentConnector2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hape 24"/>
            <p:cNvCxnSpPr/>
            <p:nvPr/>
          </p:nvCxnSpPr>
          <p:spPr>
            <a:xfrm rot="16200000">
              <a:off x="3242386" y="3775629"/>
              <a:ext cx="420000" cy="90199"/>
            </a:xfrm>
            <a:prstGeom prst="bentConnector2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Isosceles Triangle 25"/>
            <p:cNvSpPr/>
            <p:nvPr/>
          </p:nvSpPr>
          <p:spPr>
            <a:xfrm rot="16200000">
              <a:off x="3473205" y="3564432"/>
              <a:ext cx="127674" cy="79116"/>
            </a:xfrm>
            <a:prstGeom prst="triangl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27" name="Group 12"/>
            <p:cNvGrpSpPr/>
            <p:nvPr/>
          </p:nvGrpSpPr>
          <p:grpSpPr>
            <a:xfrm>
              <a:off x="2644260" y="2296783"/>
              <a:ext cx="1013338" cy="1742883"/>
              <a:chOff x="3568342" y="1709059"/>
              <a:chExt cx="1807873" cy="2819852"/>
            </a:xfrm>
          </p:grpSpPr>
          <p:sp>
            <p:nvSpPr>
              <p:cNvPr id="28" name="Isosceles Triangle 13"/>
              <p:cNvSpPr/>
              <p:nvPr/>
            </p:nvSpPr>
            <p:spPr>
              <a:xfrm rot="16200000">
                <a:off x="4498635" y="2362840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9" name="Shape 28"/>
              <p:cNvCxnSpPr/>
              <p:nvPr/>
            </p:nvCxnSpPr>
            <p:spPr>
              <a:xfrm rot="16200000" flipH="1">
                <a:off x="3523179" y="2003586"/>
                <a:ext cx="720000" cy="130948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Isosceles Triangle 15"/>
              <p:cNvSpPr/>
              <p:nvPr/>
            </p:nvSpPr>
            <p:spPr>
              <a:xfrm rot="16200000">
                <a:off x="3915944" y="2358488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1" name="Shape 30"/>
              <p:cNvCxnSpPr/>
              <p:nvPr/>
            </p:nvCxnSpPr>
            <p:spPr>
              <a:xfrm rot="16200000">
                <a:off x="4094543" y="4104335"/>
                <a:ext cx="679527" cy="160922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Isosceles Triangle 31"/>
              <p:cNvSpPr/>
              <p:nvPr/>
            </p:nvSpPr>
            <p:spPr>
              <a:xfrm rot="16200000">
                <a:off x="4482057" y="3763555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3" name="Shape 32"/>
              <p:cNvCxnSpPr/>
              <p:nvPr/>
            </p:nvCxnSpPr>
            <p:spPr>
              <a:xfrm rot="16200000">
                <a:off x="3518645" y="4108687"/>
                <a:ext cx="679527" cy="160922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Isosceles Triangle 33"/>
              <p:cNvSpPr/>
              <p:nvPr/>
            </p:nvSpPr>
            <p:spPr>
              <a:xfrm rot="16200000">
                <a:off x="3906159" y="3767906"/>
                <a:ext cx="206567" cy="141149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5" name="Shape 34"/>
              <p:cNvCxnSpPr/>
              <p:nvPr/>
            </p:nvCxnSpPr>
            <p:spPr>
              <a:xfrm rot="16200000" flipH="1">
                <a:off x="4105869" y="2003584"/>
                <a:ext cx="720000" cy="130950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ounded Rectangle 35"/>
              <p:cNvSpPr/>
              <p:nvPr/>
            </p:nvSpPr>
            <p:spPr>
              <a:xfrm rot="5400000">
                <a:off x="4277097" y="3279811"/>
                <a:ext cx="380840" cy="1798349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 rot="5400000">
                <a:off x="4297346" y="1127866"/>
                <a:ext cx="359389" cy="1798349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533400" y="1596009"/>
            <a:ext cx="12974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Alice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4755" y="2667132"/>
            <a:ext cx="10432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Bob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5380" y="4026618"/>
            <a:ext cx="868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Chris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426539" y="1779381"/>
            <a:ext cx="891436" cy="2247237"/>
            <a:chOff x="2576984" y="1554769"/>
            <a:chExt cx="891436" cy="2247237"/>
          </a:xfrm>
        </p:grpSpPr>
        <p:sp>
          <p:nvSpPr>
            <p:cNvPr id="42" name="TextBox 41"/>
            <p:cNvSpPr txBox="1"/>
            <p:nvPr/>
          </p:nvSpPr>
          <p:spPr>
            <a:xfrm rot="17372149">
              <a:off x="2010901" y="2470391"/>
              <a:ext cx="1624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600" dirty="0" err="1">
                  <a:solidFill>
                    <a:prstClr val="black"/>
                  </a:solidFill>
                  <a:latin typeface="Trebuchet MS"/>
                  <a:cs typeface="Trebuchet MS"/>
                </a:rPr>
                <a:t>nulling</a:t>
              </a:r>
              <a:endParaRPr lang="en-US" sz="26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cxnSp>
          <p:nvCxnSpPr>
            <p:cNvPr id="43" name="Straight Arrow Connector 26"/>
            <p:cNvCxnSpPr/>
            <p:nvPr/>
          </p:nvCxnSpPr>
          <p:spPr>
            <a:xfrm rot="5400000" flipH="1" flipV="1">
              <a:off x="1930526" y="2264113"/>
              <a:ext cx="2247237" cy="828550"/>
            </a:xfrm>
            <a:prstGeom prst="straightConnector1">
              <a:avLst/>
            </a:prstGeom>
            <a:ln w="25400">
              <a:solidFill>
                <a:schemeClr val="accent2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1371600" y="3607713"/>
                <a:ext cx="4600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z</m:t>
                      </m:r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3607713"/>
                <a:ext cx="460061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371600" y="4114800"/>
                <a:ext cx="46326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𝛽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z</m:t>
                      </m:r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114800"/>
                <a:ext cx="463267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386204" y="4592075"/>
                <a:ext cx="4344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𝛾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z</m:t>
                      </m:r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204" y="4592075"/>
                <a:ext cx="434413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4372024" y="1578244"/>
                <a:ext cx="426353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11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𝛼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21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𝛽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31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𝛾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z</m:t>
                      </m:r>
                      <m:r>
                        <a:rPr lang="en-US" sz="2800" b="0" i="0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8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024" y="1578244"/>
                <a:ext cx="4263539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4228758" y="2308450"/>
                <a:ext cx="4904869" cy="8908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s-I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is-I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12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charset="0"/>
                                </a:rPr>
                                <m:t>𝛼</m:t>
                              </m:r>
                              <m:r>
                                <a:rPr lang="en-US" sz="2800" i="1"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22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en-US" sz="2800" i="1"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32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charset="0"/>
                                </a:rPr>
                                <m:t>𝛾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13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charset="0"/>
                                </a:rPr>
                                <m:t>𝛼</m:t>
                              </m:r>
                              <m:r>
                                <a:rPr lang="en-US" sz="2800" i="1"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23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en-US" sz="2800" i="1"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33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charset="0"/>
                                </a:rPr>
                                <m:t>𝛾</m:t>
                              </m:r>
                            </m:den>
                          </m:f>
                        </m:e>
                      </m:d>
                      <m:r>
                        <a:rPr lang="is-I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is-I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is-I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𝑎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𝑎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8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758" y="2308450"/>
                <a:ext cx="4904869" cy="89088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85430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 rot="16200000">
            <a:off x="2334375" y="1818927"/>
            <a:ext cx="1137531" cy="2090593"/>
            <a:chOff x="3531862" y="1709064"/>
            <a:chExt cx="1390937" cy="2818683"/>
          </a:xfrm>
        </p:grpSpPr>
        <p:sp>
          <p:nvSpPr>
            <p:cNvPr id="5" name="Isosceles Triangle 13"/>
            <p:cNvSpPr/>
            <p:nvPr/>
          </p:nvSpPr>
          <p:spPr>
            <a:xfrm rot="16200000">
              <a:off x="4605244" y="2362843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6" name="Shape 5"/>
            <p:cNvCxnSpPr/>
            <p:nvPr/>
          </p:nvCxnSpPr>
          <p:spPr>
            <a:xfrm rot="16200000" flipH="1">
              <a:off x="3508390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Isosceles Triangle 15"/>
            <p:cNvSpPr/>
            <p:nvPr/>
          </p:nvSpPr>
          <p:spPr>
            <a:xfrm rot="16200000">
              <a:off x="3901155" y="2358491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8" name="Shape 7"/>
            <p:cNvCxnSpPr/>
            <p:nvPr/>
          </p:nvCxnSpPr>
          <p:spPr>
            <a:xfrm rot="16200000">
              <a:off x="4204149" y="4103170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sosceles Triangle 8"/>
            <p:cNvSpPr/>
            <p:nvPr/>
          </p:nvSpPr>
          <p:spPr>
            <a:xfrm rot="16200000">
              <a:off x="4591665" y="3763557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0" name="Shape 9"/>
            <p:cNvCxnSpPr/>
            <p:nvPr/>
          </p:nvCxnSpPr>
          <p:spPr>
            <a:xfrm rot="16200000">
              <a:off x="3529645" y="4107522"/>
              <a:ext cx="679528" cy="160922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Isosceles Triangle 10"/>
            <p:cNvSpPr/>
            <p:nvPr/>
          </p:nvSpPr>
          <p:spPr>
            <a:xfrm rot="16200000">
              <a:off x="3917160" y="3767908"/>
              <a:ext cx="206567" cy="141149"/>
            </a:xfrm>
            <a:prstGeom prst="triangl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12" name="Shape 11"/>
            <p:cNvCxnSpPr/>
            <p:nvPr/>
          </p:nvCxnSpPr>
          <p:spPr>
            <a:xfrm rot="16200000" flipH="1">
              <a:off x="4212478" y="2003589"/>
              <a:ext cx="720000" cy="130949"/>
            </a:xfrm>
            <a:prstGeom prst="bentConnector2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 rot="5400000">
              <a:off x="4030124" y="3490305"/>
              <a:ext cx="380839" cy="1377364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 rot="5400000">
              <a:off x="4065868" y="1371255"/>
              <a:ext cx="380839" cy="1333023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40"/>
          <p:cNvGrpSpPr/>
          <p:nvPr/>
        </p:nvGrpSpPr>
        <p:grpSpPr>
          <a:xfrm rot="16200000">
            <a:off x="2585191" y="775747"/>
            <a:ext cx="601252" cy="2097761"/>
            <a:chOff x="1981201" y="1676401"/>
            <a:chExt cx="735198" cy="2828360"/>
          </a:xfrm>
        </p:grpSpPr>
        <p:cxnSp>
          <p:nvCxnSpPr>
            <p:cNvPr id="18" name="Shape 17"/>
            <p:cNvCxnSpPr/>
            <p:nvPr/>
          </p:nvCxnSpPr>
          <p:spPr>
            <a:xfrm rot="16200000" flipH="1">
              <a:off x="1962488" y="1949927"/>
              <a:ext cx="720000" cy="172947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Isosceles Triangle 18"/>
            <p:cNvSpPr/>
            <p:nvPr/>
          </p:nvSpPr>
          <p:spPr>
            <a:xfrm rot="16200000">
              <a:off x="2376253" y="232582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cxnSp>
          <p:nvCxnSpPr>
            <p:cNvPr id="20" name="Shape 19"/>
            <p:cNvCxnSpPr/>
            <p:nvPr/>
          </p:nvCxnSpPr>
          <p:spPr>
            <a:xfrm rot="16200000">
              <a:off x="1988739" y="4084534"/>
              <a:ext cx="679531" cy="160923"/>
            </a:xfrm>
            <a:prstGeom prst="bentConnector2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Isosceles Triangle 20"/>
            <p:cNvSpPr/>
            <p:nvPr/>
          </p:nvSpPr>
          <p:spPr>
            <a:xfrm rot="16200000">
              <a:off x="2376253" y="3760287"/>
              <a:ext cx="206567" cy="141149"/>
            </a:xfrm>
            <a:prstGeom prst="triangl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 rot="5400000">
              <a:off x="2158381" y="1670169"/>
              <a:ext cx="380839" cy="73519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 rot="5400000">
              <a:off x="2158380" y="3811388"/>
              <a:ext cx="380839" cy="735198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33400" y="1596009"/>
            <a:ext cx="12974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Alice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54755" y="2667132"/>
            <a:ext cx="10432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rebuchet MS"/>
                <a:cs typeface="Trebuchet MS"/>
              </a:rPr>
              <a:t>Bob</a:t>
            </a:r>
          </a:p>
        </p:txBody>
      </p:sp>
      <p:grpSp>
        <p:nvGrpSpPr>
          <p:cNvPr id="4" name="Group 47"/>
          <p:cNvGrpSpPr/>
          <p:nvPr/>
        </p:nvGrpSpPr>
        <p:grpSpPr>
          <a:xfrm>
            <a:off x="545380" y="3550689"/>
            <a:ext cx="3405039" cy="1478511"/>
            <a:chOff x="545380" y="3550689"/>
            <a:chExt cx="3405039" cy="1478511"/>
          </a:xfrm>
        </p:grpSpPr>
        <p:grpSp>
          <p:nvGrpSpPr>
            <p:cNvPr id="15" name="Group 86"/>
            <p:cNvGrpSpPr/>
            <p:nvPr/>
          </p:nvGrpSpPr>
          <p:grpSpPr>
            <a:xfrm rot="16200000">
              <a:off x="2165086" y="3243867"/>
              <a:ext cx="1478511" cy="2092155"/>
              <a:chOff x="2644260" y="2296205"/>
              <a:chExt cx="1013338" cy="1743461"/>
            </a:xfrm>
          </p:grpSpPr>
          <p:sp>
            <p:nvSpPr>
              <p:cNvPr id="25" name="Isosceles Triangle 13"/>
              <p:cNvSpPr/>
              <p:nvPr/>
            </p:nvSpPr>
            <p:spPr>
              <a:xfrm rot="16200000">
                <a:off x="3472640" y="2704353"/>
                <a:ext cx="127674" cy="79116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6" name="Shape 25"/>
              <p:cNvCxnSpPr/>
              <p:nvPr/>
            </p:nvCxnSpPr>
            <p:spPr>
              <a:xfrm rot="16200000" flipH="1">
                <a:off x="3237712" y="2482013"/>
                <a:ext cx="445015" cy="73399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hape 26"/>
              <p:cNvCxnSpPr/>
              <p:nvPr/>
            </p:nvCxnSpPr>
            <p:spPr>
              <a:xfrm rot="16200000">
                <a:off x="3242386" y="3775629"/>
                <a:ext cx="420000" cy="90199"/>
              </a:xfrm>
              <a:prstGeom prst="bentConnector2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Isosceles Triangle 27"/>
              <p:cNvSpPr/>
              <p:nvPr/>
            </p:nvSpPr>
            <p:spPr>
              <a:xfrm rot="16200000">
                <a:off x="3473205" y="3564432"/>
                <a:ext cx="127674" cy="79116"/>
              </a:xfrm>
              <a:prstGeom prst="triangl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6" name="Group 12"/>
              <p:cNvGrpSpPr/>
              <p:nvPr/>
            </p:nvGrpSpPr>
            <p:grpSpPr>
              <a:xfrm>
                <a:off x="2644260" y="2296783"/>
                <a:ext cx="1013338" cy="1742883"/>
                <a:chOff x="3568342" y="1709059"/>
                <a:chExt cx="1807873" cy="2819852"/>
              </a:xfrm>
            </p:grpSpPr>
            <p:sp>
              <p:nvSpPr>
                <p:cNvPr id="30" name="Isosceles Triangle 13"/>
                <p:cNvSpPr/>
                <p:nvPr/>
              </p:nvSpPr>
              <p:spPr>
                <a:xfrm rot="16200000">
                  <a:off x="4498635" y="2362840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1" name="Shape 30"/>
                <p:cNvCxnSpPr/>
                <p:nvPr/>
              </p:nvCxnSpPr>
              <p:spPr>
                <a:xfrm rot="16200000" flipH="1">
                  <a:off x="3523179" y="2003586"/>
                  <a:ext cx="720000" cy="130948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Isosceles Triangle 15"/>
                <p:cNvSpPr/>
                <p:nvPr/>
              </p:nvSpPr>
              <p:spPr>
                <a:xfrm rot="16200000">
                  <a:off x="3915944" y="2358488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3" name="Shape 32"/>
                <p:cNvCxnSpPr/>
                <p:nvPr/>
              </p:nvCxnSpPr>
              <p:spPr>
                <a:xfrm rot="16200000">
                  <a:off x="4094543" y="4104335"/>
                  <a:ext cx="679527" cy="160922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Isosceles Triangle 33"/>
                <p:cNvSpPr/>
                <p:nvPr/>
              </p:nvSpPr>
              <p:spPr>
                <a:xfrm rot="16200000">
                  <a:off x="4482057" y="3763555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5" name="Shape 34"/>
                <p:cNvCxnSpPr/>
                <p:nvPr/>
              </p:nvCxnSpPr>
              <p:spPr>
                <a:xfrm rot="16200000">
                  <a:off x="3518645" y="4108687"/>
                  <a:ext cx="679527" cy="160922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Isosceles Triangle 35"/>
                <p:cNvSpPr/>
                <p:nvPr/>
              </p:nvSpPr>
              <p:spPr>
                <a:xfrm rot="16200000">
                  <a:off x="3906159" y="3767906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7" name="Shape 36"/>
                <p:cNvCxnSpPr/>
                <p:nvPr/>
              </p:nvCxnSpPr>
              <p:spPr>
                <a:xfrm rot="16200000" flipH="1">
                  <a:off x="4105869" y="2003584"/>
                  <a:ext cx="720000" cy="130950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ounded Rectangle 37"/>
                <p:cNvSpPr/>
                <p:nvPr/>
              </p:nvSpPr>
              <p:spPr>
                <a:xfrm rot="5400000">
                  <a:off x="4277097" y="3279811"/>
                  <a:ext cx="380840" cy="1798349"/>
                </a:xfrm>
                <a:prstGeom prst="roundRect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Rounded Rectangle 38"/>
                <p:cNvSpPr/>
                <p:nvPr/>
              </p:nvSpPr>
              <p:spPr>
                <a:xfrm rot="5400000">
                  <a:off x="4297346" y="1127866"/>
                  <a:ext cx="359389" cy="1798349"/>
                </a:xfrm>
                <a:prstGeom prst="roundRect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47" name="TextBox 46"/>
            <p:cNvSpPr txBox="1"/>
            <p:nvPr/>
          </p:nvSpPr>
          <p:spPr>
            <a:xfrm>
              <a:off x="545380" y="4026618"/>
              <a:ext cx="8688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Trebuchet MS"/>
                  <a:cs typeface="Trebuchet MS"/>
                </a:rPr>
                <a:t>Chris</a:t>
              </a:r>
            </a:p>
          </p:txBody>
        </p:sp>
      </p:grpSp>
      <p:cxnSp>
        <p:nvCxnSpPr>
          <p:cNvPr id="58" name="Straight Arrow Connector 26"/>
          <p:cNvCxnSpPr/>
          <p:nvPr/>
        </p:nvCxnSpPr>
        <p:spPr>
          <a:xfrm rot="16200000">
            <a:off x="2952568" y="2301648"/>
            <a:ext cx="2769" cy="910712"/>
          </a:xfrm>
          <a:prstGeom prst="straightConnector1">
            <a:avLst/>
          </a:prstGeom>
          <a:ln w="63500">
            <a:solidFill>
              <a:schemeClr val="accent3">
                <a:lumMod val="75000"/>
              </a:schemeClr>
            </a:solidFill>
            <a:prstDash val="soli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26"/>
          <p:cNvCxnSpPr/>
          <p:nvPr/>
        </p:nvCxnSpPr>
        <p:spPr>
          <a:xfrm rot="16200000">
            <a:off x="2901526" y="1214862"/>
            <a:ext cx="2769" cy="910713"/>
          </a:xfrm>
          <a:prstGeom prst="straightConnector1">
            <a:avLst/>
          </a:prstGeom>
          <a:ln w="63500">
            <a:prstDash val="soli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26"/>
          <p:cNvCxnSpPr/>
          <p:nvPr/>
        </p:nvCxnSpPr>
        <p:spPr>
          <a:xfrm rot="16200000">
            <a:off x="2928312" y="3692578"/>
            <a:ext cx="2769" cy="910712"/>
          </a:xfrm>
          <a:prstGeom prst="straightConnector1">
            <a:avLst/>
          </a:prstGeom>
          <a:ln w="63500">
            <a:solidFill>
              <a:schemeClr val="accent2"/>
            </a:solidFill>
            <a:prstDash val="solid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20688" y="0"/>
            <a:ext cx="9123312" cy="1124744"/>
          </a:xfrm>
        </p:spPr>
        <p:txBody>
          <a:bodyPr>
            <a:normAutofit/>
          </a:bodyPr>
          <a:lstStyle/>
          <a:p>
            <a:r>
              <a:rPr lang="en-US" dirty="0"/>
              <a:t>Use </a:t>
            </a:r>
            <a:r>
              <a:rPr lang="en-US" dirty="0" err="1"/>
              <a:t>Nulling</a:t>
            </a:r>
            <a:r>
              <a:rPr lang="en-US" dirty="0"/>
              <a:t> and </a:t>
            </a:r>
            <a:r>
              <a:rPr lang="en-US" dirty="0">
                <a:solidFill>
                  <a:srgbClr val="C0504D"/>
                </a:solidFill>
              </a:rPr>
              <a:t>Alignment</a:t>
            </a:r>
            <a:endParaRPr lang="en-US" sz="4000" dirty="0"/>
          </a:p>
        </p:txBody>
      </p:sp>
      <p:sp>
        <p:nvSpPr>
          <p:cNvPr id="44" name="Rounded Rectangle 43"/>
          <p:cNvSpPr/>
          <p:nvPr/>
        </p:nvSpPr>
        <p:spPr>
          <a:xfrm>
            <a:off x="4211960" y="1905523"/>
            <a:ext cx="4571999" cy="311588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cs typeface="Trebuchet MS"/>
              </a:rPr>
              <a:t>3 packets though receivers have fewer than 3 antennas</a:t>
            </a:r>
            <a:endParaRPr lang="en-US" sz="4400" dirty="0">
              <a:solidFill>
                <a:prstClr val="white"/>
              </a:solidFill>
              <a:cs typeface="Trebuchet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583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103"/>
          <p:cNvSpPr txBox="1"/>
          <p:nvPr/>
        </p:nvSpPr>
        <p:spPr>
          <a:xfrm>
            <a:off x="7772213" y="2313595"/>
            <a:ext cx="1610255" cy="52322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</a:rPr>
              <a:t>Ethernet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8171745" y="727539"/>
            <a:ext cx="118946" cy="416312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928505" y="538849"/>
            <a:ext cx="7102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4" name="TextBox 85"/>
          <p:cNvSpPr txBox="1">
            <a:spLocks noChangeArrowheads="1"/>
          </p:cNvSpPr>
          <p:nvPr/>
        </p:nvSpPr>
        <p:spPr bwMode="auto">
          <a:xfrm>
            <a:off x="1333500" y="1275681"/>
            <a:ext cx="139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2800" b="1" dirty="0">
                <a:solidFill>
                  <a:prstClr val="black"/>
                </a:solidFill>
              </a:rPr>
              <a:t>Alice</a:t>
            </a:r>
          </a:p>
        </p:txBody>
      </p:sp>
      <p:sp>
        <p:nvSpPr>
          <p:cNvPr id="55" name="TextBox 86"/>
          <p:cNvSpPr txBox="1">
            <a:spLocks noChangeArrowheads="1"/>
          </p:cNvSpPr>
          <p:nvPr/>
        </p:nvSpPr>
        <p:spPr bwMode="auto">
          <a:xfrm>
            <a:off x="3453045" y="1304255"/>
            <a:ext cx="850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2800" b="1" dirty="0">
                <a:solidFill>
                  <a:prstClr val="black"/>
                </a:solidFill>
              </a:rPr>
              <a:t>AP1</a:t>
            </a:r>
          </a:p>
        </p:txBody>
      </p:sp>
      <p:graphicFrame>
        <p:nvGraphicFramePr>
          <p:cNvPr id="1039" name="Object 7"/>
          <p:cNvGraphicFramePr>
            <a:graphicFrameLocks noChangeAspect="1"/>
          </p:cNvGraphicFramePr>
          <p:nvPr/>
        </p:nvGraphicFramePr>
        <p:xfrm>
          <a:off x="496659" y="798517"/>
          <a:ext cx="431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480" imgH="215640" progId="Equation.3">
                  <p:embed/>
                </p:oleObj>
              </mc:Choice>
              <mc:Fallback>
                <p:oleObj name="Equation" r:id="rId4" imgW="177480" imgH="215640" progId="Equation.3">
                  <p:embed/>
                  <p:pic>
                    <p:nvPicPr>
                      <p:cNvPr id="103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659" y="798517"/>
                        <a:ext cx="431800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0" name="Object 16"/>
          <p:cNvGraphicFramePr>
            <a:graphicFrameLocks noChangeAspect="1"/>
          </p:cNvGraphicFramePr>
          <p:nvPr/>
        </p:nvGraphicFramePr>
        <p:xfrm>
          <a:off x="456293" y="1804768"/>
          <a:ext cx="4635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0440" imgH="215640" progId="Equation.3">
                  <p:embed/>
                </p:oleObj>
              </mc:Choice>
              <mc:Fallback>
                <p:oleObj name="Equation" r:id="rId6" imgW="190440" imgH="215640" progId="Equation.3">
                  <p:embed/>
                  <p:pic>
                    <p:nvPicPr>
                      <p:cNvPr id="104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293" y="1804768"/>
                        <a:ext cx="463550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100"/>
          <p:cNvGrpSpPr/>
          <p:nvPr/>
        </p:nvGrpSpPr>
        <p:grpSpPr>
          <a:xfrm>
            <a:off x="4037471" y="900352"/>
            <a:ext cx="555849" cy="1521737"/>
            <a:chOff x="1784123" y="1999800"/>
            <a:chExt cx="555849" cy="1521737"/>
          </a:xfrm>
        </p:grpSpPr>
        <p:grpSp>
          <p:nvGrpSpPr>
            <p:cNvPr id="5" name="Group 54"/>
            <p:cNvGrpSpPr>
              <a:grpSpLocks/>
            </p:cNvGrpSpPr>
            <p:nvPr/>
          </p:nvGrpSpPr>
          <p:grpSpPr bwMode="auto">
            <a:xfrm>
              <a:off x="1784123" y="3014215"/>
              <a:ext cx="458787" cy="355600"/>
              <a:chOff x="5219700" y="1749425"/>
              <a:chExt cx="322263" cy="242888"/>
            </a:xfrm>
          </p:grpSpPr>
          <p:sp>
            <p:nvSpPr>
              <p:cNvPr id="32" name="Line 76"/>
              <p:cNvSpPr>
                <a:spLocks noChangeShapeType="1"/>
              </p:cNvSpPr>
              <p:nvPr/>
            </p:nvSpPr>
            <p:spPr bwMode="auto">
              <a:xfrm flipH="1">
                <a:off x="5327650" y="1992313"/>
                <a:ext cx="214313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Line 77"/>
              <p:cNvSpPr>
                <a:spLocks noChangeShapeType="1"/>
              </p:cNvSpPr>
              <p:nvPr/>
            </p:nvSpPr>
            <p:spPr bwMode="auto">
              <a:xfrm flipV="1">
                <a:off x="5327650" y="1870075"/>
                <a:ext cx="0" cy="122238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78"/>
              <p:cNvSpPr>
                <a:spLocks noChangeShapeType="1"/>
              </p:cNvSpPr>
              <p:nvPr/>
            </p:nvSpPr>
            <p:spPr bwMode="auto">
              <a:xfrm flipV="1">
                <a:off x="5327650" y="1749425"/>
                <a:ext cx="107950" cy="12065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Line 79"/>
              <p:cNvSpPr>
                <a:spLocks noChangeShapeType="1"/>
              </p:cNvSpPr>
              <p:nvPr/>
            </p:nvSpPr>
            <p:spPr bwMode="auto">
              <a:xfrm flipH="1" flipV="1">
                <a:off x="5219700" y="1749425"/>
                <a:ext cx="107950" cy="12065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Line 80"/>
              <p:cNvSpPr>
                <a:spLocks noChangeShapeType="1"/>
              </p:cNvSpPr>
              <p:nvPr/>
            </p:nvSpPr>
            <p:spPr bwMode="auto">
              <a:xfrm>
                <a:off x="5219700" y="1749425"/>
                <a:ext cx="215900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48"/>
            <p:cNvGrpSpPr>
              <a:grpSpLocks/>
            </p:cNvGrpSpPr>
            <p:nvPr/>
          </p:nvGrpSpPr>
          <p:grpSpPr bwMode="auto">
            <a:xfrm>
              <a:off x="1806576" y="1999800"/>
              <a:ext cx="458788" cy="355600"/>
              <a:chOff x="5219700" y="1749425"/>
              <a:chExt cx="322263" cy="242888"/>
            </a:xfrm>
          </p:grpSpPr>
          <p:sp>
            <p:nvSpPr>
              <p:cNvPr id="26" name="Line 76"/>
              <p:cNvSpPr>
                <a:spLocks noChangeShapeType="1"/>
              </p:cNvSpPr>
              <p:nvPr/>
            </p:nvSpPr>
            <p:spPr bwMode="auto">
              <a:xfrm flipH="1">
                <a:off x="5327650" y="1992313"/>
                <a:ext cx="214313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Line 77"/>
              <p:cNvSpPr>
                <a:spLocks noChangeShapeType="1"/>
              </p:cNvSpPr>
              <p:nvPr/>
            </p:nvSpPr>
            <p:spPr bwMode="auto">
              <a:xfrm flipV="1">
                <a:off x="5327650" y="1870075"/>
                <a:ext cx="0" cy="122238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Line 78"/>
              <p:cNvSpPr>
                <a:spLocks noChangeShapeType="1"/>
              </p:cNvSpPr>
              <p:nvPr/>
            </p:nvSpPr>
            <p:spPr bwMode="auto">
              <a:xfrm flipV="1">
                <a:off x="5327650" y="1749425"/>
                <a:ext cx="107950" cy="12065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Line 79"/>
              <p:cNvSpPr>
                <a:spLocks noChangeShapeType="1"/>
              </p:cNvSpPr>
              <p:nvPr/>
            </p:nvSpPr>
            <p:spPr bwMode="auto">
              <a:xfrm flipH="1" flipV="1">
                <a:off x="5219700" y="1749425"/>
                <a:ext cx="107950" cy="12065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80"/>
              <p:cNvSpPr>
                <a:spLocks noChangeShapeType="1"/>
              </p:cNvSpPr>
              <p:nvPr/>
            </p:nvSpPr>
            <p:spPr bwMode="auto">
              <a:xfrm>
                <a:off x="5219700" y="1749425"/>
                <a:ext cx="215900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8" name="Rounded Rectangle 97"/>
            <p:cNvSpPr/>
            <p:nvPr/>
          </p:nvSpPr>
          <p:spPr bwMode="auto">
            <a:xfrm rot="5400000">
              <a:off x="1504153" y="2685717"/>
              <a:ext cx="1503364" cy="168275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08"/>
          <p:cNvGrpSpPr/>
          <p:nvPr/>
        </p:nvGrpSpPr>
        <p:grpSpPr>
          <a:xfrm>
            <a:off x="919163" y="872458"/>
            <a:ext cx="748620" cy="1503364"/>
            <a:chOff x="1395413" y="1767808"/>
            <a:chExt cx="748620" cy="1503364"/>
          </a:xfrm>
        </p:grpSpPr>
        <p:sp>
          <p:nvSpPr>
            <p:cNvPr id="38" name="Line 76"/>
            <p:cNvSpPr>
              <a:spLocks noChangeShapeType="1"/>
            </p:cNvSpPr>
            <p:nvPr/>
          </p:nvSpPr>
          <p:spPr bwMode="auto">
            <a:xfrm>
              <a:off x="1395413" y="2125106"/>
              <a:ext cx="606106" cy="465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9" name="Line 77"/>
            <p:cNvSpPr>
              <a:spLocks noChangeShapeType="1"/>
            </p:cNvSpPr>
            <p:nvPr/>
          </p:nvSpPr>
          <p:spPr bwMode="auto">
            <a:xfrm flipH="1" flipV="1">
              <a:off x="2001518" y="1950794"/>
              <a:ext cx="0" cy="178962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40" name="Line 78"/>
            <p:cNvSpPr>
              <a:spLocks noChangeShapeType="1"/>
            </p:cNvSpPr>
            <p:nvPr/>
          </p:nvSpPr>
          <p:spPr bwMode="auto">
            <a:xfrm flipH="1" flipV="1">
              <a:off x="1859003" y="1774156"/>
              <a:ext cx="142515" cy="176638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41" name="Line 79"/>
            <p:cNvSpPr>
              <a:spLocks noChangeShapeType="1"/>
            </p:cNvSpPr>
            <p:nvPr/>
          </p:nvSpPr>
          <p:spPr bwMode="auto">
            <a:xfrm flipV="1">
              <a:off x="2001518" y="1774156"/>
              <a:ext cx="142515" cy="176638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42" name="Line 80"/>
            <p:cNvSpPr>
              <a:spLocks noChangeShapeType="1"/>
            </p:cNvSpPr>
            <p:nvPr/>
          </p:nvSpPr>
          <p:spPr bwMode="auto">
            <a:xfrm flipH="1">
              <a:off x="1859003" y="1774156"/>
              <a:ext cx="285030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10" name="Group 66"/>
            <p:cNvGrpSpPr>
              <a:grpSpLocks/>
            </p:cNvGrpSpPr>
            <p:nvPr/>
          </p:nvGrpSpPr>
          <p:grpSpPr bwMode="auto">
            <a:xfrm flipH="1">
              <a:off x="1395417" y="2783806"/>
              <a:ext cx="712108" cy="355600"/>
              <a:chOff x="5219700" y="1749425"/>
              <a:chExt cx="543452" cy="242888"/>
            </a:xfrm>
          </p:grpSpPr>
          <p:sp>
            <p:nvSpPr>
              <p:cNvPr id="44" name="Line 76"/>
              <p:cNvSpPr>
                <a:spLocks noChangeShapeType="1"/>
              </p:cNvSpPr>
              <p:nvPr/>
            </p:nvSpPr>
            <p:spPr bwMode="auto">
              <a:xfrm flipH="1">
                <a:off x="5327650" y="1990725"/>
                <a:ext cx="435502" cy="1588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Line 77"/>
              <p:cNvSpPr>
                <a:spLocks noChangeShapeType="1"/>
              </p:cNvSpPr>
              <p:nvPr/>
            </p:nvSpPr>
            <p:spPr bwMode="auto">
              <a:xfrm flipV="1">
                <a:off x="5327650" y="1870075"/>
                <a:ext cx="0" cy="122238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78"/>
              <p:cNvSpPr>
                <a:spLocks noChangeShapeType="1"/>
              </p:cNvSpPr>
              <p:nvPr/>
            </p:nvSpPr>
            <p:spPr bwMode="auto">
              <a:xfrm flipV="1">
                <a:off x="5327650" y="1749425"/>
                <a:ext cx="107950" cy="12065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Line 79"/>
              <p:cNvSpPr>
                <a:spLocks noChangeShapeType="1"/>
              </p:cNvSpPr>
              <p:nvPr/>
            </p:nvSpPr>
            <p:spPr bwMode="auto">
              <a:xfrm flipH="1" flipV="1">
                <a:off x="5219700" y="1749425"/>
                <a:ext cx="107950" cy="12065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80"/>
              <p:cNvSpPr>
                <a:spLocks noChangeShapeType="1"/>
              </p:cNvSpPr>
              <p:nvPr/>
            </p:nvSpPr>
            <p:spPr bwMode="auto">
              <a:xfrm>
                <a:off x="5219700" y="1749425"/>
                <a:ext cx="215900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1" name="Rounded Rectangle 20"/>
            <p:cNvSpPr/>
            <p:nvPr/>
          </p:nvSpPr>
          <p:spPr bwMode="auto">
            <a:xfrm rot="5400000">
              <a:off x="883288" y="2366937"/>
              <a:ext cx="1503364" cy="305105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cxnSp>
        <p:nvCxnSpPr>
          <p:cNvPr id="53" name="Straight Arrow Connector 52"/>
          <p:cNvCxnSpPr/>
          <p:nvPr/>
        </p:nvCxnSpPr>
        <p:spPr bwMode="auto">
          <a:xfrm flipV="1">
            <a:off x="5444455" y="2068285"/>
            <a:ext cx="1168391" cy="5413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 bwMode="auto">
          <a:xfrm rot="5400000" flipH="1" flipV="1">
            <a:off x="5216975" y="1243925"/>
            <a:ext cx="1108530" cy="67173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1"/>
          <p:cNvGraphicFramePr>
            <a:graphicFrameLocks noChangeAspect="1"/>
          </p:cNvGraphicFramePr>
          <p:nvPr/>
        </p:nvGraphicFramePr>
        <p:xfrm>
          <a:off x="6597425" y="1744433"/>
          <a:ext cx="474662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0440" imgH="215640" progId="Equation.3">
                  <p:embed/>
                </p:oleObj>
              </mc:Choice>
              <mc:Fallback>
                <p:oleObj name="Equation" r:id="rId8" imgW="190440" imgH="215640" progId="Equation.3">
                  <p:embed/>
                  <p:pic>
                    <p:nvPicPr>
                      <p:cNvPr id="8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425" y="1744433"/>
                        <a:ext cx="474662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6142265" y="594857"/>
          <a:ext cx="411163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7480" imgH="215640" progId="Equation.3">
                  <p:embed/>
                </p:oleObj>
              </mc:Choice>
              <mc:Fallback>
                <p:oleObj name="Equation" r:id="rId10" imgW="177480" imgH="215640" progId="Equation.3">
                  <p:embed/>
                  <p:pic>
                    <p:nvPicPr>
                      <p:cNvPr id="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2265" y="594857"/>
                        <a:ext cx="411163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Object 7"/>
          <p:cNvGraphicFramePr>
            <a:graphicFrameLocks noChangeAspect="1"/>
          </p:cNvGraphicFramePr>
          <p:nvPr/>
        </p:nvGraphicFramePr>
        <p:xfrm>
          <a:off x="487363" y="2877236"/>
          <a:ext cx="46196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90440" imgH="228600" progId="Equation.3">
                  <p:embed/>
                </p:oleObj>
              </mc:Choice>
              <mc:Fallback>
                <p:oleObj name="Equation" r:id="rId12" imgW="190440" imgH="228600" progId="Equation.3">
                  <p:embed/>
                  <p:pic>
                    <p:nvPicPr>
                      <p:cNvPr id="11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363" y="2877236"/>
                        <a:ext cx="461962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042913" y="3127695"/>
            <a:ext cx="458787" cy="242888"/>
            <a:chOff x="5219700" y="1749425"/>
            <a:chExt cx="322263" cy="242888"/>
          </a:xfrm>
        </p:grpSpPr>
        <p:sp>
          <p:nvSpPr>
            <p:cNvPr id="144" name="Line 76"/>
            <p:cNvSpPr>
              <a:spLocks noChangeShapeType="1"/>
            </p:cNvSpPr>
            <p:nvPr/>
          </p:nvSpPr>
          <p:spPr bwMode="auto">
            <a:xfrm flipH="1">
              <a:off x="5327650" y="1992313"/>
              <a:ext cx="214313" cy="0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5" name="Line 77"/>
            <p:cNvSpPr>
              <a:spLocks noChangeShapeType="1"/>
            </p:cNvSpPr>
            <p:nvPr/>
          </p:nvSpPr>
          <p:spPr bwMode="auto">
            <a:xfrm flipV="1">
              <a:off x="5327650" y="1870075"/>
              <a:ext cx="0" cy="122238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6" name="Line 78"/>
            <p:cNvSpPr>
              <a:spLocks noChangeShapeType="1"/>
            </p:cNvSpPr>
            <p:nvPr/>
          </p:nvSpPr>
          <p:spPr bwMode="auto">
            <a:xfrm flipV="1">
              <a:off x="5327650" y="1749425"/>
              <a:ext cx="107950" cy="120650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7" name="Line 79"/>
            <p:cNvSpPr>
              <a:spLocks noChangeShapeType="1"/>
            </p:cNvSpPr>
            <p:nvPr/>
          </p:nvSpPr>
          <p:spPr bwMode="auto">
            <a:xfrm flipH="1" flipV="1">
              <a:off x="5219700" y="1749425"/>
              <a:ext cx="107950" cy="120650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8" name="Line 80"/>
            <p:cNvSpPr>
              <a:spLocks noChangeShapeType="1"/>
            </p:cNvSpPr>
            <p:nvPr/>
          </p:nvSpPr>
          <p:spPr bwMode="auto">
            <a:xfrm>
              <a:off x="5219700" y="1749425"/>
              <a:ext cx="215900" cy="0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48"/>
          <p:cNvGrpSpPr>
            <a:grpSpLocks/>
          </p:cNvGrpSpPr>
          <p:nvPr/>
        </p:nvGrpSpPr>
        <p:grpSpPr bwMode="auto">
          <a:xfrm>
            <a:off x="4049053" y="4138022"/>
            <a:ext cx="458789" cy="242888"/>
            <a:chOff x="5219700" y="1749425"/>
            <a:chExt cx="322263" cy="242888"/>
          </a:xfrm>
        </p:grpSpPr>
        <p:sp>
          <p:nvSpPr>
            <p:cNvPr id="139" name="Line 76"/>
            <p:cNvSpPr>
              <a:spLocks noChangeShapeType="1"/>
            </p:cNvSpPr>
            <p:nvPr/>
          </p:nvSpPr>
          <p:spPr bwMode="auto">
            <a:xfrm flipH="1">
              <a:off x="5327650" y="1992313"/>
              <a:ext cx="214313" cy="0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0" name="Line 77"/>
            <p:cNvSpPr>
              <a:spLocks noChangeShapeType="1"/>
            </p:cNvSpPr>
            <p:nvPr/>
          </p:nvSpPr>
          <p:spPr bwMode="auto">
            <a:xfrm flipV="1">
              <a:off x="5327650" y="1870075"/>
              <a:ext cx="0" cy="122238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1" name="Line 78"/>
            <p:cNvSpPr>
              <a:spLocks noChangeShapeType="1"/>
            </p:cNvSpPr>
            <p:nvPr/>
          </p:nvSpPr>
          <p:spPr bwMode="auto">
            <a:xfrm flipV="1">
              <a:off x="5327650" y="1749425"/>
              <a:ext cx="107950" cy="120650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2" name="Line 79"/>
            <p:cNvSpPr>
              <a:spLocks noChangeShapeType="1"/>
            </p:cNvSpPr>
            <p:nvPr/>
          </p:nvSpPr>
          <p:spPr bwMode="auto">
            <a:xfrm flipH="1" flipV="1">
              <a:off x="5219700" y="1749425"/>
              <a:ext cx="107950" cy="120650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" name="Line 80"/>
            <p:cNvSpPr>
              <a:spLocks noChangeShapeType="1"/>
            </p:cNvSpPr>
            <p:nvPr/>
          </p:nvSpPr>
          <p:spPr bwMode="auto">
            <a:xfrm>
              <a:off x="5219700" y="1749425"/>
              <a:ext cx="215900" cy="0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8" name="Rounded Rectangle 137"/>
          <p:cNvSpPr/>
          <p:nvPr/>
        </p:nvSpPr>
        <p:spPr bwMode="auto">
          <a:xfrm rot="5400000">
            <a:off x="3762943" y="3717151"/>
            <a:ext cx="1503364" cy="168275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24" name="Line 76"/>
          <p:cNvSpPr>
            <a:spLocks noChangeShapeType="1"/>
          </p:cNvSpPr>
          <p:nvPr/>
        </p:nvSpPr>
        <p:spPr bwMode="auto">
          <a:xfrm>
            <a:off x="949325" y="3332632"/>
            <a:ext cx="581385" cy="0"/>
          </a:xfrm>
          <a:prstGeom prst="line">
            <a:avLst/>
          </a:prstGeom>
          <a:noFill/>
          <a:ln w="38100">
            <a:solidFill>
              <a:schemeClr val="accent3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5" name="Line 77"/>
          <p:cNvSpPr>
            <a:spLocks noChangeShapeType="1"/>
          </p:cNvSpPr>
          <p:nvPr/>
        </p:nvSpPr>
        <p:spPr bwMode="auto">
          <a:xfrm flipH="1" flipV="1">
            <a:off x="1530710" y="3153670"/>
            <a:ext cx="0" cy="178962"/>
          </a:xfrm>
          <a:prstGeom prst="line">
            <a:avLst/>
          </a:prstGeom>
          <a:noFill/>
          <a:ln w="38100">
            <a:solidFill>
              <a:schemeClr val="accent3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6" name="Line 78"/>
          <p:cNvSpPr>
            <a:spLocks noChangeShapeType="1"/>
          </p:cNvSpPr>
          <p:nvPr/>
        </p:nvSpPr>
        <p:spPr bwMode="auto">
          <a:xfrm flipH="1" flipV="1">
            <a:off x="1388195" y="2977032"/>
            <a:ext cx="142515" cy="176638"/>
          </a:xfrm>
          <a:prstGeom prst="line">
            <a:avLst/>
          </a:prstGeom>
          <a:noFill/>
          <a:ln w="38100">
            <a:solidFill>
              <a:schemeClr val="accent3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7" name="Line 79"/>
          <p:cNvSpPr>
            <a:spLocks noChangeShapeType="1"/>
          </p:cNvSpPr>
          <p:nvPr/>
        </p:nvSpPr>
        <p:spPr bwMode="auto">
          <a:xfrm flipV="1">
            <a:off x="1530710" y="2977032"/>
            <a:ext cx="142515" cy="176638"/>
          </a:xfrm>
          <a:prstGeom prst="line">
            <a:avLst/>
          </a:prstGeom>
          <a:noFill/>
          <a:ln w="38100">
            <a:solidFill>
              <a:schemeClr val="accent3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8" name="Line 80"/>
          <p:cNvSpPr>
            <a:spLocks noChangeShapeType="1"/>
          </p:cNvSpPr>
          <p:nvPr/>
        </p:nvSpPr>
        <p:spPr bwMode="auto">
          <a:xfrm flipH="1">
            <a:off x="1388195" y="2977032"/>
            <a:ext cx="28503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13" name="Group 66"/>
          <p:cNvGrpSpPr>
            <a:grpSpLocks/>
          </p:cNvGrpSpPr>
          <p:nvPr/>
        </p:nvGrpSpPr>
        <p:grpSpPr bwMode="auto">
          <a:xfrm flipH="1">
            <a:off x="928456" y="4105591"/>
            <a:ext cx="732762" cy="242888"/>
            <a:chOff x="5219700" y="1749425"/>
            <a:chExt cx="559215" cy="242888"/>
          </a:xfrm>
        </p:grpSpPr>
        <p:sp>
          <p:nvSpPr>
            <p:cNvPr id="131" name="Line 76"/>
            <p:cNvSpPr>
              <a:spLocks noChangeShapeType="1"/>
            </p:cNvSpPr>
            <p:nvPr/>
          </p:nvSpPr>
          <p:spPr bwMode="auto">
            <a:xfrm flipH="1">
              <a:off x="5327649" y="1992313"/>
              <a:ext cx="451266" cy="0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2" name="Line 77"/>
            <p:cNvSpPr>
              <a:spLocks noChangeShapeType="1"/>
            </p:cNvSpPr>
            <p:nvPr/>
          </p:nvSpPr>
          <p:spPr bwMode="auto">
            <a:xfrm flipV="1">
              <a:off x="5327650" y="1870075"/>
              <a:ext cx="0" cy="122238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" name="Line 78"/>
            <p:cNvSpPr>
              <a:spLocks noChangeShapeType="1"/>
            </p:cNvSpPr>
            <p:nvPr/>
          </p:nvSpPr>
          <p:spPr bwMode="auto">
            <a:xfrm flipV="1">
              <a:off x="5327650" y="1749425"/>
              <a:ext cx="107950" cy="120650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4" name="Line 79"/>
            <p:cNvSpPr>
              <a:spLocks noChangeShapeType="1"/>
            </p:cNvSpPr>
            <p:nvPr/>
          </p:nvSpPr>
          <p:spPr bwMode="auto">
            <a:xfrm flipH="1" flipV="1">
              <a:off x="5219700" y="1749425"/>
              <a:ext cx="107950" cy="120650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5" name="Line 80"/>
            <p:cNvSpPr>
              <a:spLocks noChangeShapeType="1"/>
            </p:cNvSpPr>
            <p:nvPr/>
          </p:nvSpPr>
          <p:spPr bwMode="auto">
            <a:xfrm>
              <a:off x="5219700" y="1749425"/>
              <a:ext cx="215900" cy="0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0" name="Rounded Rectangle 129"/>
          <p:cNvSpPr/>
          <p:nvPr/>
        </p:nvSpPr>
        <p:spPr bwMode="auto">
          <a:xfrm rot="5400000">
            <a:off x="422518" y="3579851"/>
            <a:ext cx="1503364" cy="285029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204853" y="1200153"/>
            <a:ext cx="661311" cy="617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153" name="Straight Arrow Connector 152"/>
          <p:cNvCxnSpPr/>
          <p:nvPr/>
        </p:nvCxnSpPr>
        <p:spPr bwMode="auto">
          <a:xfrm flipV="1">
            <a:off x="5612039" y="3200400"/>
            <a:ext cx="1082678" cy="58329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 bwMode="auto">
          <a:xfrm>
            <a:off x="5624740" y="3777569"/>
            <a:ext cx="947510" cy="60665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9" name="Object 11"/>
          <p:cNvGraphicFramePr>
            <a:graphicFrameLocks noChangeAspect="1"/>
          </p:cNvGraphicFramePr>
          <p:nvPr/>
        </p:nvGraphicFramePr>
        <p:xfrm>
          <a:off x="6545718" y="3850819"/>
          <a:ext cx="474662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90440" imgH="215640" progId="Equation.3">
                  <p:embed/>
                </p:oleObj>
              </mc:Choice>
              <mc:Fallback>
                <p:oleObj name="Equation" r:id="rId14" imgW="190440" imgH="215640" progId="Equation.3">
                  <p:embed/>
                  <p:pic>
                    <p:nvPicPr>
                      <p:cNvPr id="15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5718" y="3850819"/>
                        <a:ext cx="474662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" name="Object 10"/>
          <p:cNvGraphicFramePr>
            <a:graphicFrameLocks noChangeAspect="1"/>
          </p:cNvGraphicFramePr>
          <p:nvPr/>
        </p:nvGraphicFramePr>
        <p:xfrm>
          <a:off x="6686552" y="2781300"/>
          <a:ext cx="411163" cy="59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77480" imgH="215640" progId="Equation.3">
                  <p:embed/>
                </p:oleObj>
              </mc:Choice>
              <mc:Fallback>
                <p:oleObj name="Equation" r:id="rId15" imgW="177480" imgH="215640" progId="Equation.3">
                  <p:embed/>
                  <p:pic>
                    <p:nvPicPr>
                      <p:cNvPr id="16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2" y="2781300"/>
                        <a:ext cx="411163" cy="59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" name="TextBox 160"/>
          <p:cNvSpPr txBox="1"/>
          <p:nvPr/>
        </p:nvSpPr>
        <p:spPr>
          <a:xfrm>
            <a:off x="4982935" y="2577194"/>
            <a:ext cx="88446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5" name="Text Box 29"/>
          <p:cNvSpPr txBox="1">
            <a:spLocks noChangeArrowheads="1"/>
          </p:cNvSpPr>
          <p:nvPr/>
        </p:nvSpPr>
        <p:spPr bwMode="auto">
          <a:xfrm>
            <a:off x="421212" y="4961986"/>
            <a:ext cx="4496778" cy="5206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ea typeface="Arial" pitchFamily="-112" charset="0"/>
                <a:cs typeface="Arial" pitchFamily="-112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ea typeface="Arial" pitchFamily="-112" charset="0"/>
                <a:cs typeface="Arial" pitchFamily="-112" charset="0"/>
              </a:rPr>
              <a:t>Align</a:t>
            </a:r>
            <a:r>
              <a:rPr lang="en-US" sz="2800" dirty="0">
                <a:solidFill>
                  <a:prstClr val="black"/>
                </a:solidFill>
                <a:ea typeface="Arial" pitchFamily="-112" charset="0"/>
                <a:cs typeface="Arial" pitchFamily="-112" charset="0"/>
              </a:rPr>
              <a:t> P3 with P2 at AP1</a:t>
            </a:r>
          </a:p>
        </p:txBody>
      </p:sp>
      <p:grpSp>
        <p:nvGrpSpPr>
          <p:cNvPr id="14" name="Group 169"/>
          <p:cNvGrpSpPr/>
          <p:nvPr/>
        </p:nvGrpSpPr>
        <p:grpSpPr>
          <a:xfrm>
            <a:off x="4607607" y="1668459"/>
            <a:ext cx="1662340" cy="945249"/>
            <a:chOff x="4509860" y="2179864"/>
            <a:chExt cx="1662340" cy="945249"/>
          </a:xfrm>
        </p:grpSpPr>
        <p:cxnSp>
          <p:nvCxnSpPr>
            <p:cNvPr id="149" name="Straight Arrow Connector 148"/>
            <p:cNvCxnSpPr/>
            <p:nvPr/>
          </p:nvCxnSpPr>
          <p:spPr bwMode="auto">
            <a:xfrm flipV="1">
              <a:off x="5337176" y="2179864"/>
              <a:ext cx="835024" cy="47444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/>
            <p:nvPr/>
          </p:nvCxnSpPr>
          <p:spPr bwMode="auto">
            <a:xfrm flipV="1">
              <a:off x="4509860" y="2650672"/>
              <a:ext cx="835024" cy="474441"/>
            </a:xfrm>
            <a:prstGeom prst="straightConnector1">
              <a:avLst/>
            </a:prstGeom>
            <a:ln w="25400">
              <a:noFill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71"/>
          <p:cNvGrpSpPr/>
          <p:nvPr/>
        </p:nvGrpSpPr>
        <p:grpSpPr>
          <a:xfrm>
            <a:off x="5535389" y="2841171"/>
            <a:ext cx="163740" cy="1856929"/>
            <a:chOff x="5363939" y="3984171"/>
            <a:chExt cx="163740" cy="1856929"/>
          </a:xfrm>
        </p:grpSpPr>
        <p:cxnSp>
          <p:nvCxnSpPr>
            <p:cNvPr id="157" name="Straight Arrow Connector 156"/>
            <p:cNvCxnSpPr/>
            <p:nvPr/>
          </p:nvCxnSpPr>
          <p:spPr bwMode="auto">
            <a:xfrm rot="16200000" flipV="1">
              <a:off x="4941887" y="4406223"/>
              <a:ext cx="928922" cy="8481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 bwMode="auto">
            <a:xfrm rot="16200000" flipV="1">
              <a:off x="5020809" y="5334230"/>
              <a:ext cx="928922" cy="84818"/>
            </a:xfrm>
            <a:prstGeom prst="straightConnector1">
              <a:avLst/>
            </a:prstGeom>
            <a:ln w="25400">
              <a:noFill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Straight Arrow Connector 89"/>
          <p:cNvCxnSpPr/>
          <p:nvPr/>
        </p:nvCxnSpPr>
        <p:spPr bwMode="auto">
          <a:xfrm rot="5400000" flipH="1" flipV="1">
            <a:off x="4743110" y="1428637"/>
            <a:ext cx="1390876" cy="19503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 bwMode="auto">
          <a:xfrm rot="10800000" flipV="1">
            <a:off x="5388430" y="1069750"/>
            <a:ext cx="682627" cy="21546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 bwMode="auto">
          <a:xfrm rot="5400000" flipH="1" flipV="1">
            <a:off x="4921700" y="1603605"/>
            <a:ext cx="1034830" cy="8846"/>
          </a:xfrm>
          <a:prstGeom prst="straightConnector1">
            <a:avLst/>
          </a:prstGeom>
          <a:ln w="19050">
            <a:solidFill>
              <a:srgbClr val="0000FF"/>
            </a:solidFill>
            <a:prstDash val="soli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 Box 29"/>
          <p:cNvSpPr txBox="1">
            <a:spLocks noChangeArrowheads="1"/>
          </p:cNvSpPr>
          <p:nvPr/>
        </p:nvSpPr>
        <p:spPr bwMode="auto">
          <a:xfrm>
            <a:off x="440918" y="5501327"/>
            <a:ext cx="8595132" cy="5206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 AP1 broadcasts P1 on Ethernet </a:t>
            </a:r>
          </a:p>
        </p:txBody>
      </p:sp>
      <p:sp>
        <p:nvSpPr>
          <p:cNvPr id="103" name="Text Box 29"/>
          <p:cNvSpPr txBox="1">
            <a:spLocks noChangeArrowheads="1"/>
          </p:cNvSpPr>
          <p:nvPr/>
        </p:nvSpPr>
        <p:spPr bwMode="auto">
          <a:xfrm>
            <a:off x="450850" y="5986150"/>
            <a:ext cx="9429750" cy="52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ea typeface="Arial" pitchFamily="-112" charset="0"/>
                <a:cs typeface="Arial" pitchFamily="-112" charset="0"/>
              </a:rPr>
              <a:t> AP2 subtracts/</a:t>
            </a:r>
            <a:r>
              <a:rPr lang="en-US" sz="2800" dirty="0">
                <a:solidFill>
                  <a:srgbClr val="0000FF"/>
                </a:solidFill>
                <a:ea typeface="Arial" pitchFamily="-112" charset="0"/>
                <a:cs typeface="Arial" pitchFamily="-112" charset="0"/>
              </a:rPr>
              <a:t>cancels </a:t>
            </a:r>
            <a:r>
              <a:rPr lang="en-US" sz="2800" dirty="0">
                <a:solidFill>
                  <a:prstClr val="black"/>
                </a:solidFill>
                <a:ea typeface="Arial" pitchFamily="-112" charset="0"/>
                <a:cs typeface="Arial" pitchFamily="-112" charset="0"/>
              </a:rPr>
              <a:t>P1</a:t>
            </a:r>
            <a:r>
              <a:rPr lang="en-US" sz="2800" dirty="0">
                <a:solidFill>
                  <a:prstClr val="black"/>
                </a:solidFill>
                <a:ea typeface="Arial" pitchFamily="-112" charset="0"/>
                <a:cs typeface="Arial" pitchFamily="-112" charset="0"/>
                <a:sym typeface="Wingdings" pitchFamily="2" charset="2"/>
              </a:rPr>
              <a:t> decodes </a:t>
            </a:r>
            <a:r>
              <a:rPr lang="en-US" sz="2800" dirty="0">
                <a:solidFill>
                  <a:prstClr val="black"/>
                </a:solidFill>
                <a:ea typeface="Arial" pitchFamily="-112" charset="0"/>
                <a:cs typeface="Arial" pitchFamily="-112" charset="0"/>
              </a:rPr>
              <a:t>P2, P3</a:t>
            </a:r>
          </a:p>
        </p:txBody>
      </p:sp>
      <p:grpSp>
        <p:nvGrpSpPr>
          <p:cNvPr id="16" name="Group 119"/>
          <p:cNvGrpSpPr/>
          <p:nvPr/>
        </p:nvGrpSpPr>
        <p:grpSpPr>
          <a:xfrm>
            <a:off x="5312228" y="2196585"/>
            <a:ext cx="582386" cy="461665"/>
            <a:chOff x="5197928" y="2901435"/>
            <a:chExt cx="582386" cy="461665"/>
          </a:xfrm>
        </p:grpSpPr>
        <p:sp>
          <p:nvSpPr>
            <p:cNvPr id="100" name="Rectangle 99"/>
            <p:cNvSpPr/>
            <p:nvPr/>
          </p:nvSpPr>
          <p:spPr>
            <a:xfrm>
              <a:off x="5197928" y="3003550"/>
              <a:ext cx="582386" cy="26592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000" b="1">
                <a:solidFill>
                  <a:prstClr val="white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5301093" y="2901435"/>
              <a:ext cx="4507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i="1" dirty="0">
                  <a:solidFill>
                    <a:prstClr val="white"/>
                  </a:solidFill>
                  <a:cs typeface="Times New Roman" pitchFamily="18" charset="0"/>
                </a:rPr>
                <a:t>p</a:t>
              </a:r>
              <a:r>
                <a:rPr lang="en-US" sz="1600" b="1" i="1" dirty="0">
                  <a:solidFill>
                    <a:prstClr val="white"/>
                  </a:solidFill>
                  <a:cs typeface="Times New Roman" pitchFamily="18" charset="0"/>
                </a:rPr>
                <a:t>1</a:t>
              </a:r>
              <a:endParaRPr lang="en-US" sz="16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22"/>
          <p:cNvGrpSpPr/>
          <p:nvPr/>
        </p:nvGrpSpPr>
        <p:grpSpPr>
          <a:xfrm>
            <a:off x="6003471" y="4515243"/>
            <a:ext cx="1281794" cy="475272"/>
            <a:chOff x="5832021" y="5658243"/>
            <a:chExt cx="1281794" cy="475272"/>
          </a:xfrm>
        </p:grpSpPr>
        <p:sp>
          <p:nvSpPr>
            <p:cNvPr id="109" name="Rectangle 108"/>
            <p:cNvSpPr/>
            <p:nvPr/>
          </p:nvSpPr>
          <p:spPr>
            <a:xfrm>
              <a:off x="5832021" y="5760357"/>
              <a:ext cx="582386" cy="26592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000" b="1">
                <a:solidFill>
                  <a:prstClr val="white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6531429" y="5765802"/>
              <a:ext cx="582386" cy="26592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000" b="1">
                <a:solidFill>
                  <a:prstClr val="white"/>
                </a:solidFill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5943348" y="5658243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i="1" dirty="0">
                  <a:solidFill>
                    <a:prstClr val="white"/>
                  </a:solidFill>
                  <a:cs typeface="Times New Roman" pitchFamily="18" charset="0"/>
                </a:rPr>
                <a:t>p</a:t>
              </a:r>
              <a:r>
                <a:rPr lang="en-US" sz="1600" b="1" i="1" dirty="0">
                  <a:solidFill>
                    <a:prstClr val="white"/>
                  </a:solidFill>
                  <a:cs typeface="Times New Roman" pitchFamily="18" charset="0"/>
                </a:rPr>
                <a:t>2</a:t>
              </a:r>
              <a:endParaRPr lang="en-US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634593" y="5671850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i="1" dirty="0">
                  <a:solidFill>
                    <a:prstClr val="white"/>
                  </a:solidFill>
                  <a:cs typeface="Times New Roman" pitchFamily="18" charset="0"/>
                </a:rPr>
                <a:t>p</a:t>
              </a:r>
              <a:r>
                <a:rPr lang="en-US" sz="1600" b="1" i="1" dirty="0">
                  <a:solidFill>
                    <a:prstClr val="white"/>
                  </a:solidFill>
                  <a:cs typeface="Times New Roman" pitchFamily="18" charset="0"/>
                </a:rPr>
                <a:t>3</a:t>
              </a:r>
              <a:endParaRPr lang="en-US" sz="16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11" name="TextBox 86"/>
          <p:cNvSpPr txBox="1">
            <a:spLocks noChangeArrowheads="1"/>
          </p:cNvSpPr>
          <p:nvPr/>
        </p:nvSpPr>
        <p:spPr bwMode="auto">
          <a:xfrm>
            <a:off x="3510195" y="3418805"/>
            <a:ext cx="850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2800" b="1" dirty="0">
                <a:solidFill>
                  <a:prstClr val="black"/>
                </a:solidFill>
              </a:rPr>
              <a:t>AP2</a:t>
            </a:r>
          </a:p>
        </p:txBody>
      </p:sp>
      <p:sp>
        <p:nvSpPr>
          <p:cNvPr id="113" name="TextBox 85"/>
          <p:cNvSpPr txBox="1">
            <a:spLocks noChangeArrowheads="1"/>
          </p:cNvSpPr>
          <p:nvPr/>
        </p:nvSpPr>
        <p:spPr bwMode="auto">
          <a:xfrm>
            <a:off x="1352550" y="3466431"/>
            <a:ext cx="139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2800" b="1" dirty="0">
                <a:solidFill>
                  <a:prstClr val="black"/>
                </a:solidFill>
              </a:rPr>
              <a:t>Bob</a:t>
            </a:r>
          </a:p>
        </p:txBody>
      </p:sp>
      <p:sp>
        <p:nvSpPr>
          <p:cNvPr id="97" name="Text Box 29"/>
          <p:cNvSpPr txBox="1">
            <a:spLocks noChangeArrowheads="1"/>
          </p:cNvSpPr>
          <p:nvPr/>
        </p:nvSpPr>
        <p:spPr bwMode="auto">
          <a:xfrm>
            <a:off x="4354771" y="4966105"/>
            <a:ext cx="4789229" cy="5206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sz="2800" dirty="0">
                <a:solidFill>
                  <a:prstClr val="black"/>
                </a:solidFill>
                <a:ea typeface="Arial" pitchFamily="-112" charset="0"/>
                <a:cs typeface="Arial" pitchFamily="-112" charset="0"/>
                <a:sym typeface="Wingdings" pitchFamily="2" charset="2"/>
              </a:rPr>
              <a:t> AP1 decodes P1 to its bits </a:t>
            </a:r>
            <a:endParaRPr lang="en-US" sz="2800" dirty="0">
              <a:solidFill>
                <a:prstClr val="black"/>
              </a:solidFill>
              <a:ea typeface="Arial" pitchFamily="-112" charset="0"/>
              <a:cs typeface="Arial" pitchFamily="-112" charset="0"/>
            </a:endParaRPr>
          </a:p>
        </p:txBody>
      </p:sp>
      <p:sp>
        <p:nvSpPr>
          <p:cNvPr id="101" name="Title 1"/>
          <p:cNvSpPr>
            <a:spLocks noGrp="1"/>
          </p:cNvSpPr>
          <p:nvPr>
            <p:ph type="title"/>
          </p:nvPr>
        </p:nvSpPr>
        <p:spPr>
          <a:xfrm>
            <a:off x="0" y="84712"/>
            <a:ext cx="9143999" cy="412068"/>
          </a:xfrm>
        </p:spPr>
        <p:txBody>
          <a:bodyPr>
            <a:noAutofit/>
          </a:bodyPr>
          <a:lstStyle/>
          <a:p>
            <a:r>
              <a:rPr lang="en-US" sz="3600" dirty="0"/>
              <a:t>Interference Alignment and Cancellation (IAC)</a:t>
            </a:r>
          </a:p>
        </p:txBody>
      </p:sp>
      <p:graphicFrame>
        <p:nvGraphicFramePr>
          <p:cNvPr id="99" name="Object 7"/>
          <p:cNvGraphicFramePr>
            <a:graphicFrameLocks noChangeAspect="1"/>
          </p:cNvGraphicFramePr>
          <p:nvPr/>
        </p:nvGraphicFramePr>
        <p:xfrm>
          <a:off x="457200" y="3886200"/>
          <a:ext cx="46196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90440" imgH="228600" progId="Equation.3">
                  <p:embed/>
                </p:oleObj>
              </mc:Choice>
              <mc:Fallback>
                <p:oleObj name="Equation" r:id="rId16" imgW="190440" imgH="228600" progId="Equation.3">
                  <p:embed/>
                  <p:pic>
                    <p:nvPicPr>
                      <p:cNvPr id="9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886200"/>
                        <a:ext cx="461962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/>
              <p:cNvSpPr txBox="1"/>
              <p:nvPr/>
            </p:nvSpPr>
            <p:spPr>
              <a:xfrm>
                <a:off x="228600" y="3022574"/>
                <a:ext cx="30745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105" name="TextBox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022574"/>
                <a:ext cx="307456" cy="43088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/>
              <p:cNvSpPr txBox="1"/>
              <p:nvPr/>
            </p:nvSpPr>
            <p:spPr>
              <a:xfrm>
                <a:off x="228600" y="4038600"/>
                <a:ext cx="3106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𝛽</m:t>
                      </m:r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038600"/>
                <a:ext cx="310662" cy="430887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38193649"/>
      </p:ext>
    </p:extLst>
  </p:cSld>
  <p:clrMapOvr>
    <a:masterClrMapping/>
  </p:clrMapOvr>
  <p:transition advTm="926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680000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01875 0.1129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560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00717E-8 L 0.08941 0.0057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29462 0.00232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62 0.00231 L 0.29705 0.33565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05 0.33565 L -0.00225 0.34074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10" grpId="0" animBg="1"/>
      <p:bldP spid="96" grpId="0"/>
      <p:bldP spid="138" grpId="0" animBg="1"/>
      <p:bldP spid="124" grpId="0" animBg="1"/>
      <p:bldP spid="125" grpId="0" animBg="1"/>
      <p:bldP spid="125" grpId="1" animBg="1"/>
      <p:bldP spid="126" grpId="0" animBg="1"/>
      <p:bldP spid="127" grpId="0" animBg="1"/>
      <p:bldP spid="128" grpId="0" animBg="1"/>
      <p:bldP spid="128" grpId="1" animBg="1"/>
      <p:bldP spid="130" grpId="0" animBg="1"/>
      <p:bldP spid="150" grpId="0"/>
      <p:bldP spid="150" grpId="1"/>
      <p:bldP spid="161" grpId="0"/>
      <p:bldP spid="161" grpId="1"/>
      <p:bldP spid="165" grpId="0" animBg="1"/>
      <p:bldP spid="102" grpId="0" animBg="1"/>
      <p:bldP spid="103" grpId="0"/>
      <p:bldP spid="111" grpId="0"/>
      <p:bldP spid="113" grpId="0"/>
      <p:bldP spid="97" grpId="0" animBg="1"/>
      <p:bldP spid="101" grpId="0"/>
      <p:bldP spid="105" grpId="0"/>
      <p:bldP spid="10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>
            <a:extLst>
              <a:ext uri="{FF2B5EF4-FFF2-40B4-BE49-F238E27FC236}">
                <a16:creationId xmlns:a16="http://schemas.microsoft.com/office/drawing/2014/main" id="{03D83A38-B18F-1045-BAB8-352DF44A644E}"/>
              </a:ext>
            </a:extLst>
          </p:cNvPr>
          <p:cNvSpPr txBox="1">
            <a:spLocks/>
          </p:cNvSpPr>
          <p:nvPr/>
        </p:nvSpPr>
        <p:spPr>
          <a:xfrm>
            <a:off x="-27193" y="18256"/>
            <a:ext cx="9168160" cy="996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r>
              <a:rPr lang="en-US" sz="3600" dirty="0"/>
              <a:t>This Lecture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4B6093-2CF5-8D4A-A27B-428E11AD5473}"/>
              </a:ext>
            </a:extLst>
          </p:cNvPr>
          <p:cNvGrpSpPr>
            <a:grpSpLocks noChangeAspect="1"/>
          </p:cNvGrpSpPr>
          <p:nvPr/>
        </p:nvGrpSpPr>
        <p:grpSpPr>
          <a:xfrm>
            <a:off x="893246" y="1600200"/>
            <a:ext cx="2743200" cy="1120796"/>
            <a:chOff x="457201" y="1600200"/>
            <a:chExt cx="3357052" cy="1371600"/>
          </a:xfrm>
        </p:grpSpPr>
        <p:grpSp>
          <p:nvGrpSpPr>
            <p:cNvPr id="56" name="Group 12">
              <a:extLst>
                <a:ext uri="{FF2B5EF4-FFF2-40B4-BE49-F238E27FC236}">
                  <a16:creationId xmlns:a16="http://schemas.microsoft.com/office/drawing/2014/main" id="{878C91EC-9964-8B44-84EB-5BF5D6EAA2F3}"/>
                </a:ext>
              </a:extLst>
            </p:cNvPr>
            <p:cNvGrpSpPr/>
            <p:nvPr/>
          </p:nvGrpSpPr>
          <p:grpSpPr>
            <a:xfrm rot="16200000">
              <a:off x="78327" y="1979074"/>
              <a:ext cx="1371600" cy="613852"/>
              <a:chOff x="3245649" y="1709063"/>
              <a:chExt cx="1677149" cy="827638"/>
            </a:xfrm>
          </p:grpSpPr>
          <p:sp>
            <p:nvSpPr>
              <p:cNvPr id="57" name="Isosceles Triangle 13">
                <a:extLst>
                  <a:ext uri="{FF2B5EF4-FFF2-40B4-BE49-F238E27FC236}">
                    <a16:creationId xmlns:a16="http://schemas.microsoft.com/office/drawing/2014/main" id="{539D6D19-5FFD-5343-94E5-0B58C081BDD1}"/>
                  </a:ext>
                </a:extLst>
              </p:cNvPr>
              <p:cNvSpPr/>
              <p:nvPr/>
            </p:nvSpPr>
            <p:spPr>
              <a:xfrm rot="16200000">
                <a:off x="4605244" y="2362843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58" name="Shape 8">
                <a:extLst>
                  <a:ext uri="{FF2B5EF4-FFF2-40B4-BE49-F238E27FC236}">
                    <a16:creationId xmlns:a16="http://schemas.microsoft.com/office/drawing/2014/main" id="{FD8A7EA5-44AD-6349-8E54-0763354EA64A}"/>
                  </a:ext>
                </a:extLst>
              </p:cNvPr>
              <p:cNvCxnSpPr/>
              <p:nvPr/>
            </p:nvCxnSpPr>
            <p:spPr>
              <a:xfrm rot="16200000" flipH="1">
                <a:off x="3230649" y="2003589"/>
                <a:ext cx="720002" cy="130949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Isosceles Triangle 15">
                <a:extLst>
                  <a:ext uri="{FF2B5EF4-FFF2-40B4-BE49-F238E27FC236}">
                    <a16:creationId xmlns:a16="http://schemas.microsoft.com/office/drawing/2014/main" id="{86FB7069-0185-AC44-ADAB-0051F93C50D0}"/>
                  </a:ext>
                </a:extLst>
              </p:cNvPr>
              <p:cNvSpPr/>
              <p:nvPr/>
            </p:nvSpPr>
            <p:spPr>
              <a:xfrm rot="16200000">
                <a:off x="3623415" y="2358491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60" name="Shape 14">
                <a:extLst>
                  <a:ext uri="{FF2B5EF4-FFF2-40B4-BE49-F238E27FC236}">
                    <a16:creationId xmlns:a16="http://schemas.microsoft.com/office/drawing/2014/main" id="{A197D7AA-13D3-EE43-9EE6-41841EE54FAA}"/>
                  </a:ext>
                </a:extLst>
              </p:cNvPr>
              <p:cNvCxnSpPr/>
              <p:nvPr/>
            </p:nvCxnSpPr>
            <p:spPr>
              <a:xfrm rot="16200000" flipH="1">
                <a:off x="4212478" y="2003589"/>
                <a:ext cx="720000" cy="130949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67229F70-084E-2643-BF0C-B7D2607ECB79}"/>
                  </a:ext>
                </a:extLst>
              </p:cNvPr>
              <p:cNvSpPr/>
              <p:nvPr/>
            </p:nvSpPr>
            <p:spPr>
              <a:xfrm rot="5400000">
                <a:off x="3893804" y="1199192"/>
                <a:ext cx="380839" cy="1677149"/>
              </a:xfrm>
              <a:prstGeom prst="roundRect">
                <a:avLst/>
              </a:prstGeom>
              <a:ln w="381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12">
              <a:extLst>
                <a:ext uri="{FF2B5EF4-FFF2-40B4-BE49-F238E27FC236}">
                  <a16:creationId xmlns:a16="http://schemas.microsoft.com/office/drawing/2014/main" id="{59E1BE65-B685-B34E-801D-020F18ABEACB}"/>
                </a:ext>
              </a:extLst>
            </p:cNvPr>
            <p:cNvGrpSpPr/>
            <p:nvPr/>
          </p:nvGrpSpPr>
          <p:grpSpPr>
            <a:xfrm rot="5400000" flipH="1">
              <a:off x="2821527" y="1979074"/>
              <a:ext cx="1371600" cy="613852"/>
              <a:chOff x="3245649" y="1709063"/>
              <a:chExt cx="1677149" cy="827638"/>
            </a:xfrm>
          </p:grpSpPr>
          <p:sp>
            <p:nvSpPr>
              <p:cNvPr id="67" name="Isosceles Triangle 13">
                <a:extLst>
                  <a:ext uri="{FF2B5EF4-FFF2-40B4-BE49-F238E27FC236}">
                    <a16:creationId xmlns:a16="http://schemas.microsoft.com/office/drawing/2014/main" id="{5485A24D-B3C7-8F4C-B752-658C4734CDB1}"/>
                  </a:ext>
                </a:extLst>
              </p:cNvPr>
              <p:cNvSpPr/>
              <p:nvPr/>
            </p:nvSpPr>
            <p:spPr>
              <a:xfrm rot="16200000">
                <a:off x="4605244" y="2362843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68" name="Shape 8">
                <a:extLst>
                  <a:ext uri="{FF2B5EF4-FFF2-40B4-BE49-F238E27FC236}">
                    <a16:creationId xmlns:a16="http://schemas.microsoft.com/office/drawing/2014/main" id="{58AB6074-84F2-1944-B065-5A2D5995226C}"/>
                  </a:ext>
                </a:extLst>
              </p:cNvPr>
              <p:cNvCxnSpPr/>
              <p:nvPr/>
            </p:nvCxnSpPr>
            <p:spPr>
              <a:xfrm rot="16200000" flipH="1">
                <a:off x="3230649" y="2003589"/>
                <a:ext cx="720002" cy="130949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Isosceles Triangle 15">
                <a:extLst>
                  <a:ext uri="{FF2B5EF4-FFF2-40B4-BE49-F238E27FC236}">
                    <a16:creationId xmlns:a16="http://schemas.microsoft.com/office/drawing/2014/main" id="{CA814F7B-8E1A-4A4C-A3A2-7535CD270AFC}"/>
                  </a:ext>
                </a:extLst>
              </p:cNvPr>
              <p:cNvSpPr/>
              <p:nvPr/>
            </p:nvSpPr>
            <p:spPr>
              <a:xfrm rot="16200000">
                <a:off x="3623415" y="2358491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70" name="Shape 14">
                <a:extLst>
                  <a:ext uri="{FF2B5EF4-FFF2-40B4-BE49-F238E27FC236}">
                    <a16:creationId xmlns:a16="http://schemas.microsoft.com/office/drawing/2014/main" id="{2001019D-F19C-1148-B9AD-EC28F84432A9}"/>
                  </a:ext>
                </a:extLst>
              </p:cNvPr>
              <p:cNvCxnSpPr/>
              <p:nvPr/>
            </p:nvCxnSpPr>
            <p:spPr>
              <a:xfrm rot="16200000" flipH="1">
                <a:off x="4212478" y="2003589"/>
                <a:ext cx="720000" cy="130949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ounded Rectangle 70">
                <a:extLst>
                  <a:ext uri="{FF2B5EF4-FFF2-40B4-BE49-F238E27FC236}">
                    <a16:creationId xmlns:a16="http://schemas.microsoft.com/office/drawing/2014/main" id="{DE073A6C-37AC-B442-8931-14ED55A3D7B2}"/>
                  </a:ext>
                </a:extLst>
              </p:cNvPr>
              <p:cNvSpPr/>
              <p:nvPr/>
            </p:nvSpPr>
            <p:spPr>
              <a:xfrm rot="5400000">
                <a:off x="3893804" y="1199192"/>
                <a:ext cx="380839" cy="1677149"/>
              </a:xfrm>
              <a:prstGeom prst="roundRect">
                <a:avLst/>
              </a:prstGeom>
              <a:ln w="381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6F70CA85-65C2-A044-A3F1-8E2B7E96544D}"/>
                </a:ext>
              </a:extLst>
            </p:cNvPr>
            <p:cNvCxnSpPr/>
            <p:nvPr/>
          </p:nvCxnSpPr>
          <p:spPr>
            <a:xfrm>
              <a:off x="991219" y="1940244"/>
              <a:ext cx="227058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0E09FD8E-AA42-BF47-B512-22C1799B12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1219" y="2013605"/>
              <a:ext cx="2289015" cy="7295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951EAA4F-9AA9-C64C-80E7-E5314B5F679B}"/>
                </a:ext>
              </a:extLst>
            </p:cNvPr>
            <p:cNvCxnSpPr>
              <a:cxnSpLocks/>
            </p:cNvCxnSpPr>
            <p:nvPr/>
          </p:nvCxnSpPr>
          <p:spPr>
            <a:xfrm>
              <a:off x="977224" y="2743199"/>
              <a:ext cx="2284577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F1F7BD05-7CAD-BB48-A1E7-DC1000C83421}"/>
                </a:ext>
              </a:extLst>
            </p:cNvPr>
            <p:cNvCxnSpPr>
              <a:cxnSpLocks/>
            </p:cNvCxnSpPr>
            <p:nvPr/>
          </p:nvCxnSpPr>
          <p:spPr>
            <a:xfrm>
              <a:off x="991218" y="1946516"/>
              <a:ext cx="2243928" cy="7199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itle 1">
            <a:extLst>
              <a:ext uri="{FF2B5EF4-FFF2-40B4-BE49-F238E27FC236}">
                <a16:creationId xmlns:a16="http://schemas.microsoft.com/office/drawing/2014/main" id="{CDFF5C18-DC70-3B44-AF28-DDE7519686D6}"/>
              </a:ext>
            </a:extLst>
          </p:cNvPr>
          <p:cNvSpPr txBox="1">
            <a:spLocks/>
          </p:cNvSpPr>
          <p:nvPr/>
        </p:nvSpPr>
        <p:spPr>
          <a:xfrm>
            <a:off x="-21154" y="762000"/>
            <a:ext cx="4572000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Multiplexing Gain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B04BBC-46DE-CF41-9B9A-973EA14E48FB}"/>
              </a:ext>
            </a:extLst>
          </p:cNvPr>
          <p:cNvCxnSpPr/>
          <p:nvPr/>
        </p:nvCxnSpPr>
        <p:spPr>
          <a:xfrm>
            <a:off x="0" y="990600"/>
            <a:ext cx="91590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A4B9A33-010B-1E47-8A75-71C9AD17B532}"/>
              </a:ext>
            </a:extLst>
          </p:cNvPr>
          <p:cNvCxnSpPr>
            <a:cxnSpLocks/>
          </p:cNvCxnSpPr>
          <p:nvPr/>
        </p:nvCxnSpPr>
        <p:spPr>
          <a:xfrm>
            <a:off x="4572000" y="990600"/>
            <a:ext cx="0" cy="5867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D10B622-F502-6F42-8FAD-173B967E24C4}"/>
              </a:ext>
            </a:extLst>
          </p:cNvPr>
          <p:cNvGrpSpPr>
            <a:grpSpLocks noChangeAspect="1"/>
          </p:cNvGrpSpPr>
          <p:nvPr/>
        </p:nvGrpSpPr>
        <p:grpSpPr>
          <a:xfrm>
            <a:off x="2617062" y="3521622"/>
            <a:ext cx="1793466" cy="1111922"/>
            <a:chOff x="992503" y="3530490"/>
            <a:chExt cx="2230884" cy="1383115"/>
          </a:xfrm>
        </p:grpSpPr>
        <p:grpSp>
          <p:nvGrpSpPr>
            <p:cNvPr id="82" name="Group 40">
              <a:extLst>
                <a:ext uri="{FF2B5EF4-FFF2-40B4-BE49-F238E27FC236}">
                  <a16:creationId xmlns:a16="http://schemas.microsoft.com/office/drawing/2014/main" id="{EFA193C7-25EF-3B45-81EA-E603B2293AE4}"/>
                </a:ext>
              </a:extLst>
            </p:cNvPr>
            <p:cNvGrpSpPr/>
            <p:nvPr/>
          </p:nvGrpSpPr>
          <p:grpSpPr>
            <a:xfrm rot="5400000" flipH="1">
              <a:off x="2617451" y="3525806"/>
              <a:ext cx="601251" cy="610620"/>
              <a:chOff x="1981202" y="2502439"/>
              <a:chExt cx="735197" cy="823284"/>
            </a:xfrm>
          </p:grpSpPr>
          <p:cxnSp>
            <p:nvCxnSpPr>
              <p:cNvPr id="83" name="Shape 22">
                <a:extLst>
                  <a:ext uri="{FF2B5EF4-FFF2-40B4-BE49-F238E27FC236}">
                    <a16:creationId xmlns:a16="http://schemas.microsoft.com/office/drawing/2014/main" id="{26AEB954-C791-EB43-AF0D-1F670D9B5A5A}"/>
                  </a:ext>
                </a:extLst>
              </p:cNvPr>
              <p:cNvCxnSpPr/>
              <p:nvPr/>
            </p:nvCxnSpPr>
            <p:spPr>
              <a:xfrm rot="16200000" flipH="1">
                <a:off x="1962489" y="2775966"/>
                <a:ext cx="720001" cy="172948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Isosceles Triangle 23">
                <a:extLst>
                  <a:ext uri="{FF2B5EF4-FFF2-40B4-BE49-F238E27FC236}">
                    <a16:creationId xmlns:a16="http://schemas.microsoft.com/office/drawing/2014/main" id="{19A6AC75-210A-834B-A520-F10C4B01903F}"/>
                  </a:ext>
                </a:extLst>
              </p:cNvPr>
              <p:cNvSpPr/>
              <p:nvPr/>
            </p:nvSpPr>
            <p:spPr>
              <a:xfrm rot="16200000">
                <a:off x="2376252" y="3151865"/>
                <a:ext cx="206567" cy="141150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Rounded Rectangle 84">
                <a:extLst>
                  <a:ext uri="{FF2B5EF4-FFF2-40B4-BE49-F238E27FC236}">
                    <a16:creationId xmlns:a16="http://schemas.microsoft.com/office/drawing/2014/main" id="{135C7E0C-876F-184E-B196-A11D5A202047}"/>
                  </a:ext>
                </a:extLst>
              </p:cNvPr>
              <p:cNvSpPr/>
              <p:nvPr/>
            </p:nvSpPr>
            <p:spPr>
              <a:xfrm rot="5400000">
                <a:off x="2158381" y="2496210"/>
                <a:ext cx="380839" cy="735197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2">
              <a:extLst>
                <a:ext uri="{FF2B5EF4-FFF2-40B4-BE49-F238E27FC236}">
                  <a16:creationId xmlns:a16="http://schemas.microsoft.com/office/drawing/2014/main" id="{77B8CD5B-92F6-C944-98AF-012E8F453A39}"/>
                </a:ext>
              </a:extLst>
            </p:cNvPr>
            <p:cNvGrpSpPr/>
            <p:nvPr/>
          </p:nvGrpSpPr>
          <p:grpSpPr>
            <a:xfrm rot="16200000">
              <a:off x="613629" y="3920879"/>
              <a:ext cx="1371600" cy="613852"/>
              <a:chOff x="3245649" y="1709063"/>
              <a:chExt cx="1677149" cy="827638"/>
            </a:xfrm>
          </p:grpSpPr>
          <p:sp>
            <p:nvSpPr>
              <p:cNvPr id="87" name="Isosceles Triangle 13">
                <a:extLst>
                  <a:ext uri="{FF2B5EF4-FFF2-40B4-BE49-F238E27FC236}">
                    <a16:creationId xmlns:a16="http://schemas.microsoft.com/office/drawing/2014/main" id="{530BB76E-A4CE-6440-A976-95582EBB4C06}"/>
                  </a:ext>
                </a:extLst>
              </p:cNvPr>
              <p:cNvSpPr/>
              <p:nvPr/>
            </p:nvSpPr>
            <p:spPr>
              <a:xfrm rot="16200000">
                <a:off x="4605244" y="2362843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88" name="Shape 8">
                <a:extLst>
                  <a:ext uri="{FF2B5EF4-FFF2-40B4-BE49-F238E27FC236}">
                    <a16:creationId xmlns:a16="http://schemas.microsoft.com/office/drawing/2014/main" id="{6B4506FC-D7B0-E546-BE31-6BE21E08A413}"/>
                  </a:ext>
                </a:extLst>
              </p:cNvPr>
              <p:cNvCxnSpPr/>
              <p:nvPr/>
            </p:nvCxnSpPr>
            <p:spPr>
              <a:xfrm rot="16200000" flipH="1">
                <a:off x="3230649" y="2003589"/>
                <a:ext cx="720002" cy="130949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Isosceles Triangle 15">
                <a:extLst>
                  <a:ext uri="{FF2B5EF4-FFF2-40B4-BE49-F238E27FC236}">
                    <a16:creationId xmlns:a16="http://schemas.microsoft.com/office/drawing/2014/main" id="{4C742F78-22C3-794D-8E4D-D00E77B90FB5}"/>
                  </a:ext>
                </a:extLst>
              </p:cNvPr>
              <p:cNvSpPr/>
              <p:nvPr/>
            </p:nvSpPr>
            <p:spPr>
              <a:xfrm rot="16200000">
                <a:off x="3623415" y="2358491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90" name="Shape 14">
                <a:extLst>
                  <a:ext uri="{FF2B5EF4-FFF2-40B4-BE49-F238E27FC236}">
                    <a16:creationId xmlns:a16="http://schemas.microsoft.com/office/drawing/2014/main" id="{E2BA388E-957E-F940-B1CE-E6D32672009D}"/>
                  </a:ext>
                </a:extLst>
              </p:cNvPr>
              <p:cNvCxnSpPr/>
              <p:nvPr/>
            </p:nvCxnSpPr>
            <p:spPr>
              <a:xfrm rot="16200000" flipH="1">
                <a:off x="4212478" y="2003589"/>
                <a:ext cx="720000" cy="130949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Rounded Rectangle 90">
                <a:extLst>
                  <a:ext uri="{FF2B5EF4-FFF2-40B4-BE49-F238E27FC236}">
                    <a16:creationId xmlns:a16="http://schemas.microsoft.com/office/drawing/2014/main" id="{9511A657-C5DA-FE49-B41C-946D2C585E31}"/>
                  </a:ext>
                </a:extLst>
              </p:cNvPr>
              <p:cNvSpPr/>
              <p:nvPr/>
            </p:nvSpPr>
            <p:spPr>
              <a:xfrm rot="5400000">
                <a:off x="3893804" y="1199192"/>
                <a:ext cx="380839" cy="1677149"/>
              </a:xfrm>
              <a:prstGeom prst="roundRect">
                <a:avLst/>
              </a:prstGeom>
              <a:ln w="381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9562755E-FA31-AA45-9C2B-2393368F8504}"/>
                </a:ext>
              </a:extLst>
            </p:cNvPr>
            <p:cNvCxnSpPr>
              <a:cxnSpLocks/>
            </p:cNvCxnSpPr>
            <p:nvPr/>
          </p:nvCxnSpPr>
          <p:spPr>
            <a:xfrm>
              <a:off x="1617077" y="3919883"/>
              <a:ext cx="929118" cy="34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8F827980-C5E3-6845-86EF-BCE38ACEB7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06355" y="4131741"/>
              <a:ext cx="939839" cy="55326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5AD346C-585F-4443-B2B7-1DF720D7AED7}"/>
              </a:ext>
            </a:extLst>
          </p:cNvPr>
          <p:cNvGrpSpPr>
            <a:grpSpLocks noChangeAspect="1"/>
          </p:cNvGrpSpPr>
          <p:nvPr/>
        </p:nvGrpSpPr>
        <p:grpSpPr>
          <a:xfrm>
            <a:off x="54223" y="3506967"/>
            <a:ext cx="1922827" cy="1141233"/>
            <a:chOff x="6186817" y="1675842"/>
            <a:chExt cx="2310966" cy="1371600"/>
          </a:xfrm>
        </p:grpSpPr>
        <p:grpSp>
          <p:nvGrpSpPr>
            <p:cNvPr id="98" name="Group 40">
              <a:extLst>
                <a:ext uri="{FF2B5EF4-FFF2-40B4-BE49-F238E27FC236}">
                  <a16:creationId xmlns:a16="http://schemas.microsoft.com/office/drawing/2014/main" id="{86868C37-172A-DF44-B6F9-890B0C327C2C}"/>
                </a:ext>
              </a:extLst>
            </p:cNvPr>
            <p:cNvGrpSpPr/>
            <p:nvPr/>
          </p:nvGrpSpPr>
          <p:grpSpPr>
            <a:xfrm rot="16200000">
              <a:off x="6191498" y="1671167"/>
              <a:ext cx="601251" cy="610613"/>
              <a:chOff x="1981200" y="2264905"/>
              <a:chExt cx="735197" cy="823274"/>
            </a:xfrm>
          </p:grpSpPr>
          <p:cxnSp>
            <p:nvCxnSpPr>
              <p:cNvPr id="99" name="Shape 22">
                <a:extLst>
                  <a:ext uri="{FF2B5EF4-FFF2-40B4-BE49-F238E27FC236}">
                    <a16:creationId xmlns:a16="http://schemas.microsoft.com/office/drawing/2014/main" id="{A714A18A-1F0D-9B46-94FA-E6C85EDA9106}"/>
                  </a:ext>
                </a:extLst>
              </p:cNvPr>
              <p:cNvCxnSpPr/>
              <p:nvPr/>
            </p:nvCxnSpPr>
            <p:spPr>
              <a:xfrm rot="16200000" flipH="1">
                <a:off x="1962486" y="2538432"/>
                <a:ext cx="720002" cy="172948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Isosceles Triangle 23">
                <a:extLst>
                  <a:ext uri="{FF2B5EF4-FFF2-40B4-BE49-F238E27FC236}">
                    <a16:creationId xmlns:a16="http://schemas.microsoft.com/office/drawing/2014/main" id="{F54E7EA1-2301-0742-8A36-08117D419F11}"/>
                  </a:ext>
                </a:extLst>
              </p:cNvPr>
              <p:cNvSpPr/>
              <p:nvPr/>
            </p:nvSpPr>
            <p:spPr>
              <a:xfrm rot="16200000">
                <a:off x="2376252" y="2914322"/>
                <a:ext cx="206567" cy="141148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1A63CF36-26D9-AF4D-A0BB-8CE8A0ACDAE0}"/>
                  </a:ext>
                </a:extLst>
              </p:cNvPr>
              <p:cNvSpPr/>
              <p:nvPr/>
            </p:nvSpPr>
            <p:spPr>
              <a:xfrm rot="5400000">
                <a:off x="2158379" y="2258669"/>
                <a:ext cx="380840" cy="735197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2" name="Group 12">
              <a:extLst>
                <a:ext uri="{FF2B5EF4-FFF2-40B4-BE49-F238E27FC236}">
                  <a16:creationId xmlns:a16="http://schemas.microsoft.com/office/drawing/2014/main" id="{7688129D-89A7-A545-AAE9-56773BC66114}"/>
                </a:ext>
              </a:extLst>
            </p:cNvPr>
            <p:cNvGrpSpPr/>
            <p:nvPr/>
          </p:nvGrpSpPr>
          <p:grpSpPr>
            <a:xfrm rot="5400000" flipH="1">
              <a:off x="7505057" y="2054716"/>
              <a:ext cx="1371600" cy="613852"/>
              <a:chOff x="3245649" y="1709063"/>
              <a:chExt cx="1677149" cy="827638"/>
            </a:xfrm>
          </p:grpSpPr>
          <p:sp>
            <p:nvSpPr>
              <p:cNvPr id="103" name="Isosceles Triangle 13">
                <a:extLst>
                  <a:ext uri="{FF2B5EF4-FFF2-40B4-BE49-F238E27FC236}">
                    <a16:creationId xmlns:a16="http://schemas.microsoft.com/office/drawing/2014/main" id="{EF69F715-D72A-BC43-892B-E6DA5382E815}"/>
                  </a:ext>
                </a:extLst>
              </p:cNvPr>
              <p:cNvSpPr/>
              <p:nvPr/>
            </p:nvSpPr>
            <p:spPr>
              <a:xfrm rot="16200000">
                <a:off x="4605244" y="2362843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04" name="Shape 8">
                <a:extLst>
                  <a:ext uri="{FF2B5EF4-FFF2-40B4-BE49-F238E27FC236}">
                    <a16:creationId xmlns:a16="http://schemas.microsoft.com/office/drawing/2014/main" id="{B41B37C4-69E3-5D4D-A3C1-2D50FB03226E}"/>
                  </a:ext>
                </a:extLst>
              </p:cNvPr>
              <p:cNvCxnSpPr/>
              <p:nvPr/>
            </p:nvCxnSpPr>
            <p:spPr>
              <a:xfrm rot="16200000" flipH="1">
                <a:off x="3230649" y="2003589"/>
                <a:ext cx="720002" cy="130949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Isosceles Triangle 15">
                <a:extLst>
                  <a:ext uri="{FF2B5EF4-FFF2-40B4-BE49-F238E27FC236}">
                    <a16:creationId xmlns:a16="http://schemas.microsoft.com/office/drawing/2014/main" id="{57C51826-EBD6-D34E-9189-F1217E703E94}"/>
                  </a:ext>
                </a:extLst>
              </p:cNvPr>
              <p:cNvSpPr/>
              <p:nvPr/>
            </p:nvSpPr>
            <p:spPr>
              <a:xfrm rot="16200000">
                <a:off x="3623415" y="2358491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06" name="Shape 14">
                <a:extLst>
                  <a:ext uri="{FF2B5EF4-FFF2-40B4-BE49-F238E27FC236}">
                    <a16:creationId xmlns:a16="http://schemas.microsoft.com/office/drawing/2014/main" id="{7EB81D87-AF7F-004F-A7FB-755FD2D39707}"/>
                  </a:ext>
                </a:extLst>
              </p:cNvPr>
              <p:cNvCxnSpPr/>
              <p:nvPr/>
            </p:nvCxnSpPr>
            <p:spPr>
              <a:xfrm rot="16200000" flipH="1">
                <a:off x="4212478" y="2003589"/>
                <a:ext cx="720000" cy="130949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Rounded Rectangle 106">
                <a:extLst>
                  <a:ext uri="{FF2B5EF4-FFF2-40B4-BE49-F238E27FC236}">
                    <a16:creationId xmlns:a16="http://schemas.microsoft.com/office/drawing/2014/main" id="{FDEC447A-B5AE-E645-B8D1-2E4D7ED98283}"/>
                  </a:ext>
                </a:extLst>
              </p:cNvPr>
              <p:cNvSpPr/>
              <p:nvPr/>
            </p:nvSpPr>
            <p:spPr>
              <a:xfrm rot="5400000">
                <a:off x="3893804" y="1199192"/>
                <a:ext cx="380839" cy="1677149"/>
              </a:xfrm>
              <a:prstGeom prst="roundRect">
                <a:avLst/>
              </a:prstGeom>
              <a:ln w="381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56389F02-0CEB-3A4B-B7C0-0CE18D963CC9}"/>
                </a:ext>
              </a:extLst>
            </p:cNvPr>
            <p:cNvCxnSpPr>
              <a:cxnSpLocks/>
            </p:cNvCxnSpPr>
            <p:nvPr/>
          </p:nvCxnSpPr>
          <p:spPr>
            <a:xfrm>
              <a:off x="6858267" y="1976155"/>
              <a:ext cx="1056145" cy="44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1E00DC2F-C8F7-A942-ABD4-8ABABBDCA544}"/>
                </a:ext>
              </a:extLst>
            </p:cNvPr>
            <p:cNvCxnSpPr>
              <a:cxnSpLocks/>
            </p:cNvCxnSpPr>
            <p:nvPr/>
          </p:nvCxnSpPr>
          <p:spPr>
            <a:xfrm>
              <a:off x="6858267" y="2136073"/>
              <a:ext cx="983803" cy="5505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89E8EB-CA17-1548-9B67-4A1D278A662B}"/>
              </a:ext>
            </a:extLst>
          </p:cNvPr>
          <p:cNvGrpSpPr>
            <a:grpSpLocks noChangeAspect="1"/>
          </p:cNvGrpSpPr>
          <p:nvPr/>
        </p:nvGrpSpPr>
        <p:grpSpPr>
          <a:xfrm>
            <a:off x="847526" y="5443123"/>
            <a:ext cx="2834640" cy="1215402"/>
            <a:chOff x="5191328" y="2119403"/>
            <a:chExt cx="3429000" cy="1470246"/>
          </a:xfrm>
        </p:grpSpPr>
        <p:grpSp>
          <p:nvGrpSpPr>
            <p:cNvPr id="113" name="Group 12">
              <a:extLst>
                <a:ext uri="{FF2B5EF4-FFF2-40B4-BE49-F238E27FC236}">
                  <a16:creationId xmlns:a16="http://schemas.microsoft.com/office/drawing/2014/main" id="{1662B3AB-858E-1242-8EA8-9572F04C9A27}"/>
                </a:ext>
              </a:extLst>
            </p:cNvPr>
            <p:cNvGrpSpPr/>
            <p:nvPr/>
          </p:nvGrpSpPr>
          <p:grpSpPr>
            <a:xfrm rot="16200000">
              <a:off x="4812454" y="2596923"/>
              <a:ext cx="1371600" cy="613852"/>
              <a:chOff x="3245649" y="1709063"/>
              <a:chExt cx="1677149" cy="827638"/>
            </a:xfrm>
          </p:grpSpPr>
          <p:sp>
            <p:nvSpPr>
              <p:cNvPr id="114" name="Isosceles Triangle 13">
                <a:extLst>
                  <a:ext uri="{FF2B5EF4-FFF2-40B4-BE49-F238E27FC236}">
                    <a16:creationId xmlns:a16="http://schemas.microsoft.com/office/drawing/2014/main" id="{7198F0D3-2DBF-AC4B-8AE2-C45C8AE3FE4B}"/>
                  </a:ext>
                </a:extLst>
              </p:cNvPr>
              <p:cNvSpPr/>
              <p:nvPr/>
            </p:nvSpPr>
            <p:spPr>
              <a:xfrm rot="16200000">
                <a:off x="4605244" y="2362843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15" name="Shape 8">
                <a:extLst>
                  <a:ext uri="{FF2B5EF4-FFF2-40B4-BE49-F238E27FC236}">
                    <a16:creationId xmlns:a16="http://schemas.microsoft.com/office/drawing/2014/main" id="{47C2377F-A823-6642-8764-9EF9FD61FAFE}"/>
                  </a:ext>
                </a:extLst>
              </p:cNvPr>
              <p:cNvCxnSpPr/>
              <p:nvPr/>
            </p:nvCxnSpPr>
            <p:spPr>
              <a:xfrm rot="16200000" flipH="1">
                <a:off x="3230649" y="2003589"/>
                <a:ext cx="720002" cy="130949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Isosceles Triangle 15">
                <a:extLst>
                  <a:ext uri="{FF2B5EF4-FFF2-40B4-BE49-F238E27FC236}">
                    <a16:creationId xmlns:a16="http://schemas.microsoft.com/office/drawing/2014/main" id="{6D210354-5022-A748-9C56-7DC4CAA80E2D}"/>
                  </a:ext>
                </a:extLst>
              </p:cNvPr>
              <p:cNvSpPr/>
              <p:nvPr/>
            </p:nvSpPr>
            <p:spPr>
              <a:xfrm rot="16200000">
                <a:off x="3623415" y="2358491"/>
                <a:ext cx="206567" cy="141149"/>
              </a:xfrm>
              <a:prstGeom prst="triangl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17" name="Shape 14">
                <a:extLst>
                  <a:ext uri="{FF2B5EF4-FFF2-40B4-BE49-F238E27FC236}">
                    <a16:creationId xmlns:a16="http://schemas.microsoft.com/office/drawing/2014/main" id="{93AA494D-91D7-D148-8D3D-DA57B7DFAE43}"/>
                  </a:ext>
                </a:extLst>
              </p:cNvPr>
              <p:cNvCxnSpPr/>
              <p:nvPr/>
            </p:nvCxnSpPr>
            <p:spPr>
              <a:xfrm rot="16200000" flipH="1">
                <a:off x="4212478" y="2003589"/>
                <a:ext cx="720000" cy="130949"/>
              </a:xfrm>
              <a:prstGeom prst="bentConnector2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Rounded Rectangle 117">
                <a:extLst>
                  <a:ext uri="{FF2B5EF4-FFF2-40B4-BE49-F238E27FC236}">
                    <a16:creationId xmlns:a16="http://schemas.microsoft.com/office/drawing/2014/main" id="{3F19629A-954E-2D40-905A-EFA5333E45F8}"/>
                  </a:ext>
                </a:extLst>
              </p:cNvPr>
              <p:cNvSpPr/>
              <p:nvPr/>
            </p:nvSpPr>
            <p:spPr>
              <a:xfrm rot="5400000">
                <a:off x="3893804" y="1199192"/>
                <a:ext cx="380839" cy="1677149"/>
              </a:xfrm>
              <a:prstGeom prst="roundRect">
                <a:avLst/>
              </a:prstGeom>
              <a:ln w="381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7943C778-2A9E-C44B-B1E2-31362B41A185}"/>
                </a:ext>
              </a:extLst>
            </p:cNvPr>
            <p:cNvCxnSpPr/>
            <p:nvPr/>
          </p:nvCxnSpPr>
          <p:spPr>
            <a:xfrm>
              <a:off x="5725346" y="2558093"/>
              <a:ext cx="227058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DE307B65-B20B-C847-86A6-E9B17BAC6C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5346" y="2631454"/>
              <a:ext cx="2289015" cy="7295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15A53ABD-7348-1345-BA55-834428AD5020}"/>
                </a:ext>
              </a:extLst>
            </p:cNvPr>
            <p:cNvCxnSpPr>
              <a:cxnSpLocks/>
            </p:cNvCxnSpPr>
            <p:nvPr/>
          </p:nvCxnSpPr>
          <p:spPr>
            <a:xfrm>
              <a:off x="5711351" y="3361048"/>
              <a:ext cx="2284577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8F8CF0ED-722C-EA41-93FE-FCECA77BD31B}"/>
                </a:ext>
              </a:extLst>
            </p:cNvPr>
            <p:cNvCxnSpPr>
              <a:cxnSpLocks/>
            </p:cNvCxnSpPr>
            <p:nvPr/>
          </p:nvCxnSpPr>
          <p:spPr>
            <a:xfrm>
              <a:off x="5725345" y="2564365"/>
              <a:ext cx="2243928" cy="7199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40">
              <a:extLst>
                <a:ext uri="{FF2B5EF4-FFF2-40B4-BE49-F238E27FC236}">
                  <a16:creationId xmlns:a16="http://schemas.microsoft.com/office/drawing/2014/main" id="{C1AAFD4C-DF82-CA4B-8B44-6F5EAF6C5BC0}"/>
                </a:ext>
              </a:extLst>
            </p:cNvPr>
            <p:cNvGrpSpPr/>
            <p:nvPr/>
          </p:nvGrpSpPr>
          <p:grpSpPr>
            <a:xfrm rot="5400000" flipH="1">
              <a:off x="8014392" y="2114719"/>
              <a:ext cx="601251" cy="610620"/>
              <a:chOff x="1981202" y="1676401"/>
              <a:chExt cx="735197" cy="823284"/>
            </a:xfrm>
          </p:grpSpPr>
          <p:cxnSp>
            <p:nvCxnSpPr>
              <p:cNvPr id="132" name="Shape 22">
                <a:extLst>
                  <a:ext uri="{FF2B5EF4-FFF2-40B4-BE49-F238E27FC236}">
                    <a16:creationId xmlns:a16="http://schemas.microsoft.com/office/drawing/2014/main" id="{5BF3625F-73FE-6F4B-ACFE-D7A6414A8907}"/>
                  </a:ext>
                </a:extLst>
              </p:cNvPr>
              <p:cNvCxnSpPr/>
              <p:nvPr/>
            </p:nvCxnSpPr>
            <p:spPr>
              <a:xfrm rot="16200000" flipH="1">
                <a:off x="1962488" y="1949927"/>
                <a:ext cx="720000" cy="172947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Isosceles Triangle 23">
                <a:extLst>
                  <a:ext uri="{FF2B5EF4-FFF2-40B4-BE49-F238E27FC236}">
                    <a16:creationId xmlns:a16="http://schemas.microsoft.com/office/drawing/2014/main" id="{CFCA0A87-EBC0-C14E-9541-BED25C5C51DC}"/>
                  </a:ext>
                </a:extLst>
              </p:cNvPr>
              <p:cNvSpPr/>
              <p:nvPr/>
            </p:nvSpPr>
            <p:spPr>
              <a:xfrm rot="16200000">
                <a:off x="2376253" y="232582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Rounded Rectangle 133">
                <a:extLst>
                  <a:ext uri="{FF2B5EF4-FFF2-40B4-BE49-F238E27FC236}">
                    <a16:creationId xmlns:a16="http://schemas.microsoft.com/office/drawing/2014/main" id="{9325531E-CCD2-2845-B1AD-EC470144C2BC}"/>
                  </a:ext>
                </a:extLst>
              </p:cNvPr>
              <p:cNvSpPr/>
              <p:nvPr/>
            </p:nvSpPr>
            <p:spPr>
              <a:xfrm rot="5400000">
                <a:off x="2158381" y="1670169"/>
                <a:ext cx="380839" cy="735197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5" name="Group 40">
              <a:extLst>
                <a:ext uri="{FF2B5EF4-FFF2-40B4-BE49-F238E27FC236}">
                  <a16:creationId xmlns:a16="http://schemas.microsoft.com/office/drawing/2014/main" id="{06392C0D-38FE-714D-AA0E-02C7B8BA8C2C}"/>
                </a:ext>
              </a:extLst>
            </p:cNvPr>
            <p:cNvGrpSpPr/>
            <p:nvPr/>
          </p:nvGrpSpPr>
          <p:grpSpPr>
            <a:xfrm rot="5400000" flipH="1">
              <a:off x="7990465" y="2970979"/>
              <a:ext cx="601251" cy="610620"/>
              <a:chOff x="1981202" y="1676401"/>
              <a:chExt cx="735197" cy="823284"/>
            </a:xfrm>
          </p:grpSpPr>
          <p:cxnSp>
            <p:nvCxnSpPr>
              <p:cNvPr id="136" name="Shape 22">
                <a:extLst>
                  <a:ext uri="{FF2B5EF4-FFF2-40B4-BE49-F238E27FC236}">
                    <a16:creationId xmlns:a16="http://schemas.microsoft.com/office/drawing/2014/main" id="{472B83C1-4FE6-4045-A204-F0FEE461E855}"/>
                  </a:ext>
                </a:extLst>
              </p:cNvPr>
              <p:cNvCxnSpPr/>
              <p:nvPr/>
            </p:nvCxnSpPr>
            <p:spPr>
              <a:xfrm rot="16200000" flipH="1">
                <a:off x="1962488" y="1949927"/>
                <a:ext cx="720000" cy="172947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Isosceles Triangle 23">
                <a:extLst>
                  <a:ext uri="{FF2B5EF4-FFF2-40B4-BE49-F238E27FC236}">
                    <a16:creationId xmlns:a16="http://schemas.microsoft.com/office/drawing/2014/main" id="{802C7380-D441-8B49-B239-F31337236A48}"/>
                  </a:ext>
                </a:extLst>
              </p:cNvPr>
              <p:cNvSpPr/>
              <p:nvPr/>
            </p:nvSpPr>
            <p:spPr>
              <a:xfrm rot="16200000">
                <a:off x="2376253" y="232582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Rounded Rectangle 137">
                <a:extLst>
                  <a:ext uri="{FF2B5EF4-FFF2-40B4-BE49-F238E27FC236}">
                    <a16:creationId xmlns:a16="http://schemas.microsoft.com/office/drawing/2014/main" id="{67A47F56-0DE4-2E4F-B086-EDF7C4DD5FC0}"/>
                  </a:ext>
                </a:extLst>
              </p:cNvPr>
              <p:cNvSpPr/>
              <p:nvPr/>
            </p:nvSpPr>
            <p:spPr>
              <a:xfrm rot="5400000">
                <a:off x="2158381" y="1670169"/>
                <a:ext cx="380839" cy="735197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8198F8D-A976-D744-9FFE-FFE0B1533676}"/>
              </a:ext>
            </a:extLst>
          </p:cNvPr>
          <p:cNvGrpSpPr>
            <a:grpSpLocks noChangeAspect="1"/>
          </p:cNvGrpSpPr>
          <p:nvPr/>
        </p:nvGrpSpPr>
        <p:grpSpPr>
          <a:xfrm>
            <a:off x="5437647" y="5448300"/>
            <a:ext cx="2834640" cy="1205049"/>
            <a:chOff x="5103773" y="4195453"/>
            <a:chExt cx="3453947" cy="1468326"/>
          </a:xfrm>
        </p:grpSpPr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E4E090D4-EE59-6044-A4F0-02119ED733C1}"/>
                </a:ext>
              </a:extLst>
            </p:cNvPr>
            <p:cNvCxnSpPr/>
            <p:nvPr/>
          </p:nvCxnSpPr>
          <p:spPr>
            <a:xfrm>
              <a:off x="5662738" y="4634143"/>
              <a:ext cx="227058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7A3A4066-26E1-8B40-BEBE-9E950D31D3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2738" y="4707504"/>
              <a:ext cx="2289015" cy="7295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281B0596-B5A7-E741-A54D-BDD61E49D83E}"/>
                </a:ext>
              </a:extLst>
            </p:cNvPr>
            <p:cNvCxnSpPr>
              <a:cxnSpLocks/>
            </p:cNvCxnSpPr>
            <p:nvPr/>
          </p:nvCxnSpPr>
          <p:spPr>
            <a:xfrm>
              <a:off x="5648743" y="5437098"/>
              <a:ext cx="2284577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0CF57B4D-B620-004C-A94F-511B0CD1AD7C}"/>
                </a:ext>
              </a:extLst>
            </p:cNvPr>
            <p:cNvCxnSpPr>
              <a:cxnSpLocks/>
            </p:cNvCxnSpPr>
            <p:nvPr/>
          </p:nvCxnSpPr>
          <p:spPr>
            <a:xfrm>
              <a:off x="5662737" y="4640415"/>
              <a:ext cx="2243928" cy="7199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1" name="Group 40">
              <a:extLst>
                <a:ext uri="{FF2B5EF4-FFF2-40B4-BE49-F238E27FC236}">
                  <a16:creationId xmlns:a16="http://schemas.microsoft.com/office/drawing/2014/main" id="{A291E73A-B56B-D64A-AA29-BF11764D76DC}"/>
                </a:ext>
              </a:extLst>
            </p:cNvPr>
            <p:cNvGrpSpPr/>
            <p:nvPr/>
          </p:nvGrpSpPr>
          <p:grpSpPr>
            <a:xfrm rot="5400000" flipH="1">
              <a:off x="7951784" y="4190769"/>
              <a:ext cx="601251" cy="610620"/>
              <a:chOff x="1981202" y="1676401"/>
              <a:chExt cx="735197" cy="823284"/>
            </a:xfrm>
          </p:grpSpPr>
          <p:cxnSp>
            <p:nvCxnSpPr>
              <p:cNvPr id="152" name="Shape 22">
                <a:extLst>
                  <a:ext uri="{FF2B5EF4-FFF2-40B4-BE49-F238E27FC236}">
                    <a16:creationId xmlns:a16="http://schemas.microsoft.com/office/drawing/2014/main" id="{BD9F87F9-B73B-8644-9640-9CE2C8F015B5}"/>
                  </a:ext>
                </a:extLst>
              </p:cNvPr>
              <p:cNvCxnSpPr/>
              <p:nvPr/>
            </p:nvCxnSpPr>
            <p:spPr>
              <a:xfrm rot="16200000" flipH="1">
                <a:off x="1962488" y="1949927"/>
                <a:ext cx="720000" cy="172947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Isosceles Triangle 23">
                <a:extLst>
                  <a:ext uri="{FF2B5EF4-FFF2-40B4-BE49-F238E27FC236}">
                    <a16:creationId xmlns:a16="http://schemas.microsoft.com/office/drawing/2014/main" id="{84C136DF-D191-6242-95E9-230FE29FD0DB}"/>
                  </a:ext>
                </a:extLst>
              </p:cNvPr>
              <p:cNvSpPr/>
              <p:nvPr/>
            </p:nvSpPr>
            <p:spPr>
              <a:xfrm rot="16200000">
                <a:off x="2376253" y="232582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Rounded Rectangle 153">
                <a:extLst>
                  <a:ext uri="{FF2B5EF4-FFF2-40B4-BE49-F238E27FC236}">
                    <a16:creationId xmlns:a16="http://schemas.microsoft.com/office/drawing/2014/main" id="{991FBA3C-26BC-F04F-B63A-9B7717C30514}"/>
                  </a:ext>
                </a:extLst>
              </p:cNvPr>
              <p:cNvSpPr/>
              <p:nvPr/>
            </p:nvSpPr>
            <p:spPr>
              <a:xfrm rot="5400000">
                <a:off x="2158381" y="1670169"/>
                <a:ext cx="380839" cy="735197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5" name="Group 40">
              <a:extLst>
                <a:ext uri="{FF2B5EF4-FFF2-40B4-BE49-F238E27FC236}">
                  <a16:creationId xmlns:a16="http://schemas.microsoft.com/office/drawing/2014/main" id="{424A9844-BAA0-8B40-B9AF-041F6608B887}"/>
                </a:ext>
              </a:extLst>
            </p:cNvPr>
            <p:cNvGrpSpPr/>
            <p:nvPr/>
          </p:nvGrpSpPr>
          <p:grpSpPr>
            <a:xfrm rot="5400000" flipH="1">
              <a:off x="7927857" y="5047029"/>
              <a:ext cx="601251" cy="610620"/>
              <a:chOff x="1981202" y="1676401"/>
              <a:chExt cx="735197" cy="823284"/>
            </a:xfrm>
          </p:grpSpPr>
          <p:cxnSp>
            <p:nvCxnSpPr>
              <p:cNvPr id="156" name="Shape 22">
                <a:extLst>
                  <a:ext uri="{FF2B5EF4-FFF2-40B4-BE49-F238E27FC236}">
                    <a16:creationId xmlns:a16="http://schemas.microsoft.com/office/drawing/2014/main" id="{8D3ED9A6-59B8-074C-8CA9-2BCE8FE5752F}"/>
                  </a:ext>
                </a:extLst>
              </p:cNvPr>
              <p:cNvCxnSpPr/>
              <p:nvPr/>
            </p:nvCxnSpPr>
            <p:spPr>
              <a:xfrm rot="16200000" flipH="1">
                <a:off x="1962488" y="1949927"/>
                <a:ext cx="720000" cy="172947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Isosceles Triangle 23">
                <a:extLst>
                  <a:ext uri="{FF2B5EF4-FFF2-40B4-BE49-F238E27FC236}">
                    <a16:creationId xmlns:a16="http://schemas.microsoft.com/office/drawing/2014/main" id="{12D02662-ECC9-724F-9B58-DFE71A277BDF}"/>
                  </a:ext>
                </a:extLst>
              </p:cNvPr>
              <p:cNvSpPr/>
              <p:nvPr/>
            </p:nvSpPr>
            <p:spPr>
              <a:xfrm rot="16200000">
                <a:off x="2376253" y="232582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Rounded Rectangle 157">
                <a:extLst>
                  <a:ext uri="{FF2B5EF4-FFF2-40B4-BE49-F238E27FC236}">
                    <a16:creationId xmlns:a16="http://schemas.microsoft.com/office/drawing/2014/main" id="{A5D09C92-30F0-8B41-9B9B-A1F2C9F71F2C}"/>
                  </a:ext>
                </a:extLst>
              </p:cNvPr>
              <p:cNvSpPr/>
              <p:nvPr/>
            </p:nvSpPr>
            <p:spPr>
              <a:xfrm rot="5400000">
                <a:off x="2158381" y="1670169"/>
                <a:ext cx="380839" cy="735197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9" name="Group 40">
              <a:extLst>
                <a:ext uri="{FF2B5EF4-FFF2-40B4-BE49-F238E27FC236}">
                  <a16:creationId xmlns:a16="http://schemas.microsoft.com/office/drawing/2014/main" id="{FB64E156-FEAE-8841-961E-5A3066B825D5}"/>
                </a:ext>
              </a:extLst>
            </p:cNvPr>
            <p:cNvGrpSpPr/>
            <p:nvPr/>
          </p:nvGrpSpPr>
          <p:grpSpPr>
            <a:xfrm rot="16200000">
              <a:off x="5132384" y="4201584"/>
              <a:ext cx="601251" cy="610620"/>
              <a:chOff x="1981202" y="1676401"/>
              <a:chExt cx="735197" cy="823284"/>
            </a:xfrm>
          </p:grpSpPr>
          <p:cxnSp>
            <p:nvCxnSpPr>
              <p:cNvPr id="160" name="Shape 22">
                <a:extLst>
                  <a:ext uri="{FF2B5EF4-FFF2-40B4-BE49-F238E27FC236}">
                    <a16:creationId xmlns:a16="http://schemas.microsoft.com/office/drawing/2014/main" id="{B39AA94A-84CF-104C-92A3-8D08DC8A3508}"/>
                  </a:ext>
                </a:extLst>
              </p:cNvPr>
              <p:cNvCxnSpPr/>
              <p:nvPr/>
            </p:nvCxnSpPr>
            <p:spPr>
              <a:xfrm rot="16200000" flipH="1">
                <a:off x="1962488" y="1949927"/>
                <a:ext cx="720000" cy="172947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Isosceles Triangle 23">
                <a:extLst>
                  <a:ext uri="{FF2B5EF4-FFF2-40B4-BE49-F238E27FC236}">
                    <a16:creationId xmlns:a16="http://schemas.microsoft.com/office/drawing/2014/main" id="{107BB331-2641-2F4C-AE1B-7640A4C3C615}"/>
                  </a:ext>
                </a:extLst>
              </p:cNvPr>
              <p:cNvSpPr/>
              <p:nvPr/>
            </p:nvSpPr>
            <p:spPr>
              <a:xfrm rot="16200000">
                <a:off x="2376253" y="232582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Rounded Rectangle 161">
                <a:extLst>
                  <a:ext uri="{FF2B5EF4-FFF2-40B4-BE49-F238E27FC236}">
                    <a16:creationId xmlns:a16="http://schemas.microsoft.com/office/drawing/2014/main" id="{B64682C5-A0C2-D24C-80ED-94CD5E6BF485}"/>
                  </a:ext>
                </a:extLst>
              </p:cNvPr>
              <p:cNvSpPr/>
              <p:nvPr/>
            </p:nvSpPr>
            <p:spPr>
              <a:xfrm rot="5400000">
                <a:off x="2158381" y="1670169"/>
                <a:ext cx="380839" cy="735197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3" name="Group 40">
              <a:extLst>
                <a:ext uri="{FF2B5EF4-FFF2-40B4-BE49-F238E27FC236}">
                  <a16:creationId xmlns:a16="http://schemas.microsoft.com/office/drawing/2014/main" id="{BFA25A5D-A559-2549-B979-3378B011AB53}"/>
                </a:ext>
              </a:extLst>
            </p:cNvPr>
            <p:cNvGrpSpPr/>
            <p:nvPr/>
          </p:nvGrpSpPr>
          <p:grpSpPr>
            <a:xfrm rot="16200000">
              <a:off x="5108457" y="5057844"/>
              <a:ext cx="601251" cy="610620"/>
              <a:chOff x="1981202" y="1676401"/>
              <a:chExt cx="735197" cy="823284"/>
            </a:xfrm>
          </p:grpSpPr>
          <p:cxnSp>
            <p:nvCxnSpPr>
              <p:cNvPr id="164" name="Shape 22">
                <a:extLst>
                  <a:ext uri="{FF2B5EF4-FFF2-40B4-BE49-F238E27FC236}">
                    <a16:creationId xmlns:a16="http://schemas.microsoft.com/office/drawing/2014/main" id="{B6D1B954-AD41-CB44-BA3F-4BD69FDF18C7}"/>
                  </a:ext>
                </a:extLst>
              </p:cNvPr>
              <p:cNvCxnSpPr/>
              <p:nvPr/>
            </p:nvCxnSpPr>
            <p:spPr>
              <a:xfrm rot="16200000" flipH="1">
                <a:off x="1962488" y="1949927"/>
                <a:ext cx="720000" cy="172947"/>
              </a:xfrm>
              <a:prstGeom prst="bentConnector2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Isosceles Triangle 23">
                <a:extLst>
                  <a:ext uri="{FF2B5EF4-FFF2-40B4-BE49-F238E27FC236}">
                    <a16:creationId xmlns:a16="http://schemas.microsoft.com/office/drawing/2014/main" id="{3F2F3C22-9867-F446-89AD-3E157E3B0D48}"/>
                  </a:ext>
                </a:extLst>
              </p:cNvPr>
              <p:cNvSpPr/>
              <p:nvPr/>
            </p:nvSpPr>
            <p:spPr>
              <a:xfrm rot="16200000">
                <a:off x="2376253" y="2325827"/>
                <a:ext cx="206567" cy="141149"/>
              </a:xfrm>
              <a:prstGeom prst="triangle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Rounded Rectangle 165">
                <a:extLst>
                  <a:ext uri="{FF2B5EF4-FFF2-40B4-BE49-F238E27FC236}">
                    <a16:creationId xmlns:a16="http://schemas.microsoft.com/office/drawing/2014/main" id="{720923EB-6C3F-3748-9401-4AE4085306CE}"/>
                  </a:ext>
                </a:extLst>
              </p:cNvPr>
              <p:cNvSpPr/>
              <p:nvPr/>
            </p:nvSpPr>
            <p:spPr>
              <a:xfrm rot="5400000">
                <a:off x="2158381" y="1670169"/>
                <a:ext cx="380839" cy="735197"/>
              </a:xfrm>
              <a:prstGeom prst="round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67" name="Title 1">
            <a:extLst>
              <a:ext uri="{FF2B5EF4-FFF2-40B4-BE49-F238E27FC236}">
                <a16:creationId xmlns:a16="http://schemas.microsoft.com/office/drawing/2014/main" id="{C1AEF97D-6D0C-254A-B3A3-D4E77D7E8B07}"/>
              </a:ext>
            </a:extLst>
          </p:cNvPr>
          <p:cNvSpPr txBox="1">
            <a:spLocks/>
          </p:cNvSpPr>
          <p:nvPr/>
        </p:nvSpPr>
        <p:spPr>
          <a:xfrm>
            <a:off x="-21154" y="2609056"/>
            <a:ext cx="4572000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TX/RX Diversity Gain</a:t>
            </a:r>
          </a:p>
        </p:txBody>
      </p:sp>
      <p:sp>
        <p:nvSpPr>
          <p:cNvPr id="171" name="Title 1">
            <a:extLst>
              <a:ext uri="{FF2B5EF4-FFF2-40B4-BE49-F238E27FC236}">
                <a16:creationId xmlns:a16="http://schemas.microsoft.com/office/drawing/2014/main" id="{3A6C7651-BF5A-D44A-B82B-ADDAFB3A8AEC}"/>
              </a:ext>
            </a:extLst>
          </p:cNvPr>
          <p:cNvSpPr txBox="1">
            <a:spLocks/>
          </p:cNvSpPr>
          <p:nvPr/>
        </p:nvSpPr>
        <p:spPr>
          <a:xfrm>
            <a:off x="-21154" y="4648200"/>
            <a:ext cx="4572000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MU-MIMO Beamforming</a:t>
            </a:r>
          </a:p>
        </p:txBody>
      </p:sp>
      <p:sp>
        <p:nvSpPr>
          <p:cNvPr id="172" name="Title 1">
            <a:extLst>
              <a:ext uri="{FF2B5EF4-FFF2-40B4-BE49-F238E27FC236}">
                <a16:creationId xmlns:a16="http://schemas.microsoft.com/office/drawing/2014/main" id="{C521EA91-C90A-8345-B060-8037C9EB10EC}"/>
              </a:ext>
            </a:extLst>
          </p:cNvPr>
          <p:cNvSpPr txBox="1">
            <a:spLocks/>
          </p:cNvSpPr>
          <p:nvPr/>
        </p:nvSpPr>
        <p:spPr>
          <a:xfrm>
            <a:off x="4568967" y="4666456"/>
            <a:ext cx="4572000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MIMO</a:t>
            </a:r>
          </a:p>
        </p:txBody>
      </p:sp>
      <p:sp>
        <p:nvSpPr>
          <p:cNvPr id="173" name="Title 1">
            <a:extLst>
              <a:ext uri="{FF2B5EF4-FFF2-40B4-BE49-F238E27FC236}">
                <a16:creationId xmlns:a16="http://schemas.microsoft.com/office/drawing/2014/main" id="{FA17BEC6-08C5-3D45-B3DF-D8DC936BDA07}"/>
              </a:ext>
            </a:extLst>
          </p:cNvPr>
          <p:cNvSpPr txBox="1">
            <a:spLocks/>
          </p:cNvSpPr>
          <p:nvPr/>
        </p:nvSpPr>
        <p:spPr>
          <a:xfrm>
            <a:off x="4568967" y="914400"/>
            <a:ext cx="4572000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accent1">
                    <a:lumMod val="75000"/>
                  </a:schemeClr>
                </a:solidFill>
                <a:latin typeface="Calibri Light" panose="020F0502020204030204" pitchFamily="34" charset="0"/>
                <a:ea typeface="MS UI Gothic" pitchFamily="34" charset="-128"/>
                <a:cs typeface="Calibri Light" panose="020F0502020204030204" pitchFamily="34" charset="0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Heterogeneous # of antennas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(Interference Nulling/Alignment)</a:t>
            </a:r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E79FA638-D723-A34F-BE64-00BFBB269DE2}"/>
              </a:ext>
            </a:extLst>
          </p:cNvPr>
          <p:cNvGrpSpPr/>
          <p:nvPr/>
        </p:nvGrpSpPr>
        <p:grpSpPr>
          <a:xfrm>
            <a:off x="5986287" y="1969830"/>
            <a:ext cx="1737360" cy="2881398"/>
            <a:chOff x="5986287" y="1969830"/>
            <a:chExt cx="1737360" cy="2881398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27D2D3F3-35D0-5943-8CCD-BBF76F718C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86287" y="1969830"/>
              <a:ext cx="1737360" cy="2881398"/>
              <a:chOff x="5297764" y="1686846"/>
              <a:chExt cx="2113484" cy="3505198"/>
            </a:xfrm>
          </p:grpSpPr>
          <p:grpSp>
            <p:nvGrpSpPr>
              <p:cNvPr id="174" name="Group 12">
                <a:extLst>
                  <a:ext uri="{FF2B5EF4-FFF2-40B4-BE49-F238E27FC236}">
                    <a16:creationId xmlns:a16="http://schemas.microsoft.com/office/drawing/2014/main" id="{CC5EB5D5-B775-984D-B616-148E8614D62F}"/>
                  </a:ext>
                </a:extLst>
              </p:cNvPr>
              <p:cNvGrpSpPr/>
              <p:nvPr/>
            </p:nvGrpSpPr>
            <p:grpSpPr>
              <a:xfrm rot="16200000">
                <a:off x="5795204" y="1981771"/>
                <a:ext cx="1137531" cy="2090593"/>
                <a:chOff x="3531862" y="1709064"/>
                <a:chExt cx="1390937" cy="2818683"/>
              </a:xfrm>
            </p:grpSpPr>
            <p:sp>
              <p:nvSpPr>
                <p:cNvPr id="175" name="Isosceles Triangle 13">
                  <a:extLst>
                    <a:ext uri="{FF2B5EF4-FFF2-40B4-BE49-F238E27FC236}">
                      <a16:creationId xmlns:a16="http://schemas.microsoft.com/office/drawing/2014/main" id="{8F463A0A-B94D-E240-AECA-9BEE54387F8E}"/>
                    </a:ext>
                  </a:extLst>
                </p:cNvPr>
                <p:cNvSpPr/>
                <p:nvPr/>
              </p:nvSpPr>
              <p:spPr>
                <a:xfrm rot="16200000">
                  <a:off x="4605244" y="2362843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176" name="Shape 8">
                  <a:extLst>
                    <a:ext uri="{FF2B5EF4-FFF2-40B4-BE49-F238E27FC236}">
                      <a16:creationId xmlns:a16="http://schemas.microsoft.com/office/drawing/2014/main" id="{A5D15828-A079-004B-BAFF-EFDD53CE2DB7}"/>
                    </a:ext>
                  </a:extLst>
                </p:cNvPr>
                <p:cNvCxnSpPr/>
                <p:nvPr/>
              </p:nvCxnSpPr>
              <p:spPr>
                <a:xfrm rot="16200000" flipH="1">
                  <a:off x="3508390" y="2003589"/>
                  <a:ext cx="720000" cy="130949"/>
                </a:xfrm>
                <a:prstGeom prst="bentConnector2">
                  <a:avLst/>
                </a:prstGeom>
                <a:ln w="3810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7" name="Isosceles Triangle 15">
                  <a:extLst>
                    <a:ext uri="{FF2B5EF4-FFF2-40B4-BE49-F238E27FC236}">
                      <a16:creationId xmlns:a16="http://schemas.microsoft.com/office/drawing/2014/main" id="{AC65284E-7BEF-6644-9A3F-1320C0974924}"/>
                    </a:ext>
                  </a:extLst>
                </p:cNvPr>
                <p:cNvSpPr/>
                <p:nvPr/>
              </p:nvSpPr>
              <p:spPr>
                <a:xfrm rot="16200000">
                  <a:off x="3901155" y="2358491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178" name="Shape 10">
                  <a:extLst>
                    <a:ext uri="{FF2B5EF4-FFF2-40B4-BE49-F238E27FC236}">
                      <a16:creationId xmlns:a16="http://schemas.microsoft.com/office/drawing/2014/main" id="{F0E5F590-3F18-8B40-AE54-265E9181A246}"/>
                    </a:ext>
                  </a:extLst>
                </p:cNvPr>
                <p:cNvCxnSpPr/>
                <p:nvPr/>
              </p:nvCxnSpPr>
              <p:spPr>
                <a:xfrm rot="16200000">
                  <a:off x="4204149" y="4103170"/>
                  <a:ext cx="679528" cy="160922"/>
                </a:xfrm>
                <a:prstGeom prst="bentConnector2">
                  <a:avLst/>
                </a:prstGeom>
                <a:ln w="3810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Isosceles Triangle 11">
                  <a:extLst>
                    <a:ext uri="{FF2B5EF4-FFF2-40B4-BE49-F238E27FC236}">
                      <a16:creationId xmlns:a16="http://schemas.microsoft.com/office/drawing/2014/main" id="{AC2F3EED-B4B0-6749-A467-B62A139D4D7F}"/>
                    </a:ext>
                  </a:extLst>
                </p:cNvPr>
                <p:cNvSpPr/>
                <p:nvPr/>
              </p:nvSpPr>
              <p:spPr>
                <a:xfrm rot="16200000">
                  <a:off x="4591665" y="3763557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180" name="Shape 12">
                  <a:extLst>
                    <a:ext uri="{FF2B5EF4-FFF2-40B4-BE49-F238E27FC236}">
                      <a16:creationId xmlns:a16="http://schemas.microsoft.com/office/drawing/2014/main" id="{E5271658-C788-7B4C-B1D0-B32E5FBAF3D4}"/>
                    </a:ext>
                  </a:extLst>
                </p:cNvPr>
                <p:cNvCxnSpPr/>
                <p:nvPr/>
              </p:nvCxnSpPr>
              <p:spPr>
                <a:xfrm rot="16200000">
                  <a:off x="3529645" y="4107522"/>
                  <a:ext cx="679528" cy="160922"/>
                </a:xfrm>
                <a:prstGeom prst="bentConnector2">
                  <a:avLst/>
                </a:prstGeom>
                <a:ln w="3810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1" name="Isosceles Triangle 13">
                  <a:extLst>
                    <a:ext uri="{FF2B5EF4-FFF2-40B4-BE49-F238E27FC236}">
                      <a16:creationId xmlns:a16="http://schemas.microsoft.com/office/drawing/2014/main" id="{C7876881-D2B7-854E-BBDB-1BC84529595B}"/>
                    </a:ext>
                  </a:extLst>
                </p:cNvPr>
                <p:cNvSpPr/>
                <p:nvPr/>
              </p:nvSpPr>
              <p:spPr>
                <a:xfrm rot="16200000">
                  <a:off x="3917160" y="3767908"/>
                  <a:ext cx="206567" cy="141149"/>
                </a:xfrm>
                <a:prstGeom prst="triangle">
                  <a:avLst/>
                </a:prstGeom>
                <a:ln w="3810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182" name="Shape 14">
                  <a:extLst>
                    <a:ext uri="{FF2B5EF4-FFF2-40B4-BE49-F238E27FC236}">
                      <a16:creationId xmlns:a16="http://schemas.microsoft.com/office/drawing/2014/main" id="{43348DCE-195A-7649-8429-F2EA4E9061A2}"/>
                    </a:ext>
                  </a:extLst>
                </p:cNvPr>
                <p:cNvCxnSpPr/>
                <p:nvPr/>
              </p:nvCxnSpPr>
              <p:spPr>
                <a:xfrm rot="16200000" flipH="1">
                  <a:off x="4212478" y="2003589"/>
                  <a:ext cx="720000" cy="130949"/>
                </a:xfrm>
                <a:prstGeom prst="bentConnector2">
                  <a:avLst/>
                </a:prstGeom>
                <a:ln w="3810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3" name="Rounded Rectangle 182">
                  <a:extLst>
                    <a:ext uri="{FF2B5EF4-FFF2-40B4-BE49-F238E27FC236}">
                      <a16:creationId xmlns:a16="http://schemas.microsoft.com/office/drawing/2014/main" id="{0B575CCA-5744-9648-AE1F-534638B2160E}"/>
                    </a:ext>
                  </a:extLst>
                </p:cNvPr>
                <p:cNvSpPr/>
                <p:nvPr/>
              </p:nvSpPr>
              <p:spPr>
                <a:xfrm rot="5400000">
                  <a:off x="4030124" y="3490305"/>
                  <a:ext cx="380839" cy="1377364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4" name="Rounded Rectangle 183">
                  <a:extLst>
                    <a:ext uri="{FF2B5EF4-FFF2-40B4-BE49-F238E27FC236}">
                      <a16:creationId xmlns:a16="http://schemas.microsoft.com/office/drawing/2014/main" id="{9E71F694-3822-E14F-88E9-23A8A9EC59C3}"/>
                    </a:ext>
                  </a:extLst>
                </p:cNvPr>
                <p:cNvSpPr/>
                <p:nvPr/>
              </p:nvSpPr>
              <p:spPr>
                <a:xfrm rot="5400000">
                  <a:off x="4065868" y="1371255"/>
                  <a:ext cx="380839" cy="1333023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40">
                <a:extLst>
                  <a:ext uri="{FF2B5EF4-FFF2-40B4-BE49-F238E27FC236}">
                    <a16:creationId xmlns:a16="http://schemas.microsoft.com/office/drawing/2014/main" id="{9DF5F5F8-A083-B846-B13F-AD3B7CE06690}"/>
                  </a:ext>
                </a:extLst>
              </p:cNvPr>
              <p:cNvGrpSpPr/>
              <p:nvPr/>
            </p:nvGrpSpPr>
            <p:grpSpPr>
              <a:xfrm rot="16200000">
                <a:off x="6046018" y="938592"/>
                <a:ext cx="601252" cy="2097760"/>
                <a:chOff x="1981201" y="1676401"/>
                <a:chExt cx="735198" cy="2828360"/>
              </a:xfrm>
            </p:grpSpPr>
            <p:cxnSp>
              <p:nvCxnSpPr>
                <p:cNvPr id="188" name="Shape 22">
                  <a:extLst>
                    <a:ext uri="{FF2B5EF4-FFF2-40B4-BE49-F238E27FC236}">
                      <a16:creationId xmlns:a16="http://schemas.microsoft.com/office/drawing/2014/main" id="{CC80EE93-93DF-9B44-8911-27A4E7AF5B09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962488" y="1949927"/>
                  <a:ext cx="720000" cy="172947"/>
                </a:xfrm>
                <a:prstGeom prst="bentConnector2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9" name="Isosceles Triangle 23">
                  <a:extLst>
                    <a:ext uri="{FF2B5EF4-FFF2-40B4-BE49-F238E27FC236}">
                      <a16:creationId xmlns:a16="http://schemas.microsoft.com/office/drawing/2014/main" id="{CD06F8F5-83E2-3944-AC1E-00F6033A35F1}"/>
                    </a:ext>
                  </a:extLst>
                </p:cNvPr>
                <p:cNvSpPr/>
                <p:nvPr/>
              </p:nvSpPr>
              <p:spPr>
                <a:xfrm rot="16200000">
                  <a:off x="2376253" y="2325827"/>
                  <a:ext cx="206567" cy="141149"/>
                </a:xfrm>
                <a:prstGeom prst="triangl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190" name="Shape 24">
                  <a:extLst>
                    <a:ext uri="{FF2B5EF4-FFF2-40B4-BE49-F238E27FC236}">
                      <a16:creationId xmlns:a16="http://schemas.microsoft.com/office/drawing/2014/main" id="{6FED1115-F149-4148-AA50-9D1591B3CF05}"/>
                    </a:ext>
                  </a:extLst>
                </p:cNvPr>
                <p:cNvCxnSpPr/>
                <p:nvPr/>
              </p:nvCxnSpPr>
              <p:spPr>
                <a:xfrm rot="16200000">
                  <a:off x="1988739" y="4084534"/>
                  <a:ext cx="679531" cy="160923"/>
                </a:xfrm>
                <a:prstGeom prst="bentConnector2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1" name="Isosceles Triangle 25">
                  <a:extLst>
                    <a:ext uri="{FF2B5EF4-FFF2-40B4-BE49-F238E27FC236}">
                      <a16:creationId xmlns:a16="http://schemas.microsoft.com/office/drawing/2014/main" id="{AB44F714-61FA-1640-B381-ECCDC63B5046}"/>
                    </a:ext>
                  </a:extLst>
                </p:cNvPr>
                <p:cNvSpPr/>
                <p:nvPr/>
              </p:nvSpPr>
              <p:spPr>
                <a:xfrm rot="16200000">
                  <a:off x="2376253" y="3760287"/>
                  <a:ext cx="206567" cy="141149"/>
                </a:xfrm>
                <a:prstGeom prst="triangl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2" name="Rounded Rectangle 191">
                  <a:extLst>
                    <a:ext uri="{FF2B5EF4-FFF2-40B4-BE49-F238E27FC236}">
                      <a16:creationId xmlns:a16="http://schemas.microsoft.com/office/drawing/2014/main" id="{BBE499B3-C44B-824F-B3B6-5DF1F7FE2ADE}"/>
                    </a:ext>
                  </a:extLst>
                </p:cNvPr>
                <p:cNvSpPr/>
                <p:nvPr/>
              </p:nvSpPr>
              <p:spPr>
                <a:xfrm rot="5400000">
                  <a:off x="2158381" y="1670169"/>
                  <a:ext cx="380839" cy="735197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Rounded Rectangle 192">
                  <a:extLst>
                    <a:ext uri="{FF2B5EF4-FFF2-40B4-BE49-F238E27FC236}">
                      <a16:creationId xmlns:a16="http://schemas.microsoft.com/office/drawing/2014/main" id="{861890B5-307D-6945-B1CB-A16A0C3BDBD7}"/>
                    </a:ext>
                  </a:extLst>
                </p:cNvPr>
                <p:cNvSpPr/>
                <p:nvPr/>
              </p:nvSpPr>
              <p:spPr>
                <a:xfrm rot="5400000">
                  <a:off x="2158380" y="3811388"/>
                  <a:ext cx="380839" cy="735198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94" name="Group 86">
                <a:extLst>
                  <a:ext uri="{FF2B5EF4-FFF2-40B4-BE49-F238E27FC236}">
                    <a16:creationId xmlns:a16="http://schemas.microsoft.com/office/drawing/2014/main" id="{1C38B0CB-9F15-B246-8A0D-7281A603FCAA}"/>
                  </a:ext>
                </a:extLst>
              </p:cNvPr>
              <p:cNvGrpSpPr/>
              <p:nvPr/>
            </p:nvGrpSpPr>
            <p:grpSpPr>
              <a:xfrm rot="16200000">
                <a:off x="5625915" y="3406711"/>
                <a:ext cx="1478511" cy="2092155"/>
                <a:chOff x="2644260" y="2296205"/>
                <a:chExt cx="1013338" cy="1743461"/>
              </a:xfrm>
            </p:grpSpPr>
            <p:sp>
              <p:nvSpPr>
                <p:cNvPr id="195" name="Isosceles Triangle 13">
                  <a:extLst>
                    <a:ext uri="{FF2B5EF4-FFF2-40B4-BE49-F238E27FC236}">
                      <a16:creationId xmlns:a16="http://schemas.microsoft.com/office/drawing/2014/main" id="{01F9B39F-1E3E-8F4B-87AC-BFD1355D8966}"/>
                    </a:ext>
                  </a:extLst>
                </p:cNvPr>
                <p:cNvSpPr/>
                <p:nvPr/>
              </p:nvSpPr>
              <p:spPr>
                <a:xfrm rot="16200000">
                  <a:off x="3472640" y="2704353"/>
                  <a:ext cx="127674" cy="79116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196" name="Shape 32">
                  <a:extLst>
                    <a:ext uri="{FF2B5EF4-FFF2-40B4-BE49-F238E27FC236}">
                      <a16:creationId xmlns:a16="http://schemas.microsoft.com/office/drawing/2014/main" id="{31B3EFF0-C1AD-704C-947D-3460F189C4D2}"/>
                    </a:ext>
                  </a:extLst>
                </p:cNvPr>
                <p:cNvCxnSpPr/>
                <p:nvPr/>
              </p:nvCxnSpPr>
              <p:spPr>
                <a:xfrm rot="16200000" flipH="1">
                  <a:off x="3237712" y="2482013"/>
                  <a:ext cx="445015" cy="73399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hape 33">
                  <a:extLst>
                    <a:ext uri="{FF2B5EF4-FFF2-40B4-BE49-F238E27FC236}">
                      <a16:creationId xmlns:a16="http://schemas.microsoft.com/office/drawing/2014/main" id="{D74DEB93-115A-034C-B0D8-D3069D3C278E}"/>
                    </a:ext>
                  </a:extLst>
                </p:cNvPr>
                <p:cNvCxnSpPr/>
                <p:nvPr/>
              </p:nvCxnSpPr>
              <p:spPr>
                <a:xfrm rot="16200000">
                  <a:off x="3242386" y="3775629"/>
                  <a:ext cx="420000" cy="90199"/>
                </a:xfrm>
                <a:prstGeom prst="bentConnector2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8" name="Isosceles Triangle 34">
                  <a:extLst>
                    <a:ext uri="{FF2B5EF4-FFF2-40B4-BE49-F238E27FC236}">
                      <a16:creationId xmlns:a16="http://schemas.microsoft.com/office/drawing/2014/main" id="{BF72C4C5-70DC-8F42-ADFD-E0232A52EE2E}"/>
                    </a:ext>
                  </a:extLst>
                </p:cNvPr>
                <p:cNvSpPr/>
                <p:nvPr/>
              </p:nvSpPr>
              <p:spPr>
                <a:xfrm rot="16200000">
                  <a:off x="3473205" y="3564432"/>
                  <a:ext cx="127674" cy="79116"/>
                </a:xfrm>
                <a:prstGeom prst="triangl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99" name="Group 12">
                  <a:extLst>
                    <a:ext uri="{FF2B5EF4-FFF2-40B4-BE49-F238E27FC236}">
                      <a16:creationId xmlns:a16="http://schemas.microsoft.com/office/drawing/2014/main" id="{37AE1F95-E098-024D-A542-ABDC8D110D23}"/>
                    </a:ext>
                  </a:extLst>
                </p:cNvPr>
                <p:cNvGrpSpPr/>
                <p:nvPr/>
              </p:nvGrpSpPr>
              <p:grpSpPr>
                <a:xfrm>
                  <a:off x="2644260" y="2296783"/>
                  <a:ext cx="1013338" cy="1742883"/>
                  <a:chOff x="3568342" y="1709059"/>
                  <a:chExt cx="1807873" cy="2819852"/>
                </a:xfrm>
              </p:grpSpPr>
              <p:sp>
                <p:nvSpPr>
                  <p:cNvPr id="200" name="Isosceles Triangle 13">
                    <a:extLst>
                      <a:ext uri="{FF2B5EF4-FFF2-40B4-BE49-F238E27FC236}">
                        <a16:creationId xmlns:a16="http://schemas.microsoft.com/office/drawing/2014/main" id="{35D8D434-5A71-2C42-9424-81C5B06B6B5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498635" y="2362840"/>
                    <a:ext cx="206567" cy="141149"/>
                  </a:xfrm>
                  <a:prstGeom prst="triangl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prstClr val="black"/>
                      </a:solidFill>
                    </a:endParaRPr>
                  </a:p>
                </p:txBody>
              </p:sp>
              <p:cxnSp>
                <p:nvCxnSpPr>
                  <p:cNvPr id="201" name="Shape 39">
                    <a:extLst>
                      <a:ext uri="{FF2B5EF4-FFF2-40B4-BE49-F238E27FC236}">
                        <a16:creationId xmlns:a16="http://schemas.microsoft.com/office/drawing/2014/main" id="{5759957F-8D5E-B44B-9EB0-C876D3BC45C0}"/>
                      </a:ext>
                    </a:extLst>
                  </p:cNvPr>
                  <p:cNvCxnSpPr/>
                  <p:nvPr/>
                </p:nvCxnSpPr>
                <p:spPr>
                  <a:xfrm rot="16200000" flipH="1">
                    <a:off x="3523179" y="2003586"/>
                    <a:ext cx="720000" cy="130948"/>
                  </a:xfrm>
                  <a:prstGeom prst="bentConnector2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2" name="Isosceles Triangle 15">
                    <a:extLst>
                      <a:ext uri="{FF2B5EF4-FFF2-40B4-BE49-F238E27FC236}">
                        <a16:creationId xmlns:a16="http://schemas.microsoft.com/office/drawing/2014/main" id="{27682DCE-B2E4-294C-B707-B770920B2723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915944" y="2358488"/>
                    <a:ext cx="206567" cy="141149"/>
                  </a:xfrm>
                  <a:prstGeom prst="triangl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prstClr val="black"/>
                      </a:solidFill>
                    </a:endParaRPr>
                  </a:p>
                </p:txBody>
              </p:sp>
              <p:cxnSp>
                <p:nvCxnSpPr>
                  <p:cNvPr id="203" name="Shape 41">
                    <a:extLst>
                      <a:ext uri="{FF2B5EF4-FFF2-40B4-BE49-F238E27FC236}">
                        <a16:creationId xmlns:a16="http://schemas.microsoft.com/office/drawing/2014/main" id="{2FD26BF2-4576-D14C-8337-A7BDCD8D920E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4094543" y="4104335"/>
                    <a:ext cx="679527" cy="160922"/>
                  </a:xfrm>
                  <a:prstGeom prst="bentConnector2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4" name="Isosceles Triangle 42">
                    <a:extLst>
                      <a:ext uri="{FF2B5EF4-FFF2-40B4-BE49-F238E27FC236}">
                        <a16:creationId xmlns:a16="http://schemas.microsoft.com/office/drawing/2014/main" id="{E0353363-DEC9-1E46-97CE-4365357CD35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482057" y="3763555"/>
                    <a:ext cx="206567" cy="141149"/>
                  </a:xfrm>
                  <a:prstGeom prst="triangl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prstClr val="black"/>
                      </a:solidFill>
                    </a:endParaRPr>
                  </a:p>
                </p:txBody>
              </p:sp>
              <p:cxnSp>
                <p:nvCxnSpPr>
                  <p:cNvPr id="205" name="Shape 43">
                    <a:extLst>
                      <a:ext uri="{FF2B5EF4-FFF2-40B4-BE49-F238E27FC236}">
                        <a16:creationId xmlns:a16="http://schemas.microsoft.com/office/drawing/2014/main" id="{EEA35BFA-FDCA-A94C-950B-F28D2ED76FF5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3518645" y="4108687"/>
                    <a:ext cx="679527" cy="160922"/>
                  </a:xfrm>
                  <a:prstGeom prst="bentConnector2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6" name="Isosceles Triangle 44">
                    <a:extLst>
                      <a:ext uri="{FF2B5EF4-FFF2-40B4-BE49-F238E27FC236}">
                        <a16:creationId xmlns:a16="http://schemas.microsoft.com/office/drawing/2014/main" id="{C7A12A5F-B2F8-C843-8E68-1709C0C5CEE4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906159" y="3767906"/>
                    <a:ext cx="206567" cy="141149"/>
                  </a:xfrm>
                  <a:prstGeom prst="triangl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prstClr val="black"/>
                      </a:solidFill>
                    </a:endParaRPr>
                  </a:p>
                </p:txBody>
              </p:sp>
              <p:cxnSp>
                <p:nvCxnSpPr>
                  <p:cNvPr id="207" name="Shape 45">
                    <a:extLst>
                      <a:ext uri="{FF2B5EF4-FFF2-40B4-BE49-F238E27FC236}">
                        <a16:creationId xmlns:a16="http://schemas.microsoft.com/office/drawing/2014/main" id="{E348CAFE-20B5-5645-8E5C-CFB613E87069}"/>
                      </a:ext>
                    </a:extLst>
                  </p:cNvPr>
                  <p:cNvCxnSpPr/>
                  <p:nvPr/>
                </p:nvCxnSpPr>
                <p:spPr>
                  <a:xfrm rot="16200000" flipH="1">
                    <a:off x="4105869" y="2003584"/>
                    <a:ext cx="720000" cy="130950"/>
                  </a:xfrm>
                  <a:prstGeom prst="bentConnector2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8" name="Rounded Rectangle 207">
                    <a:extLst>
                      <a:ext uri="{FF2B5EF4-FFF2-40B4-BE49-F238E27FC236}">
                        <a16:creationId xmlns:a16="http://schemas.microsoft.com/office/drawing/2014/main" id="{6DFCC85C-2E20-C14C-AA9B-5DE07CB2AAB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77097" y="3279811"/>
                    <a:ext cx="380840" cy="1798349"/>
                  </a:xfrm>
                  <a:prstGeom prst="roundRect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09" name="Rounded Rectangle 208">
                    <a:extLst>
                      <a:ext uri="{FF2B5EF4-FFF2-40B4-BE49-F238E27FC236}">
                        <a16:creationId xmlns:a16="http://schemas.microsoft.com/office/drawing/2014/main" id="{BD2AA416-FFC0-6640-84AF-744C85909B5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97346" y="1127866"/>
                    <a:ext cx="359389" cy="1798349"/>
                  </a:xfrm>
                  <a:prstGeom prst="roundRect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FA216238-BEA4-0343-8602-5A8DD9F7BC3F}"/>
                </a:ext>
              </a:extLst>
            </p:cNvPr>
            <p:cNvCxnSpPr>
              <a:cxnSpLocks/>
            </p:cNvCxnSpPr>
            <p:nvPr/>
          </p:nvCxnSpPr>
          <p:spPr>
            <a:xfrm>
              <a:off x="6530816" y="2284166"/>
              <a:ext cx="7041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Arrow Connector 213">
              <a:extLst>
                <a:ext uri="{FF2B5EF4-FFF2-40B4-BE49-F238E27FC236}">
                  <a16:creationId xmlns:a16="http://schemas.microsoft.com/office/drawing/2014/main" id="{92D17E3E-5840-B747-9E97-01D33EA5942B}"/>
                </a:ext>
              </a:extLst>
            </p:cNvPr>
            <p:cNvCxnSpPr>
              <a:cxnSpLocks/>
            </p:cNvCxnSpPr>
            <p:nvPr/>
          </p:nvCxnSpPr>
          <p:spPr>
            <a:xfrm>
              <a:off x="6530816" y="3076103"/>
              <a:ext cx="7041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EC8C5F0B-B22C-F347-BB49-A6AA5BF02721}"/>
                </a:ext>
              </a:extLst>
            </p:cNvPr>
            <p:cNvCxnSpPr>
              <a:cxnSpLocks/>
            </p:cNvCxnSpPr>
            <p:nvPr/>
          </p:nvCxnSpPr>
          <p:spPr>
            <a:xfrm>
              <a:off x="6530816" y="4393999"/>
              <a:ext cx="7041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0962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167" grpId="0"/>
      <p:bldP spid="171" grpId="0"/>
      <p:bldP spid="172" grpId="0"/>
      <p:bldP spid="1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MIMO</a:t>
            </a:r>
            <a:r>
              <a:rPr lang="en-US" sz="4400" dirty="0">
                <a:solidFill>
                  <a:schemeClr val="tx2"/>
                </a:solidFill>
              </a:rPr>
              <a:t>: Antenna Space</a:t>
            </a:r>
            <a:endParaRPr lang="en-US" sz="4400" b="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0D6DAAE9-991F-3D4B-8532-E5103437F3F6}"/>
                  </a:ext>
                </a:extLst>
              </p:cNvPr>
              <p:cNvSpPr txBox="1"/>
              <p:nvPr/>
            </p:nvSpPr>
            <p:spPr>
              <a:xfrm>
                <a:off x="762000" y="1066800"/>
                <a:ext cx="4343400" cy="4241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0D6DAAE9-991F-3D4B-8532-E5103437F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066800"/>
                <a:ext cx="4343400" cy="424155"/>
              </a:xfrm>
              <a:prstGeom prst="rect">
                <a:avLst/>
              </a:prstGeom>
              <a:blipFill>
                <a:blip r:embed="rId4"/>
                <a:stretch>
                  <a:fillRect l="-263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1" name="Straight Arrow Connector 10">
            <a:extLst>
              <a:ext uri="{FF2B5EF4-FFF2-40B4-BE49-F238E27FC236}">
                <a16:creationId xmlns:a16="http://schemas.microsoft.com/office/drawing/2014/main" id="{9C9A4C94-7E71-4A4C-8C7E-ED16F37871E8}"/>
              </a:ext>
            </a:extLst>
          </p:cNvPr>
          <p:cNvCxnSpPr>
            <a:cxnSpLocks/>
          </p:cNvCxnSpPr>
          <p:nvPr/>
        </p:nvCxnSpPr>
        <p:spPr>
          <a:xfrm flipV="1">
            <a:off x="5082097" y="1295400"/>
            <a:ext cx="0" cy="282754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E2F6B135-984F-8641-8D21-3B0F9C205789}"/>
              </a:ext>
            </a:extLst>
          </p:cNvPr>
          <p:cNvCxnSpPr>
            <a:cxnSpLocks/>
          </p:cNvCxnSpPr>
          <p:nvPr/>
        </p:nvCxnSpPr>
        <p:spPr>
          <a:xfrm>
            <a:off x="5105400" y="4165433"/>
            <a:ext cx="350520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7303FB1-F1AB-D048-95F3-35D27C4E3E30}"/>
                  </a:ext>
                </a:extLst>
              </p:cNvPr>
              <p:cNvSpPr txBox="1"/>
              <p:nvPr/>
            </p:nvSpPr>
            <p:spPr>
              <a:xfrm>
                <a:off x="3832058" y="801823"/>
                <a:ext cx="22639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cs typeface="Trebuchet MS"/>
                  </a:rPr>
                  <a:t>Ant. 2: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rebuchet MS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bg1">
                      <a:lumMod val="50000"/>
                    </a:schemeClr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7303FB1-F1AB-D048-95F3-35D27C4E3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058" y="801823"/>
                <a:ext cx="2263942" cy="523220"/>
              </a:xfrm>
              <a:prstGeom prst="rect">
                <a:avLst/>
              </a:prstGeom>
              <a:blipFill>
                <a:blip r:embed="rId5"/>
                <a:stretch>
                  <a:fillRect t="-9524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2FAA48C-DD7C-F745-B775-E837160043F4}"/>
                  </a:ext>
                </a:extLst>
              </p:cNvPr>
              <p:cNvSpPr txBox="1"/>
              <p:nvPr/>
            </p:nvSpPr>
            <p:spPr>
              <a:xfrm>
                <a:off x="7261058" y="4191000"/>
                <a:ext cx="22639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cs typeface="Trebuchet MS"/>
                  </a:rPr>
                  <a:t>Ant. 1: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rebuchet MS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bg1">
                      <a:lumMod val="50000"/>
                    </a:schemeClr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2FAA48C-DD7C-F745-B775-E83716004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058" y="4191000"/>
                <a:ext cx="2263942" cy="523220"/>
              </a:xfrm>
              <a:prstGeom prst="rect">
                <a:avLst/>
              </a:prstGeom>
              <a:blipFill>
                <a:blip r:embed="rId6"/>
                <a:stretch>
                  <a:fillRect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9A06917-5FF6-6341-8203-BC920B40B47A}"/>
              </a:ext>
            </a:extLst>
          </p:cNvPr>
          <p:cNvCxnSpPr>
            <a:cxnSpLocks/>
          </p:cNvCxnSpPr>
          <p:nvPr/>
        </p:nvCxnSpPr>
        <p:spPr>
          <a:xfrm flipH="1">
            <a:off x="5082097" y="2590800"/>
            <a:ext cx="480503" cy="1600200"/>
          </a:xfrm>
          <a:prstGeom prst="line">
            <a:avLst/>
          </a:prstGeom>
          <a:ln w="88900">
            <a:solidFill>
              <a:schemeClr val="accent1"/>
            </a:solidFill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66562A9E-6EEE-114C-8057-54CF476C71A9}"/>
              </a:ext>
            </a:extLst>
          </p:cNvPr>
          <p:cNvCxnSpPr>
            <a:cxnSpLocks/>
          </p:cNvCxnSpPr>
          <p:nvPr/>
        </p:nvCxnSpPr>
        <p:spPr>
          <a:xfrm flipH="1">
            <a:off x="5105402" y="3581400"/>
            <a:ext cx="1523998" cy="584033"/>
          </a:xfrm>
          <a:prstGeom prst="line">
            <a:avLst/>
          </a:prstGeom>
          <a:ln w="88900">
            <a:solidFill>
              <a:schemeClr val="accent3"/>
            </a:solidFill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F7BB1C8-3E25-0E49-B195-5E0A523DE8E5}"/>
                  </a:ext>
                </a:extLst>
              </p:cNvPr>
              <p:cNvSpPr/>
              <p:nvPr/>
            </p:nvSpPr>
            <p:spPr>
              <a:xfrm>
                <a:off x="5004815" y="2038284"/>
                <a:ext cx="886846" cy="5164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F7BB1C8-3E25-0E49-B195-5E0A523DE8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815" y="2038284"/>
                <a:ext cx="886846" cy="5164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92AB26A4-9B6B-B341-8948-5B54FFB4A123}"/>
                  </a:ext>
                </a:extLst>
              </p:cNvPr>
              <p:cNvSpPr/>
              <p:nvPr/>
            </p:nvSpPr>
            <p:spPr>
              <a:xfrm>
                <a:off x="6553200" y="3581399"/>
                <a:ext cx="872610" cy="5164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92AB26A4-9B6B-B341-8948-5B54FFB4A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3581399"/>
                <a:ext cx="872610" cy="51648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25AF1F55-6098-1145-990B-32A8F57603BA}"/>
              </a:ext>
            </a:extLst>
          </p:cNvPr>
          <p:cNvCxnSpPr>
            <a:cxnSpLocks/>
          </p:cNvCxnSpPr>
          <p:nvPr/>
        </p:nvCxnSpPr>
        <p:spPr>
          <a:xfrm flipH="1">
            <a:off x="5570138" y="2059654"/>
            <a:ext cx="1523998" cy="584033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4F55C105-9094-1949-9E1E-63F9E412FE29}"/>
              </a:ext>
            </a:extLst>
          </p:cNvPr>
          <p:cNvCxnSpPr>
            <a:cxnSpLocks/>
          </p:cNvCxnSpPr>
          <p:nvPr/>
        </p:nvCxnSpPr>
        <p:spPr>
          <a:xfrm flipH="1">
            <a:off x="5074559" y="2074988"/>
            <a:ext cx="2019577" cy="2064879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83711B4-3A7A-9E4C-9E61-32DA326F293C}"/>
                  </a:ext>
                </a:extLst>
              </p:cNvPr>
              <p:cNvSpPr/>
              <p:nvPr/>
            </p:nvSpPr>
            <p:spPr>
              <a:xfrm>
                <a:off x="7054110" y="1927196"/>
                <a:ext cx="4876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83711B4-3A7A-9E4C-9E61-32DA326F29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110" y="1927196"/>
                <a:ext cx="487634" cy="461665"/>
              </a:xfrm>
              <a:prstGeom prst="rect">
                <a:avLst/>
              </a:prstGeom>
              <a:blipFill>
                <a:blip r:embed="rId9"/>
                <a:stretch>
                  <a:fillRect r="-5000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0200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5" grpId="0"/>
      <p:bldP spid="17" grpId="0"/>
      <p:bldP spid="151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967"/>
          </a:xfrm>
        </p:spPr>
        <p:txBody>
          <a:bodyPr>
            <a:noAutofit/>
          </a:bodyPr>
          <a:lstStyle/>
          <a:p>
            <a:r>
              <a:rPr lang="en-US" sz="4400" b="0" dirty="0">
                <a:solidFill>
                  <a:schemeClr val="tx2"/>
                </a:solidFill>
              </a:rPr>
              <a:t>MIMO</a:t>
            </a:r>
            <a:r>
              <a:rPr lang="en-US" sz="4400" dirty="0">
                <a:solidFill>
                  <a:schemeClr val="tx2"/>
                </a:solidFill>
              </a:rPr>
              <a:t>: Antenna Space</a:t>
            </a:r>
            <a:endParaRPr lang="en-US" sz="4400" b="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0D6DAAE9-991F-3D4B-8532-E5103437F3F6}"/>
                  </a:ext>
                </a:extLst>
              </p:cNvPr>
              <p:cNvSpPr txBox="1"/>
              <p:nvPr/>
            </p:nvSpPr>
            <p:spPr>
              <a:xfrm>
                <a:off x="762000" y="1066800"/>
                <a:ext cx="4343400" cy="4241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0D6DAAE9-991F-3D4B-8532-E5103437F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066800"/>
                <a:ext cx="4343400" cy="424155"/>
              </a:xfrm>
              <a:prstGeom prst="rect">
                <a:avLst/>
              </a:prstGeom>
              <a:blipFill>
                <a:blip r:embed="rId4"/>
                <a:stretch>
                  <a:fillRect l="-263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1" name="Straight Arrow Connector 10">
            <a:extLst>
              <a:ext uri="{FF2B5EF4-FFF2-40B4-BE49-F238E27FC236}">
                <a16:creationId xmlns:a16="http://schemas.microsoft.com/office/drawing/2014/main" id="{9C9A4C94-7E71-4A4C-8C7E-ED16F37871E8}"/>
              </a:ext>
            </a:extLst>
          </p:cNvPr>
          <p:cNvCxnSpPr>
            <a:cxnSpLocks/>
          </p:cNvCxnSpPr>
          <p:nvPr/>
        </p:nvCxnSpPr>
        <p:spPr>
          <a:xfrm flipV="1">
            <a:off x="5082097" y="1295400"/>
            <a:ext cx="0" cy="282754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E2F6B135-984F-8641-8D21-3B0F9C205789}"/>
              </a:ext>
            </a:extLst>
          </p:cNvPr>
          <p:cNvCxnSpPr>
            <a:cxnSpLocks/>
          </p:cNvCxnSpPr>
          <p:nvPr/>
        </p:nvCxnSpPr>
        <p:spPr>
          <a:xfrm>
            <a:off x="5105400" y="4165433"/>
            <a:ext cx="350520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7303FB1-F1AB-D048-95F3-35D27C4E3E30}"/>
                  </a:ext>
                </a:extLst>
              </p:cNvPr>
              <p:cNvSpPr txBox="1"/>
              <p:nvPr/>
            </p:nvSpPr>
            <p:spPr>
              <a:xfrm>
                <a:off x="3832058" y="801823"/>
                <a:ext cx="22639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cs typeface="Trebuchet MS"/>
                  </a:rPr>
                  <a:t>Ant. 2: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rebuchet MS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bg1">
                      <a:lumMod val="50000"/>
                    </a:schemeClr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7303FB1-F1AB-D048-95F3-35D27C4E3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058" y="801823"/>
                <a:ext cx="2263942" cy="523220"/>
              </a:xfrm>
              <a:prstGeom prst="rect">
                <a:avLst/>
              </a:prstGeom>
              <a:blipFill>
                <a:blip r:embed="rId5"/>
                <a:stretch>
                  <a:fillRect t="-9524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2FAA48C-DD7C-F745-B775-E837160043F4}"/>
                  </a:ext>
                </a:extLst>
              </p:cNvPr>
              <p:cNvSpPr txBox="1"/>
              <p:nvPr/>
            </p:nvSpPr>
            <p:spPr>
              <a:xfrm>
                <a:off x="7261058" y="4191000"/>
                <a:ext cx="22639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cs typeface="Trebuchet MS"/>
                  </a:rPr>
                  <a:t>Ant. 1: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rebuchet MS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rebuchet MS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bg1">
                      <a:lumMod val="50000"/>
                    </a:schemeClr>
                  </a:solidFill>
                  <a:cs typeface="Trebuchet MS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2FAA48C-DD7C-F745-B775-E83716004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058" y="4191000"/>
                <a:ext cx="2263942" cy="523220"/>
              </a:xfrm>
              <a:prstGeom prst="rect">
                <a:avLst/>
              </a:prstGeom>
              <a:blipFill>
                <a:blip r:embed="rId6"/>
                <a:stretch>
                  <a:fillRect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9A06917-5FF6-6341-8203-BC920B40B47A}"/>
              </a:ext>
            </a:extLst>
          </p:cNvPr>
          <p:cNvCxnSpPr>
            <a:cxnSpLocks/>
          </p:cNvCxnSpPr>
          <p:nvPr/>
        </p:nvCxnSpPr>
        <p:spPr>
          <a:xfrm flipH="1">
            <a:off x="5082097" y="2590800"/>
            <a:ext cx="480503" cy="1600200"/>
          </a:xfrm>
          <a:prstGeom prst="line">
            <a:avLst/>
          </a:prstGeom>
          <a:ln w="88900">
            <a:solidFill>
              <a:schemeClr val="accent1"/>
            </a:solidFill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66562A9E-6EEE-114C-8057-54CF476C71A9}"/>
              </a:ext>
            </a:extLst>
          </p:cNvPr>
          <p:cNvCxnSpPr>
            <a:cxnSpLocks/>
          </p:cNvCxnSpPr>
          <p:nvPr/>
        </p:nvCxnSpPr>
        <p:spPr>
          <a:xfrm flipH="1">
            <a:off x="5105402" y="3581400"/>
            <a:ext cx="1523998" cy="584033"/>
          </a:xfrm>
          <a:prstGeom prst="line">
            <a:avLst/>
          </a:prstGeom>
          <a:ln w="88900">
            <a:solidFill>
              <a:schemeClr val="accent3"/>
            </a:solidFill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F7BB1C8-3E25-0E49-B195-5E0A523DE8E5}"/>
                  </a:ext>
                </a:extLst>
              </p:cNvPr>
              <p:cNvSpPr/>
              <p:nvPr/>
            </p:nvSpPr>
            <p:spPr>
              <a:xfrm>
                <a:off x="5004815" y="2038284"/>
                <a:ext cx="886846" cy="5164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F7BB1C8-3E25-0E49-B195-5E0A523DE8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815" y="2038284"/>
                <a:ext cx="886846" cy="5164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92AB26A4-9B6B-B341-8948-5B54FFB4A123}"/>
                  </a:ext>
                </a:extLst>
              </p:cNvPr>
              <p:cNvSpPr/>
              <p:nvPr/>
            </p:nvSpPr>
            <p:spPr>
              <a:xfrm>
                <a:off x="6553200" y="3581399"/>
                <a:ext cx="872610" cy="5164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92AB26A4-9B6B-B341-8948-5B54FFB4A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3581399"/>
                <a:ext cx="872610" cy="51648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25AF1F55-6098-1145-990B-32A8F57603BA}"/>
              </a:ext>
            </a:extLst>
          </p:cNvPr>
          <p:cNvCxnSpPr>
            <a:cxnSpLocks/>
          </p:cNvCxnSpPr>
          <p:nvPr/>
        </p:nvCxnSpPr>
        <p:spPr>
          <a:xfrm flipH="1">
            <a:off x="5570138" y="2059654"/>
            <a:ext cx="1523998" cy="584033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4F55C105-9094-1949-9E1E-63F9E412FE29}"/>
              </a:ext>
            </a:extLst>
          </p:cNvPr>
          <p:cNvCxnSpPr>
            <a:cxnSpLocks/>
          </p:cNvCxnSpPr>
          <p:nvPr/>
        </p:nvCxnSpPr>
        <p:spPr>
          <a:xfrm flipH="1">
            <a:off x="5074559" y="2074988"/>
            <a:ext cx="2019577" cy="2064879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83711B4-3A7A-9E4C-9E61-32DA326F293C}"/>
                  </a:ext>
                </a:extLst>
              </p:cNvPr>
              <p:cNvSpPr/>
              <p:nvPr/>
            </p:nvSpPr>
            <p:spPr>
              <a:xfrm>
                <a:off x="7054110" y="1927196"/>
                <a:ext cx="4876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83711B4-3A7A-9E4C-9E61-32DA326F29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110" y="1927196"/>
                <a:ext cx="487634" cy="461665"/>
              </a:xfrm>
              <a:prstGeom prst="rect">
                <a:avLst/>
              </a:prstGeom>
              <a:blipFill>
                <a:blip r:embed="rId9"/>
                <a:stretch>
                  <a:fillRect r="-5000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9AD923D-2CDD-374B-9A24-03E234E22B33}"/>
                  </a:ext>
                </a:extLst>
              </p:cNvPr>
              <p:cNvSpPr txBox="1"/>
              <p:nvPr/>
            </p:nvSpPr>
            <p:spPr>
              <a:xfrm>
                <a:off x="381000" y="1725114"/>
                <a:ext cx="4343400" cy="8656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/>
                  <a:t>To decode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project on a </a:t>
                </a:r>
              </a:p>
              <a:p>
                <a:r>
                  <a:rPr lang="en-US" sz="2400" dirty="0"/>
                  <a:t>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>
                                    <a:latin typeface="Cambria Math" panose="02040503050406030204" pitchFamily="18" charset="0"/>
                                  </a:rPr>
                                  <m:t>𝐡</m:t>
                                </m:r>
                              </m:e>
                              <m: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p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orthogonal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>
                                <a:latin typeface="Cambria Math" panose="02040503050406030204" pitchFamily="18" charset="0"/>
                              </a:rPr>
                              <m:t>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dirty="0"/>
                  <a:t>  </a:t>
                </a: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9AD923D-2CDD-374B-9A24-03E234E22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725114"/>
                <a:ext cx="4343400" cy="865686"/>
              </a:xfrm>
              <a:prstGeom prst="rect">
                <a:avLst/>
              </a:prstGeom>
              <a:blipFill>
                <a:blip r:embed="rId10"/>
                <a:stretch>
                  <a:fillRect l="-4082" t="-8696" b="-18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CD64D35B-90D1-0A42-8C26-508E98AEE8A0}"/>
              </a:ext>
            </a:extLst>
          </p:cNvPr>
          <p:cNvCxnSpPr>
            <a:cxnSpLocks noChangeAspect="1"/>
          </p:cNvCxnSpPr>
          <p:nvPr/>
        </p:nvCxnSpPr>
        <p:spPr>
          <a:xfrm rot="16200000" flipH="1">
            <a:off x="5288849" y="3080872"/>
            <a:ext cx="768802" cy="2560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35F2C70-6296-A74C-9426-B65357F756B3}"/>
              </a:ext>
            </a:extLst>
          </p:cNvPr>
          <p:cNvCxnSpPr>
            <a:cxnSpLocks noChangeAspect="1"/>
          </p:cNvCxnSpPr>
          <p:nvPr/>
        </p:nvCxnSpPr>
        <p:spPr>
          <a:xfrm rot="16200000" flipH="1">
            <a:off x="4982736" y="3850735"/>
            <a:ext cx="54914" cy="182880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B9F6A735-EF27-F143-8C47-28267699723A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4878919" y="3915007"/>
            <a:ext cx="54914" cy="182880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4B0E30FB-573C-B040-8EEF-DB3CF71AA9D6}"/>
              </a:ext>
            </a:extLst>
          </p:cNvPr>
          <p:cNvCxnSpPr>
            <a:cxnSpLocks/>
          </p:cNvCxnSpPr>
          <p:nvPr/>
        </p:nvCxnSpPr>
        <p:spPr>
          <a:xfrm flipH="1">
            <a:off x="6332137" y="2059653"/>
            <a:ext cx="769537" cy="2490856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2F13416-F769-7849-B0EC-451B0A4B6349}"/>
              </a:ext>
            </a:extLst>
          </p:cNvPr>
          <p:cNvCxnSpPr>
            <a:cxnSpLocks noChangeAspect="1"/>
          </p:cNvCxnSpPr>
          <p:nvPr/>
        </p:nvCxnSpPr>
        <p:spPr>
          <a:xfrm rot="16200000" flipH="1">
            <a:off x="6461463" y="4313378"/>
            <a:ext cx="54914" cy="182880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4D46A397-949C-E34E-BAA2-903F1FCF142F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6525743" y="4426746"/>
            <a:ext cx="54914" cy="182880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41825AFE-B075-5045-BC1C-12E21883F347}"/>
              </a:ext>
            </a:extLst>
          </p:cNvPr>
          <p:cNvCxnSpPr>
            <a:cxnSpLocks/>
          </p:cNvCxnSpPr>
          <p:nvPr/>
        </p:nvCxnSpPr>
        <p:spPr>
          <a:xfrm flipH="1" flipV="1">
            <a:off x="5073742" y="4172431"/>
            <a:ext cx="1253595" cy="384222"/>
          </a:xfrm>
          <a:prstGeom prst="line">
            <a:avLst/>
          </a:prstGeom>
          <a:ln w="88900">
            <a:solidFill>
              <a:schemeClr val="accent3"/>
            </a:solidFill>
            <a:headEnd type="stealth"/>
            <a:tailEnd type="non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74154026-5FC0-CC48-A775-156C1555D4BC}"/>
                  </a:ext>
                </a:extLst>
              </p:cNvPr>
              <p:cNvSpPr txBox="1"/>
              <p:nvPr/>
            </p:nvSpPr>
            <p:spPr>
              <a:xfrm>
                <a:off x="425608" y="2770817"/>
                <a:ext cx="4520409" cy="4963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𝐡</m:t>
                                  </m:r>
                                </m:e>
                                <m:sub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𝐡</m:t>
                                  </m:r>
                                </m:e>
                                <m:sub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𝐡</m:t>
                                  </m:r>
                                </m:e>
                                <m:sub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74154026-5FC0-CC48-A775-156C1555D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08" y="2770817"/>
                <a:ext cx="4520409" cy="496354"/>
              </a:xfrm>
              <a:prstGeom prst="rect">
                <a:avLst/>
              </a:prstGeom>
              <a:blipFill>
                <a:blip r:embed="rId11"/>
                <a:stretch>
                  <a:fillRect l="-2528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69C1A831-B46E-6E40-9F82-153D06F1B8DC}"/>
                  </a:ext>
                </a:extLst>
              </p:cNvPr>
              <p:cNvSpPr txBox="1"/>
              <p:nvPr/>
            </p:nvSpPr>
            <p:spPr>
              <a:xfrm>
                <a:off x="415669" y="3481126"/>
                <a:ext cx="4343400" cy="4963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 =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𝐡</m:t>
                                  </m:r>
                                </m:e>
                                <m:sub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69C1A831-B46E-6E40-9F82-153D06F1B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69" y="3481126"/>
                <a:ext cx="4343400" cy="496354"/>
              </a:xfrm>
              <a:prstGeom prst="rect">
                <a:avLst/>
              </a:prstGeom>
              <a:blipFill>
                <a:blip r:embed="rId12"/>
                <a:stretch>
                  <a:fillRect l="-3509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949289C2-5323-F048-B6DB-A73897FAEEB3}"/>
                  </a:ext>
                </a:extLst>
              </p:cNvPr>
              <p:cNvSpPr txBox="1"/>
              <p:nvPr/>
            </p:nvSpPr>
            <p:spPr>
              <a:xfrm>
                <a:off x="785705" y="4711940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949289C2-5323-F048-B6DB-A73897FAE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05" y="4711940"/>
                <a:ext cx="320039" cy="369332"/>
              </a:xfrm>
              <a:prstGeom prst="rect">
                <a:avLst/>
              </a:prstGeom>
              <a:blipFill>
                <a:blip r:embed="rId13"/>
                <a:stretch>
                  <a:fillRect l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E2CA34AA-E21B-1C4B-9EDC-5390130DB064}"/>
                  </a:ext>
                </a:extLst>
              </p:cNvPr>
              <p:cNvSpPr txBox="1"/>
              <p:nvPr/>
            </p:nvSpPr>
            <p:spPr>
              <a:xfrm>
                <a:off x="1195312" y="4354939"/>
                <a:ext cx="504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E2CA34AA-E21B-1C4B-9EDC-5390130DB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312" y="4354939"/>
                <a:ext cx="504177" cy="369332"/>
              </a:xfrm>
              <a:prstGeom prst="rect">
                <a:avLst/>
              </a:prstGeom>
              <a:blipFill>
                <a:blip r:embed="rId14"/>
                <a:stretch>
                  <a:fillRect l="-12195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BA1663E5-49C4-A54C-B1C3-74B32FC68C58}"/>
                  </a:ext>
                </a:extLst>
              </p:cNvPr>
              <p:cNvSpPr txBox="1"/>
              <p:nvPr/>
            </p:nvSpPr>
            <p:spPr>
              <a:xfrm>
                <a:off x="1206526" y="5031648"/>
                <a:ext cx="5112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BA1663E5-49C4-A54C-B1C3-74B32FC68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26" y="5031648"/>
                <a:ext cx="511294" cy="369332"/>
              </a:xfrm>
              <a:prstGeom prst="rect">
                <a:avLst/>
              </a:prstGeom>
              <a:blipFill>
                <a:blip r:embed="rId15"/>
                <a:stretch>
                  <a:fillRect l="-12195" r="-4878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ED65B355-2F6E-2A44-A08E-AF02A6757617}"/>
              </a:ext>
            </a:extLst>
          </p:cNvPr>
          <p:cNvGrpSpPr/>
          <p:nvPr/>
        </p:nvGrpSpPr>
        <p:grpSpPr>
          <a:xfrm rot="5400000">
            <a:off x="1933618" y="5443495"/>
            <a:ext cx="446344" cy="1620666"/>
            <a:chOff x="1155661" y="4343271"/>
            <a:chExt cx="446344" cy="1151841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6BA8D4DA-11A6-1A4F-B4BE-BB5215143B66}"/>
                </a:ext>
              </a:extLst>
            </p:cNvPr>
            <p:cNvGrpSpPr/>
            <p:nvPr/>
          </p:nvGrpSpPr>
          <p:grpSpPr>
            <a:xfrm>
              <a:off x="1155661" y="4343271"/>
              <a:ext cx="91440" cy="1143000"/>
              <a:chOff x="2667000" y="4572000"/>
              <a:chExt cx="91440" cy="1143000"/>
            </a:xfrm>
          </p:grpSpPr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1AE848E4-F83B-8F4F-BB84-34A0B6C6BBEE}"/>
                  </a:ext>
                </a:extLst>
              </p:cNvPr>
              <p:cNvCxnSpPr/>
              <p:nvPr/>
            </p:nvCxnSpPr>
            <p:spPr>
              <a:xfrm>
                <a:off x="2667000" y="4572000"/>
                <a:ext cx="9144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02D70A7-188B-0D4F-AA92-44012A8E78D3}"/>
                  </a:ext>
                </a:extLst>
              </p:cNvPr>
              <p:cNvCxnSpPr/>
              <p:nvPr/>
            </p:nvCxnSpPr>
            <p:spPr>
              <a:xfrm>
                <a:off x="2667000" y="4572000"/>
                <a:ext cx="0" cy="1143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DBC8AE5D-8824-B74B-926C-EACFE3A4E481}"/>
                  </a:ext>
                </a:extLst>
              </p:cNvPr>
              <p:cNvCxnSpPr/>
              <p:nvPr/>
            </p:nvCxnSpPr>
            <p:spPr>
              <a:xfrm>
                <a:off x="2667000" y="5705573"/>
                <a:ext cx="9144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4D77685-316B-1248-806A-1D796008DCC7}"/>
                </a:ext>
              </a:extLst>
            </p:cNvPr>
            <p:cNvGrpSpPr/>
            <p:nvPr/>
          </p:nvGrpSpPr>
          <p:grpSpPr>
            <a:xfrm flipH="1">
              <a:off x="1510565" y="4352112"/>
              <a:ext cx="91440" cy="1143000"/>
              <a:chOff x="2762850" y="4572000"/>
              <a:chExt cx="91440" cy="1143000"/>
            </a:xfrm>
          </p:grpSpPr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D4C5797-54BD-124C-93DF-E3FF545446B5}"/>
                  </a:ext>
                </a:extLst>
              </p:cNvPr>
              <p:cNvCxnSpPr/>
              <p:nvPr/>
            </p:nvCxnSpPr>
            <p:spPr>
              <a:xfrm>
                <a:off x="2762850" y="4572000"/>
                <a:ext cx="9144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7BA0C5B0-399B-2249-B2AC-1B4E4717673E}"/>
                  </a:ext>
                </a:extLst>
              </p:cNvPr>
              <p:cNvCxnSpPr/>
              <p:nvPr/>
            </p:nvCxnSpPr>
            <p:spPr>
              <a:xfrm>
                <a:off x="2762851" y="4572000"/>
                <a:ext cx="0" cy="1143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465A8482-0FEA-3E4D-91E5-CC67D134712B}"/>
                  </a:ext>
                </a:extLst>
              </p:cNvPr>
              <p:cNvCxnSpPr/>
              <p:nvPr/>
            </p:nvCxnSpPr>
            <p:spPr>
              <a:xfrm>
                <a:off x="2762850" y="5705573"/>
                <a:ext cx="9144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3C96AE04-1876-3D4F-9026-1255D9D4A863}"/>
                  </a:ext>
                </a:extLst>
              </p:cNvPr>
              <p:cNvSpPr txBox="1"/>
              <p:nvPr/>
            </p:nvSpPr>
            <p:spPr>
              <a:xfrm>
                <a:off x="2566535" y="4357516"/>
                <a:ext cx="504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3C96AE04-1876-3D4F-9026-1255D9D4A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535" y="4357516"/>
                <a:ext cx="504177" cy="369332"/>
              </a:xfrm>
              <a:prstGeom prst="rect">
                <a:avLst/>
              </a:prstGeom>
              <a:blipFill>
                <a:blip r:embed="rId16"/>
                <a:stretch>
                  <a:fillRect l="-12195" r="-24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7C631D4F-B96B-A74A-A90D-B02DCC1D08C7}"/>
                  </a:ext>
                </a:extLst>
              </p:cNvPr>
              <p:cNvSpPr txBox="1"/>
              <p:nvPr/>
            </p:nvSpPr>
            <p:spPr>
              <a:xfrm>
                <a:off x="2577749" y="5034225"/>
                <a:ext cx="5112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7C631D4F-B96B-A74A-A90D-B02DCC1D0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749" y="5034225"/>
                <a:ext cx="511294" cy="369332"/>
              </a:xfrm>
              <a:prstGeom prst="rect">
                <a:avLst/>
              </a:prstGeom>
              <a:blipFill>
                <a:blip r:embed="rId17"/>
                <a:stretch>
                  <a:fillRect l="-12195" r="-4878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0" name="Group 179">
            <a:extLst>
              <a:ext uri="{FF2B5EF4-FFF2-40B4-BE49-F238E27FC236}">
                <a16:creationId xmlns:a16="http://schemas.microsoft.com/office/drawing/2014/main" id="{1437B7D5-D709-3C4D-B865-4980F7EA83FD}"/>
              </a:ext>
            </a:extLst>
          </p:cNvPr>
          <p:cNvGrpSpPr/>
          <p:nvPr/>
        </p:nvGrpSpPr>
        <p:grpSpPr>
          <a:xfrm>
            <a:off x="2555643" y="4345848"/>
            <a:ext cx="91440" cy="1143000"/>
            <a:chOff x="2667000" y="4572000"/>
            <a:chExt cx="91440" cy="1143000"/>
          </a:xfrm>
        </p:grpSpPr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EF3F5B6F-F0AB-4648-B5E5-9F7D8A1E7BE1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AA743D4B-6792-A54A-8BF8-0727C0D6399D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AEC7BB95-D615-2C45-89A4-AFAF244E9CB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A0B6BD62-6374-E44B-BCD1-C1C1B87C68F4}"/>
                  </a:ext>
                </a:extLst>
              </p:cNvPr>
              <p:cNvSpPr txBox="1"/>
              <p:nvPr/>
            </p:nvSpPr>
            <p:spPr>
              <a:xfrm>
                <a:off x="1739925" y="4662066"/>
                <a:ext cx="3649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A0B6BD62-6374-E44B-BCD1-C1C1B87C6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925" y="4662066"/>
                <a:ext cx="364907" cy="369332"/>
              </a:xfrm>
              <a:prstGeom prst="rect">
                <a:avLst/>
              </a:prstGeom>
              <a:blipFill>
                <a:blip r:embed="rId18"/>
                <a:stretch>
                  <a:fillRect l="-10000" r="-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BCEAEDC4-A73A-714D-81AF-3043012B6047}"/>
                  </a:ext>
                </a:extLst>
              </p:cNvPr>
              <p:cNvSpPr txBox="1"/>
              <p:nvPr/>
            </p:nvSpPr>
            <p:spPr>
              <a:xfrm>
                <a:off x="3095545" y="4693997"/>
                <a:ext cx="372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BCEAEDC4-A73A-714D-81AF-3043012B6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545" y="4693997"/>
                <a:ext cx="372025" cy="369332"/>
              </a:xfrm>
              <a:prstGeom prst="rect">
                <a:avLst/>
              </a:prstGeom>
              <a:blipFill>
                <a:blip r:embed="rId19"/>
                <a:stretch>
                  <a:fillRect l="-10000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6" name="Group 185">
            <a:extLst>
              <a:ext uri="{FF2B5EF4-FFF2-40B4-BE49-F238E27FC236}">
                <a16:creationId xmlns:a16="http://schemas.microsoft.com/office/drawing/2014/main" id="{A7307F5F-6FA8-2F46-AC47-8D1987E38E3C}"/>
              </a:ext>
            </a:extLst>
          </p:cNvPr>
          <p:cNvGrpSpPr/>
          <p:nvPr/>
        </p:nvGrpSpPr>
        <p:grpSpPr>
          <a:xfrm flipH="1">
            <a:off x="2967123" y="4348425"/>
            <a:ext cx="91440" cy="1143000"/>
            <a:chOff x="2667000" y="4572000"/>
            <a:chExt cx="91440" cy="1143000"/>
          </a:xfrm>
        </p:grpSpPr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585EC2FC-8D9D-454B-A916-D4ABF3F7C135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D44BAF3B-F459-414D-AAA6-C63973080161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F4A42B5C-3BC8-2B4B-AF72-0CFC8D82C668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DFD1DCF8-1AFA-934F-81DD-BA2D831A95D5}"/>
                  </a:ext>
                </a:extLst>
              </p:cNvPr>
              <p:cNvSpPr txBox="1"/>
              <p:nvPr/>
            </p:nvSpPr>
            <p:spPr>
              <a:xfrm>
                <a:off x="382791" y="4677240"/>
                <a:ext cx="2356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DFD1DCF8-1AFA-934F-81DD-BA2D831A9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791" y="4677240"/>
                <a:ext cx="235641" cy="369332"/>
              </a:xfrm>
              <a:prstGeom prst="rect">
                <a:avLst/>
              </a:prstGeom>
              <a:blipFill>
                <a:blip r:embed="rId20"/>
                <a:stretch>
                  <a:fillRect l="-25000" r="-25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552D2B18-40C6-5D44-B06D-63DF550349AE}"/>
                  </a:ext>
                </a:extLst>
              </p:cNvPr>
              <p:cNvSpPr txBox="1"/>
              <p:nvPr/>
            </p:nvSpPr>
            <p:spPr>
              <a:xfrm>
                <a:off x="2167784" y="4714471"/>
                <a:ext cx="3200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552D2B18-40C6-5D44-B06D-63DF55034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784" y="4714471"/>
                <a:ext cx="320039" cy="369332"/>
              </a:xfrm>
              <a:prstGeom prst="rect">
                <a:avLst/>
              </a:prstGeom>
              <a:blipFill>
                <a:blip r:embed="rId21"/>
                <a:stretch>
                  <a:fillRect l="-30769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1331FF4-99CD-A448-98F3-02B477755858}"/>
                  </a:ext>
                </a:extLst>
              </p:cNvPr>
              <p:cNvSpPr/>
              <p:nvPr/>
            </p:nvSpPr>
            <p:spPr>
              <a:xfrm>
                <a:off x="315761" y="5862370"/>
                <a:ext cx="2735685" cy="588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𝐡</m:t>
                                  </m:r>
                                </m:e>
                                <m:sub>
                                  <m:r>
                                    <a:rPr lang="en-US" sz="24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1331FF4-99CD-A448-98F3-02B4777558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61" y="5862370"/>
                <a:ext cx="2735685" cy="588687"/>
              </a:xfrm>
              <a:prstGeom prst="rect">
                <a:avLst/>
              </a:prstGeom>
              <a:blipFill>
                <a:blip r:embed="rId22"/>
                <a:stretch>
                  <a:fillRect b="-17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2" name="Group 191">
            <a:extLst>
              <a:ext uri="{FF2B5EF4-FFF2-40B4-BE49-F238E27FC236}">
                <a16:creationId xmlns:a16="http://schemas.microsoft.com/office/drawing/2014/main" id="{413CB02C-4DFE-614E-BB3E-2A73909259A6}"/>
              </a:ext>
            </a:extLst>
          </p:cNvPr>
          <p:cNvGrpSpPr/>
          <p:nvPr/>
        </p:nvGrpSpPr>
        <p:grpSpPr>
          <a:xfrm>
            <a:off x="1173480" y="4343400"/>
            <a:ext cx="91440" cy="1143000"/>
            <a:chOff x="2667000" y="4572000"/>
            <a:chExt cx="91440" cy="1143000"/>
          </a:xfrm>
        </p:grpSpPr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9D84CB08-4F8E-DA42-9D01-217AAFA88EC0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F305B070-4A34-074F-B3A9-8F4E62DF3E23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702E3D05-D44F-8745-86AB-5A100AB86972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A6553A9C-B26D-DB40-B392-FE48D0567AAC}"/>
              </a:ext>
            </a:extLst>
          </p:cNvPr>
          <p:cNvGrpSpPr/>
          <p:nvPr/>
        </p:nvGrpSpPr>
        <p:grpSpPr>
          <a:xfrm flipH="1">
            <a:off x="1584960" y="4345977"/>
            <a:ext cx="91440" cy="1143000"/>
            <a:chOff x="2667000" y="4572000"/>
            <a:chExt cx="91440" cy="1143000"/>
          </a:xfrm>
        </p:grpSpPr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90B4EB45-5288-D949-B0DE-C2211A76F1E9}"/>
                </a:ext>
              </a:extLst>
            </p:cNvPr>
            <p:cNvCxnSpPr/>
            <p:nvPr/>
          </p:nvCxnSpPr>
          <p:spPr>
            <a:xfrm>
              <a:off x="2667000" y="4572000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01B6B9E3-3BC4-544D-A7A5-BD541B6F1E09}"/>
                </a:ext>
              </a:extLst>
            </p:cNvPr>
            <p:cNvCxnSpPr/>
            <p:nvPr/>
          </p:nvCxnSpPr>
          <p:spPr>
            <a:xfrm>
              <a:off x="2667000" y="4572000"/>
              <a:ext cx="0" cy="114300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99CD2422-69CB-2744-90E6-C22DC66C5576}"/>
                </a:ext>
              </a:extLst>
            </p:cNvPr>
            <p:cNvCxnSpPr/>
            <p:nvPr/>
          </p:nvCxnSpPr>
          <p:spPr>
            <a:xfrm>
              <a:off x="2667000" y="5705573"/>
              <a:ext cx="9144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ight Brace 47">
            <a:extLst>
              <a:ext uri="{FF2B5EF4-FFF2-40B4-BE49-F238E27FC236}">
                <a16:creationId xmlns:a16="http://schemas.microsoft.com/office/drawing/2014/main" id="{57D167B9-9A11-2145-895B-D661AFED9A05}"/>
              </a:ext>
            </a:extLst>
          </p:cNvPr>
          <p:cNvSpPr/>
          <p:nvPr/>
        </p:nvSpPr>
        <p:spPr>
          <a:xfrm>
            <a:off x="3352800" y="4267200"/>
            <a:ext cx="381000" cy="23622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F25CF0D-B3C0-754E-B489-CEE564DD65F5}"/>
                  </a:ext>
                </a:extLst>
              </p:cNvPr>
              <p:cNvSpPr/>
              <p:nvPr/>
            </p:nvSpPr>
            <p:spPr>
              <a:xfrm>
                <a:off x="3771276" y="4876800"/>
                <a:ext cx="1199861" cy="5886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𝐡</m:t>
                                  </m:r>
                                </m:e>
                                <m:sub>
                                  <m:r>
                                    <a:rPr lang="en-US" sz="24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F25CF0D-B3C0-754E-B489-CEE564DD65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276" y="4876800"/>
                <a:ext cx="1199861" cy="588687"/>
              </a:xfrm>
              <a:prstGeom prst="rect">
                <a:avLst/>
              </a:prstGeom>
              <a:blipFill>
                <a:blip r:embed="rId23"/>
                <a:stretch>
                  <a:fillRect l="-1053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27E40CA-E597-F04F-8AA1-931B5E182521}"/>
                  </a:ext>
                </a:extLst>
              </p:cNvPr>
              <p:cNvSpPr/>
              <p:nvPr/>
            </p:nvSpPr>
            <p:spPr>
              <a:xfrm>
                <a:off x="4572000" y="4994308"/>
                <a:ext cx="17418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27E40CA-E597-F04F-8AA1-931B5E1825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994308"/>
                <a:ext cx="1741887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DA7DAA8-C17B-B344-B391-4B08F66E0059}"/>
                  </a:ext>
                </a:extLst>
              </p:cNvPr>
              <p:cNvSpPr/>
              <p:nvPr/>
            </p:nvSpPr>
            <p:spPr>
              <a:xfrm>
                <a:off x="6118561" y="5020463"/>
                <a:ext cx="17237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DA7DAA8-C17B-B344-B391-4B08F66E00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8561" y="5020463"/>
                <a:ext cx="1723742" cy="461665"/>
              </a:xfrm>
              <a:prstGeom prst="rect">
                <a:avLst/>
              </a:prstGeom>
              <a:blipFill>
                <a:blip r:embed="rId25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6D836BE1-6791-B44E-B7E9-3C9732C5D6FA}"/>
                  </a:ext>
                </a:extLst>
              </p:cNvPr>
              <p:cNvSpPr/>
              <p:nvPr/>
            </p:nvSpPr>
            <p:spPr>
              <a:xfrm>
                <a:off x="4614994" y="5468537"/>
                <a:ext cx="17308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6D836BE1-6791-B44E-B7E9-3C9732C5D6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994" y="5468537"/>
                <a:ext cx="1730858" cy="461665"/>
              </a:xfrm>
              <a:prstGeom prst="rect">
                <a:avLst/>
              </a:prstGeom>
              <a:blipFill>
                <a:blip r:embed="rId26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EDF72AF-0062-E548-B2DF-FAE6F104A3D4}"/>
                  </a:ext>
                </a:extLst>
              </p:cNvPr>
              <p:cNvSpPr/>
              <p:nvPr/>
            </p:nvSpPr>
            <p:spPr>
              <a:xfrm>
                <a:off x="6131371" y="5508283"/>
                <a:ext cx="17308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EDF72AF-0062-E548-B2DF-FAE6F104A3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371" y="5508283"/>
                <a:ext cx="1730858" cy="461665"/>
              </a:xfrm>
              <a:prstGeom prst="rect">
                <a:avLst/>
              </a:prstGeom>
              <a:blipFill>
                <a:blip r:embed="rId27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49538A3F-D261-6A4A-AE0D-0FFF161F9DC8}"/>
                  </a:ext>
                </a:extLst>
              </p:cNvPr>
              <p:cNvSpPr/>
              <p:nvPr/>
            </p:nvSpPr>
            <p:spPr>
              <a:xfrm>
                <a:off x="4590562" y="6096248"/>
                <a:ext cx="33756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49538A3F-D261-6A4A-AE0D-0FFF161F9D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562" y="6096248"/>
                <a:ext cx="3375668" cy="461665"/>
              </a:xfrm>
              <a:prstGeom prst="rect">
                <a:avLst/>
              </a:prstGeom>
              <a:blipFill>
                <a:blip r:embed="rId28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52BE467-2020-7941-8804-0A8A84756674}"/>
              </a:ext>
            </a:extLst>
          </p:cNvPr>
          <p:cNvCxnSpPr/>
          <p:nvPr/>
        </p:nvCxnSpPr>
        <p:spPr>
          <a:xfrm flipV="1">
            <a:off x="3021273" y="2751986"/>
            <a:ext cx="1063354" cy="5567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CF169FB-D929-514C-80E1-2FE61D6FC382}"/>
              </a:ext>
            </a:extLst>
          </p:cNvPr>
          <p:cNvSpPr txBox="1"/>
          <p:nvPr/>
        </p:nvSpPr>
        <p:spPr>
          <a:xfrm>
            <a:off x="4028205" y="2328445"/>
            <a:ext cx="307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0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3921A7D-B98A-4B40-8A25-0CE72852DCA0}"/>
              </a:ext>
            </a:extLst>
          </p:cNvPr>
          <p:cNvCxnSpPr>
            <a:cxnSpLocks/>
          </p:cNvCxnSpPr>
          <p:nvPr/>
        </p:nvCxnSpPr>
        <p:spPr>
          <a:xfrm flipV="1">
            <a:off x="4765442" y="5622019"/>
            <a:ext cx="2930758" cy="2085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69D20191-A9E5-5846-96F3-8C7ECB161CFB}"/>
              </a:ext>
            </a:extLst>
          </p:cNvPr>
          <p:cNvSpPr txBox="1"/>
          <p:nvPr/>
        </p:nvSpPr>
        <p:spPr>
          <a:xfrm>
            <a:off x="7783739" y="5323617"/>
            <a:ext cx="307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713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65" grpId="0"/>
      <p:bldP spid="166" grpId="0"/>
      <p:bldP spid="167" grpId="0"/>
      <p:bldP spid="172" grpId="0"/>
      <p:bldP spid="173" grpId="0"/>
      <p:bldP spid="178" grpId="0"/>
      <p:bldP spid="179" grpId="0"/>
      <p:bldP spid="184" grpId="0"/>
      <p:bldP spid="185" grpId="0"/>
      <p:bldP spid="190" grpId="0"/>
      <p:bldP spid="191" grpId="0"/>
      <p:bldP spid="28" grpId="0"/>
      <p:bldP spid="48" grpId="0" animBg="1"/>
      <p:bldP spid="49" grpId="0"/>
      <p:bldP spid="52" grpId="0"/>
      <p:bldP spid="200" grpId="0"/>
      <p:bldP spid="201" grpId="0"/>
      <p:bldP spid="202" grpId="0"/>
      <p:bldP spid="203" grpId="0"/>
      <p:bldP spid="5" grpId="0"/>
      <p:bldP spid="7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0.7|4.3|1.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8|1.9|10.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.7|13.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7.7|6.2|7.8|8.1|19.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7.7|6.2|7.8|8.1|19.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8|11.3|8.6|9.9|3.7|1.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7.3|1.6|3.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5.3|3.4|1.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5.3|3.4|1.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5.3|3.4|1.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2.2|9.8|11.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4|4.6|16.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2.9|8.1|2.6|7.7|0.8|9.5|5.1|10.4|7.4|11.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14265</TotalTime>
  <Words>3769</Words>
  <Application>Microsoft Macintosh PowerPoint</Application>
  <PresentationFormat>On-screen Show (4:3)</PresentationFormat>
  <Paragraphs>1125</Paragraphs>
  <Slides>74</Slides>
  <Notes>72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5" baseType="lpstr">
      <vt:lpstr>Arial</vt:lpstr>
      <vt:lpstr>Calibri</vt:lpstr>
      <vt:lpstr>Calibri Light</vt:lpstr>
      <vt:lpstr>Cambria Math</vt:lpstr>
      <vt:lpstr>Google Sans</vt:lpstr>
      <vt:lpstr>Roboto</vt:lpstr>
      <vt:lpstr>Times New Roman</vt:lpstr>
      <vt:lpstr>Trebuchet MS</vt:lpstr>
      <vt:lpstr>Wingdings 3</vt:lpstr>
      <vt:lpstr>3_Office Theme</vt:lpstr>
      <vt:lpstr>Equation</vt:lpstr>
      <vt:lpstr>PowerPoint Presentation</vt:lpstr>
      <vt:lpstr>MIMO: Multiple Input Multiple Output</vt:lpstr>
      <vt:lpstr>MIMO: Multiple Input Multiple Output</vt:lpstr>
      <vt:lpstr>MIMO: Multiple Input Multiple Output</vt:lpstr>
      <vt:lpstr>MIMO: Multiple TX-RX streams</vt:lpstr>
      <vt:lpstr>MIMO: Multiple TX-RX streams</vt:lpstr>
      <vt:lpstr>MIMO: Vector Representation</vt:lpstr>
      <vt:lpstr>MIMO: Antenna Space</vt:lpstr>
      <vt:lpstr>MIMO: Antenna Space</vt:lpstr>
      <vt:lpstr>MIMO: Antenna Space</vt:lpstr>
      <vt:lpstr>MIMO: Antenna Space</vt:lpstr>
      <vt:lpstr>MIMO: Antenna Space</vt:lpstr>
      <vt:lpstr>MIMO Channel</vt:lpstr>
      <vt:lpstr>MIMO Channel</vt:lpstr>
      <vt:lpstr>MIMO Gains</vt:lpstr>
      <vt:lpstr>Receiver Diversity</vt:lpstr>
      <vt:lpstr>Receiver Diversity</vt:lpstr>
      <vt:lpstr>Receiver Diversity</vt:lpstr>
      <vt:lpstr>Maximum Ratio Combining</vt:lpstr>
      <vt:lpstr>Maximum Ratio Combining</vt:lpstr>
      <vt:lpstr>Maximum Ratio Combining</vt:lpstr>
      <vt:lpstr>Maximum Ratio Combining</vt:lpstr>
      <vt:lpstr>Receiver Diversity Gain</vt:lpstr>
      <vt:lpstr>Receiver Diversity Gain</vt:lpstr>
      <vt:lpstr>Receiver Diversity Gain</vt:lpstr>
      <vt:lpstr>Transmitter Diversity</vt:lpstr>
      <vt:lpstr>Transmitter Diversity</vt:lpstr>
      <vt:lpstr>Transmitter Diversity</vt:lpstr>
      <vt:lpstr>Transmitter Diversity</vt:lpstr>
      <vt:lpstr>Transmitter Diversity</vt:lpstr>
      <vt:lpstr>Transmitter Diversity</vt:lpstr>
      <vt:lpstr>Transmitter Diversity</vt:lpstr>
      <vt:lpstr>Transmitter Diversity</vt:lpstr>
      <vt:lpstr>Transmitter Diversity</vt:lpstr>
      <vt:lpstr>Transmitter Diversity</vt:lpstr>
      <vt:lpstr>Transmitter Diversity</vt:lpstr>
      <vt:lpstr>Transmitter Diversity</vt:lpstr>
      <vt:lpstr>MIMO Gains</vt:lpstr>
      <vt:lpstr>MIMO Gains</vt:lpstr>
      <vt:lpstr>PowerPoint Presentation</vt:lpstr>
      <vt:lpstr>MIMO: Multiple TX-RX streams</vt:lpstr>
      <vt:lpstr>MIMO</vt:lpstr>
      <vt:lpstr>Multi-User MIMO</vt:lpstr>
      <vt:lpstr>Precoding </vt:lpstr>
      <vt:lpstr>What about distributed transmitters?</vt:lpstr>
      <vt:lpstr>Clock Synchronization in MIMO</vt:lpstr>
      <vt:lpstr>Clock Synchronization in MIMO</vt:lpstr>
      <vt:lpstr>Clock Synchronization in MIMO</vt:lpstr>
      <vt:lpstr>Clock Synchronization in MIMO</vt:lpstr>
      <vt:lpstr>Clock Synchronization in MIMO</vt:lpstr>
      <vt:lpstr>PowerPoint Presentation</vt:lpstr>
      <vt:lpstr>Consider a scenario with Tx-Rx pairs that have a different number of antennas</vt:lpstr>
      <vt:lpstr>But, MIMO Nodes Can Receive Multiple Concurrent Streams</vt:lpstr>
      <vt:lpstr>It’s Not That Simple</vt:lpstr>
      <vt:lpstr>Interference Nulling</vt:lpstr>
      <vt:lpstr>Interference Nulling</vt:lpstr>
      <vt:lpstr>Interference Nulling</vt:lpstr>
      <vt:lpstr>PowerPoint Presentation</vt:lpstr>
      <vt:lpstr>Is Nulling Alone Enough? NO!!</vt:lpstr>
      <vt:lpstr>Is Nulling Alone Enough? NO!!</vt:lpstr>
      <vt:lpstr>Is Nulling Alone Enough? NO!!</vt:lpstr>
      <vt:lpstr>MIMO Recap</vt:lpstr>
      <vt:lpstr>MIMO Recap</vt:lpstr>
      <vt:lpstr>MIMO Recap</vt:lpstr>
      <vt:lpstr>MIMO Recap</vt:lpstr>
      <vt:lpstr>MIMO Recap</vt:lpstr>
      <vt:lpstr>Interference Alignment</vt:lpstr>
      <vt:lpstr>Interference Alignment</vt:lpstr>
      <vt:lpstr>Use Nulling and Alignment</vt:lpstr>
      <vt:lpstr>Use Nulling and Alignment</vt:lpstr>
      <vt:lpstr>Use Nulling and Alignment</vt:lpstr>
      <vt:lpstr>Use Nulling and Alignment</vt:lpstr>
      <vt:lpstr>Interference Alignment and Cancellation (IAC)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rahul</dc:creator>
  <cp:lastModifiedBy>Haitham Hassanieh</cp:lastModifiedBy>
  <cp:revision>900</cp:revision>
  <cp:lastPrinted>2018-02-15T05:17:29Z</cp:lastPrinted>
  <dcterms:created xsi:type="dcterms:W3CDTF">2006-08-16T00:00:00Z</dcterms:created>
  <dcterms:modified xsi:type="dcterms:W3CDTF">2024-10-08T10:14:37Z</dcterms:modified>
</cp:coreProperties>
</file>