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900" r:id="rId2"/>
    <p:sldId id="599" r:id="rId3"/>
    <p:sldId id="716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596" r:id="rId12"/>
    <p:sldId id="597" r:id="rId13"/>
    <p:sldId id="697" r:id="rId14"/>
    <p:sldId id="698" r:id="rId15"/>
    <p:sldId id="699" r:id="rId16"/>
    <p:sldId id="700" r:id="rId17"/>
    <p:sldId id="701" r:id="rId18"/>
    <p:sldId id="459" r:id="rId19"/>
    <p:sldId id="518" r:id="rId20"/>
    <p:sldId id="717" r:id="rId21"/>
    <p:sldId id="606" r:id="rId22"/>
    <p:sldId id="612" r:id="rId23"/>
    <p:sldId id="613" r:id="rId24"/>
    <p:sldId id="614" r:id="rId25"/>
    <p:sldId id="615" r:id="rId26"/>
    <p:sldId id="616" r:id="rId27"/>
    <p:sldId id="524" r:id="rId28"/>
    <p:sldId id="525" r:id="rId29"/>
    <p:sldId id="526" r:id="rId30"/>
    <p:sldId id="745" r:id="rId31"/>
    <p:sldId id="746" r:id="rId32"/>
    <p:sldId id="718" r:id="rId33"/>
    <p:sldId id="902" r:id="rId34"/>
    <p:sldId id="618" r:id="rId35"/>
    <p:sldId id="724" r:id="rId36"/>
    <p:sldId id="619" r:id="rId37"/>
    <p:sldId id="721" r:id="rId38"/>
    <p:sldId id="621" r:id="rId39"/>
    <p:sldId id="501" r:id="rId40"/>
    <p:sldId id="502" r:id="rId41"/>
    <p:sldId id="503" r:id="rId42"/>
    <p:sldId id="624" r:id="rId43"/>
    <p:sldId id="703" r:id="rId44"/>
    <p:sldId id="739" r:id="rId45"/>
    <p:sldId id="748" r:id="rId46"/>
    <p:sldId id="725" r:id="rId47"/>
    <p:sldId id="726" r:id="rId48"/>
    <p:sldId id="727" r:id="rId49"/>
    <p:sldId id="728" r:id="rId50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  <a:srgbClr val="FFFFCC"/>
    <a:srgbClr val="CC3300"/>
    <a:srgbClr val="0066FF"/>
    <a:srgbClr val="FF0000"/>
    <a:srgbClr val="66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94317" autoAdjust="0"/>
  </p:normalViewPr>
  <p:slideViewPr>
    <p:cSldViewPr snapToGrid="0" snapToObjects="1">
      <p:cViewPr varScale="1">
        <p:scale>
          <a:sx n="124" d="100"/>
          <a:sy n="124" d="100"/>
        </p:scale>
        <p:origin x="2032" y="184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904"/>
    </p:cViewPr>
  </p:sorterViewPr>
  <p:notesViewPr>
    <p:cSldViewPr snapToGrid="0" snapToObjects="1">
      <p:cViewPr varScale="1">
        <p:scale>
          <a:sx n="77" d="100"/>
          <a:sy n="77" d="100"/>
        </p:scale>
        <p:origin x="-204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5804" tIns="47902" rIns="95804" bIns="47902" numCol="1" anchor="ctr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D03561C-620F-4440-A269-10CF66699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9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5569D-92E8-E447-89FF-2922B1CDB5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88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525FE0-CE79-954F-A5DA-6FBA12C15733}" type="slidenum">
              <a:rPr lang="en-US" sz="1300" b="0">
                <a:latin typeface="Times New Roman" charset="0"/>
              </a:rPr>
              <a:pPr/>
              <a:t>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1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6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3561C-620F-4440-A269-10CF666994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otes Placeholder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46EA-CA4A-024F-987E-407DAF6D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E3DC-6D99-E847-99A7-541D73E8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19075"/>
            <a:ext cx="1943100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19075"/>
            <a:ext cx="5676900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FAAE-5DE6-624D-87F8-1023B1BB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9F10-B05D-CD49-838F-8C7D3C09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FFCD-CB66-424E-841B-843620E1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6FB9-11E0-CB42-A93B-B9326D46C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AD94-146C-5348-A045-2CEFB8963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D4A4-C8F6-1B48-A7C5-6D9899D6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5DF2-AA0A-F049-85E1-667E5CFF2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69F4-937C-B84D-8112-157F92A8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B73E-630D-864C-8799-C8361AF7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190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53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7: Multimedia Networking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08A64B9-2362-7544-8236-4B46EC4F3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charset="0"/>
        <a:buChar char="g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Lucida Grande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rg.cs.ucl.ac.uk/mptcp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l.info.ucl.ac.be/system/files/bonaventure_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15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209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14.0: Multipath TCP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127A65-D551-C657-1532-734F6BB359FB}"/>
              </a:ext>
            </a:extLst>
          </p:cNvPr>
          <p:cNvSpPr txBox="1"/>
          <p:nvPr/>
        </p:nvSpPr>
        <p:spPr>
          <a:xfrm>
            <a:off x="766565" y="3857363"/>
            <a:ext cx="7610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slides shamelessly stolen from Prof. JP </a:t>
            </a:r>
            <a:r>
              <a:rPr lang="en-US" altLang="en-US" sz="1400" dirty="0" err="1"/>
              <a:t>Hubaux</a:t>
            </a:r>
            <a:r>
              <a:rPr lang="en-US" altLang="en-US" sz="1400" dirty="0"/>
              <a:t> &amp; others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3794" name="object 4"/>
          <p:cNvSpPr>
            <a:spLocks noChangeArrowheads="1"/>
          </p:cNvSpPr>
          <p:nvPr/>
        </p:nvSpPr>
        <p:spPr bwMode="auto">
          <a:xfrm>
            <a:off x="969963" y="4110751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3795" name="object 5"/>
          <p:cNvSpPr>
            <a:spLocks/>
          </p:cNvSpPr>
          <p:nvPr/>
        </p:nvSpPr>
        <p:spPr bwMode="auto">
          <a:xfrm>
            <a:off x="3533775" y="4312364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6"/>
          <p:cNvSpPr>
            <a:spLocks/>
          </p:cNvSpPr>
          <p:nvPr/>
        </p:nvSpPr>
        <p:spPr bwMode="auto">
          <a:xfrm>
            <a:off x="5421313" y="4312364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object 7"/>
          <p:cNvSpPr>
            <a:spLocks/>
          </p:cNvSpPr>
          <p:nvPr/>
        </p:nvSpPr>
        <p:spPr bwMode="auto">
          <a:xfrm>
            <a:off x="5421313" y="4312364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object 8"/>
          <p:cNvSpPr>
            <a:spLocks/>
          </p:cNvSpPr>
          <p:nvPr/>
        </p:nvSpPr>
        <p:spPr bwMode="auto">
          <a:xfrm>
            <a:off x="3533775" y="4312364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object 9"/>
          <p:cNvSpPr>
            <a:spLocks noChangeArrowheads="1"/>
          </p:cNvSpPr>
          <p:nvPr/>
        </p:nvSpPr>
        <p:spPr bwMode="auto">
          <a:xfrm>
            <a:off x="7280275" y="4110751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3800" name="object 10"/>
          <p:cNvSpPr>
            <a:spLocks/>
          </p:cNvSpPr>
          <p:nvPr/>
        </p:nvSpPr>
        <p:spPr bwMode="auto">
          <a:xfrm>
            <a:off x="1933575" y="4580651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object 11"/>
          <p:cNvSpPr>
            <a:spLocks/>
          </p:cNvSpPr>
          <p:nvPr/>
        </p:nvSpPr>
        <p:spPr bwMode="auto">
          <a:xfrm>
            <a:off x="5541963" y="4547314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2" name="object 12"/>
          <p:cNvSpPr>
            <a:spLocks/>
          </p:cNvSpPr>
          <p:nvPr/>
        </p:nvSpPr>
        <p:spPr bwMode="auto">
          <a:xfrm>
            <a:off x="5749925" y="3640851"/>
            <a:ext cx="1662113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71 w 1828800"/>
              <a:gd name="T7" fmla="*/ 0 h 533400"/>
              <a:gd name="T8" fmla="*/ 845666 w 1828800"/>
              <a:gd name="T9" fmla="*/ 1388 h 533400"/>
              <a:gd name="T10" fmla="*/ 850000 w 1828800"/>
              <a:gd name="T11" fmla="*/ 5014 h 533400"/>
              <a:gd name="T12" fmla="*/ 851360 w 1828800"/>
              <a:gd name="T13" fmla="*/ 184142 h 533400"/>
              <a:gd name="T14" fmla="*/ 849580 w 1828800"/>
              <a:gd name="T15" fmla="*/ 189049 h 533400"/>
              <a:gd name="T16" fmla="*/ 844933 w 1828800"/>
              <a:gd name="T17" fmla="*/ 192432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3" name="object 13"/>
          <p:cNvSpPr txBox="1">
            <a:spLocks noChangeArrowheads="1"/>
          </p:cNvSpPr>
          <p:nvPr/>
        </p:nvSpPr>
        <p:spPr bwMode="auto">
          <a:xfrm>
            <a:off x="6019800" y="3602751"/>
            <a:ext cx="11287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3804" name="object 14"/>
          <p:cNvSpPr>
            <a:spLocks/>
          </p:cNvSpPr>
          <p:nvPr/>
        </p:nvSpPr>
        <p:spPr bwMode="auto">
          <a:xfrm>
            <a:off x="3325813" y="3640851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5 w 1828800"/>
              <a:gd name="T9" fmla="*/ 1388 h 533400"/>
              <a:gd name="T10" fmla="*/ 850004 w 1828800"/>
              <a:gd name="T11" fmla="*/ 5008 h 533400"/>
              <a:gd name="T12" fmla="*/ 851371 w 1828800"/>
              <a:gd name="T13" fmla="*/ 184142 h 533400"/>
              <a:gd name="T14" fmla="*/ 849588 w 1828800"/>
              <a:gd name="T15" fmla="*/ 189046 h 533400"/>
              <a:gd name="T16" fmla="*/ 844939 w 1828800"/>
              <a:gd name="T17" fmla="*/ 192427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5" name="object 15"/>
          <p:cNvSpPr txBox="1">
            <a:spLocks noChangeArrowheads="1"/>
          </p:cNvSpPr>
          <p:nvPr/>
        </p:nvSpPr>
        <p:spPr bwMode="auto">
          <a:xfrm>
            <a:off x="3595688" y="3585289"/>
            <a:ext cx="1127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425" y="5587126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807" name="object 17"/>
          <p:cNvSpPr txBox="1">
            <a:spLocks noChangeArrowheads="1"/>
          </p:cNvSpPr>
          <p:nvPr/>
        </p:nvSpPr>
        <p:spPr bwMode="auto">
          <a:xfrm>
            <a:off x="6705600" y="5526801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3808" name="object 18"/>
          <p:cNvSpPr txBox="1">
            <a:spLocks noChangeArrowheads="1"/>
          </p:cNvSpPr>
          <p:nvPr/>
        </p:nvSpPr>
        <p:spPr bwMode="auto">
          <a:xfrm>
            <a:off x="5057775" y="3640851"/>
            <a:ext cx="692150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3809" name="object 19"/>
          <p:cNvSpPr txBox="1">
            <a:spLocks noChangeArrowheads="1"/>
          </p:cNvSpPr>
          <p:nvPr/>
        </p:nvSpPr>
        <p:spPr bwMode="auto">
          <a:xfrm>
            <a:off x="2632075" y="3640851"/>
            <a:ext cx="693738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3810" name="object 20"/>
          <p:cNvSpPr>
            <a:spLocks/>
          </p:cNvSpPr>
          <p:nvPr/>
        </p:nvSpPr>
        <p:spPr bwMode="auto">
          <a:xfrm>
            <a:off x="4918075" y="4917201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7 h 533400"/>
              <a:gd name="T10" fmla="*/ 856514 w 1828800"/>
              <a:gd name="T11" fmla="*/ 5152 h 533400"/>
              <a:gd name="T12" fmla="*/ 857884 w 1828800"/>
              <a:gd name="T13" fmla="*/ 189179 h 533400"/>
              <a:gd name="T14" fmla="*/ 856090 w 1828800"/>
              <a:gd name="T15" fmla="*/ 194221 h 533400"/>
              <a:gd name="T16" fmla="*/ 851408 w 1828800"/>
              <a:gd name="T17" fmla="*/ 197694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object 21"/>
          <p:cNvSpPr txBox="1"/>
          <p:nvPr/>
        </p:nvSpPr>
        <p:spPr>
          <a:xfrm>
            <a:off x="5202238" y="5050551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6FFA8-703B-954D-853E-FFEB9B43B2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5842" name="object 4"/>
          <p:cNvSpPr>
            <a:spLocks noChangeArrowheads="1"/>
          </p:cNvSpPr>
          <p:nvPr/>
        </p:nvSpPr>
        <p:spPr bwMode="auto">
          <a:xfrm>
            <a:off x="969963" y="380012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5843" name="object 5"/>
          <p:cNvSpPr>
            <a:spLocks/>
          </p:cNvSpPr>
          <p:nvPr/>
        </p:nvSpPr>
        <p:spPr bwMode="auto">
          <a:xfrm>
            <a:off x="3533775" y="400174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object 6"/>
          <p:cNvSpPr>
            <a:spLocks/>
          </p:cNvSpPr>
          <p:nvPr/>
        </p:nvSpPr>
        <p:spPr bwMode="auto">
          <a:xfrm>
            <a:off x="5421313" y="400174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object 7"/>
          <p:cNvSpPr>
            <a:spLocks/>
          </p:cNvSpPr>
          <p:nvPr/>
        </p:nvSpPr>
        <p:spPr bwMode="auto">
          <a:xfrm>
            <a:off x="5421313" y="400174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object 8"/>
          <p:cNvSpPr>
            <a:spLocks/>
          </p:cNvSpPr>
          <p:nvPr/>
        </p:nvSpPr>
        <p:spPr bwMode="auto">
          <a:xfrm>
            <a:off x="3533775" y="400174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object 9"/>
          <p:cNvSpPr>
            <a:spLocks noChangeArrowheads="1"/>
          </p:cNvSpPr>
          <p:nvPr/>
        </p:nvSpPr>
        <p:spPr bwMode="auto">
          <a:xfrm>
            <a:off x="7280275" y="380012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5848" name="object 10"/>
          <p:cNvSpPr>
            <a:spLocks/>
          </p:cNvSpPr>
          <p:nvPr/>
        </p:nvSpPr>
        <p:spPr bwMode="auto">
          <a:xfrm>
            <a:off x="1933575" y="427002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object 11"/>
          <p:cNvSpPr>
            <a:spLocks/>
          </p:cNvSpPr>
          <p:nvPr/>
        </p:nvSpPr>
        <p:spPr bwMode="auto">
          <a:xfrm>
            <a:off x="5541963" y="423669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12"/>
          <p:cNvSpPr>
            <a:spLocks/>
          </p:cNvSpPr>
          <p:nvPr/>
        </p:nvSpPr>
        <p:spPr bwMode="auto">
          <a:xfrm>
            <a:off x="5611813" y="3330227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4 w 1828800"/>
              <a:gd name="T9" fmla="*/ 1388 h 533400"/>
              <a:gd name="T10" fmla="*/ 849997 w 1828800"/>
              <a:gd name="T11" fmla="*/ 5014 h 533400"/>
              <a:gd name="T12" fmla="*/ 851356 w 1828800"/>
              <a:gd name="T13" fmla="*/ 184142 h 533400"/>
              <a:gd name="T14" fmla="*/ 849576 w 1828800"/>
              <a:gd name="T15" fmla="*/ 189049 h 533400"/>
              <a:gd name="T16" fmla="*/ 844929 w 1828800"/>
              <a:gd name="T17" fmla="*/ 192432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object 13"/>
          <p:cNvSpPr txBox="1">
            <a:spLocks noChangeArrowheads="1"/>
          </p:cNvSpPr>
          <p:nvPr/>
        </p:nvSpPr>
        <p:spPr bwMode="auto">
          <a:xfrm>
            <a:off x="5881688" y="3274665"/>
            <a:ext cx="1127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425" y="527650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853" name="object 15"/>
          <p:cNvSpPr txBox="1">
            <a:spLocks noChangeArrowheads="1"/>
          </p:cNvSpPr>
          <p:nvPr/>
        </p:nvSpPr>
        <p:spPr bwMode="auto">
          <a:xfrm>
            <a:off x="6705600" y="521617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5854" name="object 16"/>
          <p:cNvSpPr txBox="1">
            <a:spLocks noChangeArrowheads="1"/>
          </p:cNvSpPr>
          <p:nvPr/>
        </p:nvSpPr>
        <p:spPr bwMode="auto">
          <a:xfrm>
            <a:off x="4918075" y="3330227"/>
            <a:ext cx="693738" cy="369888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5855" name="object 17"/>
          <p:cNvSpPr>
            <a:spLocks/>
          </p:cNvSpPr>
          <p:nvPr/>
        </p:nvSpPr>
        <p:spPr bwMode="auto">
          <a:xfrm>
            <a:off x="4918075" y="4606577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7 h 533400"/>
              <a:gd name="T10" fmla="*/ 856514 w 1828800"/>
              <a:gd name="T11" fmla="*/ 5152 h 533400"/>
              <a:gd name="T12" fmla="*/ 857884 w 1828800"/>
              <a:gd name="T13" fmla="*/ 189179 h 533400"/>
              <a:gd name="T14" fmla="*/ 856090 w 1828800"/>
              <a:gd name="T15" fmla="*/ 194221 h 533400"/>
              <a:gd name="T16" fmla="*/ 851408 w 1828800"/>
              <a:gd name="T17" fmla="*/ 197694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5202238" y="473992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857" name="object 19"/>
          <p:cNvSpPr>
            <a:spLocks/>
          </p:cNvSpPr>
          <p:nvPr/>
        </p:nvSpPr>
        <p:spPr bwMode="auto">
          <a:xfrm>
            <a:off x="2909888" y="4606577"/>
            <a:ext cx="1662112" cy="471488"/>
          </a:xfrm>
          <a:custGeom>
            <a:avLst/>
            <a:gdLst>
              <a:gd name="T0" fmla="*/ 0 w 1828800"/>
              <a:gd name="T1" fmla="*/ 9599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66 w 1828800"/>
              <a:gd name="T7" fmla="*/ 0 h 533400"/>
              <a:gd name="T8" fmla="*/ 845665 w 1828800"/>
              <a:gd name="T9" fmla="*/ 1425 h 533400"/>
              <a:gd name="T10" fmla="*/ 850004 w 1828800"/>
              <a:gd name="T11" fmla="*/ 5145 h 533400"/>
              <a:gd name="T12" fmla="*/ 851371 w 1828800"/>
              <a:gd name="T13" fmla="*/ 189179 h 533400"/>
              <a:gd name="T14" fmla="*/ 849588 w 1828800"/>
              <a:gd name="T15" fmla="*/ 194219 h 533400"/>
              <a:gd name="T16" fmla="*/ 844939 w 1828800"/>
              <a:gd name="T17" fmla="*/ 197693 h 533400"/>
              <a:gd name="T18" fmla="*/ 11990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3192463" y="473992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88CB6C-4288-4D4C-9334-2A57975ADC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7890" name="object 4"/>
          <p:cNvSpPr>
            <a:spLocks noChangeArrowheads="1"/>
          </p:cNvSpPr>
          <p:nvPr/>
        </p:nvSpPr>
        <p:spPr bwMode="auto">
          <a:xfrm>
            <a:off x="969963" y="348036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7891" name="object 5"/>
          <p:cNvSpPr>
            <a:spLocks/>
          </p:cNvSpPr>
          <p:nvPr/>
        </p:nvSpPr>
        <p:spPr bwMode="auto">
          <a:xfrm>
            <a:off x="3533775" y="368198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2" name="object 6"/>
          <p:cNvSpPr>
            <a:spLocks/>
          </p:cNvSpPr>
          <p:nvPr/>
        </p:nvSpPr>
        <p:spPr bwMode="auto">
          <a:xfrm>
            <a:off x="5421313" y="368198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3" name="object 7"/>
          <p:cNvSpPr>
            <a:spLocks/>
          </p:cNvSpPr>
          <p:nvPr/>
        </p:nvSpPr>
        <p:spPr bwMode="auto">
          <a:xfrm>
            <a:off x="5421313" y="368198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4" name="object 8"/>
          <p:cNvSpPr>
            <a:spLocks/>
          </p:cNvSpPr>
          <p:nvPr/>
        </p:nvSpPr>
        <p:spPr bwMode="auto">
          <a:xfrm>
            <a:off x="3533775" y="368198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5" name="object 9"/>
          <p:cNvSpPr>
            <a:spLocks noChangeArrowheads="1"/>
          </p:cNvSpPr>
          <p:nvPr/>
        </p:nvSpPr>
        <p:spPr bwMode="auto">
          <a:xfrm>
            <a:off x="7280275" y="348036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7896" name="object 10"/>
          <p:cNvSpPr>
            <a:spLocks/>
          </p:cNvSpPr>
          <p:nvPr/>
        </p:nvSpPr>
        <p:spPr bwMode="auto">
          <a:xfrm>
            <a:off x="1933575" y="395026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7" name="object 11"/>
          <p:cNvSpPr>
            <a:spLocks/>
          </p:cNvSpPr>
          <p:nvPr/>
        </p:nvSpPr>
        <p:spPr bwMode="auto">
          <a:xfrm>
            <a:off x="5541963" y="391693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06425" y="495674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899" name="object 13"/>
          <p:cNvSpPr txBox="1">
            <a:spLocks noChangeArrowheads="1"/>
          </p:cNvSpPr>
          <p:nvPr/>
        </p:nvSpPr>
        <p:spPr bwMode="auto">
          <a:xfrm>
            <a:off x="6705600" y="489641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7900" name="object 14"/>
          <p:cNvSpPr>
            <a:spLocks/>
          </p:cNvSpPr>
          <p:nvPr/>
        </p:nvSpPr>
        <p:spPr bwMode="auto">
          <a:xfrm>
            <a:off x="3879850" y="4286817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7 w 1828800"/>
              <a:gd name="T9" fmla="*/ 1425 h 533400"/>
              <a:gd name="T10" fmla="*/ 850008 w 1828800"/>
              <a:gd name="T11" fmla="*/ 5145 h 533400"/>
              <a:gd name="T12" fmla="*/ 851374 w 1828800"/>
              <a:gd name="T13" fmla="*/ 189179 h 533400"/>
              <a:gd name="T14" fmla="*/ 849592 w 1828800"/>
              <a:gd name="T15" fmla="*/ 194219 h 533400"/>
              <a:gd name="T16" fmla="*/ 844943 w 1828800"/>
              <a:gd name="T17" fmla="*/ 197693 h 533400"/>
              <a:gd name="T18" fmla="*/ 11990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162425" y="442016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902" name="object 16"/>
          <p:cNvSpPr>
            <a:spLocks/>
          </p:cNvSpPr>
          <p:nvPr/>
        </p:nvSpPr>
        <p:spPr bwMode="auto">
          <a:xfrm>
            <a:off x="2078038" y="4286817"/>
            <a:ext cx="1662112" cy="471488"/>
          </a:xfrm>
          <a:custGeom>
            <a:avLst/>
            <a:gdLst>
              <a:gd name="T0" fmla="*/ 0 w 1828800"/>
              <a:gd name="T1" fmla="*/ 9599 h 533400"/>
              <a:gd name="T2" fmla="*/ 1783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8 w 1828800"/>
              <a:gd name="T9" fmla="*/ 1425 h 533400"/>
              <a:gd name="T10" fmla="*/ 850008 w 1828800"/>
              <a:gd name="T11" fmla="*/ 5145 h 533400"/>
              <a:gd name="T12" fmla="*/ 851375 w 1828800"/>
              <a:gd name="T13" fmla="*/ 189179 h 533400"/>
              <a:gd name="T14" fmla="*/ 849592 w 1828800"/>
              <a:gd name="T15" fmla="*/ 194219 h 533400"/>
              <a:gd name="T16" fmla="*/ 844943 w 1828800"/>
              <a:gd name="T17" fmla="*/ 197693 h 533400"/>
              <a:gd name="T18" fmla="*/ 11988 w 1828800"/>
              <a:gd name="T19" fmla="*/ 198789 h 533400"/>
              <a:gd name="T20" fmla="*/ 5696 w 1828800"/>
              <a:gd name="T21" fmla="*/ 197361 h 533400"/>
              <a:gd name="T22" fmla="*/ 1364 w 1828800"/>
              <a:gd name="T23" fmla="*/ 193634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2362200" y="4420167"/>
            <a:ext cx="1100138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904" name="object 18"/>
          <p:cNvSpPr>
            <a:spLocks/>
          </p:cNvSpPr>
          <p:nvPr/>
        </p:nvSpPr>
        <p:spPr bwMode="auto">
          <a:xfrm>
            <a:off x="5680075" y="4286817"/>
            <a:ext cx="1663700" cy="471488"/>
          </a:xfrm>
          <a:custGeom>
            <a:avLst/>
            <a:gdLst>
              <a:gd name="T0" fmla="*/ 0 w 1828800"/>
              <a:gd name="T1" fmla="*/ 9599 h 533400"/>
              <a:gd name="T2" fmla="*/ 1796 w 1828800"/>
              <a:gd name="T3" fmla="*/ 4558 h 533400"/>
              <a:gd name="T4" fmla="*/ 6484 w 1828800"/>
              <a:gd name="T5" fmla="*/ 1088 h 533400"/>
              <a:gd name="T6" fmla="*/ 845803 w 1828800"/>
              <a:gd name="T7" fmla="*/ 0 h 533400"/>
              <a:gd name="T8" fmla="*/ 852150 w 1828800"/>
              <a:gd name="T9" fmla="*/ 1425 h 533400"/>
              <a:gd name="T10" fmla="*/ 856523 w 1828800"/>
              <a:gd name="T11" fmla="*/ 5145 h 533400"/>
              <a:gd name="T12" fmla="*/ 857899 w 1828800"/>
              <a:gd name="T13" fmla="*/ 189179 h 533400"/>
              <a:gd name="T14" fmla="*/ 856104 w 1828800"/>
              <a:gd name="T15" fmla="*/ 194219 h 533400"/>
              <a:gd name="T16" fmla="*/ 851418 w 1828800"/>
              <a:gd name="T17" fmla="*/ 197693 h 533400"/>
              <a:gd name="T18" fmla="*/ 12082 w 1828800"/>
              <a:gd name="T19" fmla="*/ 198789 h 533400"/>
              <a:gd name="T20" fmla="*/ 5739 w 1828800"/>
              <a:gd name="T21" fmla="*/ 197361 h 533400"/>
              <a:gd name="T22" fmla="*/ 1374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5964238" y="4420167"/>
            <a:ext cx="1101725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spc="-4" dirty="0">
                <a:solidFill>
                  <a:srgbClr val="333399"/>
                </a:solidFill>
                <a:latin typeface="Calibri"/>
                <a:cs typeface="Calibri"/>
              </a:rPr>
              <a:t>AC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5898F-64A9-AD43-AD2D-40492DECEE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14"/>
          <p:cNvSpPr>
            <a:spLocks noChangeShapeType="1"/>
          </p:cNvSpPr>
          <p:nvPr/>
        </p:nvSpPr>
        <p:spPr bwMode="auto">
          <a:xfrm>
            <a:off x="5486400" y="319182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Line 15"/>
          <p:cNvSpPr>
            <a:spLocks noChangeShapeType="1"/>
          </p:cNvSpPr>
          <p:nvPr/>
        </p:nvSpPr>
        <p:spPr bwMode="auto">
          <a:xfrm flipH="1">
            <a:off x="5257800" y="342042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16"/>
          <p:cNvSpPr>
            <a:spLocks noChangeShapeType="1"/>
          </p:cNvSpPr>
          <p:nvPr/>
        </p:nvSpPr>
        <p:spPr bwMode="auto">
          <a:xfrm>
            <a:off x="5486400" y="342042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17"/>
          <p:cNvSpPr>
            <a:spLocks noChangeShapeType="1"/>
          </p:cNvSpPr>
          <p:nvPr/>
        </p:nvSpPr>
        <p:spPr bwMode="auto">
          <a:xfrm>
            <a:off x="5334000" y="418242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18"/>
          <p:cNvSpPr>
            <a:spLocks noChangeShapeType="1"/>
          </p:cNvSpPr>
          <p:nvPr/>
        </p:nvSpPr>
        <p:spPr bwMode="auto">
          <a:xfrm>
            <a:off x="5410200" y="387762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19"/>
          <p:cNvSpPr>
            <a:spLocks noChangeShapeType="1"/>
          </p:cNvSpPr>
          <p:nvPr/>
        </p:nvSpPr>
        <p:spPr bwMode="auto">
          <a:xfrm>
            <a:off x="5410200" y="387762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20"/>
          <p:cNvSpPr>
            <a:spLocks noChangeShapeType="1"/>
          </p:cNvSpPr>
          <p:nvPr/>
        </p:nvSpPr>
        <p:spPr bwMode="auto">
          <a:xfrm flipH="1">
            <a:off x="5334000" y="387762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21"/>
          <p:cNvSpPr>
            <a:spLocks noChangeShapeType="1"/>
          </p:cNvSpPr>
          <p:nvPr/>
        </p:nvSpPr>
        <p:spPr bwMode="auto">
          <a:xfrm>
            <a:off x="5334000" y="418242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22"/>
          <p:cNvSpPr>
            <a:spLocks noChangeShapeType="1"/>
          </p:cNvSpPr>
          <p:nvPr/>
        </p:nvSpPr>
        <p:spPr bwMode="auto">
          <a:xfrm flipH="1">
            <a:off x="5257800" y="418242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23"/>
          <p:cNvSpPr>
            <a:spLocks noChangeShapeType="1"/>
          </p:cNvSpPr>
          <p:nvPr/>
        </p:nvSpPr>
        <p:spPr bwMode="auto">
          <a:xfrm>
            <a:off x="5410200" y="364902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1" name="Group 24"/>
          <p:cNvGrpSpPr>
            <a:grpSpLocks/>
          </p:cNvGrpSpPr>
          <p:nvPr/>
        </p:nvGrpSpPr>
        <p:grpSpPr bwMode="auto">
          <a:xfrm>
            <a:off x="2581275" y="3776022"/>
            <a:ext cx="2524125" cy="525462"/>
            <a:chOff x="1152" y="1152"/>
            <a:chExt cx="2208" cy="1008"/>
          </a:xfrm>
        </p:grpSpPr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Oval 28"/>
          <p:cNvSpPr>
            <a:spLocks noChangeArrowheads="1"/>
          </p:cNvSpPr>
          <p:nvPr/>
        </p:nvSpPr>
        <p:spPr bwMode="auto">
          <a:xfrm>
            <a:off x="5943600" y="540162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73" name="AutoShape 29"/>
          <p:cNvCxnSpPr>
            <a:cxnSpLocks noChangeShapeType="1"/>
            <a:stCxn id="40972" idx="6"/>
          </p:cNvCxnSpPr>
          <p:nvPr/>
        </p:nvCxnSpPr>
        <p:spPr bwMode="auto">
          <a:xfrm>
            <a:off x="6400800" y="5630222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4" name="AutoShape 30"/>
          <p:cNvCxnSpPr>
            <a:cxnSpLocks noChangeShapeType="1"/>
            <a:stCxn id="40968" idx="1"/>
            <a:endCxn id="40972" idx="0"/>
          </p:cNvCxnSpPr>
          <p:nvPr/>
        </p:nvCxnSpPr>
        <p:spPr bwMode="auto">
          <a:xfrm>
            <a:off x="5715000" y="4425309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75" name="AutoShape 31"/>
          <p:cNvCxnSpPr>
            <a:cxnSpLocks noChangeShapeType="1"/>
          </p:cNvCxnSpPr>
          <p:nvPr/>
        </p:nvCxnSpPr>
        <p:spPr bwMode="auto">
          <a:xfrm rot="10800000" flipV="1">
            <a:off x="4124325" y="5896922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76" name="AutoShape 33"/>
          <p:cNvSpPr>
            <a:spLocks noChangeArrowheads="1"/>
          </p:cNvSpPr>
          <p:nvPr/>
        </p:nvSpPr>
        <p:spPr bwMode="auto">
          <a:xfrm>
            <a:off x="5562600" y="3953822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712522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581275" y="3776022"/>
            <a:ext cx="2905125" cy="635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9" name="Picture 3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877622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3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00022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728647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Content Placeholder 2"/>
          <p:cNvSpPr>
            <a:spLocks noGrp="1"/>
          </p:cNvSpPr>
          <p:nvPr>
            <p:ph idx="1"/>
          </p:nvPr>
        </p:nvSpPr>
        <p:spPr>
          <a:xfrm>
            <a:off x="685800" y="1050923"/>
            <a:ext cx="8085138" cy="2242500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cellular network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0983" name="Text Box 44"/>
          <p:cNvSpPr txBox="1">
            <a:spLocks noChangeArrowheads="1"/>
          </p:cNvSpPr>
          <p:nvPr/>
        </p:nvSpPr>
        <p:spPr bwMode="auto">
          <a:xfrm>
            <a:off x="5771294" y="3155309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409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D3CB45-6675-7643-A136-729BA5D777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1986" name="Line 14"/>
          <p:cNvSpPr>
            <a:spLocks noChangeShapeType="1"/>
          </p:cNvSpPr>
          <p:nvPr/>
        </p:nvSpPr>
        <p:spPr bwMode="auto">
          <a:xfrm>
            <a:off x="5486400" y="314131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15"/>
          <p:cNvSpPr>
            <a:spLocks noChangeShapeType="1"/>
          </p:cNvSpPr>
          <p:nvPr/>
        </p:nvSpPr>
        <p:spPr bwMode="auto">
          <a:xfrm flipH="1">
            <a:off x="5257800" y="3369916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16"/>
          <p:cNvSpPr>
            <a:spLocks noChangeShapeType="1"/>
          </p:cNvSpPr>
          <p:nvPr/>
        </p:nvSpPr>
        <p:spPr bwMode="auto">
          <a:xfrm>
            <a:off x="5486400" y="3369916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17"/>
          <p:cNvSpPr>
            <a:spLocks noChangeShapeType="1"/>
          </p:cNvSpPr>
          <p:nvPr/>
        </p:nvSpPr>
        <p:spPr bwMode="auto">
          <a:xfrm>
            <a:off x="5334000" y="413191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18"/>
          <p:cNvSpPr>
            <a:spLocks noChangeShapeType="1"/>
          </p:cNvSpPr>
          <p:nvPr/>
        </p:nvSpPr>
        <p:spPr bwMode="auto">
          <a:xfrm>
            <a:off x="5410200" y="382711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19"/>
          <p:cNvSpPr>
            <a:spLocks noChangeShapeType="1"/>
          </p:cNvSpPr>
          <p:nvPr/>
        </p:nvSpPr>
        <p:spPr bwMode="auto">
          <a:xfrm>
            <a:off x="5410200" y="3827116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20"/>
          <p:cNvSpPr>
            <a:spLocks noChangeShapeType="1"/>
          </p:cNvSpPr>
          <p:nvPr/>
        </p:nvSpPr>
        <p:spPr bwMode="auto">
          <a:xfrm flipH="1">
            <a:off x="5334000" y="3827116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21"/>
          <p:cNvSpPr>
            <a:spLocks noChangeShapeType="1"/>
          </p:cNvSpPr>
          <p:nvPr/>
        </p:nvSpPr>
        <p:spPr bwMode="auto">
          <a:xfrm>
            <a:off x="5334000" y="4131916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22"/>
          <p:cNvSpPr>
            <a:spLocks noChangeShapeType="1"/>
          </p:cNvSpPr>
          <p:nvPr/>
        </p:nvSpPr>
        <p:spPr bwMode="auto">
          <a:xfrm flipH="1">
            <a:off x="5257800" y="4131916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23"/>
          <p:cNvSpPr>
            <a:spLocks noChangeShapeType="1"/>
          </p:cNvSpPr>
          <p:nvPr/>
        </p:nvSpPr>
        <p:spPr bwMode="auto">
          <a:xfrm>
            <a:off x="5410200" y="359851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6" name="Group 24"/>
          <p:cNvGrpSpPr>
            <a:grpSpLocks/>
          </p:cNvGrpSpPr>
          <p:nvPr/>
        </p:nvGrpSpPr>
        <p:grpSpPr bwMode="auto">
          <a:xfrm>
            <a:off x="2689225" y="3727104"/>
            <a:ext cx="2416175" cy="1231900"/>
            <a:chOff x="1152" y="1152"/>
            <a:chExt cx="2208" cy="1008"/>
          </a:xfrm>
        </p:grpSpPr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7" name="Oval 28"/>
          <p:cNvSpPr>
            <a:spLocks noChangeArrowheads="1"/>
          </p:cNvSpPr>
          <p:nvPr/>
        </p:nvSpPr>
        <p:spPr bwMode="auto">
          <a:xfrm>
            <a:off x="5943600" y="535111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98" name="AutoShape 29"/>
          <p:cNvCxnSpPr>
            <a:cxnSpLocks noChangeShapeType="1"/>
            <a:stCxn id="41997" idx="6"/>
          </p:cNvCxnSpPr>
          <p:nvPr/>
        </p:nvCxnSpPr>
        <p:spPr bwMode="auto">
          <a:xfrm>
            <a:off x="6400800" y="5579716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999" name="AutoShape 30"/>
          <p:cNvCxnSpPr>
            <a:cxnSpLocks noChangeShapeType="1"/>
            <a:stCxn id="41993" idx="1"/>
            <a:endCxn id="41997" idx="0"/>
          </p:cNvCxnSpPr>
          <p:nvPr/>
        </p:nvCxnSpPr>
        <p:spPr bwMode="auto">
          <a:xfrm>
            <a:off x="5715000" y="4374804"/>
            <a:ext cx="457200" cy="976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0" name="AutoShape 31"/>
          <p:cNvCxnSpPr>
            <a:cxnSpLocks noChangeShapeType="1"/>
          </p:cNvCxnSpPr>
          <p:nvPr/>
        </p:nvCxnSpPr>
        <p:spPr bwMode="auto">
          <a:xfrm rot="10800000" flipV="1">
            <a:off x="4124325" y="5846416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01" name="AutoShape 33"/>
          <p:cNvSpPr>
            <a:spLocks noChangeArrowheads="1"/>
          </p:cNvSpPr>
          <p:nvPr/>
        </p:nvSpPr>
        <p:spPr bwMode="auto">
          <a:xfrm>
            <a:off x="5562600" y="3903316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44"/>
          <p:cNvSpPr txBox="1">
            <a:spLocks noChangeArrowheads="1"/>
          </p:cNvSpPr>
          <p:nvPr/>
        </p:nvSpPr>
        <p:spPr bwMode="auto">
          <a:xfrm>
            <a:off x="5771293" y="3036541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663604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727104"/>
            <a:ext cx="2797175" cy="10779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005" name="Picture 3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09729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34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1104"/>
            <a:ext cx="7556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678141"/>
            <a:ext cx="70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8" name="Content Placeholder 2"/>
          <p:cNvSpPr>
            <a:spLocks noGrp="1"/>
          </p:cNvSpPr>
          <p:nvPr>
            <p:ph idx="1"/>
          </p:nvPr>
        </p:nvSpPr>
        <p:spPr>
          <a:xfrm>
            <a:off x="685800" y="1052512"/>
            <a:ext cx="8085138" cy="2108202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</a:t>
            </a:r>
            <a:r>
              <a:rPr lang="en-US" dirty="0">
                <a:latin typeface="Calibri" charset="0"/>
                <a:cs typeface="Calibri" charset="0"/>
              </a:rPr>
              <a:t>cellular network 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87FC59-0527-694B-BB65-515E61425F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802977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3011" name="Line 14"/>
          <p:cNvSpPr>
            <a:spLocks noChangeShapeType="1"/>
          </p:cNvSpPr>
          <p:nvPr/>
        </p:nvSpPr>
        <p:spPr bwMode="auto">
          <a:xfrm>
            <a:off x="5486400" y="310752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15"/>
          <p:cNvSpPr>
            <a:spLocks noChangeShapeType="1"/>
          </p:cNvSpPr>
          <p:nvPr/>
        </p:nvSpPr>
        <p:spPr bwMode="auto">
          <a:xfrm flipH="1">
            <a:off x="5257800" y="3336127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16"/>
          <p:cNvSpPr>
            <a:spLocks noChangeShapeType="1"/>
          </p:cNvSpPr>
          <p:nvPr/>
        </p:nvSpPr>
        <p:spPr bwMode="auto">
          <a:xfrm>
            <a:off x="5486400" y="3336127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17"/>
          <p:cNvSpPr>
            <a:spLocks noChangeShapeType="1"/>
          </p:cNvSpPr>
          <p:nvPr/>
        </p:nvSpPr>
        <p:spPr bwMode="auto">
          <a:xfrm>
            <a:off x="5334000" y="409812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18"/>
          <p:cNvSpPr>
            <a:spLocks noChangeShapeType="1"/>
          </p:cNvSpPr>
          <p:nvPr/>
        </p:nvSpPr>
        <p:spPr bwMode="auto">
          <a:xfrm>
            <a:off x="5410200" y="379332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9"/>
          <p:cNvSpPr>
            <a:spLocks noChangeShapeType="1"/>
          </p:cNvSpPr>
          <p:nvPr/>
        </p:nvSpPr>
        <p:spPr bwMode="auto">
          <a:xfrm>
            <a:off x="5410200" y="3793327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20"/>
          <p:cNvSpPr>
            <a:spLocks noChangeShapeType="1"/>
          </p:cNvSpPr>
          <p:nvPr/>
        </p:nvSpPr>
        <p:spPr bwMode="auto">
          <a:xfrm flipH="1">
            <a:off x="5334000" y="3793327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21"/>
          <p:cNvSpPr>
            <a:spLocks noChangeShapeType="1"/>
          </p:cNvSpPr>
          <p:nvPr/>
        </p:nvSpPr>
        <p:spPr bwMode="auto">
          <a:xfrm>
            <a:off x="5334000" y="4098127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22"/>
          <p:cNvSpPr>
            <a:spLocks noChangeShapeType="1"/>
          </p:cNvSpPr>
          <p:nvPr/>
        </p:nvSpPr>
        <p:spPr bwMode="auto">
          <a:xfrm flipH="1">
            <a:off x="5257800" y="4098127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23"/>
          <p:cNvSpPr>
            <a:spLocks noChangeShapeType="1"/>
          </p:cNvSpPr>
          <p:nvPr/>
        </p:nvSpPr>
        <p:spPr bwMode="auto">
          <a:xfrm>
            <a:off x="5410200" y="356472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1" name="Group 24"/>
          <p:cNvGrpSpPr>
            <a:grpSpLocks/>
          </p:cNvGrpSpPr>
          <p:nvPr/>
        </p:nvGrpSpPr>
        <p:grpSpPr bwMode="auto">
          <a:xfrm>
            <a:off x="2689225" y="3691727"/>
            <a:ext cx="2568575" cy="1692275"/>
            <a:chOff x="1152" y="1152"/>
            <a:chExt cx="2208" cy="1008"/>
          </a:xfrm>
        </p:grpSpPr>
        <p:sp>
          <p:nvSpPr>
            <p:cNvPr id="43038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2" name="Oval 28"/>
          <p:cNvSpPr>
            <a:spLocks noChangeArrowheads="1"/>
          </p:cNvSpPr>
          <p:nvPr/>
        </p:nvSpPr>
        <p:spPr bwMode="auto">
          <a:xfrm>
            <a:off x="5943600" y="5317327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23" name="AutoShape 29"/>
          <p:cNvCxnSpPr>
            <a:cxnSpLocks noChangeShapeType="1"/>
            <a:stCxn id="43022" idx="6"/>
          </p:cNvCxnSpPr>
          <p:nvPr/>
        </p:nvCxnSpPr>
        <p:spPr bwMode="auto">
          <a:xfrm>
            <a:off x="6400800" y="5545927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24" name="AutoShape 30"/>
          <p:cNvCxnSpPr>
            <a:cxnSpLocks noChangeShapeType="1"/>
            <a:stCxn id="43018" idx="1"/>
            <a:endCxn id="43022" idx="0"/>
          </p:cNvCxnSpPr>
          <p:nvPr/>
        </p:nvCxnSpPr>
        <p:spPr bwMode="auto">
          <a:xfrm>
            <a:off x="5715000" y="4341014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025" name="AutoShape 31"/>
          <p:cNvCxnSpPr>
            <a:cxnSpLocks noChangeShapeType="1"/>
          </p:cNvCxnSpPr>
          <p:nvPr/>
        </p:nvCxnSpPr>
        <p:spPr bwMode="auto">
          <a:xfrm rot="10800000" flipV="1">
            <a:off x="4124325" y="5812627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26" name="AutoShape 33"/>
          <p:cNvSpPr>
            <a:spLocks noChangeArrowheads="1"/>
          </p:cNvSpPr>
          <p:nvPr/>
        </p:nvSpPr>
        <p:spPr bwMode="auto">
          <a:xfrm>
            <a:off x="5562600" y="3869527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628227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691727"/>
            <a:ext cx="2797175" cy="1482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29" name="Group 35"/>
          <p:cNvGrpSpPr>
            <a:grpSpLocks/>
          </p:cNvGrpSpPr>
          <p:nvPr/>
        </p:nvGrpSpPr>
        <p:grpSpPr bwMode="auto">
          <a:xfrm rot="1333355">
            <a:off x="2517775" y="5734839"/>
            <a:ext cx="1328738" cy="46038"/>
            <a:chOff x="1152" y="1152"/>
            <a:chExt cx="2208" cy="1008"/>
          </a:xfrm>
        </p:grpSpPr>
        <p:sp>
          <p:nvSpPr>
            <p:cNvPr id="43035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30" name="Picture 42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5727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644352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Content Placeholder 2"/>
          <p:cNvSpPr>
            <a:spLocks noGrp="1"/>
          </p:cNvSpPr>
          <p:nvPr>
            <p:ph idx="1"/>
          </p:nvPr>
        </p:nvSpPr>
        <p:spPr>
          <a:xfrm>
            <a:off x="685800" y="923925"/>
            <a:ext cx="8085138" cy="2157413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</a:t>
            </a:r>
            <a:r>
              <a:rPr lang="en-US" dirty="0">
                <a:latin typeface="Calibri" charset="0"/>
                <a:cs typeface="Calibri" charset="0"/>
              </a:rPr>
              <a:t>cellular network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3033" name="Text Box 44"/>
          <p:cNvSpPr txBox="1">
            <a:spLocks noChangeArrowheads="1"/>
          </p:cNvSpPr>
          <p:nvPr/>
        </p:nvSpPr>
        <p:spPr bwMode="auto">
          <a:xfrm>
            <a:off x="5771293" y="2972589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994CB-A2BC-F64F-867D-03762D2103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611762"/>
            <a:ext cx="8874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4035" name="Line 14"/>
          <p:cNvSpPr>
            <a:spLocks noChangeShapeType="1"/>
          </p:cNvSpPr>
          <p:nvPr/>
        </p:nvSpPr>
        <p:spPr bwMode="auto">
          <a:xfrm>
            <a:off x="5486400" y="29163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15"/>
          <p:cNvSpPr>
            <a:spLocks noChangeShapeType="1"/>
          </p:cNvSpPr>
          <p:nvPr/>
        </p:nvSpPr>
        <p:spPr bwMode="auto">
          <a:xfrm flipH="1">
            <a:off x="5257800" y="314491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16"/>
          <p:cNvSpPr>
            <a:spLocks noChangeShapeType="1"/>
          </p:cNvSpPr>
          <p:nvPr/>
        </p:nvSpPr>
        <p:spPr bwMode="auto">
          <a:xfrm>
            <a:off x="5486400" y="3144912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17"/>
          <p:cNvSpPr>
            <a:spLocks noChangeShapeType="1"/>
          </p:cNvSpPr>
          <p:nvPr/>
        </p:nvSpPr>
        <p:spPr bwMode="auto">
          <a:xfrm>
            <a:off x="5334000" y="390691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18"/>
          <p:cNvSpPr>
            <a:spLocks noChangeShapeType="1"/>
          </p:cNvSpPr>
          <p:nvPr/>
        </p:nvSpPr>
        <p:spPr bwMode="auto">
          <a:xfrm>
            <a:off x="5410200" y="360211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19"/>
          <p:cNvSpPr>
            <a:spLocks noChangeShapeType="1"/>
          </p:cNvSpPr>
          <p:nvPr/>
        </p:nvSpPr>
        <p:spPr bwMode="auto">
          <a:xfrm>
            <a:off x="5410200" y="360211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20"/>
          <p:cNvSpPr>
            <a:spLocks noChangeShapeType="1"/>
          </p:cNvSpPr>
          <p:nvPr/>
        </p:nvSpPr>
        <p:spPr bwMode="auto">
          <a:xfrm flipH="1">
            <a:off x="5334000" y="3602112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21"/>
          <p:cNvSpPr>
            <a:spLocks noChangeShapeType="1"/>
          </p:cNvSpPr>
          <p:nvPr/>
        </p:nvSpPr>
        <p:spPr bwMode="auto">
          <a:xfrm>
            <a:off x="5334000" y="390691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22"/>
          <p:cNvSpPr>
            <a:spLocks noChangeShapeType="1"/>
          </p:cNvSpPr>
          <p:nvPr/>
        </p:nvSpPr>
        <p:spPr bwMode="auto">
          <a:xfrm flipH="1">
            <a:off x="5257800" y="3906912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23"/>
          <p:cNvSpPr>
            <a:spLocks noChangeShapeType="1"/>
          </p:cNvSpPr>
          <p:nvPr/>
        </p:nvSpPr>
        <p:spPr bwMode="auto">
          <a:xfrm>
            <a:off x="5410200" y="337351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5" name="Group 24"/>
          <p:cNvGrpSpPr>
            <a:grpSpLocks/>
          </p:cNvGrpSpPr>
          <p:nvPr/>
        </p:nvGrpSpPr>
        <p:grpSpPr bwMode="auto">
          <a:xfrm>
            <a:off x="2689225" y="3500512"/>
            <a:ext cx="2568575" cy="1692275"/>
            <a:chOff x="1152" y="1152"/>
            <a:chExt cx="2208" cy="1008"/>
          </a:xfrm>
        </p:grpSpPr>
        <p:sp>
          <p:nvSpPr>
            <p:cNvPr id="44063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6" name="Oval 28"/>
          <p:cNvSpPr>
            <a:spLocks noChangeArrowheads="1"/>
          </p:cNvSpPr>
          <p:nvPr/>
        </p:nvSpPr>
        <p:spPr bwMode="auto">
          <a:xfrm>
            <a:off x="5943600" y="512611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047" name="AutoShape 29"/>
          <p:cNvCxnSpPr>
            <a:cxnSpLocks noChangeShapeType="1"/>
            <a:stCxn id="44046" idx="6"/>
          </p:cNvCxnSpPr>
          <p:nvPr/>
        </p:nvCxnSpPr>
        <p:spPr bwMode="auto">
          <a:xfrm>
            <a:off x="6400800" y="5354712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48" name="AutoShape 30"/>
          <p:cNvCxnSpPr>
            <a:cxnSpLocks noChangeShapeType="1"/>
            <a:stCxn id="44042" idx="1"/>
            <a:endCxn id="44046" idx="0"/>
          </p:cNvCxnSpPr>
          <p:nvPr/>
        </p:nvCxnSpPr>
        <p:spPr bwMode="auto">
          <a:xfrm>
            <a:off x="5715000" y="4149799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049" name="AutoShape 31"/>
          <p:cNvCxnSpPr>
            <a:cxnSpLocks noChangeShapeType="1"/>
          </p:cNvCxnSpPr>
          <p:nvPr/>
        </p:nvCxnSpPr>
        <p:spPr bwMode="auto">
          <a:xfrm rot="10800000" flipV="1">
            <a:off x="4124325" y="5619824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050" name="AutoShape 33"/>
          <p:cNvSpPr>
            <a:spLocks noChangeArrowheads="1"/>
          </p:cNvSpPr>
          <p:nvPr/>
        </p:nvSpPr>
        <p:spPr bwMode="auto">
          <a:xfrm>
            <a:off x="5562600" y="3678312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Curved Connector 39"/>
          <p:cNvCxnSpPr/>
          <p:nvPr/>
        </p:nvCxnSpPr>
        <p:spPr>
          <a:xfrm rot="16200000" flipV="1">
            <a:off x="5549900" y="3437012"/>
            <a:ext cx="1692275" cy="1819275"/>
          </a:xfrm>
          <a:prstGeom prst="curvedConnector2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89225" y="3500512"/>
            <a:ext cx="2797175" cy="1482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53" name="Group 35"/>
          <p:cNvGrpSpPr>
            <a:grpSpLocks/>
          </p:cNvGrpSpPr>
          <p:nvPr/>
        </p:nvGrpSpPr>
        <p:grpSpPr bwMode="auto">
          <a:xfrm rot="1333355">
            <a:off x="2517775" y="5543624"/>
            <a:ext cx="1328738" cy="46038"/>
            <a:chOff x="1152" y="1152"/>
            <a:chExt cx="2208" cy="1008"/>
          </a:xfrm>
        </p:grpSpPr>
        <p:sp>
          <p:nvSpPr>
            <p:cNvPr id="44060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4" name="TextBox 41"/>
          <p:cNvSpPr txBox="1">
            <a:spLocks noChangeArrowheads="1"/>
          </p:cNvSpPr>
          <p:nvPr/>
        </p:nvSpPr>
        <p:spPr bwMode="auto">
          <a:xfrm>
            <a:off x="3168650" y="6157987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rgbClr val="FF0000"/>
                </a:solidFill>
                <a:latin typeface="Calibri" charset="0"/>
                <a:cs typeface="Calibri" charset="0"/>
              </a:rPr>
              <a:t>Offload to </a:t>
            </a:r>
            <a:r>
              <a:rPr lang="en-US" b="0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WiFi</a:t>
            </a:r>
            <a:endParaRPr lang="en-US" b="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4055" name="Picture 43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4512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4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453137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7" name="Content Placeholder 2"/>
          <p:cNvSpPr>
            <a:spLocks noGrp="1"/>
          </p:cNvSpPr>
          <p:nvPr>
            <p:ph idx="1"/>
          </p:nvPr>
        </p:nvSpPr>
        <p:spPr>
          <a:xfrm>
            <a:off x="685800" y="983348"/>
            <a:ext cx="8085138" cy="1747152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</a:t>
            </a:r>
            <a:r>
              <a:rPr lang="en-US" dirty="0">
                <a:latin typeface="Calibri" charset="0"/>
                <a:cs typeface="Calibri" charset="0"/>
              </a:rPr>
              <a:t>cellular network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</p:txBody>
      </p:sp>
      <p:sp>
        <p:nvSpPr>
          <p:cNvPr id="44058" name="Text Box 44"/>
          <p:cNvSpPr txBox="1">
            <a:spLocks noChangeArrowheads="1"/>
          </p:cNvSpPr>
          <p:nvPr/>
        </p:nvSpPr>
        <p:spPr bwMode="auto">
          <a:xfrm>
            <a:off x="5771294" y="2967112"/>
            <a:ext cx="10764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5089D5-BD60-A942-B6B1-5E2DA303F0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485728"/>
            <a:ext cx="7064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642765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TCP for Wireless and Mobile Networks</a:t>
            </a:r>
            <a:endParaRPr lang="en-US">
              <a:latin typeface="Arial" charset="0"/>
            </a:endParaRPr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5486400" y="294890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 flipH="1">
            <a:off x="5257800" y="3177503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16"/>
          <p:cNvSpPr>
            <a:spLocks noChangeShapeType="1"/>
          </p:cNvSpPr>
          <p:nvPr/>
        </p:nvSpPr>
        <p:spPr bwMode="auto">
          <a:xfrm>
            <a:off x="5486400" y="3177503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17"/>
          <p:cNvSpPr>
            <a:spLocks noChangeShapeType="1"/>
          </p:cNvSpPr>
          <p:nvPr/>
        </p:nvSpPr>
        <p:spPr bwMode="auto">
          <a:xfrm>
            <a:off x="5334000" y="393950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8"/>
          <p:cNvSpPr>
            <a:spLocks noChangeShapeType="1"/>
          </p:cNvSpPr>
          <p:nvPr/>
        </p:nvSpPr>
        <p:spPr bwMode="auto">
          <a:xfrm>
            <a:off x="5410200" y="363470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9"/>
          <p:cNvSpPr>
            <a:spLocks noChangeShapeType="1"/>
          </p:cNvSpPr>
          <p:nvPr/>
        </p:nvSpPr>
        <p:spPr bwMode="auto">
          <a:xfrm>
            <a:off x="5410200" y="3634703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20"/>
          <p:cNvSpPr>
            <a:spLocks noChangeShapeType="1"/>
          </p:cNvSpPr>
          <p:nvPr/>
        </p:nvSpPr>
        <p:spPr bwMode="auto">
          <a:xfrm flipH="1">
            <a:off x="5334000" y="3634703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21"/>
          <p:cNvSpPr>
            <a:spLocks noChangeShapeType="1"/>
          </p:cNvSpPr>
          <p:nvPr/>
        </p:nvSpPr>
        <p:spPr bwMode="auto">
          <a:xfrm>
            <a:off x="5334000" y="3939503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22"/>
          <p:cNvSpPr>
            <a:spLocks noChangeShapeType="1"/>
          </p:cNvSpPr>
          <p:nvPr/>
        </p:nvSpPr>
        <p:spPr bwMode="auto">
          <a:xfrm flipH="1">
            <a:off x="5257800" y="3939503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23"/>
          <p:cNvSpPr>
            <a:spLocks noChangeShapeType="1"/>
          </p:cNvSpPr>
          <p:nvPr/>
        </p:nvSpPr>
        <p:spPr bwMode="auto">
          <a:xfrm>
            <a:off x="5410200" y="340610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0" name="Group 24"/>
          <p:cNvGrpSpPr>
            <a:grpSpLocks/>
          </p:cNvGrpSpPr>
          <p:nvPr/>
        </p:nvGrpSpPr>
        <p:grpSpPr bwMode="auto">
          <a:xfrm>
            <a:off x="2689225" y="3533103"/>
            <a:ext cx="2568575" cy="1692275"/>
            <a:chOff x="1152" y="1152"/>
            <a:chExt cx="2208" cy="1008"/>
          </a:xfrm>
        </p:grpSpPr>
        <p:sp>
          <p:nvSpPr>
            <p:cNvPr id="45087" name="Line 25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Line 26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27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1" name="Oval 28"/>
          <p:cNvSpPr>
            <a:spLocks noChangeArrowheads="1"/>
          </p:cNvSpPr>
          <p:nvPr/>
        </p:nvSpPr>
        <p:spPr bwMode="auto">
          <a:xfrm>
            <a:off x="5943600" y="515870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072" name="AutoShape 29"/>
          <p:cNvCxnSpPr>
            <a:cxnSpLocks noChangeShapeType="1"/>
            <a:stCxn id="45071" idx="6"/>
          </p:cNvCxnSpPr>
          <p:nvPr/>
        </p:nvCxnSpPr>
        <p:spPr bwMode="auto">
          <a:xfrm>
            <a:off x="6400800" y="5387303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3" name="AutoShape 30"/>
          <p:cNvCxnSpPr>
            <a:cxnSpLocks noChangeShapeType="1"/>
            <a:stCxn id="45067" idx="1"/>
            <a:endCxn id="45071" idx="0"/>
          </p:cNvCxnSpPr>
          <p:nvPr/>
        </p:nvCxnSpPr>
        <p:spPr bwMode="auto">
          <a:xfrm>
            <a:off x="5715000" y="4182390"/>
            <a:ext cx="457200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74" name="AutoShape 31"/>
          <p:cNvCxnSpPr>
            <a:cxnSpLocks noChangeShapeType="1"/>
          </p:cNvCxnSpPr>
          <p:nvPr/>
        </p:nvCxnSpPr>
        <p:spPr bwMode="auto">
          <a:xfrm rot="10800000" flipV="1">
            <a:off x="4124325" y="5652415"/>
            <a:ext cx="17668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075" name="AutoShape 33"/>
          <p:cNvSpPr>
            <a:spLocks noChangeArrowheads="1"/>
          </p:cNvSpPr>
          <p:nvPr/>
        </p:nvSpPr>
        <p:spPr bwMode="auto">
          <a:xfrm>
            <a:off x="5562600" y="3710903"/>
            <a:ext cx="1604963" cy="2457450"/>
          </a:xfrm>
          <a:prstGeom prst="cloudCallout">
            <a:avLst>
              <a:gd name="adj1" fmla="val 27347"/>
              <a:gd name="adj2" fmla="val -18088"/>
            </a:avLst>
          </a:prstGeom>
          <a:solidFill>
            <a:srgbClr val="B8B8B8"/>
          </a:solidFill>
          <a:ln w="9525">
            <a:solidFill>
              <a:srgbClr val="B8B8B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35"/>
          <p:cNvGrpSpPr>
            <a:grpSpLocks/>
          </p:cNvGrpSpPr>
          <p:nvPr/>
        </p:nvGrpSpPr>
        <p:grpSpPr bwMode="auto">
          <a:xfrm rot="1333355">
            <a:off x="2517775" y="5576215"/>
            <a:ext cx="1328738" cy="46038"/>
            <a:chOff x="1152" y="1152"/>
            <a:chExt cx="2208" cy="1008"/>
          </a:xfrm>
        </p:grpSpPr>
        <p:sp>
          <p:nvSpPr>
            <p:cNvPr id="45084" name="Line 36"/>
            <p:cNvSpPr>
              <a:spLocks noChangeShapeType="1"/>
            </p:cNvSpPr>
            <p:nvPr/>
          </p:nvSpPr>
          <p:spPr bwMode="auto">
            <a:xfrm flipH="1">
              <a:off x="2112" y="1152"/>
              <a:ext cx="124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37"/>
            <p:cNvSpPr>
              <a:spLocks noChangeShapeType="1"/>
            </p:cNvSpPr>
            <p:nvPr/>
          </p:nvSpPr>
          <p:spPr bwMode="auto">
            <a:xfrm>
              <a:off x="2112" y="1632"/>
              <a:ext cx="192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Line 38"/>
            <p:cNvSpPr>
              <a:spLocks noChangeShapeType="1"/>
            </p:cNvSpPr>
            <p:nvPr/>
          </p:nvSpPr>
          <p:spPr bwMode="auto">
            <a:xfrm flipH="1">
              <a:off x="1152" y="1680"/>
              <a:ext cx="115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0800000" flipV="1">
            <a:off x="4029075" y="5387303"/>
            <a:ext cx="3209925" cy="504825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5086" idx="1"/>
          </p:cNvCxnSpPr>
          <p:nvPr/>
        </p:nvCxnSpPr>
        <p:spPr>
          <a:xfrm rot="10800000">
            <a:off x="2559050" y="5369840"/>
            <a:ext cx="1470025" cy="5222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9" name="TextBox 43"/>
          <p:cNvSpPr txBox="1">
            <a:spLocks noChangeArrowheads="1"/>
          </p:cNvSpPr>
          <p:nvPr/>
        </p:nvSpPr>
        <p:spPr bwMode="auto">
          <a:xfrm>
            <a:off x="2733675" y="6125490"/>
            <a:ext cx="358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All ongoing TCP connections die</a:t>
            </a:r>
          </a:p>
        </p:txBody>
      </p:sp>
      <p:pic>
        <p:nvPicPr>
          <p:cNvPr id="45080" name="Picture 41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710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Content Placeholder 2"/>
          <p:cNvSpPr>
            <a:spLocks noGrp="1"/>
          </p:cNvSpPr>
          <p:nvPr>
            <p:ph idx="1"/>
          </p:nvPr>
        </p:nvSpPr>
        <p:spPr>
          <a:xfrm>
            <a:off x="685799" y="762556"/>
            <a:ext cx="8350839" cy="2344738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Imagine a phone with cellular network and </a:t>
            </a:r>
            <a:r>
              <a:rPr lang="en-US" dirty="0" err="1">
                <a:latin typeface="Calibri" charset="0"/>
                <a:cs typeface="Calibri" charset="0"/>
              </a:rPr>
              <a:t>WiFi</a:t>
            </a:r>
            <a:r>
              <a:rPr lang="en-US" dirty="0">
                <a:latin typeface="Calibri" charset="0"/>
                <a:cs typeface="Calibri" charset="0"/>
              </a:rPr>
              <a:t>, moving around a campus</a:t>
            </a:r>
          </a:p>
          <a:p>
            <a:pPr lvl="1"/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Would like to use the </a:t>
            </a:r>
            <a:r>
              <a:rPr lang="en-US" sz="1800" dirty="0">
                <a:latin typeface="Calibri" charset="0"/>
                <a:cs typeface="Calibri" charset="0"/>
              </a:rPr>
              <a:t>cellular network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as semi-reliable baseline service, supplemented by </a:t>
            </a:r>
            <a:r>
              <a:rPr lang="en-US" sz="1900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when available, and switching between </a:t>
            </a:r>
            <a:r>
              <a:rPr lang="en-US" sz="1900" dirty="0" err="1">
                <a:solidFill>
                  <a:srgbClr val="262626"/>
                </a:solidFill>
                <a:latin typeface="Calibri" charset="0"/>
                <a:cs typeface="Calibri" charset="0"/>
              </a:rPr>
              <a:t>WiFi</a:t>
            </a:r>
            <a:r>
              <a:rPr lang="en-US" sz="1900" dirty="0">
                <a:solidFill>
                  <a:srgbClr val="262626"/>
                </a:solidFill>
                <a:latin typeface="Calibri" charset="0"/>
                <a:cs typeface="Calibri" charset="0"/>
              </a:rPr>
              <a:t> APs as they come and go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Conventional TCP is not designed around such agile network connectivity</a:t>
            </a:r>
          </a:p>
        </p:txBody>
      </p:sp>
      <p:sp>
        <p:nvSpPr>
          <p:cNvPr id="45082" name="Text Box 44"/>
          <p:cNvSpPr txBox="1">
            <a:spLocks noChangeArrowheads="1"/>
          </p:cNvSpPr>
          <p:nvPr/>
        </p:nvSpPr>
        <p:spPr bwMode="auto">
          <a:xfrm>
            <a:off x="5779232" y="3179090"/>
            <a:ext cx="107644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Calibri" charset="0"/>
                <a:cs typeface="Calibri" charset="0"/>
              </a:rPr>
              <a:t>cell tower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F4D051-E3FB-2B48-965B-A45545EF4A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685800" y="1228725"/>
            <a:ext cx="7772400" cy="5476875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  <a:tabLst>
                <a:tab pos="355600" algn="l"/>
              </a:tabLst>
              <a:defRPr/>
            </a:pPr>
            <a:r>
              <a:rPr lang="fr-FR" dirty="0">
                <a:latin typeface="Calibri"/>
                <a:cs typeface="Calibri"/>
              </a:rPr>
              <a:t>MPTCP </a:t>
            </a:r>
            <a:r>
              <a:rPr lang="fr-FR" dirty="0" err="1">
                <a:latin typeface="Calibri"/>
                <a:cs typeface="Calibri"/>
              </a:rPr>
              <a:t>is</a:t>
            </a:r>
            <a:r>
              <a:rPr lang="fr-FR" dirty="0">
                <a:latin typeface="Calibri"/>
                <a:cs typeface="Calibri"/>
              </a:rPr>
              <a:t> a modification of TCP </a:t>
            </a:r>
            <a:r>
              <a:rPr lang="en-US" dirty="0">
                <a:latin typeface="Calibri"/>
                <a:cs typeface="Calibri"/>
              </a:rPr>
              <a:t>that presents a regular TCP interface to applications, while spreading data across several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Specified in RFC 6824,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obsoleted by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RFC 8684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(March 2020)</a:t>
            </a: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Not a new idea; originally proposed more than 15 years ago</a:t>
            </a:r>
          </a:p>
          <a:p>
            <a:pPr lvl="1">
              <a:buFont typeface="Wingdings" charset="2"/>
              <a:buChar char="§"/>
              <a:tabLst>
                <a:tab pos="355600" algn="l"/>
              </a:tabLst>
              <a:defRPr/>
            </a:pPr>
            <a:r>
              <a:rPr lang="en-US" sz="1900" dirty="0">
                <a:latin typeface="Calibri"/>
                <a:cs typeface="Calibri"/>
              </a:rPr>
              <a:t>MPTCP goes further to solve issues of fairness when competing with regular TCP and deployment issues 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  <a:defRPr/>
            </a:pPr>
            <a:r>
              <a:rPr lang="fr-FR" dirty="0">
                <a:latin typeface="Calibri"/>
                <a:cs typeface="Calibri"/>
              </a:rPr>
              <a:t>An </a:t>
            </a:r>
            <a:r>
              <a:rPr lang="fr-FR" b="1" dirty="0">
                <a:latin typeface="Calibri"/>
                <a:cs typeface="Calibri"/>
              </a:rPr>
              <a:t>MPTCP </a:t>
            </a:r>
            <a:r>
              <a:rPr lang="fr-FR" b="1" dirty="0" err="1">
                <a:latin typeface="Calibri"/>
                <a:cs typeface="Calibri"/>
              </a:rPr>
              <a:t>connection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is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composed</a:t>
            </a:r>
            <a:r>
              <a:rPr lang="fr-FR" b="1" dirty="0">
                <a:latin typeface="Calibri"/>
                <a:cs typeface="Calibri"/>
              </a:rPr>
              <a:t> of one or more </a:t>
            </a:r>
            <a:r>
              <a:rPr lang="fr-FR" b="1" dirty="0" err="1">
                <a:latin typeface="Calibri"/>
                <a:cs typeface="Calibri"/>
              </a:rPr>
              <a:t>regular</a:t>
            </a:r>
            <a:r>
              <a:rPr lang="fr-FR" b="1" dirty="0">
                <a:latin typeface="Calibri"/>
                <a:cs typeface="Calibri"/>
              </a:rPr>
              <a:t> TCP </a:t>
            </a:r>
            <a:r>
              <a:rPr lang="fr-FR" b="1" dirty="0" err="1">
                <a:latin typeface="Calibri"/>
                <a:cs typeface="Calibri"/>
              </a:rPr>
              <a:t>subflows</a:t>
            </a:r>
            <a:r>
              <a:rPr lang="fr-FR" b="1" dirty="0">
                <a:latin typeface="Calibri"/>
                <a:cs typeface="Calibri"/>
              </a:rPr>
              <a:t> </a:t>
            </a:r>
            <a:r>
              <a:rPr lang="fr-FR" b="1" dirty="0" err="1">
                <a:latin typeface="Calibri"/>
                <a:cs typeface="Calibri"/>
              </a:rPr>
              <a:t>that</a:t>
            </a:r>
            <a:r>
              <a:rPr lang="fr-FR" b="1" dirty="0">
                <a:latin typeface="Calibri"/>
                <a:cs typeface="Calibri"/>
              </a:rPr>
              <a:t> are </a:t>
            </a:r>
            <a:r>
              <a:rPr lang="fr-FR" b="1" dirty="0" err="1">
                <a:latin typeface="Calibri"/>
                <a:cs typeface="Calibri"/>
              </a:rPr>
              <a:t>combined</a:t>
            </a:r>
            <a:endParaRPr lang="fr-FR" b="1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fr-FR" sz="1900" dirty="0" err="1">
                <a:latin typeface="Calibri"/>
                <a:cs typeface="Calibri"/>
              </a:rPr>
              <a:t>Each</a:t>
            </a:r>
            <a:r>
              <a:rPr lang="fr-FR" sz="1900" dirty="0">
                <a:latin typeface="Calibri"/>
                <a:cs typeface="Calibri"/>
              </a:rPr>
              <a:t> host </a:t>
            </a:r>
            <a:r>
              <a:rPr lang="fr-FR" sz="1900" dirty="0" err="1">
                <a:latin typeface="Calibri"/>
                <a:cs typeface="Calibri"/>
              </a:rPr>
              <a:t>maintains</a:t>
            </a:r>
            <a:r>
              <a:rPr lang="fr-FR" sz="1900" dirty="0">
                <a:latin typeface="Calibri"/>
                <a:cs typeface="Calibri"/>
              </a:rPr>
              <a:t> states </a:t>
            </a:r>
            <a:r>
              <a:rPr lang="fr-FR" sz="1900" dirty="0" err="1">
                <a:latin typeface="Calibri"/>
                <a:cs typeface="Calibri"/>
              </a:rPr>
              <a:t>that</a:t>
            </a:r>
            <a:r>
              <a:rPr lang="fr-FR" sz="1900" dirty="0">
                <a:latin typeface="Calibri"/>
                <a:cs typeface="Calibri"/>
              </a:rPr>
              <a:t> glue the TCP </a:t>
            </a:r>
            <a:r>
              <a:rPr lang="fr-FR" sz="1900" dirty="0" err="1">
                <a:latin typeface="Calibri"/>
                <a:cs typeface="Calibri"/>
              </a:rPr>
              <a:t>subflows</a:t>
            </a:r>
            <a:r>
              <a:rPr lang="fr-FR" sz="1900" dirty="0">
                <a:latin typeface="Calibri"/>
                <a:cs typeface="Calibri"/>
              </a:rPr>
              <a:t> of a MPTCP </a:t>
            </a:r>
            <a:r>
              <a:rPr lang="fr-FR" sz="1900" dirty="0" err="1">
                <a:latin typeface="Calibri"/>
                <a:cs typeface="Calibri"/>
              </a:rPr>
              <a:t>connection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together</a:t>
            </a:r>
            <a:endParaRPr lang="fr-FR" sz="1900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fr-FR" sz="1900" dirty="0" err="1">
                <a:latin typeface="Calibri"/>
                <a:cs typeface="Calibri"/>
              </a:rPr>
              <a:t>Each</a:t>
            </a:r>
            <a:r>
              <a:rPr lang="fr-FR" sz="1900" dirty="0">
                <a:latin typeface="Calibri"/>
                <a:cs typeface="Calibri"/>
              </a:rPr>
              <a:t> TCP </a:t>
            </a:r>
            <a:r>
              <a:rPr lang="fr-FR" sz="1900" dirty="0" err="1">
                <a:latin typeface="Calibri"/>
                <a:cs typeface="Calibri"/>
              </a:rPr>
              <a:t>subflow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is</a:t>
            </a:r>
            <a:r>
              <a:rPr lang="fr-FR" sz="1900" dirty="0">
                <a:latin typeface="Calibri"/>
                <a:cs typeface="Calibri"/>
              </a:rPr>
              <a:t> sent over a single </a:t>
            </a:r>
            <a:r>
              <a:rPr lang="fr-FR" sz="1900" dirty="0" err="1">
                <a:latin typeface="Calibri"/>
                <a:cs typeface="Calibri"/>
              </a:rPr>
              <a:t>path</a:t>
            </a:r>
            <a:r>
              <a:rPr lang="fr-FR" sz="1900" dirty="0">
                <a:latin typeface="Calibri"/>
                <a:cs typeface="Calibri"/>
              </a:rPr>
              <a:t> and </a:t>
            </a:r>
            <a:r>
              <a:rPr lang="fr-FR" sz="1900" dirty="0" err="1">
                <a:latin typeface="Calibri"/>
                <a:cs typeface="Calibri"/>
              </a:rPr>
              <a:t>appears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like</a:t>
            </a:r>
            <a:r>
              <a:rPr lang="fr-FR" sz="1900" dirty="0">
                <a:latin typeface="Calibri"/>
                <a:cs typeface="Calibri"/>
              </a:rPr>
              <a:t> a </a:t>
            </a:r>
            <a:r>
              <a:rPr lang="fr-FR" sz="1900" dirty="0" err="1">
                <a:latin typeface="Calibri"/>
                <a:cs typeface="Calibri"/>
              </a:rPr>
              <a:t>regular</a:t>
            </a:r>
            <a:r>
              <a:rPr lang="fr-FR" sz="1900" dirty="0">
                <a:latin typeface="Calibri"/>
                <a:cs typeface="Calibri"/>
              </a:rPr>
              <a:t> TCP </a:t>
            </a:r>
            <a:r>
              <a:rPr lang="fr-FR" sz="1900" dirty="0" err="1">
                <a:latin typeface="Calibri"/>
                <a:cs typeface="Calibri"/>
              </a:rPr>
              <a:t>connection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along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this</a:t>
            </a:r>
            <a:r>
              <a:rPr lang="fr-FR" sz="1900" dirty="0">
                <a:latin typeface="Calibri"/>
                <a:cs typeface="Calibri"/>
              </a:rPr>
              <a:t> </a:t>
            </a:r>
            <a:r>
              <a:rPr lang="fr-FR" sz="1900" dirty="0" err="1">
                <a:latin typeface="Calibri"/>
                <a:cs typeface="Calibri"/>
              </a:rPr>
              <a:t>path</a:t>
            </a:r>
            <a:endParaRPr lang="en-US" sz="19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Benefits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dirty="0">
                <a:latin typeface="Calibri"/>
                <a:cs typeface="Calibri"/>
              </a:rPr>
              <a:t>Higher </a:t>
            </a:r>
            <a:r>
              <a:rPr lang="en-US" sz="1900" b="1" dirty="0">
                <a:latin typeface="Calibri"/>
                <a:cs typeface="Calibri"/>
              </a:rPr>
              <a:t>throughput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b="1" dirty="0">
                <a:latin typeface="Calibri"/>
                <a:cs typeface="Calibri"/>
              </a:rPr>
              <a:t>Failover</a:t>
            </a:r>
            <a:r>
              <a:rPr lang="en-US" sz="1900" dirty="0">
                <a:latin typeface="Calibri"/>
                <a:cs typeface="Calibri"/>
              </a:rPr>
              <a:t> from one path to another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900" dirty="0">
                <a:latin typeface="Calibri"/>
                <a:cs typeface="Calibri"/>
              </a:rPr>
              <a:t>Seamless </a:t>
            </a:r>
            <a:r>
              <a:rPr lang="en-US" sz="1900" b="1" dirty="0">
                <a:latin typeface="Calibri"/>
                <a:cs typeface="Calibri"/>
              </a:rPr>
              <a:t>mobility</a:t>
            </a: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304800" y="-15875"/>
            <a:ext cx="8069263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Bringing Multipath TCP to the End Host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5875C-7B14-EE46-91CC-0AE84BEBF7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Architecture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817563" y="5111750"/>
            <a:ext cx="1414462" cy="434975"/>
            <a:chOff x="0" y="0"/>
            <a:chExt cx="891" cy="273"/>
          </a:xfrm>
        </p:grpSpPr>
        <p:sp>
          <p:nvSpPr>
            <p:cNvPr id="47138" name="AutoShape 5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9" name="Rectangle 6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Physical</a:t>
              </a:r>
            </a:p>
          </p:txBody>
        </p:sp>
      </p:grpSp>
      <p:sp>
        <p:nvSpPr>
          <p:cNvPr id="47108" name="Line 11"/>
          <p:cNvSpPr>
            <a:spLocks noChangeShapeType="1"/>
          </p:cNvSpPr>
          <p:nvPr/>
        </p:nvSpPr>
        <p:spPr bwMode="auto">
          <a:xfrm rot="10800000" flipH="1">
            <a:off x="817563" y="4386263"/>
            <a:ext cx="1587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12"/>
          <p:cNvSpPr>
            <a:spLocks noChangeShapeType="1"/>
          </p:cNvSpPr>
          <p:nvPr/>
        </p:nvSpPr>
        <p:spPr bwMode="auto">
          <a:xfrm rot="10800000" flipH="1">
            <a:off x="2230438" y="4386263"/>
            <a:ext cx="1587" cy="5365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0" name="Group 13"/>
          <p:cNvGrpSpPr>
            <a:grpSpLocks/>
          </p:cNvGrpSpPr>
          <p:nvPr/>
        </p:nvGrpSpPr>
        <p:grpSpPr bwMode="auto">
          <a:xfrm>
            <a:off x="817563" y="4660900"/>
            <a:ext cx="1414462" cy="433388"/>
            <a:chOff x="0" y="0"/>
            <a:chExt cx="891" cy="273"/>
          </a:xfrm>
        </p:grpSpPr>
        <p:sp>
          <p:nvSpPr>
            <p:cNvPr id="47136" name="AutoShape 14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7" name="Rectangle 15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Datalink</a:t>
              </a:r>
            </a:p>
          </p:txBody>
        </p:sp>
      </p:grpSp>
      <p:grpSp>
        <p:nvGrpSpPr>
          <p:cNvPr id="47111" name="Group 22"/>
          <p:cNvGrpSpPr>
            <a:grpSpLocks/>
          </p:cNvGrpSpPr>
          <p:nvPr/>
        </p:nvGrpSpPr>
        <p:grpSpPr bwMode="auto">
          <a:xfrm>
            <a:off x="817563" y="4210050"/>
            <a:ext cx="1414462" cy="434975"/>
            <a:chOff x="0" y="0"/>
            <a:chExt cx="891" cy="273"/>
          </a:xfrm>
        </p:grpSpPr>
        <p:sp>
          <p:nvSpPr>
            <p:cNvPr id="47134" name="AutoShape 23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5" name="Rectangle 24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Network</a:t>
              </a:r>
            </a:p>
          </p:txBody>
        </p:sp>
      </p:grpSp>
      <p:grpSp>
        <p:nvGrpSpPr>
          <p:cNvPr id="47112" name="Group 38"/>
          <p:cNvGrpSpPr>
            <a:grpSpLocks/>
          </p:cNvGrpSpPr>
          <p:nvPr/>
        </p:nvGrpSpPr>
        <p:grpSpPr bwMode="auto">
          <a:xfrm>
            <a:off x="817563" y="3759200"/>
            <a:ext cx="1414462" cy="433388"/>
            <a:chOff x="0" y="0"/>
            <a:chExt cx="891" cy="273"/>
          </a:xfrm>
        </p:grpSpPr>
        <p:sp>
          <p:nvSpPr>
            <p:cNvPr id="47132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3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Transport</a:t>
              </a:r>
            </a:p>
          </p:txBody>
        </p:sp>
      </p:grpSp>
      <p:grpSp>
        <p:nvGrpSpPr>
          <p:cNvPr id="47113" name="Group 38"/>
          <p:cNvGrpSpPr>
            <a:grpSpLocks/>
          </p:cNvGrpSpPr>
          <p:nvPr/>
        </p:nvGrpSpPr>
        <p:grpSpPr bwMode="auto">
          <a:xfrm>
            <a:off x="819150" y="3327400"/>
            <a:ext cx="1414463" cy="433388"/>
            <a:chOff x="0" y="0"/>
            <a:chExt cx="891" cy="273"/>
          </a:xfrm>
        </p:grpSpPr>
        <p:sp>
          <p:nvSpPr>
            <p:cNvPr id="47130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31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Application</a:t>
              </a: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4440238" y="2906713"/>
            <a:ext cx="3244850" cy="2122487"/>
            <a:chOff x="0" y="0"/>
            <a:chExt cx="891" cy="273"/>
          </a:xfrm>
        </p:grpSpPr>
        <p:sp>
          <p:nvSpPr>
            <p:cNvPr id="47128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29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503738" y="3416300"/>
            <a:ext cx="3125787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43425" y="4054475"/>
            <a:ext cx="790575" cy="650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3738" y="2998788"/>
            <a:ext cx="3113087" cy="3143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51475" y="4046538"/>
            <a:ext cx="790575" cy="652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26250" y="4044950"/>
            <a:ext cx="790575" cy="650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solidFill>
                  <a:srgbClr val="000000"/>
                </a:solidFill>
                <a:latin typeface="Calibri"/>
                <a:cs typeface="Calibri"/>
              </a:rPr>
              <a:t>TCPn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373813" y="4213225"/>
            <a:ext cx="38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...</a:t>
            </a:r>
          </a:p>
        </p:txBody>
      </p: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4440238" y="2314575"/>
            <a:ext cx="3244850" cy="592138"/>
            <a:chOff x="0" y="0"/>
            <a:chExt cx="891" cy="273"/>
          </a:xfrm>
        </p:grpSpPr>
        <p:sp>
          <p:nvSpPr>
            <p:cNvPr id="47126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47127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r>
                <a:rPr lang="en-US">
                  <a:latin typeface="Calibri" charset="0"/>
                  <a:cs typeface="Calibri" charset="0"/>
                  <a:sym typeface="Helvetica" charset="0"/>
                </a:rPr>
                <a:t>Application</a:t>
              </a:r>
            </a:p>
          </p:txBody>
        </p:sp>
      </p:grpSp>
      <p:sp>
        <p:nvSpPr>
          <p:cNvPr id="33" name="Ellipse 32"/>
          <p:cNvSpPr/>
          <p:nvPr/>
        </p:nvSpPr>
        <p:spPr>
          <a:xfrm>
            <a:off x="5865813" y="2817813"/>
            <a:ext cx="376237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2230438" y="2906713"/>
            <a:ext cx="2209800" cy="852487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230438" y="4186238"/>
            <a:ext cx="2209800" cy="84296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21E4B-FE50-9B4A-8CDD-CCFFF823DC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813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Reminder: Transmission Control Protocol (TCP)</a:t>
            </a:r>
            <a:endParaRPr lang="en-GB"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535863" cy="4572000"/>
          </a:xfrm>
        </p:spPr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Reliable, in-order data delivery service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Single path</a:t>
            </a:r>
          </a:p>
          <a:p>
            <a:pPr lvl="1"/>
            <a:r>
              <a:rPr lang="en-US" b="1" dirty="0">
                <a:latin typeface="Calibri" charset="0"/>
                <a:cs typeface="Calibri" charset="0"/>
              </a:rPr>
              <a:t>tied</a:t>
            </a:r>
            <a:r>
              <a:rPr lang="en-US" dirty="0">
                <a:latin typeface="Calibri" charset="0"/>
                <a:cs typeface="Calibri" charset="0"/>
              </a:rPr>
              <a:t> to the </a:t>
            </a:r>
            <a:r>
              <a:rPr lang="en-US" b="1" dirty="0">
                <a:latin typeface="Calibri" charset="0"/>
                <a:cs typeface="Calibri" charset="0"/>
              </a:rPr>
              <a:t>source </a:t>
            </a:r>
            <a:r>
              <a:rPr lang="en-US" dirty="0">
                <a:latin typeface="Calibri" charset="0"/>
                <a:cs typeface="Calibri" charset="0"/>
              </a:rPr>
              <a:t>and </a:t>
            </a:r>
            <a:r>
              <a:rPr lang="en-US" b="1" dirty="0">
                <a:latin typeface="Calibri" charset="0"/>
                <a:cs typeface="Calibri" charset="0"/>
              </a:rPr>
              <a:t>destination </a:t>
            </a:r>
            <a:r>
              <a:rPr lang="en-US" dirty="0">
                <a:latin typeface="Calibri" charset="0"/>
                <a:cs typeface="Calibri" charset="0"/>
              </a:rPr>
              <a:t>addresses of the endpoints</a:t>
            </a:r>
          </a:p>
          <a:p>
            <a:r>
              <a:rPr lang="en-US" dirty="0">
                <a:latin typeface="Calibri" charset="0"/>
                <a:cs typeface="Calibri" charset="0"/>
              </a:rPr>
              <a:t>Flow control </a:t>
            </a:r>
          </a:p>
          <a:p>
            <a:r>
              <a:rPr lang="en-US" dirty="0">
                <a:latin typeface="Calibri" charset="0"/>
                <a:cs typeface="Calibri" charset="0"/>
              </a:rPr>
              <a:t>Congestion avoidance and control</a:t>
            </a:r>
          </a:p>
          <a:p>
            <a:r>
              <a:rPr lang="en-US" dirty="0">
                <a:latin typeface="Calibri" charset="0"/>
                <a:cs typeface="Calibri" charset="0"/>
              </a:rPr>
              <a:t>End-to-end semantics</a:t>
            </a:r>
          </a:p>
          <a:p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44359-1B29-A043-952A-BEB9B8BF8F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set up an MPTCP session?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04200" cy="4572000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Establish the initial </a:t>
            </a:r>
            <a:r>
              <a:rPr lang="en-US" sz="2400" dirty="0" err="1">
                <a:latin typeface="Calibri"/>
                <a:cs typeface="Calibri"/>
              </a:rPr>
              <a:t>subflow</a:t>
            </a:r>
            <a:endParaRPr lang="en-US" sz="2400" dirty="0">
              <a:latin typeface="Calibri"/>
              <a:cs typeface="Calibri"/>
            </a:endParaRPr>
          </a:p>
          <a:p>
            <a:pPr marL="742950" lvl="2" indent="-342900">
              <a:buClrTx/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Three-way TCP handshake with </a:t>
            </a:r>
            <a:r>
              <a:rPr lang="en-US" b="1" dirty="0">
                <a:latin typeface="Calibri"/>
                <a:cs typeface="Calibri"/>
              </a:rPr>
              <a:t>MP_CAPABLE </a:t>
            </a:r>
            <a:r>
              <a:rPr lang="en-US" dirty="0">
                <a:latin typeface="Calibri"/>
                <a:cs typeface="Calibri"/>
              </a:rPr>
              <a:t>option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Then additional </a:t>
            </a:r>
            <a:r>
              <a:rPr lang="en-US" sz="2400" dirty="0" err="1">
                <a:latin typeface="Calibri"/>
                <a:cs typeface="Calibri"/>
              </a:rPr>
              <a:t>subflows</a:t>
            </a:r>
            <a:r>
              <a:rPr lang="en-US" sz="2400" dirty="0">
                <a:latin typeface="Calibri"/>
                <a:cs typeface="Calibri"/>
              </a:rPr>
              <a:t> can be established</a:t>
            </a:r>
          </a:p>
          <a:p>
            <a:pPr marL="742950" lvl="2" indent="-342900">
              <a:buClrTx/>
              <a:buFont typeface="Wingdings" charset="2"/>
              <a:buChar char="§"/>
            </a:pPr>
            <a:r>
              <a:rPr lang="en-US" dirty="0">
                <a:latin typeface="Calibri"/>
                <a:cs typeface="Calibri"/>
              </a:rPr>
              <a:t>Three-way TCP handshake with </a:t>
            </a:r>
            <a:r>
              <a:rPr lang="en-US" b="1" dirty="0">
                <a:latin typeface="Calibri"/>
                <a:cs typeface="Calibri"/>
              </a:rPr>
              <a:t>MP_JOIN </a:t>
            </a:r>
            <a:r>
              <a:rPr lang="en-US" dirty="0">
                <a:latin typeface="Calibri"/>
                <a:cs typeface="Calibri"/>
              </a:rPr>
              <a:t>option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latin typeface="Calibri"/>
                <a:cs typeface="Calibri"/>
              </a:rPr>
              <a:t>Each </a:t>
            </a:r>
            <a:r>
              <a:rPr lang="en-US" sz="2400" dirty="0" err="1">
                <a:latin typeface="Calibri"/>
                <a:cs typeface="Calibri"/>
              </a:rPr>
              <a:t>subflow</a:t>
            </a:r>
            <a:r>
              <a:rPr lang="en-US" sz="2400" dirty="0">
                <a:latin typeface="Calibri"/>
                <a:cs typeface="Calibri"/>
              </a:rPr>
              <a:t> looks similar to a regular TCP connection</a:t>
            </a:r>
            <a:endParaRPr lang="en-US" dirty="0">
              <a:latin typeface="Calibri"/>
              <a:cs typeface="Calibri"/>
            </a:endParaRPr>
          </a:p>
          <a:p>
            <a:r>
              <a:rPr lang="fr-FR" dirty="0" err="1">
                <a:latin typeface="Calibri" charset="0"/>
                <a:cs typeface="Calibri" charset="0"/>
              </a:rPr>
              <a:t>Which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subflows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can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be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associated</a:t>
            </a:r>
            <a:r>
              <a:rPr lang="fr-FR" dirty="0">
                <a:latin typeface="Calibri" charset="0"/>
                <a:cs typeface="Calibri" charset="0"/>
              </a:rPr>
              <a:t> to a MPTCP </a:t>
            </a:r>
            <a:r>
              <a:rPr lang="fr-FR" dirty="0" err="1">
                <a:latin typeface="Calibri" charset="0"/>
                <a:cs typeface="Calibri" charset="0"/>
              </a:rPr>
              <a:t>connection</a:t>
            </a:r>
            <a:r>
              <a:rPr lang="fr-FR" dirty="0">
                <a:latin typeface="Calibri" charset="0"/>
                <a:cs typeface="Calibri" charset="0"/>
              </a:rPr>
              <a:t>?</a:t>
            </a:r>
          </a:p>
          <a:p>
            <a:pPr lvl="1"/>
            <a:r>
              <a:rPr lang="fr-FR" dirty="0" err="1">
                <a:latin typeface="Calibri" charset="0"/>
                <a:cs typeface="Calibri" charset="0"/>
              </a:rPr>
              <a:t>At</a:t>
            </a:r>
            <a:r>
              <a:rPr lang="fr-FR" dirty="0">
                <a:latin typeface="Calibri" charset="0"/>
                <a:cs typeface="Calibri" charset="0"/>
              </a:rPr>
              <a:t> least one of the </a:t>
            </a:r>
            <a:r>
              <a:rPr lang="fr-FR" dirty="0" err="1">
                <a:latin typeface="Calibri" charset="0"/>
                <a:cs typeface="Calibri" charset="0"/>
              </a:rPr>
              <a:t>elements</a:t>
            </a:r>
            <a:r>
              <a:rPr lang="fr-FR" dirty="0">
                <a:latin typeface="Calibri" charset="0"/>
                <a:cs typeface="Calibri" charset="0"/>
              </a:rPr>
              <a:t> of the four-</a:t>
            </a:r>
            <a:r>
              <a:rPr lang="fr-FR" dirty="0" err="1">
                <a:latin typeface="Calibri" charset="0"/>
                <a:cs typeface="Calibri" charset="0"/>
              </a:rPr>
              <a:t>tuple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needs</a:t>
            </a:r>
            <a:r>
              <a:rPr lang="fr-FR" dirty="0">
                <a:latin typeface="Calibri" charset="0"/>
                <a:cs typeface="Calibri" charset="0"/>
              </a:rPr>
              <a:t> to </a:t>
            </a:r>
            <a:r>
              <a:rPr lang="fr-FR" dirty="0" err="1">
                <a:latin typeface="Calibri" charset="0"/>
                <a:cs typeface="Calibri" charset="0"/>
              </a:rPr>
              <a:t>differ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between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two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subflows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>
                <a:latin typeface="Calibri" charset="0"/>
                <a:cs typeface="Calibri" charset="0"/>
              </a:rPr>
              <a:t>Local IP </a:t>
            </a:r>
            <a:r>
              <a:rPr lang="fr-FR" dirty="0" err="1">
                <a:latin typeface="Calibri" charset="0"/>
                <a:cs typeface="Calibri" charset="0"/>
              </a:rPr>
              <a:t>address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 err="1">
                <a:latin typeface="Calibri" charset="0"/>
                <a:cs typeface="Calibri" charset="0"/>
              </a:rPr>
              <a:t>Remote</a:t>
            </a:r>
            <a:r>
              <a:rPr lang="fr-FR" dirty="0">
                <a:latin typeface="Calibri" charset="0"/>
                <a:cs typeface="Calibri" charset="0"/>
              </a:rPr>
              <a:t> IP </a:t>
            </a:r>
            <a:r>
              <a:rPr lang="fr-FR" dirty="0" err="1">
                <a:latin typeface="Calibri" charset="0"/>
                <a:cs typeface="Calibri" charset="0"/>
              </a:rPr>
              <a:t>address</a:t>
            </a:r>
            <a:endParaRPr lang="fr-FR" dirty="0">
              <a:latin typeface="Calibri" charset="0"/>
              <a:cs typeface="Calibri" charset="0"/>
            </a:endParaRPr>
          </a:p>
          <a:p>
            <a:pPr lvl="2"/>
            <a:r>
              <a:rPr lang="fr-FR" dirty="0">
                <a:latin typeface="Calibri" charset="0"/>
                <a:cs typeface="Calibri" charset="0"/>
              </a:rPr>
              <a:t>Local port</a:t>
            </a:r>
          </a:p>
          <a:p>
            <a:pPr lvl="2"/>
            <a:r>
              <a:rPr lang="fr-FR" dirty="0" err="1">
                <a:latin typeface="Calibri" charset="0"/>
                <a:cs typeface="Calibri" charset="0"/>
              </a:rPr>
              <a:t>Remote</a:t>
            </a:r>
            <a:r>
              <a:rPr lang="fr-FR" dirty="0">
                <a:latin typeface="Calibri" charset="0"/>
                <a:cs typeface="Calibri" charset="0"/>
              </a:rPr>
              <a:t> port</a:t>
            </a:r>
          </a:p>
          <a:p>
            <a:pPr marL="0" lvl="1" indent="0">
              <a:buClr>
                <a:srgbClr val="FF0000"/>
              </a:buClr>
              <a:buSzPct val="65000"/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400050" lvl="2" indent="0">
              <a:buClr>
                <a:srgbClr val="FF0000"/>
              </a:buClr>
              <a:buSzPct val="65000"/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latin typeface="Calibri" charset="0"/>
                <a:cs typeface="Calibri" charset="0"/>
              </a:rPr>
              <a:t>MPTCP Operation – Setting up the </a:t>
            </a:r>
            <a:r>
              <a:rPr lang="en-US" dirty="0">
                <a:latin typeface="Calibri"/>
                <a:cs typeface="Calibri"/>
              </a:rPr>
              <a:t>Initial </a:t>
            </a:r>
            <a:r>
              <a:rPr lang="en-US" dirty="0" err="1">
                <a:latin typeface="Calibri"/>
                <a:cs typeface="Calibri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48131" name="object 5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object 6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object 7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bject 8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object 9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object 10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object 11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object 12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object 13"/>
          <p:cNvSpPr>
            <a:spLocks noChangeArrowheads="1"/>
          </p:cNvSpPr>
          <p:nvPr/>
        </p:nvSpPr>
        <p:spPr bwMode="auto">
          <a:xfrm>
            <a:off x="772795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48140" name="object 14"/>
          <p:cNvSpPr>
            <a:spLocks/>
          </p:cNvSpPr>
          <p:nvPr/>
        </p:nvSpPr>
        <p:spPr bwMode="auto">
          <a:xfrm>
            <a:off x="1654175" y="2566988"/>
            <a:ext cx="2047875" cy="855662"/>
          </a:xfrm>
          <a:custGeom>
            <a:avLst/>
            <a:gdLst>
              <a:gd name="T0" fmla="*/ 0 w 2047875"/>
              <a:gd name="T1" fmla="*/ 368053 h 855345"/>
              <a:gd name="T2" fmla="*/ 1092 w 2047875"/>
              <a:gd name="T3" fmla="*/ 355051 h 855345"/>
              <a:gd name="T4" fmla="*/ 8169 w 2047875"/>
              <a:gd name="T5" fmla="*/ 344586 h 855345"/>
              <a:gd name="T6" fmla="*/ 19752 w 2047875"/>
              <a:gd name="T7" fmla="*/ 338752 h 855345"/>
              <a:gd name="T8" fmla="*/ 1935763 w 2047875"/>
              <a:gd name="T9" fmla="*/ 0 h 855345"/>
              <a:gd name="T10" fmla="*/ 1948744 w 2047875"/>
              <a:gd name="T11" fmla="*/ 1116 h 855345"/>
              <a:gd name="T12" fmla="*/ 1959195 w 2047875"/>
              <a:gd name="T13" fmla="*/ 8229 h 855345"/>
              <a:gd name="T14" fmla="*/ 1964994 w 2047875"/>
              <a:gd name="T15" fmla="*/ 19856 h 855345"/>
              <a:gd name="T16" fmla="*/ 2047594 w 2047875"/>
              <a:gd name="T17" fmla="*/ 489343 h 855345"/>
              <a:gd name="T18" fmla="*/ 2046504 w 2047875"/>
              <a:gd name="T19" fmla="*/ 502347 h 855345"/>
              <a:gd name="T20" fmla="*/ 2039436 w 2047875"/>
              <a:gd name="T21" fmla="*/ 512827 h 855345"/>
              <a:gd name="T22" fmla="*/ 2027862 w 2047875"/>
              <a:gd name="T23" fmla="*/ 518670 h 855345"/>
              <a:gd name="T24" fmla="*/ 111821 w 2047875"/>
              <a:gd name="T25" fmla="*/ 857428 h 855345"/>
              <a:gd name="T26" fmla="*/ 98851 w 2047875"/>
              <a:gd name="T27" fmla="*/ 856311 h 855345"/>
              <a:gd name="T28" fmla="*/ 88401 w 2047875"/>
              <a:gd name="T29" fmla="*/ 849202 h 855345"/>
              <a:gd name="T30" fmla="*/ 82582 w 2047875"/>
              <a:gd name="T31" fmla="*/ 837580 h 855345"/>
              <a:gd name="T32" fmla="*/ 0 w 2047875"/>
              <a:gd name="T33" fmla="*/ 368053 h 8553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47875" h="855345">
                <a:moveTo>
                  <a:pt x="0" y="367101"/>
                </a:moveTo>
                <a:lnTo>
                  <a:pt x="1092" y="354133"/>
                </a:lnTo>
                <a:lnTo>
                  <a:pt x="8169" y="343693"/>
                </a:lnTo>
                <a:lnTo>
                  <a:pt x="19752" y="337877"/>
                </a:lnTo>
                <a:lnTo>
                  <a:pt x="1935763" y="0"/>
                </a:lnTo>
                <a:lnTo>
                  <a:pt x="1948744" y="1116"/>
                </a:lnTo>
                <a:lnTo>
                  <a:pt x="1959195" y="8208"/>
                </a:lnTo>
                <a:lnTo>
                  <a:pt x="1964994" y="19807"/>
                </a:lnTo>
                <a:lnTo>
                  <a:pt x="2047594" y="488076"/>
                </a:lnTo>
                <a:lnTo>
                  <a:pt x="2046504" y="501045"/>
                </a:lnTo>
                <a:lnTo>
                  <a:pt x="2039436" y="511497"/>
                </a:lnTo>
                <a:lnTo>
                  <a:pt x="2027862" y="517326"/>
                </a:lnTo>
                <a:lnTo>
                  <a:pt x="111821" y="855207"/>
                </a:lnTo>
                <a:lnTo>
                  <a:pt x="98851" y="854092"/>
                </a:lnTo>
                <a:lnTo>
                  <a:pt x="88401" y="847003"/>
                </a:lnTo>
                <a:lnTo>
                  <a:pt x="82582" y="835410"/>
                </a:lnTo>
                <a:lnTo>
                  <a:pt x="0" y="367101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bject 15"/>
          <p:cNvSpPr txBox="1">
            <a:spLocks noChangeArrowheads="1"/>
          </p:cNvSpPr>
          <p:nvPr/>
        </p:nvSpPr>
        <p:spPr bwMode="auto">
          <a:xfrm rot="-540000">
            <a:off x="2354263" y="2730500"/>
            <a:ext cx="5445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13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SYN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 rot="21060000">
            <a:off x="1709738" y="2960688"/>
            <a:ext cx="2027237" cy="261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020"/>
              </a:lnSpc>
              <a:defRPr/>
            </a:pPr>
            <a:r>
              <a:rPr sz="1800" i="1" dirty="0">
                <a:solidFill>
                  <a:srgbClr val="333399"/>
                </a:solidFill>
                <a:latin typeface="Calibri"/>
                <a:cs typeface="Calibri"/>
              </a:rPr>
              <a:t>MP</a:t>
            </a:r>
            <a:r>
              <a:rPr sz="1800" i="1" spc="-35" dirty="0">
                <a:solidFill>
                  <a:srgbClr val="333399"/>
                </a:solidFill>
                <a:latin typeface="Calibri"/>
                <a:cs typeface="Calibri"/>
              </a:rPr>
              <a:t>_</a:t>
            </a:r>
            <a:r>
              <a:rPr sz="2700" i="1" spc="-52" baseline="1543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700" i="1" spc="-89" baseline="3086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2700" i="1" spc="-232" baseline="3086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lang="en-US" sz="2700" i="1" spc="-232" baseline="308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700" i="1" spc="-52" baseline="4629" dirty="0">
                <a:solidFill>
                  <a:srgbClr val="333399"/>
                </a:solidFill>
                <a:latin typeface="Calibri"/>
                <a:cs typeface="Calibri"/>
              </a:rPr>
              <a:t>AB</a:t>
            </a:r>
            <a:r>
              <a:rPr sz="2700" i="1" spc="-75" baseline="4629" dirty="0">
                <a:solidFill>
                  <a:srgbClr val="333399"/>
                </a:solidFill>
                <a:latin typeface="Calibri"/>
                <a:cs typeface="Calibri"/>
              </a:rPr>
              <a:t>L</a:t>
            </a:r>
            <a:r>
              <a:rPr sz="2700" i="1" spc="-22" baseline="6172" dirty="0">
                <a:solidFill>
                  <a:srgbClr val="333399"/>
                </a:solidFill>
                <a:latin typeface="Calibri"/>
                <a:cs typeface="Calibri"/>
              </a:rPr>
              <a:t>E</a:t>
            </a:r>
            <a:r>
              <a:rPr sz="2700" i="1" spc="22" baseline="6172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700" i="1" spc="-22" baseline="6172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endParaRPr sz="2700" i="1" baseline="6172" dirty="0">
              <a:latin typeface="Calibri"/>
              <a:cs typeface="Calibri"/>
            </a:endParaRPr>
          </a:p>
        </p:txBody>
      </p:sp>
      <p:sp>
        <p:nvSpPr>
          <p:cNvPr id="48143" name="object 19"/>
          <p:cNvSpPr>
            <a:spLocks/>
          </p:cNvSpPr>
          <p:nvPr/>
        </p:nvSpPr>
        <p:spPr bwMode="auto">
          <a:xfrm>
            <a:off x="1847850" y="3313113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bject 20"/>
          <p:cNvSpPr>
            <a:spLocks/>
          </p:cNvSpPr>
          <p:nvPr/>
        </p:nvSpPr>
        <p:spPr bwMode="auto">
          <a:xfrm>
            <a:off x="1847850" y="3729038"/>
            <a:ext cx="1987550" cy="652462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214 h 651510"/>
              <a:gd name="T4" fmla="*/ 148241 w 1988185"/>
              <a:gd name="T5" fmla="*/ 4768 h 651510"/>
              <a:gd name="T6" fmla="*/ 221427 w 1988185"/>
              <a:gd name="T7" fmla="*/ 10540 h 651510"/>
              <a:gd name="T8" fmla="*/ 293501 w 1988185"/>
              <a:gd name="T9" fmla="*/ 18414 h 651510"/>
              <a:gd name="T10" fmla="*/ 364089 w 1988185"/>
              <a:gd name="T11" fmla="*/ 28256 h 651510"/>
              <a:gd name="T12" fmla="*/ 432815 w 1988185"/>
              <a:gd name="T13" fmla="*/ 39949 h 651510"/>
              <a:gd name="T14" fmla="*/ 499308 w 1988185"/>
              <a:gd name="T15" fmla="*/ 53368 h 651510"/>
              <a:gd name="T16" fmla="*/ 563204 w 1988185"/>
              <a:gd name="T17" fmla="*/ 68389 h 651510"/>
              <a:gd name="T18" fmla="*/ 624120 w 1988185"/>
              <a:gd name="T19" fmla="*/ 84892 h 651510"/>
              <a:gd name="T20" fmla="*/ 681692 w 1988185"/>
              <a:gd name="T21" fmla="*/ 102749 h 651510"/>
              <a:gd name="T22" fmla="*/ 735547 w 1988185"/>
              <a:gd name="T23" fmla="*/ 121839 h 651510"/>
              <a:gd name="T24" fmla="*/ 785309 w 1988185"/>
              <a:gd name="T25" fmla="*/ 142038 h 651510"/>
              <a:gd name="T26" fmla="*/ 830608 w 1988185"/>
              <a:gd name="T27" fmla="*/ 163223 h 651510"/>
              <a:gd name="T28" fmla="*/ 871076 w 1988185"/>
              <a:gd name="T29" fmla="*/ 185273 h 651510"/>
              <a:gd name="T30" fmla="*/ 906336 w 1988185"/>
              <a:gd name="T31" fmla="*/ 208061 h 651510"/>
              <a:gd name="T32" fmla="*/ 959755 w 1988185"/>
              <a:gd name="T33" fmla="*/ 255363 h 651510"/>
              <a:gd name="T34" fmla="*/ 987890 w 1988185"/>
              <a:gd name="T35" fmla="*/ 304142 h 651510"/>
              <a:gd name="T36" fmla="*/ 995204 w 1988185"/>
              <a:gd name="T37" fmla="*/ 353418 h 651510"/>
              <a:gd name="T38" fmla="*/ 1005924 w 1988185"/>
              <a:gd name="T39" fmla="*/ 377935 h 651510"/>
              <a:gd name="T40" fmla="*/ 1047073 w 1988185"/>
              <a:gd name="T41" fmla="*/ 426105 h 651510"/>
              <a:gd name="T42" fmla="*/ 1112020 w 1988185"/>
              <a:gd name="T43" fmla="*/ 472302 h 651510"/>
              <a:gd name="T44" fmla="*/ 1152489 w 1988185"/>
              <a:gd name="T45" fmla="*/ 494353 h 651510"/>
              <a:gd name="T46" fmla="*/ 1197791 w 1988185"/>
              <a:gd name="T47" fmla="*/ 515542 h 651510"/>
              <a:gd name="T48" fmla="*/ 1247555 w 1988185"/>
              <a:gd name="T49" fmla="*/ 535743 h 651510"/>
              <a:gd name="T50" fmla="*/ 1301410 w 1988185"/>
              <a:gd name="T51" fmla="*/ 554834 h 651510"/>
              <a:gd name="T52" fmla="*/ 1358983 w 1988185"/>
              <a:gd name="T53" fmla="*/ 572693 h 651510"/>
              <a:gd name="T54" fmla="*/ 1419903 w 1988185"/>
              <a:gd name="T55" fmla="*/ 589194 h 651510"/>
              <a:gd name="T56" fmla="*/ 1483797 w 1988185"/>
              <a:gd name="T57" fmla="*/ 604217 h 651510"/>
              <a:gd name="T58" fmla="*/ 1550296 w 1988185"/>
              <a:gd name="T59" fmla="*/ 617637 h 651510"/>
              <a:gd name="T60" fmla="*/ 1619025 w 1988185"/>
              <a:gd name="T61" fmla="*/ 629330 h 651510"/>
              <a:gd name="T62" fmla="*/ 1689613 w 1988185"/>
              <a:gd name="T63" fmla="*/ 639174 h 651510"/>
              <a:gd name="T64" fmla="*/ 1761690 w 1988185"/>
              <a:gd name="T65" fmla="*/ 647045 h 651510"/>
              <a:gd name="T66" fmla="*/ 1834883 w 1988185"/>
              <a:gd name="T67" fmla="*/ 652820 h 651510"/>
              <a:gd name="T68" fmla="*/ 1908819 w 1988185"/>
              <a:gd name="T69" fmla="*/ 656375 h 651510"/>
              <a:gd name="T70" fmla="*/ 1983127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object 21"/>
          <p:cNvSpPr>
            <a:spLocks/>
          </p:cNvSpPr>
          <p:nvPr/>
        </p:nvSpPr>
        <p:spPr bwMode="auto">
          <a:xfrm>
            <a:off x="604520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object 22"/>
          <p:cNvSpPr>
            <a:spLocks/>
          </p:cNvSpPr>
          <p:nvPr/>
        </p:nvSpPr>
        <p:spPr bwMode="auto">
          <a:xfrm>
            <a:off x="604520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4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48" name="Straight Arrow Connector 24"/>
          <p:cNvCxnSpPr>
            <a:cxnSpLocks noChangeShapeType="1"/>
          </p:cNvCxnSpPr>
          <p:nvPr/>
        </p:nvCxnSpPr>
        <p:spPr bwMode="auto">
          <a:xfrm flipV="1">
            <a:off x="3676650" y="2690813"/>
            <a:ext cx="477838" cy="1127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DA943A-A952-0943-B227-C1A1E95E82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Setting up the </a:t>
            </a:r>
            <a:r>
              <a:rPr lang="en-US" dirty="0">
                <a:latin typeface="Calibri"/>
                <a:cs typeface="Calibri"/>
              </a:rPr>
              <a:t>Initial </a:t>
            </a:r>
            <a:r>
              <a:rPr lang="en-US" dirty="0" err="1">
                <a:latin typeface="Calibri"/>
                <a:cs typeface="Calibri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49155" name="object 5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object 6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object 7"/>
          <p:cNvSpPr>
            <a:spLocks/>
          </p:cNvSpPr>
          <p:nvPr/>
        </p:nvSpPr>
        <p:spPr bwMode="auto">
          <a:xfrm>
            <a:off x="591185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8" name="object 8"/>
          <p:cNvSpPr>
            <a:spLocks/>
          </p:cNvSpPr>
          <p:nvPr/>
        </p:nvSpPr>
        <p:spPr bwMode="auto">
          <a:xfrm>
            <a:off x="3835400" y="30464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9" name="object 9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object 10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1" name="object 11"/>
          <p:cNvSpPr>
            <a:spLocks/>
          </p:cNvSpPr>
          <p:nvPr/>
        </p:nvSpPr>
        <p:spPr bwMode="auto">
          <a:xfrm>
            <a:off x="591185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2" name="object 12"/>
          <p:cNvSpPr>
            <a:spLocks/>
          </p:cNvSpPr>
          <p:nvPr/>
        </p:nvSpPr>
        <p:spPr bwMode="auto">
          <a:xfrm>
            <a:off x="3835400" y="4113213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3" name="object 13"/>
          <p:cNvSpPr>
            <a:spLocks noChangeArrowheads="1"/>
          </p:cNvSpPr>
          <p:nvPr/>
        </p:nvSpPr>
        <p:spPr bwMode="auto">
          <a:xfrm>
            <a:off x="772795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49164" name="object 19"/>
          <p:cNvSpPr>
            <a:spLocks/>
          </p:cNvSpPr>
          <p:nvPr/>
        </p:nvSpPr>
        <p:spPr bwMode="auto">
          <a:xfrm>
            <a:off x="1847850" y="3313113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5" name="object 20"/>
          <p:cNvSpPr>
            <a:spLocks/>
          </p:cNvSpPr>
          <p:nvPr/>
        </p:nvSpPr>
        <p:spPr bwMode="auto">
          <a:xfrm>
            <a:off x="1847850" y="3729038"/>
            <a:ext cx="1987550" cy="652462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214 h 651510"/>
              <a:gd name="T4" fmla="*/ 148241 w 1988185"/>
              <a:gd name="T5" fmla="*/ 4768 h 651510"/>
              <a:gd name="T6" fmla="*/ 221427 w 1988185"/>
              <a:gd name="T7" fmla="*/ 10540 h 651510"/>
              <a:gd name="T8" fmla="*/ 293501 w 1988185"/>
              <a:gd name="T9" fmla="*/ 18414 h 651510"/>
              <a:gd name="T10" fmla="*/ 364089 w 1988185"/>
              <a:gd name="T11" fmla="*/ 28256 h 651510"/>
              <a:gd name="T12" fmla="*/ 432815 w 1988185"/>
              <a:gd name="T13" fmla="*/ 39949 h 651510"/>
              <a:gd name="T14" fmla="*/ 499308 w 1988185"/>
              <a:gd name="T15" fmla="*/ 53368 h 651510"/>
              <a:gd name="T16" fmla="*/ 563204 w 1988185"/>
              <a:gd name="T17" fmla="*/ 68389 h 651510"/>
              <a:gd name="T18" fmla="*/ 624120 w 1988185"/>
              <a:gd name="T19" fmla="*/ 84892 h 651510"/>
              <a:gd name="T20" fmla="*/ 681692 w 1988185"/>
              <a:gd name="T21" fmla="*/ 102749 h 651510"/>
              <a:gd name="T22" fmla="*/ 735547 w 1988185"/>
              <a:gd name="T23" fmla="*/ 121839 h 651510"/>
              <a:gd name="T24" fmla="*/ 785309 w 1988185"/>
              <a:gd name="T25" fmla="*/ 142038 h 651510"/>
              <a:gd name="T26" fmla="*/ 830608 w 1988185"/>
              <a:gd name="T27" fmla="*/ 163223 h 651510"/>
              <a:gd name="T28" fmla="*/ 871076 w 1988185"/>
              <a:gd name="T29" fmla="*/ 185273 h 651510"/>
              <a:gd name="T30" fmla="*/ 906336 w 1988185"/>
              <a:gd name="T31" fmla="*/ 208061 h 651510"/>
              <a:gd name="T32" fmla="*/ 959755 w 1988185"/>
              <a:gd name="T33" fmla="*/ 255363 h 651510"/>
              <a:gd name="T34" fmla="*/ 987890 w 1988185"/>
              <a:gd name="T35" fmla="*/ 304142 h 651510"/>
              <a:gd name="T36" fmla="*/ 995204 w 1988185"/>
              <a:gd name="T37" fmla="*/ 353418 h 651510"/>
              <a:gd name="T38" fmla="*/ 1005924 w 1988185"/>
              <a:gd name="T39" fmla="*/ 377935 h 651510"/>
              <a:gd name="T40" fmla="*/ 1047073 w 1988185"/>
              <a:gd name="T41" fmla="*/ 426105 h 651510"/>
              <a:gd name="T42" fmla="*/ 1112020 w 1988185"/>
              <a:gd name="T43" fmla="*/ 472302 h 651510"/>
              <a:gd name="T44" fmla="*/ 1152489 w 1988185"/>
              <a:gd name="T45" fmla="*/ 494353 h 651510"/>
              <a:gd name="T46" fmla="*/ 1197791 w 1988185"/>
              <a:gd name="T47" fmla="*/ 515542 h 651510"/>
              <a:gd name="T48" fmla="*/ 1247555 w 1988185"/>
              <a:gd name="T49" fmla="*/ 535743 h 651510"/>
              <a:gd name="T50" fmla="*/ 1301410 w 1988185"/>
              <a:gd name="T51" fmla="*/ 554834 h 651510"/>
              <a:gd name="T52" fmla="*/ 1358983 w 1988185"/>
              <a:gd name="T53" fmla="*/ 572693 h 651510"/>
              <a:gd name="T54" fmla="*/ 1419903 w 1988185"/>
              <a:gd name="T55" fmla="*/ 589194 h 651510"/>
              <a:gd name="T56" fmla="*/ 1483797 w 1988185"/>
              <a:gd name="T57" fmla="*/ 604217 h 651510"/>
              <a:gd name="T58" fmla="*/ 1550296 w 1988185"/>
              <a:gd name="T59" fmla="*/ 617637 h 651510"/>
              <a:gd name="T60" fmla="*/ 1619025 w 1988185"/>
              <a:gd name="T61" fmla="*/ 629330 h 651510"/>
              <a:gd name="T62" fmla="*/ 1689613 w 1988185"/>
              <a:gd name="T63" fmla="*/ 639174 h 651510"/>
              <a:gd name="T64" fmla="*/ 1761690 w 1988185"/>
              <a:gd name="T65" fmla="*/ 647045 h 651510"/>
              <a:gd name="T66" fmla="*/ 1834883 w 1988185"/>
              <a:gd name="T67" fmla="*/ 652820 h 651510"/>
              <a:gd name="T68" fmla="*/ 1908819 w 1988185"/>
              <a:gd name="T69" fmla="*/ 656375 h 651510"/>
              <a:gd name="T70" fmla="*/ 1983127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object 21"/>
          <p:cNvSpPr>
            <a:spLocks/>
          </p:cNvSpPr>
          <p:nvPr/>
        </p:nvSpPr>
        <p:spPr bwMode="auto">
          <a:xfrm>
            <a:off x="604520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object 22"/>
          <p:cNvSpPr>
            <a:spLocks/>
          </p:cNvSpPr>
          <p:nvPr/>
        </p:nvSpPr>
        <p:spPr bwMode="auto">
          <a:xfrm>
            <a:off x="604520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916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69" name="Straight Arrow Connector 24"/>
          <p:cNvCxnSpPr>
            <a:cxnSpLocks noChangeShapeType="1"/>
          </p:cNvCxnSpPr>
          <p:nvPr/>
        </p:nvCxnSpPr>
        <p:spPr bwMode="auto">
          <a:xfrm flipH="1" flipV="1">
            <a:off x="5210175" y="2468563"/>
            <a:ext cx="604838" cy="63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object 18"/>
          <p:cNvSpPr>
            <a:spLocks/>
          </p:cNvSpPr>
          <p:nvPr/>
        </p:nvSpPr>
        <p:spPr bwMode="auto">
          <a:xfrm>
            <a:off x="5770563" y="2273300"/>
            <a:ext cx="2251075" cy="1195388"/>
          </a:xfrm>
          <a:custGeom>
            <a:avLst/>
            <a:gdLst>
              <a:gd name="T0" fmla="*/ 155342 w 2251075"/>
              <a:gd name="T1" fmla="*/ 25637 h 1194435"/>
              <a:gd name="T2" fmla="*/ 160753 w 2251075"/>
              <a:gd name="T3" fmla="*/ 13881 h 1194435"/>
              <a:gd name="T4" fmla="*/ 169736 w 2251075"/>
              <a:gd name="T5" fmla="*/ 5231 h 1194435"/>
              <a:gd name="T6" fmla="*/ 181157 w 2251075"/>
              <a:gd name="T7" fmla="*/ 374 h 1194435"/>
              <a:gd name="T8" fmla="*/ 193883 w 2251075"/>
              <a:gd name="T9" fmla="*/ 0 h 1194435"/>
              <a:gd name="T10" fmla="*/ 2225300 w 2251075"/>
              <a:gd name="T11" fmla="*/ 509185 h 1194435"/>
              <a:gd name="T12" fmla="*/ 2237009 w 2251075"/>
              <a:gd name="T13" fmla="*/ 514628 h 1194435"/>
              <a:gd name="T14" fmla="*/ 2245615 w 2251075"/>
              <a:gd name="T15" fmla="*/ 523665 h 1194435"/>
              <a:gd name="T16" fmla="*/ 2250443 w 2251075"/>
              <a:gd name="T17" fmla="*/ 535158 h 1194435"/>
              <a:gd name="T18" fmla="*/ 2250821 w 2251075"/>
              <a:gd name="T19" fmla="*/ 547961 h 1194435"/>
              <a:gd name="T20" fmla="*/ 2095485 w 2251075"/>
              <a:gd name="T21" fmla="*/ 1175009 h 1194435"/>
              <a:gd name="T22" fmla="*/ 2090072 w 2251075"/>
              <a:gd name="T23" fmla="*/ 1186766 h 1194435"/>
              <a:gd name="T24" fmla="*/ 2081084 w 2251075"/>
              <a:gd name="T25" fmla="*/ 1195406 h 1194435"/>
              <a:gd name="T26" fmla="*/ 2069657 w 2251075"/>
              <a:gd name="T27" fmla="*/ 1200251 h 1194435"/>
              <a:gd name="T28" fmla="*/ 2056925 w 2251075"/>
              <a:gd name="T29" fmla="*/ 1200615 h 1194435"/>
              <a:gd name="T30" fmla="*/ 25497 w 2251075"/>
              <a:gd name="T31" fmla="*/ 691433 h 1194435"/>
              <a:gd name="T32" fmla="*/ 13804 w 2251075"/>
              <a:gd name="T33" fmla="*/ 685992 h 1194435"/>
              <a:gd name="T34" fmla="*/ 5203 w 2251075"/>
              <a:gd name="T35" fmla="*/ 676959 h 1194435"/>
              <a:gd name="T36" fmla="*/ 374 w 2251075"/>
              <a:gd name="T37" fmla="*/ 665474 h 1194435"/>
              <a:gd name="T38" fmla="*/ 0 w 2251075"/>
              <a:gd name="T39" fmla="*/ 652677 h 1194435"/>
              <a:gd name="T40" fmla="*/ 155342 w 2251075"/>
              <a:gd name="T41" fmla="*/ 25637 h 11944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51075" h="1194435">
                <a:moveTo>
                  <a:pt x="155342" y="25497"/>
                </a:moveTo>
                <a:lnTo>
                  <a:pt x="160753" y="13804"/>
                </a:lnTo>
                <a:lnTo>
                  <a:pt x="169736" y="5203"/>
                </a:lnTo>
                <a:lnTo>
                  <a:pt x="181157" y="374"/>
                </a:lnTo>
                <a:lnTo>
                  <a:pt x="193883" y="0"/>
                </a:lnTo>
                <a:lnTo>
                  <a:pt x="2225300" y="506350"/>
                </a:lnTo>
                <a:lnTo>
                  <a:pt x="2237009" y="511763"/>
                </a:lnTo>
                <a:lnTo>
                  <a:pt x="2245615" y="520751"/>
                </a:lnTo>
                <a:lnTo>
                  <a:pt x="2250443" y="532178"/>
                </a:lnTo>
                <a:lnTo>
                  <a:pt x="2250821" y="544910"/>
                </a:lnTo>
                <a:lnTo>
                  <a:pt x="2095485" y="1168467"/>
                </a:lnTo>
                <a:lnTo>
                  <a:pt x="2090072" y="1180159"/>
                </a:lnTo>
                <a:lnTo>
                  <a:pt x="2081084" y="1188752"/>
                </a:lnTo>
                <a:lnTo>
                  <a:pt x="2069657" y="1193569"/>
                </a:lnTo>
                <a:lnTo>
                  <a:pt x="2056925" y="1193931"/>
                </a:lnTo>
                <a:lnTo>
                  <a:pt x="25497" y="687584"/>
                </a:lnTo>
                <a:lnTo>
                  <a:pt x="13804" y="682173"/>
                </a:lnTo>
                <a:lnTo>
                  <a:pt x="5203" y="673190"/>
                </a:lnTo>
                <a:lnTo>
                  <a:pt x="374" y="661769"/>
                </a:lnTo>
                <a:lnTo>
                  <a:pt x="0" y="649043"/>
                </a:lnTo>
                <a:lnTo>
                  <a:pt x="155342" y="25497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19"/>
          <p:cNvSpPr txBox="1"/>
          <p:nvPr/>
        </p:nvSpPr>
        <p:spPr>
          <a:xfrm rot="840000">
            <a:off x="6369050" y="2592388"/>
            <a:ext cx="1065213" cy="27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140"/>
              </a:lnSpc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SYN</a:t>
            </a:r>
            <a:r>
              <a:rPr sz="1800" spc="-5" dirty="0">
                <a:solidFill>
                  <a:srgbClr val="333399"/>
                </a:solidFill>
                <a:latin typeface="Calibri"/>
                <a:cs typeface="Calibri"/>
              </a:rPr>
              <a:t>/ACK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0"/>
          <p:cNvSpPr txBox="1"/>
          <p:nvPr/>
        </p:nvSpPr>
        <p:spPr>
          <a:xfrm rot="840000">
            <a:off x="5940425" y="2859088"/>
            <a:ext cx="1854200" cy="274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140"/>
              </a:lnSpc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MP_CA</a:t>
            </a:r>
            <a:r>
              <a:rPr sz="1800" spc="-150" dirty="0">
                <a:solidFill>
                  <a:srgbClr val="333399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AB</a:t>
            </a:r>
            <a:r>
              <a:rPr sz="1800" spc="-15" dirty="0">
                <a:solidFill>
                  <a:srgbClr val="333399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77A2C1-4E48-FA45-B27F-024CEFAF22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Setting up the Initial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0179" name="object 2"/>
          <p:cNvSpPr>
            <a:spLocks/>
          </p:cNvSpPr>
          <p:nvPr/>
        </p:nvSpPr>
        <p:spPr bwMode="auto">
          <a:xfrm>
            <a:off x="1473200" y="3313113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object 3"/>
          <p:cNvSpPr>
            <a:spLocks/>
          </p:cNvSpPr>
          <p:nvPr/>
        </p:nvSpPr>
        <p:spPr bwMode="auto">
          <a:xfrm>
            <a:off x="5670550" y="3313113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object 4"/>
          <p:cNvSpPr>
            <a:spLocks/>
          </p:cNvSpPr>
          <p:nvPr/>
        </p:nvSpPr>
        <p:spPr bwMode="auto">
          <a:xfrm>
            <a:off x="1479550" y="3281363"/>
            <a:ext cx="5803900" cy="446087"/>
          </a:xfrm>
          <a:custGeom>
            <a:avLst/>
            <a:gdLst>
              <a:gd name="T0" fmla="*/ 38091 w 5803900"/>
              <a:gd name="T1" fmla="*/ 431344 h 445770"/>
              <a:gd name="T2" fmla="*/ 151889 w 5803900"/>
              <a:gd name="T3" fmla="*/ 438965 h 445770"/>
              <a:gd name="T4" fmla="*/ 300731 w 5803900"/>
              <a:gd name="T5" fmla="*/ 446075 h 445770"/>
              <a:gd name="T6" fmla="*/ 408529 w 5803900"/>
              <a:gd name="T7" fmla="*/ 447354 h 445770"/>
              <a:gd name="T8" fmla="*/ 544703 w 5803900"/>
              <a:gd name="T9" fmla="*/ 441068 h 445770"/>
              <a:gd name="T10" fmla="*/ 669448 w 5803900"/>
              <a:gd name="T11" fmla="*/ 422693 h 445770"/>
              <a:gd name="T12" fmla="*/ 775287 w 5803900"/>
              <a:gd name="T13" fmla="*/ 386716 h 445770"/>
              <a:gd name="T14" fmla="*/ 857679 w 5803900"/>
              <a:gd name="T15" fmla="*/ 331096 h 445770"/>
              <a:gd name="T16" fmla="*/ 912806 w 5803900"/>
              <a:gd name="T17" fmla="*/ 282326 h 445770"/>
              <a:gd name="T18" fmla="*/ 969363 w 5803900"/>
              <a:gd name="T19" fmla="*/ 232261 h 445770"/>
              <a:gd name="T20" fmla="*/ 1058111 w 5803900"/>
              <a:gd name="T21" fmla="*/ 170878 h 445770"/>
              <a:gd name="T22" fmla="*/ 1174072 w 5803900"/>
              <a:gd name="T23" fmla="*/ 124374 h 445770"/>
              <a:gd name="T24" fmla="*/ 1290739 w 5803900"/>
              <a:gd name="T25" fmla="*/ 88047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0 h 445770"/>
              <a:gd name="T62" fmla="*/ 4515235 w 5803900"/>
              <a:gd name="T63" fmla="*/ 56012 h 445770"/>
              <a:gd name="T64" fmla="*/ 4603500 w 5803900"/>
              <a:gd name="T65" fmla="*/ 65547 h 445770"/>
              <a:gd name="T66" fmla="*/ 4714585 w 5803900"/>
              <a:gd name="T67" fmla="*/ 81714 h 445770"/>
              <a:gd name="T68" fmla="*/ 4836917 w 5803900"/>
              <a:gd name="T69" fmla="*/ 107341 h 445770"/>
              <a:gd name="T70" fmla="*/ 4949341 w 5803900"/>
              <a:gd name="T71" fmla="*/ 138469 h 445770"/>
              <a:gd name="T72" fmla="*/ 5056105 w 5803900"/>
              <a:gd name="T73" fmla="*/ 178582 h 445770"/>
              <a:gd name="T74" fmla="*/ 5133049 w 5803900"/>
              <a:gd name="T75" fmla="*/ 230465 h 445770"/>
              <a:gd name="T76" fmla="*/ 5192367 w 5803900"/>
              <a:gd name="T77" fmla="*/ 286825 h 445770"/>
              <a:gd name="T78" fmla="*/ 5219799 w 5803900"/>
              <a:gd name="T79" fmla="*/ 314285 h 445770"/>
              <a:gd name="T80" fmla="*/ 5278966 w 5803900"/>
              <a:gd name="T81" fmla="*/ 362971 h 445770"/>
              <a:gd name="T82" fmla="*/ 5356037 w 5803900"/>
              <a:gd name="T83" fmla="*/ 397265 h 445770"/>
              <a:gd name="T84" fmla="*/ 5465459 w 5803900"/>
              <a:gd name="T85" fmla="*/ 418942 h 445770"/>
              <a:gd name="T86" fmla="*/ 5589999 w 5803900"/>
              <a:gd name="T87" fmla="*/ 432049 h 445770"/>
              <a:gd name="T88" fmla="*/ 5704358 w 5803900"/>
              <a:gd name="T89" fmla="*/ 438734 h 445770"/>
              <a:gd name="T90" fmla="*/ 5794446 w 5803900"/>
              <a:gd name="T91" fmla="*/ 441332 h 445770"/>
              <a:gd name="T92" fmla="*/ 5803888 w 5803900"/>
              <a:gd name="T93" fmla="*/ 441441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object 8"/>
          <p:cNvSpPr>
            <a:spLocks/>
          </p:cNvSpPr>
          <p:nvPr/>
        </p:nvSpPr>
        <p:spPr bwMode="auto">
          <a:xfrm>
            <a:off x="3460750" y="4113213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bject 9"/>
          <p:cNvSpPr>
            <a:spLocks/>
          </p:cNvSpPr>
          <p:nvPr/>
        </p:nvSpPr>
        <p:spPr bwMode="auto">
          <a:xfrm>
            <a:off x="5537200" y="41132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bject 10"/>
          <p:cNvSpPr>
            <a:spLocks/>
          </p:cNvSpPr>
          <p:nvPr/>
        </p:nvSpPr>
        <p:spPr bwMode="auto">
          <a:xfrm>
            <a:off x="5537200" y="41132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bject 11"/>
          <p:cNvSpPr>
            <a:spLocks/>
          </p:cNvSpPr>
          <p:nvPr/>
        </p:nvSpPr>
        <p:spPr bwMode="auto">
          <a:xfrm>
            <a:off x="3460750" y="4113213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object 12"/>
          <p:cNvSpPr>
            <a:spLocks noChangeArrowheads="1"/>
          </p:cNvSpPr>
          <p:nvPr/>
        </p:nvSpPr>
        <p:spPr bwMode="auto">
          <a:xfrm>
            <a:off x="7353300" y="3198813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0187" name="object 13"/>
          <p:cNvSpPr>
            <a:spLocks/>
          </p:cNvSpPr>
          <p:nvPr/>
        </p:nvSpPr>
        <p:spPr bwMode="auto">
          <a:xfrm>
            <a:off x="3460750" y="3046413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object 14"/>
          <p:cNvSpPr>
            <a:spLocks/>
          </p:cNvSpPr>
          <p:nvPr/>
        </p:nvSpPr>
        <p:spPr bwMode="auto">
          <a:xfrm>
            <a:off x="5537200" y="3046413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object 15"/>
          <p:cNvSpPr>
            <a:spLocks/>
          </p:cNvSpPr>
          <p:nvPr/>
        </p:nvSpPr>
        <p:spPr bwMode="auto">
          <a:xfrm>
            <a:off x="5537200" y="3046413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bject 16"/>
          <p:cNvSpPr>
            <a:spLocks/>
          </p:cNvSpPr>
          <p:nvPr/>
        </p:nvSpPr>
        <p:spPr bwMode="auto">
          <a:xfrm>
            <a:off x="3460750" y="3046413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object 17"/>
          <p:cNvSpPr>
            <a:spLocks/>
          </p:cNvSpPr>
          <p:nvPr/>
        </p:nvSpPr>
        <p:spPr bwMode="auto">
          <a:xfrm>
            <a:off x="1473200" y="3729038"/>
            <a:ext cx="1989138" cy="652462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214 h 651510"/>
              <a:gd name="T4" fmla="*/ 149067 w 1988185"/>
              <a:gd name="T5" fmla="*/ 4768 h 651510"/>
              <a:gd name="T6" fmla="*/ 222670 w 1988185"/>
              <a:gd name="T7" fmla="*/ 10540 h 651510"/>
              <a:gd name="T8" fmla="*/ 295146 w 1988185"/>
              <a:gd name="T9" fmla="*/ 18414 h 651510"/>
              <a:gd name="T10" fmla="*/ 366128 w 1988185"/>
              <a:gd name="T11" fmla="*/ 28256 h 651510"/>
              <a:gd name="T12" fmla="*/ 435240 w 1988185"/>
              <a:gd name="T13" fmla="*/ 39949 h 651510"/>
              <a:gd name="T14" fmla="*/ 502109 w 1988185"/>
              <a:gd name="T15" fmla="*/ 53368 h 651510"/>
              <a:gd name="T16" fmla="*/ 566361 w 1988185"/>
              <a:gd name="T17" fmla="*/ 68389 h 651510"/>
              <a:gd name="T18" fmla="*/ 627620 w 1988185"/>
              <a:gd name="T19" fmla="*/ 84892 h 651510"/>
              <a:gd name="T20" fmla="*/ 685513 w 1988185"/>
              <a:gd name="T21" fmla="*/ 102749 h 651510"/>
              <a:gd name="T22" fmla="*/ 739669 w 1988185"/>
              <a:gd name="T23" fmla="*/ 121839 h 651510"/>
              <a:gd name="T24" fmla="*/ 789710 w 1988185"/>
              <a:gd name="T25" fmla="*/ 142038 h 651510"/>
              <a:gd name="T26" fmla="*/ 835265 w 1988185"/>
              <a:gd name="T27" fmla="*/ 163223 h 651510"/>
              <a:gd name="T28" fmla="*/ 875959 w 1988185"/>
              <a:gd name="T29" fmla="*/ 185273 h 651510"/>
              <a:gd name="T30" fmla="*/ 911418 w 1988185"/>
              <a:gd name="T31" fmla="*/ 208061 h 651510"/>
              <a:gd name="T32" fmla="*/ 965136 w 1988185"/>
              <a:gd name="T33" fmla="*/ 255363 h 651510"/>
              <a:gd name="T34" fmla="*/ 993429 w 1988185"/>
              <a:gd name="T35" fmla="*/ 304142 h 651510"/>
              <a:gd name="T36" fmla="*/ 1000782 w 1988185"/>
              <a:gd name="T37" fmla="*/ 353418 h 651510"/>
              <a:gd name="T38" fmla="*/ 1011563 w 1988185"/>
              <a:gd name="T39" fmla="*/ 377935 h 651510"/>
              <a:gd name="T40" fmla="*/ 1052944 w 1988185"/>
              <a:gd name="T41" fmla="*/ 426105 h 651510"/>
              <a:gd name="T42" fmla="*/ 1118255 w 1988185"/>
              <a:gd name="T43" fmla="*/ 472302 h 651510"/>
              <a:gd name="T44" fmla="*/ 1158950 w 1988185"/>
              <a:gd name="T45" fmla="*/ 494353 h 651510"/>
              <a:gd name="T46" fmla="*/ 1204506 w 1988185"/>
              <a:gd name="T47" fmla="*/ 515542 h 651510"/>
              <a:gd name="T48" fmla="*/ 1254549 w 1988185"/>
              <a:gd name="T49" fmla="*/ 535743 h 651510"/>
              <a:gd name="T50" fmla="*/ 1308706 w 1988185"/>
              <a:gd name="T51" fmla="*/ 554834 h 651510"/>
              <a:gd name="T52" fmla="*/ 1366601 w 1988185"/>
              <a:gd name="T53" fmla="*/ 572693 h 651510"/>
              <a:gd name="T54" fmla="*/ 1427863 w 1988185"/>
              <a:gd name="T55" fmla="*/ 589194 h 651510"/>
              <a:gd name="T56" fmla="*/ 1492117 w 1988185"/>
              <a:gd name="T57" fmla="*/ 604217 h 651510"/>
              <a:gd name="T58" fmla="*/ 1558987 w 1988185"/>
              <a:gd name="T59" fmla="*/ 617637 h 651510"/>
              <a:gd name="T60" fmla="*/ 1628102 w 1988185"/>
              <a:gd name="T61" fmla="*/ 629330 h 651510"/>
              <a:gd name="T62" fmla="*/ 1699086 w 1988185"/>
              <a:gd name="T63" fmla="*/ 639174 h 651510"/>
              <a:gd name="T64" fmla="*/ 1771567 w 1988185"/>
              <a:gd name="T65" fmla="*/ 647045 h 651510"/>
              <a:gd name="T66" fmla="*/ 1845169 w 1988185"/>
              <a:gd name="T67" fmla="*/ 652820 h 651510"/>
              <a:gd name="T68" fmla="*/ 1919520 w 1988185"/>
              <a:gd name="T69" fmla="*/ 656375 h 651510"/>
              <a:gd name="T70" fmla="*/ 1994246 w 1988185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bject 18"/>
          <p:cNvSpPr>
            <a:spLocks/>
          </p:cNvSpPr>
          <p:nvPr/>
        </p:nvSpPr>
        <p:spPr bwMode="auto">
          <a:xfrm>
            <a:off x="5670550" y="3729038"/>
            <a:ext cx="1682750" cy="652462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214 h 651510"/>
              <a:gd name="T4" fmla="*/ 1556955 w 1682750"/>
              <a:gd name="T5" fmla="*/ 4768 h 651510"/>
              <a:gd name="T6" fmla="*/ 1494851 w 1682750"/>
              <a:gd name="T7" fmla="*/ 10540 h 651510"/>
              <a:gd name="T8" fmla="*/ 1433694 w 1682750"/>
              <a:gd name="T9" fmla="*/ 18414 h 651510"/>
              <a:gd name="T10" fmla="*/ 1373799 w 1682750"/>
              <a:gd name="T11" fmla="*/ 28256 h 651510"/>
              <a:gd name="T12" fmla="*/ 1315481 w 1682750"/>
              <a:gd name="T13" fmla="*/ 39949 h 651510"/>
              <a:gd name="T14" fmla="*/ 1259057 w 1682750"/>
              <a:gd name="T15" fmla="*/ 53368 h 651510"/>
              <a:gd name="T16" fmla="*/ 1204841 w 1682750"/>
              <a:gd name="T17" fmla="*/ 68389 h 651510"/>
              <a:gd name="T18" fmla="*/ 1153150 w 1682750"/>
              <a:gd name="T19" fmla="*/ 84892 h 651510"/>
              <a:gd name="T20" fmla="*/ 1104297 w 1682750"/>
              <a:gd name="T21" fmla="*/ 102749 h 651510"/>
              <a:gd name="T22" fmla="*/ 1058601 w 1682750"/>
              <a:gd name="T23" fmla="*/ 121839 h 651510"/>
              <a:gd name="T24" fmla="*/ 1016374 w 1682750"/>
              <a:gd name="T25" fmla="*/ 142038 h 651510"/>
              <a:gd name="T26" fmla="*/ 977934 w 1682750"/>
              <a:gd name="T27" fmla="*/ 163223 h 651510"/>
              <a:gd name="T28" fmla="*/ 943596 w 1682750"/>
              <a:gd name="T29" fmla="*/ 185273 h 651510"/>
              <a:gd name="T30" fmla="*/ 888486 w 1682750"/>
              <a:gd name="T31" fmla="*/ 231466 h 651510"/>
              <a:gd name="T32" fmla="*/ 853569 w 1682750"/>
              <a:gd name="T33" fmla="*/ 279629 h 651510"/>
              <a:gd name="T34" fmla="*/ 841369 w 1682750"/>
              <a:gd name="T35" fmla="*/ 328778 h 651510"/>
              <a:gd name="T36" fmla="*/ 838267 w 1682750"/>
              <a:gd name="T37" fmla="*/ 353418 h 651510"/>
              <a:gd name="T38" fmla="*/ 829170 w 1682750"/>
              <a:gd name="T39" fmla="*/ 377935 h 651510"/>
              <a:gd name="T40" fmla="*/ 794253 w 1682750"/>
              <a:gd name="T41" fmla="*/ 426105 h 651510"/>
              <a:gd name="T42" fmla="*/ 739143 w 1682750"/>
              <a:gd name="T43" fmla="*/ 472302 h 651510"/>
              <a:gd name="T44" fmla="*/ 704805 w 1682750"/>
              <a:gd name="T45" fmla="*/ 494353 h 651510"/>
              <a:gd name="T46" fmla="*/ 666364 w 1682750"/>
              <a:gd name="T47" fmla="*/ 515542 h 651510"/>
              <a:gd name="T48" fmla="*/ 624138 w 1682750"/>
              <a:gd name="T49" fmla="*/ 535743 h 651510"/>
              <a:gd name="T50" fmla="*/ 578441 w 1682750"/>
              <a:gd name="T51" fmla="*/ 554834 h 651510"/>
              <a:gd name="T52" fmla="*/ 529589 w 1682750"/>
              <a:gd name="T53" fmla="*/ 572693 h 651510"/>
              <a:gd name="T54" fmla="*/ 477898 w 1682750"/>
              <a:gd name="T55" fmla="*/ 589194 h 651510"/>
              <a:gd name="T56" fmla="*/ 423682 w 1682750"/>
              <a:gd name="T57" fmla="*/ 604217 h 651510"/>
              <a:gd name="T58" fmla="*/ 367257 w 1682750"/>
              <a:gd name="T59" fmla="*/ 617637 h 651510"/>
              <a:gd name="T60" fmla="*/ 308940 w 1682750"/>
              <a:gd name="T61" fmla="*/ 629330 h 651510"/>
              <a:gd name="T62" fmla="*/ 249045 w 1682750"/>
              <a:gd name="T63" fmla="*/ 639174 h 651510"/>
              <a:gd name="T64" fmla="*/ 187888 w 1682750"/>
              <a:gd name="T65" fmla="*/ 647045 h 651510"/>
              <a:gd name="T66" fmla="*/ 125784 w 1682750"/>
              <a:gd name="T67" fmla="*/ 652820 h 651510"/>
              <a:gd name="T68" fmla="*/ 63050 w 1682750"/>
              <a:gd name="T69" fmla="*/ 656375 h 651510"/>
              <a:gd name="T70" fmla="*/ 0 w 1682750"/>
              <a:gd name="T71" fmla="*/ 657586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bject 19"/>
          <p:cNvSpPr txBox="1">
            <a:spLocks noChangeArrowheads="1"/>
          </p:cNvSpPr>
          <p:nvPr/>
        </p:nvSpPr>
        <p:spPr bwMode="auto">
          <a:xfrm>
            <a:off x="6965950" y="1998663"/>
            <a:ext cx="1752600" cy="823912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pic>
        <p:nvPicPr>
          <p:cNvPr id="5019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3109913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227B4C-1410-4B42-BCD2-4F55D5666D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2227" name="object 2"/>
          <p:cNvSpPr>
            <a:spLocks/>
          </p:cNvSpPr>
          <p:nvPr/>
        </p:nvSpPr>
        <p:spPr bwMode="auto">
          <a:xfrm>
            <a:off x="1473200" y="3089275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3"/>
          <p:cNvSpPr>
            <a:spLocks/>
          </p:cNvSpPr>
          <p:nvPr/>
        </p:nvSpPr>
        <p:spPr bwMode="auto">
          <a:xfrm>
            <a:off x="5670550" y="3089275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4"/>
          <p:cNvSpPr>
            <a:spLocks/>
          </p:cNvSpPr>
          <p:nvPr/>
        </p:nvSpPr>
        <p:spPr bwMode="auto">
          <a:xfrm>
            <a:off x="1479550" y="3057525"/>
            <a:ext cx="5803900" cy="444500"/>
          </a:xfrm>
          <a:custGeom>
            <a:avLst/>
            <a:gdLst>
              <a:gd name="T0" fmla="*/ 38091 w 5803900"/>
              <a:gd name="T1" fmla="*/ 420717 h 445770"/>
              <a:gd name="T2" fmla="*/ 151889 w 5803900"/>
              <a:gd name="T3" fmla="*/ 428150 h 445770"/>
              <a:gd name="T4" fmla="*/ 300731 w 5803900"/>
              <a:gd name="T5" fmla="*/ 435083 h 445770"/>
              <a:gd name="T6" fmla="*/ 408529 w 5803900"/>
              <a:gd name="T7" fmla="*/ 436331 h 445770"/>
              <a:gd name="T8" fmla="*/ 544703 w 5803900"/>
              <a:gd name="T9" fmla="*/ 430201 h 445770"/>
              <a:gd name="T10" fmla="*/ 669448 w 5803900"/>
              <a:gd name="T11" fmla="*/ 412279 h 445770"/>
              <a:gd name="T12" fmla="*/ 775287 w 5803900"/>
              <a:gd name="T13" fmla="*/ 377187 h 445770"/>
              <a:gd name="T14" fmla="*/ 857679 w 5803900"/>
              <a:gd name="T15" fmla="*/ 322938 h 445770"/>
              <a:gd name="T16" fmla="*/ 912806 w 5803900"/>
              <a:gd name="T17" fmla="*/ 275370 h 445770"/>
              <a:gd name="T18" fmla="*/ 969363 w 5803900"/>
              <a:gd name="T19" fmla="*/ 226538 h 445770"/>
              <a:gd name="T20" fmla="*/ 1058111 w 5803900"/>
              <a:gd name="T21" fmla="*/ 166669 h 445770"/>
              <a:gd name="T22" fmla="*/ 1174072 w 5803900"/>
              <a:gd name="T23" fmla="*/ 121308 h 445770"/>
              <a:gd name="T24" fmla="*/ 1290739 w 5803900"/>
              <a:gd name="T25" fmla="*/ 85879 h 445770"/>
              <a:gd name="T26" fmla="*/ 1412872 w 5803900"/>
              <a:gd name="T27" fmla="*/ 56434 h 445770"/>
              <a:gd name="T28" fmla="*/ 1522174 w 5803900"/>
              <a:gd name="T29" fmla="*/ 38281 h 445770"/>
              <a:gd name="T30" fmla="*/ 1608972 w 5803900"/>
              <a:gd name="T31" fmla="*/ 28049 h 445770"/>
              <a:gd name="T32" fmla="*/ 1710337 w 5803900"/>
              <a:gd name="T33" fmla="*/ 19315 h 445770"/>
              <a:gd name="T34" fmla="*/ 1829201 w 5803900"/>
              <a:gd name="T35" fmla="*/ 12076 h 445770"/>
              <a:gd name="T36" fmla="*/ 1968498 w 5803900"/>
              <a:gd name="T37" fmla="*/ 6338 h 445770"/>
              <a:gd name="T38" fmla="*/ 2138015 w 5803900"/>
              <a:gd name="T39" fmla="*/ 2373 h 445770"/>
              <a:gd name="T40" fmla="*/ 2340146 w 5803900"/>
              <a:gd name="T41" fmla="*/ 346 h 445770"/>
              <a:gd name="T42" fmla="*/ 2566739 w 5803900"/>
              <a:gd name="T43" fmla="*/ 68 h 445770"/>
              <a:gd name="T44" fmla="*/ 2809638 w 5803900"/>
              <a:gd name="T45" fmla="*/ 1345 h 445770"/>
              <a:gd name="T46" fmla="*/ 3060692 w 5803900"/>
              <a:gd name="T47" fmla="*/ 3998 h 445770"/>
              <a:gd name="T48" fmla="*/ 3311747 w 5803900"/>
              <a:gd name="T49" fmla="*/ 7835 h 445770"/>
              <a:gd name="T50" fmla="*/ 3554649 w 5803900"/>
              <a:gd name="T51" fmla="*/ 12670 h 445770"/>
              <a:gd name="T52" fmla="*/ 3781246 w 5803900"/>
              <a:gd name="T53" fmla="*/ 18315 h 445770"/>
              <a:gd name="T54" fmla="*/ 3983383 w 5803900"/>
              <a:gd name="T55" fmla="*/ 24583 h 445770"/>
              <a:gd name="T56" fmla="*/ 4152909 w 5803900"/>
              <a:gd name="T57" fmla="*/ 31284 h 445770"/>
              <a:gd name="T58" fmla="*/ 4292606 w 5803900"/>
              <a:gd name="T59" fmla="*/ 38418 h 445770"/>
              <a:gd name="T60" fmla="*/ 4412493 w 5803900"/>
              <a:gd name="T61" fmla="*/ 46162 h 445770"/>
              <a:gd name="T62" fmla="*/ 4515235 w 5803900"/>
              <a:gd name="T63" fmla="*/ 54630 h 445770"/>
              <a:gd name="T64" fmla="*/ 4603500 w 5803900"/>
              <a:gd name="T65" fmla="*/ 63932 h 445770"/>
              <a:gd name="T66" fmla="*/ 4714585 w 5803900"/>
              <a:gd name="T67" fmla="*/ 79700 h 445770"/>
              <a:gd name="T68" fmla="*/ 4836917 w 5803900"/>
              <a:gd name="T69" fmla="*/ 104697 h 445770"/>
              <a:gd name="T70" fmla="*/ 4949341 w 5803900"/>
              <a:gd name="T71" fmla="*/ 135059 h 445770"/>
              <a:gd name="T72" fmla="*/ 5056105 w 5803900"/>
              <a:gd name="T73" fmla="*/ 174181 h 445770"/>
              <a:gd name="T74" fmla="*/ 5133049 w 5803900"/>
              <a:gd name="T75" fmla="*/ 224787 h 445770"/>
              <a:gd name="T76" fmla="*/ 5192367 w 5803900"/>
              <a:gd name="T77" fmla="*/ 279758 h 445770"/>
              <a:gd name="T78" fmla="*/ 5219799 w 5803900"/>
              <a:gd name="T79" fmla="*/ 306542 h 445770"/>
              <a:gd name="T80" fmla="*/ 5278966 w 5803900"/>
              <a:gd name="T81" fmla="*/ 354028 h 445770"/>
              <a:gd name="T82" fmla="*/ 5356037 w 5803900"/>
              <a:gd name="T83" fmla="*/ 387477 h 445770"/>
              <a:gd name="T84" fmla="*/ 5465459 w 5803900"/>
              <a:gd name="T85" fmla="*/ 408620 h 445770"/>
              <a:gd name="T86" fmla="*/ 5589999 w 5803900"/>
              <a:gd name="T87" fmla="*/ 421404 h 445770"/>
              <a:gd name="T88" fmla="*/ 5704358 w 5803900"/>
              <a:gd name="T89" fmla="*/ 427923 h 445770"/>
              <a:gd name="T90" fmla="*/ 5794446 w 5803900"/>
              <a:gd name="T91" fmla="*/ 430458 h 445770"/>
              <a:gd name="T92" fmla="*/ 5803888 w 5803900"/>
              <a:gd name="T93" fmla="*/ 430565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8"/>
          <p:cNvSpPr>
            <a:spLocks/>
          </p:cNvSpPr>
          <p:nvPr/>
        </p:nvSpPr>
        <p:spPr bwMode="auto">
          <a:xfrm>
            <a:off x="3460750" y="3889375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9"/>
          <p:cNvSpPr>
            <a:spLocks/>
          </p:cNvSpPr>
          <p:nvPr/>
        </p:nvSpPr>
        <p:spPr bwMode="auto">
          <a:xfrm>
            <a:off x="5537200" y="3889375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object 10"/>
          <p:cNvSpPr>
            <a:spLocks/>
          </p:cNvSpPr>
          <p:nvPr/>
        </p:nvSpPr>
        <p:spPr bwMode="auto">
          <a:xfrm>
            <a:off x="5537200" y="3889375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object 11"/>
          <p:cNvSpPr>
            <a:spLocks/>
          </p:cNvSpPr>
          <p:nvPr/>
        </p:nvSpPr>
        <p:spPr bwMode="auto">
          <a:xfrm>
            <a:off x="3460750" y="3889375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object 12"/>
          <p:cNvSpPr>
            <a:spLocks noChangeArrowheads="1"/>
          </p:cNvSpPr>
          <p:nvPr/>
        </p:nvSpPr>
        <p:spPr bwMode="auto">
          <a:xfrm>
            <a:off x="7353300" y="2974975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2235" name="object 13"/>
          <p:cNvSpPr>
            <a:spLocks/>
          </p:cNvSpPr>
          <p:nvPr/>
        </p:nvSpPr>
        <p:spPr bwMode="auto">
          <a:xfrm>
            <a:off x="3460750" y="2822575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14"/>
          <p:cNvSpPr>
            <a:spLocks/>
          </p:cNvSpPr>
          <p:nvPr/>
        </p:nvSpPr>
        <p:spPr bwMode="auto">
          <a:xfrm>
            <a:off x="5537200" y="2822575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object 15"/>
          <p:cNvSpPr>
            <a:spLocks/>
          </p:cNvSpPr>
          <p:nvPr/>
        </p:nvSpPr>
        <p:spPr bwMode="auto">
          <a:xfrm>
            <a:off x="5537200" y="2822575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object 16"/>
          <p:cNvSpPr>
            <a:spLocks/>
          </p:cNvSpPr>
          <p:nvPr/>
        </p:nvSpPr>
        <p:spPr bwMode="auto">
          <a:xfrm>
            <a:off x="3460750" y="2822575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object 17"/>
          <p:cNvSpPr>
            <a:spLocks/>
          </p:cNvSpPr>
          <p:nvPr/>
        </p:nvSpPr>
        <p:spPr bwMode="auto">
          <a:xfrm>
            <a:off x="1473200" y="3505200"/>
            <a:ext cx="1989138" cy="650875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193 h 651510"/>
              <a:gd name="T4" fmla="*/ 149067 w 1988185"/>
              <a:gd name="T5" fmla="*/ 4684 h 651510"/>
              <a:gd name="T6" fmla="*/ 222670 w 1988185"/>
              <a:gd name="T7" fmla="*/ 10365 h 651510"/>
              <a:gd name="T8" fmla="*/ 295146 w 1988185"/>
              <a:gd name="T9" fmla="*/ 18099 h 651510"/>
              <a:gd name="T10" fmla="*/ 366128 w 1988185"/>
              <a:gd name="T11" fmla="*/ 27780 h 651510"/>
              <a:gd name="T12" fmla="*/ 435240 w 1988185"/>
              <a:gd name="T13" fmla="*/ 39275 h 651510"/>
              <a:gd name="T14" fmla="*/ 502109 w 1988185"/>
              <a:gd name="T15" fmla="*/ 52468 h 651510"/>
              <a:gd name="T16" fmla="*/ 566361 w 1988185"/>
              <a:gd name="T17" fmla="*/ 67232 h 651510"/>
              <a:gd name="T18" fmla="*/ 627620 w 1988185"/>
              <a:gd name="T19" fmla="*/ 83456 h 651510"/>
              <a:gd name="T20" fmla="*/ 685513 w 1988185"/>
              <a:gd name="T21" fmla="*/ 101011 h 651510"/>
              <a:gd name="T22" fmla="*/ 739669 w 1988185"/>
              <a:gd name="T23" fmla="*/ 119780 h 651510"/>
              <a:gd name="T24" fmla="*/ 789710 w 1988185"/>
              <a:gd name="T25" fmla="*/ 139638 h 651510"/>
              <a:gd name="T26" fmla="*/ 835265 w 1988185"/>
              <a:gd name="T27" fmla="*/ 160465 h 651510"/>
              <a:gd name="T28" fmla="*/ 875959 w 1988185"/>
              <a:gd name="T29" fmla="*/ 182141 h 651510"/>
              <a:gd name="T30" fmla="*/ 911418 w 1988185"/>
              <a:gd name="T31" fmla="*/ 204543 h 651510"/>
              <a:gd name="T32" fmla="*/ 965136 w 1988185"/>
              <a:gd name="T33" fmla="*/ 251047 h 651510"/>
              <a:gd name="T34" fmla="*/ 993429 w 1988185"/>
              <a:gd name="T35" fmla="*/ 299001 h 651510"/>
              <a:gd name="T36" fmla="*/ 1000782 w 1988185"/>
              <a:gd name="T37" fmla="*/ 347444 h 651510"/>
              <a:gd name="T38" fmla="*/ 1011563 w 1988185"/>
              <a:gd name="T39" fmla="*/ 371547 h 651510"/>
              <a:gd name="T40" fmla="*/ 1052944 w 1988185"/>
              <a:gd name="T41" fmla="*/ 418903 h 651510"/>
              <a:gd name="T42" fmla="*/ 1118255 w 1988185"/>
              <a:gd name="T43" fmla="*/ 464320 h 651510"/>
              <a:gd name="T44" fmla="*/ 1158950 w 1988185"/>
              <a:gd name="T45" fmla="*/ 485998 h 651510"/>
              <a:gd name="T46" fmla="*/ 1204506 w 1988185"/>
              <a:gd name="T47" fmla="*/ 506829 h 651510"/>
              <a:gd name="T48" fmla="*/ 1254549 w 1988185"/>
              <a:gd name="T49" fmla="*/ 526688 h 651510"/>
              <a:gd name="T50" fmla="*/ 1308706 w 1988185"/>
              <a:gd name="T51" fmla="*/ 545456 h 651510"/>
              <a:gd name="T52" fmla="*/ 1366601 w 1988185"/>
              <a:gd name="T53" fmla="*/ 563013 h 651510"/>
              <a:gd name="T54" fmla="*/ 1427863 w 1988185"/>
              <a:gd name="T55" fmla="*/ 579236 h 651510"/>
              <a:gd name="T56" fmla="*/ 1492117 w 1988185"/>
              <a:gd name="T57" fmla="*/ 594004 h 651510"/>
              <a:gd name="T58" fmla="*/ 1558987 w 1988185"/>
              <a:gd name="T59" fmla="*/ 607197 h 651510"/>
              <a:gd name="T60" fmla="*/ 1628102 w 1988185"/>
              <a:gd name="T61" fmla="*/ 618692 h 651510"/>
              <a:gd name="T62" fmla="*/ 1699086 w 1988185"/>
              <a:gd name="T63" fmla="*/ 628370 h 651510"/>
              <a:gd name="T64" fmla="*/ 1771567 w 1988185"/>
              <a:gd name="T65" fmla="*/ 636108 h 651510"/>
              <a:gd name="T66" fmla="*/ 1845169 w 1988185"/>
              <a:gd name="T67" fmla="*/ 641785 h 651510"/>
              <a:gd name="T68" fmla="*/ 1919520 w 1988185"/>
              <a:gd name="T69" fmla="*/ 645280 h 651510"/>
              <a:gd name="T70" fmla="*/ 1994246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object 18"/>
          <p:cNvSpPr>
            <a:spLocks/>
          </p:cNvSpPr>
          <p:nvPr/>
        </p:nvSpPr>
        <p:spPr bwMode="auto">
          <a:xfrm>
            <a:off x="5670550" y="3505200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object 19"/>
          <p:cNvSpPr txBox="1">
            <a:spLocks noChangeArrowheads="1"/>
          </p:cNvSpPr>
          <p:nvPr/>
        </p:nvSpPr>
        <p:spPr bwMode="auto">
          <a:xfrm>
            <a:off x="6965950" y="1774825"/>
            <a:ext cx="1752600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2242" name="object 20"/>
          <p:cNvSpPr>
            <a:spLocks/>
          </p:cNvSpPr>
          <p:nvPr/>
        </p:nvSpPr>
        <p:spPr bwMode="auto">
          <a:xfrm>
            <a:off x="2049463" y="3589338"/>
            <a:ext cx="1400175" cy="835025"/>
          </a:xfrm>
          <a:custGeom>
            <a:avLst/>
            <a:gdLst>
              <a:gd name="T0" fmla="*/ 116566 w 1400810"/>
              <a:gd name="T1" fmla="*/ 0 h 834389"/>
              <a:gd name="T2" fmla="*/ 104626 w 1400810"/>
              <a:gd name="T3" fmla="*/ 4618 h 834389"/>
              <a:gd name="T4" fmla="*/ 95570 w 1400810"/>
              <a:gd name="T5" fmla="*/ 13629 h 834389"/>
              <a:gd name="T6" fmla="*/ 90799 w 1400810"/>
              <a:gd name="T7" fmla="*/ 26019 h 834389"/>
              <a:gd name="T8" fmla="*/ 0 w 1400810"/>
              <a:gd name="T9" fmla="*/ 614022 h 834389"/>
              <a:gd name="T10" fmla="*/ 4579 w 1400810"/>
              <a:gd name="T11" fmla="*/ 626055 h 834389"/>
              <a:gd name="T12" fmla="*/ 13518 w 1400810"/>
              <a:gd name="T13" fmla="*/ 635190 h 834389"/>
              <a:gd name="T14" fmla="*/ 25793 w 1400810"/>
              <a:gd name="T15" fmla="*/ 640011 h 834389"/>
              <a:gd name="T16" fmla="*/ 1279348 w 1400810"/>
              <a:gd name="T17" fmla="*/ 838684 h 834389"/>
              <a:gd name="T18" fmla="*/ 1291281 w 1400810"/>
              <a:gd name="T19" fmla="*/ 834077 h 834389"/>
              <a:gd name="T20" fmla="*/ 1300334 w 1400810"/>
              <a:gd name="T21" fmla="*/ 825067 h 834389"/>
              <a:gd name="T22" fmla="*/ 1305098 w 1400810"/>
              <a:gd name="T23" fmla="*/ 812685 h 834389"/>
              <a:gd name="T24" fmla="*/ 1395898 w 1400810"/>
              <a:gd name="T25" fmla="*/ 224660 h 834389"/>
              <a:gd name="T26" fmla="*/ 1391330 w 1400810"/>
              <a:gd name="T27" fmla="*/ 212624 h 834389"/>
              <a:gd name="T28" fmla="*/ 1382395 w 1400810"/>
              <a:gd name="T29" fmla="*/ 203495 h 834389"/>
              <a:gd name="T30" fmla="*/ 1370118 w 1400810"/>
              <a:gd name="T31" fmla="*/ 198691 h 834389"/>
              <a:gd name="T32" fmla="*/ 116566 w 1400810"/>
              <a:gd name="T33" fmla="*/ 0 h 8343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0810" h="834389">
                <a:moveTo>
                  <a:pt x="116937" y="0"/>
                </a:moveTo>
                <a:lnTo>
                  <a:pt x="104959" y="4591"/>
                </a:lnTo>
                <a:lnTo>
                  <a:pt x="95871" y="13559"/>
                </a:lnTo>
                <a:lnTo>
                  <a:pt x="91086" y="25879"/>
                </a:lnTo>
                <a:lnTo>
                  <a:pt x="0" y="610755"/>
                </a:lnTo>
                <a:lnTo>
                  <a:pt x="4593" y="622725"/>
                </a:lnTo>
                <a:lnTo>
                  <a:pt x="13560" y="631811"/>
                </a:lnTo>
                <a:lnTo>
                  <a:pt x="25877" y="636607"/>
                </a:lnTo>
                <a:lnTo>
                  <a:pt x="1283415" y="834223"/>
                </a:lnTo>
                <a:lnTo>
                  <a:pt x="1295386" y="829641"/>
                </a:lnTo>
                <a:lnTo>
                  <a:pt x="1304468" y="820678"/>
                </a:lnTo>
                <a:lnTo>
                  <a:pt x="1309246" y="808361"/>
                </a:lnTo>
                <a:lnTo>
                  <a:pt x="1400335" y="223465"/>
                </a:lnTo>
                <a:lnTo>
                  <a:pt x="1395753" y="211493"/>
                </a:lnTo>
                <a:lnTo>
                  <a:pt x="1386790" y="202412"/>
                </a:lnTo>
                <a:lnTo>
                  <a:pt x="1374473" y="197634"/>
                </a:lnTo>
                <a:lnTo>
                  <a:pt x="116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object 21"/>
          <p:cNvSpPr>
            <a:spLocks/>
          </p:cNvSpPr>
          <p:nvPr/>
        </p:nvSpPr>
        <p:spPr bwMode="auto">
          <a:xfrm>
            <a:off x="2049463" y="3589338"/>
            <a:ext cx="1400175" cy="835025"/>
          </a:xfrm>
          <a:custGeom>
            <a:avLst/>
            <a:gdLst>
              <a:gd name="T0" fmla="*/ 90799 w 1400810"/>
              <a:gd name="T1" fmla="*/ 26019 h 834389"/>
              <a:gd name="T2" fmla="*/ 95570 w 1400810"/>
              <a:gd name="T3" fmla="*/ 13629 h 834389"/>
              <a:gd name="T4" fmla="*/ 104626 w 1400810"/>
              <a:gd name="T5" fmla="*/ 4618 h 834389"/>
              <a:gd name="T6" fmla="*/ 116566 w 1400810"/>
              <a:gd name="T7" fmla="*/ 0 h 834389"/>
              <a:gd name="T8" fmla="*/ 1370118 w 1400810"/>
              <a:gd name="T9" fmla="*/ 198691 h 834389"/>
              <a:gd name="T10" fmla="*/ 1382395 w 1400810"/>
              <a:gd name="T11" fmla="*/ 203495 h 834389"/>
              <a:gd name="T12" fmla="*/ 1391330 w 1400810"/>
              <a:gd name="T13" fmla="*/ 212624 h 834389"/>
              <a:gd name="T14" fmla="*/ 1395898 w 1400810"/>
              <a:gd name="T15" fmla="*/ 224660 h 834389"/>
              <a:gd name="T16" fmla="*/ 1305098 w 1400810"/>
              <a:gd name="T17" fmla="*/ 812685 h 834389"/>
              <a:gd name="T18" fmla="*/ 1300334 w 1400810"/>
              <a:gd name="T19" fmla="*/ 825067 h 834389"/>
              <a:gd name="T20" fmla="*/ 1291281 w 1400810"/>
              <a:gd name="T21" fmla="*/ 834077 h 834389"/>
              <a:gd name="T22" fmla="*/ 1279348 w 1400810"/>
              <a:gd name="T23" fmla="*/ 838684 h 834389"/>
              <a:gd name="T24" fmla="*/ 25793 w 1400810"/>
              <a:gd name="T25" fmla="*/ 640011 h 834389"/>
              <a:gd name="T26" fmla="*/ 13518 w 1400810"/>
              <a:gd name="T27" fmla="*/ 635190 h 834389"/>
              <a:gd name="T28" fmla="*/ 4579 w 1400810"/>
              <a:gd name="T29" fmla="*/ 626055 h 834389"/>
              <a:gd name="T30" fmla="*/ 0 w 1400810"/>
              <a:gd name="T31" fmla="*/ 614022 h 834389"/>
              <a:gd name="T32" fmla="*/ 90799 w 1400810"/>
              <a:gd name="T33" fmla="*/ 26019 h 8343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0810" h="834389">
                <a:moveTo>
                  <a:pt x="91086" y="25879"/>
                </a:moveTo>
                <a:lnTo>
                  <a:pt x="95871" y="13559"/>
                </a:lnTo>
                <a:lnTo>
                  <a:pt x="104959" y="4591"/>
                </a:lnTo>
                <a:lnTo>
                  <a:pt x="116937" y="0"/>
                </a:lnTo>
                <a:lnTo>
                  <a:pt x="1374473" y="197634"/>
                </a:lnTo>
                <a:lnTo>
                  <a:pt x="1386790" y="202412"/>
                </a:lnTo>
                <a:lnTo>
                  <a:pt x="1395753" y="211493"/>
                </a:lnTo>
                <a:lnTo>
                  <a:pt x="1400335" y="223465"/>
                </a:lnTo>
                <a:lnTo>
                  <a:pt x="1309246" y="808361"/>
                </a:lnTo>
                <a:lnTo>
                  <a:pt x="1304468" y="820678"/>
                </a:lnTo>
                <a:lnTo>
                  <a:pt x="1295386" y="829641"/>
                </a:lnTo>
                <a:lnTo>
                  <a:pt x="1283415" y="834223"/>
                </a:lnTo>
                <a:lnTo>
                  <a:pt x="25877" y="636607"/>
                </a:lnTo>
                <a:lnTo>
                  <a:pt x="13560" y="631811"/>
                </a:lnTo>
                <a:lnTo>
                  <a:pt x="4593" y="622725"/>
                </a:lnTo>
                <a:lnTo>
                  <a:pt x="0" y="610755"/>
                </a:lnTo>
                <a:lnTo>
                  <a:pt x="91086" y="2587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object 22"/>
          <p:cNvSpPr txBox="1">
            <a:spLocks noChangeArrowheads="1"/>
          </p:cNvSpPr>
          <p:nvPr/>
        </p:nvSpPr>
        <p:spPr bwMode="auto">
          <a:xfrm rot="480000">
            <a:off x="2500313" y="3756025"/>
            <a:ext cx="487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333399"/>
                </a:solidFill>
                <a:latin typeface="Calibri" charset="0"/>
                <a:cs typeface="Calibri" charset="0"/>
              </a:rPr>
              <a:t>SYN</a:t>
            </a:r>
            <a:endParaRPr lang="en-US" sz="1600">
              <a:latin typeface="Calibri" charset="0"/>
              <a:cs typeface="Calibri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 rot="480000">
            <a:off x="2379663" y="4005263"/>
            <a:ext cx="708025" cy="24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sz="2400" spc="-22" baseline="1736" dirty="0">
                <a:solidFill>
                  <a:srgbClr val="333399"/>
                </a:solidFill>
                <a:latin typeface="Calibri"/>
                <a:cs typeface="Calibri"/>
              </a:rPr>
              <a:t>JOIN</a:t>
            </a:r>
            <a:r>
              <a:rPr sz="2400" spc="-15" baseline="173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99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24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7973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7" name="Straight Arrow Connector 27"/>
          <p:cNvCxnSpPr>
            <a:cxnSpLocks noChangeShapeType="1"/>
          </p:cNvCxnSpPr>
          <p:nvPr/>
        </p:nvCxnSpPr>
        <p:spPr bwMode="auto">
          <a:xfrm>
            <a:off x="3449638" y="4148138"/>
            <a:ext cx="477837" cy="79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19215D-8ED9-7A46-B5A2-5A537776D5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3251" name="object 2"/>
          <p:cNvSpPr>
            <a:spLocks/>
          </p:cNvSpPr>
          <p:nvPr/>
        </p:nvSpPr>
        <p:spPr bwMode="auto">
          <a:xfrm>
            <a:off x="1790700" y="3182938"/>
            <a:ext cx="1989138" cy="415925"/>
          </a:xfrm>
          <a:custGeom>
            <a:avLst/>
            <a:gdLst>
              <a:gd name="T0" fmla="*/ 0 w 1988185"/>
              <a:gd name="T1" fmla="*/ 415899 h 415925"/>
              <a:gd name="T2" fmla="*/ 74723 w 1988185"/>
              <a:gd name="T3" fmla="*/ 415132 h 415925"/>
              <a:gd name="T4" fmla="*/ 149067 w 1988185"/>
              <a:gd name="T5" fmla="*/ 412884 h 415925"/>
              <a:gd name="T6" fmla="*/ 222670 w 1988185"/>
              <a:gd name="T7" fmla="*/ 409232 h 415925"/>
              <a:gd name="T8" fmla="*/ 295146 w 1988185"/>
              <a:gd name="T9" fmla="*/ 404255 h 415925"/>
              <a:gd name="T10" fmla="*/ 366128 w 1988185"/>
              <a:gd name="T11" fmla="*/ 398029 h 415925"/>
              <a:gd name="T12" fmla="*/ 435240 w 1988185"/>
              <a:gd name="T13" fmla="*/ 390634 h 415925"/>
              <a:gd name="T14" fmla="*/ 502109 w 1988185"/>
              <a:gd name="T15" fmla="*/ 382147 h 415925"/>
              <a:gd name="T16" fmla="*/ 566361 w 1988185"/>
              <a:gd name="T17" fmla="*/ 372647 h 415925"/>
              <a:gd name="T18" fmla="*/ 627620 w 1988185"/>
              <a:gd name="T19" fmla="*/ 362210 h 415925"/>
              <a:gd name="T20" fmla="*/ 685513 w 1988185"/>
              <a:gd name="T21" fmla="*/ 350916 h 415925"/>
              <a:gd name="T22" fmla="*/ 739669 w 1988185"/>
              <a:gd name="T23" fmla="*/ 338841 h 415925"/>
              <a:gd name="T24" fmla="*/ 789710 w 1988185"/>
              <a:gd name="T25" fmla="*/ 326065 h 415925"/>
              <a:gd name="T26" fmla="*/ 835265 w 1988185"/>
              <a:gd name="T27" fmla="*/ 312664 h 415925"/>
              <a:gd name="T28" fmla="*/ 875959 w 1988185"/>
              <a:gd name="T29" fmla="*/ 298718 h 415925"/>
              <a:gd name="T30" fmla="*/ 911418 w 1988185"/>
              <a:gd name="T31" fmla="*/ 284303 h 415925"/>
              <a:gd name="T32" fmla="*/ 965136 w 1988185"/>
              <a:gd name="T33" fmla="*/ 254380 h 415925"/>
              <a:gd name="T34" fmla="*/ 993429 w 1988185"/>
              <a:gd name="T35" fmla="*/ 223520 h 415925"/>
              <a:gd name="T36" fmla="*/ 997105 w 1988185"/>
              <a:gd name="T37" fmla="*/ 207934 h 415925"/>
              <a:gd name="T38" fmla="*/ 1000782 w 1988185"/>
              <a:gd name="T39" fmla="*/ 192352 h 415925"/>
              <a:gd name="T40" fmla="*/ 1029076 w 1988185"/>
              <a:gd name="T41" fmla="*/ 161500 h 415925"/>
              <a:gd name="T42" fmla="*/ 1082796 w 1988185"/>
              <a:gd name="T43" fmla="*/ 131583 h 415925"/>
              <a:gd name="T44" fmla="*/ 1118255 w 1988185"/>
              <a:gd name="T45" fmla="*/ 117171 h 415925"/>
              <a:gd name="T46" fmla="*/ 1158950 w 1988185"/>
              <a:gd name="T47" fmla="*/ 103226 h 415925"/>
              <a:gd name="T48" fmla="*/ 1204506 w 1988185"/>
              <a:gd name="T49" fmla="*/ 89827 h 415925"/>
              <a:gd name="T50" fmla="*/ 1254549 w 1988185"/>
              <a:gd name="T51" fmla="*/ 77052 h 415925"/>
              <a:gd name="T52" fmla="*/ 1308706 w 1988185"/>
              <a:gd name="T53" fmla="*/ 64979 h 415925"/>
              <a:gd name="T54" fmla="*/ 1366601 w 1988185"/>
              <a:gd name="T55" fmla="*/ 53686 h 415925"/>
              <a:gd name="T56" fmla="*/ 1427863 w 1988185"/>
              <a:gd name="T57" fmla="*/ 43250 h 415925"/>
              <a:gd name="T58" fmla="*/ 1492117 w 1988185"/>
              <a:gd name="T59" fmla="*/ 33750 h 415925"/>
              <a:gd name="T60" fmla="*/ 1558987 w 1988185"/>
              <a:gd name="T61" fmla="*/ 25264 h 415925"/>
              <a:gd name="T62" fmla="*/ 1628102 w 1988185"/>
              <a:gd name="T63" fmla="*/ 17869 h 415925"/>
              <a:gd name="T64" fmla="*/ 1699086 w 1988185"/>
              <a:gd name="T65" fmla="*/ 11644 h 415925"/>
              <a:gd name="T66" fmla="*/ 1771567 w 1988185"/>
              <a:gd name="T67" fmla="*/ 6666 h 415925"/>
              <a:gd name="T68" fmla="*/ 1845169 w 1988185"/>
              <a:gd name="T69" fmla="*/ 3015 h 415925"/>
              <a:gd name="T70" fmla="*/ 1919520 w 1988185"/>
              <a:gd name="T71" fmla="*/ 766 h 415925"/>
              <a:gd name="T72" fmla="*/ 1994246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object 3"/>
          <p:cNvSpPr>
            <a:spLocks/>
          </p:cNvSpPr>
          <p:nvPr/>
        </p:nvSpPr>
        <p:spPr bwMode="auto">
          <a:xfrm>
            <a:off x="5988050" y="3182938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4"/>
          <p:cNvSpPr>
            <a:spLocks/>
          </p:cNvSpPr>
          <p:nvPr/>
        </p:nvSpPr>
        <p:spPr bwMode="auto">
          <a:xfrm>
            <a:off x="1797050" y="3149600"/>
            <a:ext cx="5803900" cy="446088"/>
          </a:xfrm>
          <a:custGeom>
            <a:avLst/>
            <a:gdLst>
              <a:gd name="T0" fmla="*/ 38091 w 5803900"/>
              <a:gd name="T1" fmla="*/ 431350 h 445770"/>
              <a:gd name="T2" fmla="*/ 151889 w 5803900"/>
              <a:gd name="T3" fmla="*/ 438972 h 445770"/>
              <a:gd name="T4" fmla="*/ 300731 w 5803900"/>
              <a:gd name="T5" fmla="*/ 446082 h 445770"/>
              <a:gd name="T6" fmla="*/ 408529 w 5803900"/>
              <a:gd name="T7" fmla="*/ 447361 h 445770"/>
              <a:gd name="T8" fmla="*/ 544703 w 5803900"/>
              <a:gd name="T9" fmla="*/ 441075 h 445770"/>
              <a:gd name="T10" fmla="*/ 669448 w 5803900"/>
              <a:gd name="T11" fmla="*/ 422699 h 445770"/>
              <a:gd name="T12" fmla="*/ 775287 w 5803900"/>
              <a:gd name="T13" fmla="*/ 386722 h 445770"/>
              <a:gd name="T14" fmla="*/ 857679 w 5803900"/>
              <a:gd name="T15" fmla="*/ 331102 h 445770"/>
              <a:gd name="T16" fmla="*/ 912806 w 5803900"/>
              <a:gd name="T17" fmla="*/ 282331 h 445770"/>
              <a:gd name="T18" fmla="*/ 969363 w 5803900"/>
              <a:gd name="T19" fmla="*/ 232264 h 445770"/>
              <a:gd name="T20" fmla="*/ 1058111 w 5803900"/>
              <a:gd name="T21" fmla="*/ 170882 h 445770"/>
              <a:gd name="T22" fmla="*/ 1174072 w 5803900"/>
              <a:gd name="T23" fmla="*/ 124377 h 445770"/>
              <a:gd name="T24" fmla="*/ 1290739 w 5803900"/>
              <a:gd name="T25" fmla="*/ 88051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1 h 445770"/>
              <a:gd name="T62" fmla="*/ 4515235 w 5803900"/>
              <a:gd name="T63" fmla="*/ 56012 h 445770"/>
              <a:gd name="T64" fmla="*/ 4603500 w 5803900"/>
              <a:gd name="T65" fmla="*/ 65551 h 445770"/>
              <a:gd name="T66" fmla="*/ 4714585 w 5803900"/>
              <a:gd name="T67" fmla="*/ 81714 h 445770"/>
              <a:gd name="T68" fmla="*/ 4836917 w 5803900"/>
              <a:gd name="T69" fmla="*/ 107342 h 445770"/>
              <a:gd name="T70" fmla="*/ 4949341 w 5803900"/>
              <a:gd name="T71" fmla="*/ 138473 h 445770"/>
              <a:gd name="T72" fmla="*/ 5056105 w 5803900"/>
              <a:gd name="T73" fmla="*/ 178584 h 445770"/>
              <a:gd name="T74" fmla="*/ 5133049 w 5803900"/>
              <a:gd name="T75" fmla="*/ 230469 h 445770"/>
              <a:gd name="T76" fmla="*/ 5192367 w 5803900"/>
              <a:gd name="T77" fmla="*/ 286829 h 445770"/>
              <a:gd name="T78" fmla="*/ 5219799 w 5803900"/>
              <a:gd name="T79" fmla="*/ 314290 h 445770"/>
              <a:gd name="T80" fmla="*/ 5278966 w 5803900"/>
              <a:gd name="T81" fmla="*/ 362977 h 445770"/>
              <a:gd name="T82" fmla="*/ 5356037 w 5803900"/>
              <a:gd name="T83" fmla="*/ 397271 h 445770"/>
              <a:gd name="T84" fmla="*/ 5465459 w 5803900"/>
              <a:gd name="T85" fmla="*/ 418949 h 445770"/>
              <a:gd name="T86" fmla="*/ 5589999 w 5803900"/>
              <a:gd name="T87" fmla="*/ 432056 h 445770"/>
              <a:gd name="T88" fmla="*/ 5704358 w 5803900"/>
              <a:gd name="T89" fmla="*/ 438741 h 445770"/>
              <a:gd name="T90" fmla="*/ 5794446 w 5803900"/>
              <a:gd name="T91" fmla="*/ 441338 h 445770"/>
              <a:gd name="T92" fmla="*/ 5803888 w 5803900"/>
              <a:gd name="T93" fmla="*/ 441448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8"/>
          <p:cNvSpPr>
            <a:spLocks/>
          </p:cNvSpPr>
          <p:nvPr/>
        </p:nvSpPr>
        <p:spPr bwMode="auto">
          <a:xfrm>
            <a:off x="3778250" y="3983038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9"/>
          <p:cNvSpPr>
            <a:spLocks/>
          </p:cNvSpPr>
          <p:nvPr/>
        </p:nvSpPr>
        <p:spPr bwMode="auto">
          <a:xfrm>
            <a:off x="5854700" y="3983038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10"/>
          <p:cNvSpPr>
            <a:spLocks/>
          </p:cNvSpPr>
          <p:nvPr/>
        </p:nvSpPr>
        <p:spPr bwMode="auto">
          <a:xfrm>
            <a:off x="5854700" y="3983038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11"/>
          <p:cNvSpPr>
            <a:spLocks/>
          </p:cNvSpPr>
          <p:nvPr/>
        </p:nvSpPr>
        <p:spPr bwMode="auto">
          <a:xfrm>
            <a:off x="3778250" y="3983038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12"/>
          <p:cNvSpPr>
            <a:spLocks noChangeArrowheads="1"/>
          </p:cNvSpPr>
          <p:nvPr/>
        </p:nvSpPr>
        <p:spPr bwMode="auto">
          <a:xfrm>
            <a:off x="7670800" y="3068638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3259" name="object 13"/>
          <p:cNvSpPr>
            <a:spLocks/>
          </p:cNvSpPr>
          <p:nvPr/>
        </p:nvSpPr>
        <p:spPr bwMode="auto">
          <a:xfrm>
            <a:off x="3778250" y="2916238"/>
            <a:ext cx="2144713" cy="533400"/>
          </a:xfrm>
          <a:custGeom>
            <a:avLst/>
            <a:gdLst>
              <a:gd name="T0" fmla="*/ 2149818 w 2143760"/>
              <a:gd name="T1" fmla="*/ 0 h 533400"/>
              <a:gd name="T2" fmla="*/ 66839 w 2143760"/>
              <a:gd name="T3" fmla="*/ 0 h 533400"/>
              <a:gd name="T4" fmla="*/ 61354 w 2143760"/>
              <a:gd name="T5" fmla="*/ 883 h 533400"/>
              <a:gd name="T6" fmla="*/ 36125 w 2143760"/>
              <a:gd name="T7" fmla="*/ 29765 h 533400"/>
              <a:gd name="T8" fmla="*/ 19581 w 2143760"/>
              <a:gd name="T9" fmla="*/ 78108 h 533400"/>
              <a:gd name="T10" fmla="*/ 10012 w 2143760"/>
              <a:gd name="T11" fmla="*/ 126206 h 533400"/>
              <a:gd name="T12" fmla="*/ 3411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43 w 2143760"/>
              <a:gd name="T21" fmla="*/ 330786 h 533400"/>
              <a:gd name="T22" fmla="*/ 5251 w 2143760"/>
              <a:gd name="T23" fmla="*/ 370505 h 533400"/>
              <a:gd name="T24" fmla="*/ 12900 w 2143760"/>
              <a:gd name="T25" fmla="*/ 424203 h 533400"/>
              <a:gd name="T26" fmla="*/ 23341 w 2143760"/>
              <a:gd name="T27" fmla="*/ 469195 h 533400"/>
              <a:gd name="T28" fmla="*/ 40823 w 2143760"/>
              <a:gd name="T29" fmla="*/ 512439 h 533400"/>
              <a:gd name="T30" fmla="*/ 66839 w 2143760"/>
              <a:gd name="T31" fmla="*/ 533399 h 533400"/>
              <a:gd name="T32" fmla="*/ 2149818 w 2143760"/>
              <a:gd name="T33" fmla="*/ 533399 h 533400"/>
              <a:gd name="T34" fmla="*/ 2144333 w 2143760"/>
              <a:gd name="T35" fmla="*/ 532515 h 533400"/>
              <a:gd name="T36" fmla="*/ 2138970 w 2143760"/>
              <a:gd name="T37" fmla="*/ 529908 h 533400"/>
              <a:gd name="T38" fmla="*/ 2114593 w 2143760"/>
              <a:gd name="T39" fmla="*/ 493438 h 533400"/>
              <a:gd name="T40" fmla="*/ 2102533 w 2143760"/>
              <a:gd name="T41" fmla="*/ 455279 h 533400"/>
              <a:gd name="T42" fmla="*/ 2092968 w 2143760"/>
              <a:gd name="T43" fmla="*/ 407179 h 533400"/>
              <a:gd name="T44" fmla="*/ 2086359 w 2143760"/>
              <a:gd name="T45" fmla="*/ 350992 h 533400"/>
              <a:gd name="T46" fmla="*/ 2083825 w 2143760"/>
              <a:gd name="T47" fmla="*/ 309956 h 533400"/>
              <a:gd name="T48" fmla="*/ 2082951 w 2143760"/>
              <a:gd name="T49" fmla="*/ 266699 h 533400"/>
              <a:gd name="T50" fmla="*/ 2083172 w 2143760"/>
              <a:gd name="T51" fmla="*/ 244824 h 533400"/>
              <a:gd name="T52" fmla="*/ 2084893 w 2143760"/>
              <a:gd name="T53" fmla="*/ 202603 h 533400"/>
              <a:gd name="T54" fmla="*/ 2088204 w 2143760"/>
              <a:gd name="T55" fmla="*/ 162881 h 533400"/>
              <a:gd name="T56" fmla="*/ 2095850 w 2143760"/>
              <a:gd name="T57" fmla="*/ 109183 h 533400"/>
              <a:gd name="T58" fmla="*/ 2106299 w 2143760"/>
              <a:gd name="T59" fmla="*/ 64194 h 533400"/>
              <a:gd name="T60" fmla="*/ 2123788 w 2143760"/>
              <a:gd name="T61" fmla="*/ 20956 h 533400"/>
              <a:gd name="T62" fmla="*/ 2144333 w 2143760"/>
              <a:gd name="T63" fmla="*/ 883 h 533400"/>
              <a:gd name="T64" fmla="*/ 2149818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object 14"/>
          <p:cNvSpPr>
            <a:spLocks/>
          </p:cNvSpPr>
          <p:nvPr/>
        </p:nvSpPr>
        <p:spPr bwMode="auto">
          <a:xfrm>
            <a:off x="5854700" y="2916238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object 15"/>
          <p:cNvSpPr>
            <a:spLocks/>
          </p:cNvSpPr>
          <p:nvPr/>
        </p:nvSpPr>
        <p:spPr bwMode="auto">
          <a:xfrm>
            <a:off x="5854700" y="2916238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object 16"/>
          <p:cNvSpPr>
            <a:spLocks/>
          </p:cNvSpPr>
          <p:nvPr/>
        </p:nvSpPr>
        <p:spPr bwMode="auto">
          <a:xfrm>
            <a:off x="3778250" y="2916238"/>
            <a:ext cx="2144713" cy="533400"/>
          </a:xfrm>
          <a:custGeom>
            <a:avLst/>
            <a:gdLst>
              <a:gd name="T0" fmla="*/ 2149818 w 2143760"/>
              <a:gd name="T1" fmla="*/ 533399 h 533400"/>
              <a:gd name="T2" fmla="*/ 66839 w 2143760"/>
              <a:gd name="T3" fmla="*/ 533399 h 533400"/>
              <a:gd name="T4" fmla="*/ 61354 w 2143760"/>
              <a:gd name="T5" fmla="*/ 532515 h 533400"/>
              <a:gd name="T6" fmla="*/ 36125 w 2143760"/>
              <a:gd name="T7" fmla="*/ 503628 h 533400"/>
              <a:gd name="T8" fmla="*/ 19581 w 2143760"/>
              <a:gd name="T9" fmla="*/ 455279 h 533400"/>
              <a:gd name="T10" fmla="*/ 10012 w 2143760"/>
              <a:gd name="T11" fmla="*/ 407179 h 533400"/>
              <a:gd name="T12" fmla="*/ 3411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43 w 2143760"/>
              <a:gd name="T21" fmla="*/ 202603 h 533400"/>
              <a:gd name="T22" fmla="*/ 5251 w 2143760"/>
              <a:gd name="T23" fmla="*/ 162881 h 533400"/>
              <a:gd name="T24" fmla="*/ 12900 w 2143760"/>
              <a:gd name="T25" fmla="*/ 109183 h 533400"/>
              <a:gd name="T26" fmla="*/ 23341 w 2143760"/>
              <a:gd name="T27" fmla="*/ 64194 h 533400"/>
              <a:gd name="T28" fmla="*/ 40823 w 2143760"/>
              <a:gd name="T29" fmla="*/ 20956 h 533400"/>
              <a:gd name="T30" fmla="*/ 66839 w 2143760"/>
              <a:gd name="T31" fmla="*/ 0 h 533400"/>
              <a:gd name="T32" fmla="*/ 2149818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object 17"/>
          <p:cNvSpPr>
            <a:spLocks/>
          </p:cNvSpPr>
          <p:nvPr/>
        </p:nvSpPr>
        <p:spPr bwMode="auto">
          <a:xfrm>
            <a:off x="1790700" y="3598863"/>
            <a:ext cx="1989138" cy="650875"/>
          </a:xfrm>
          <a:custGeom>
            <a:avLst/>
            <a:gdLst>
              <a:gd name="T0" fmla="*/ 0 w 1988185"/>
              <a:gd name="T1" fmla="*/ 0 h 651510"/>
              <a:gd name="T2" fmla="*/ 74723 w 1988185"/>
              <a:gd name="T3" fmla="*/ 1193 h 651510"/>
              <a:gd name="T4" fmla="*/ 149067 w 1988185"/>
              <a:gd name="T5" fmla="*/ 4684 h 651510"/>
              <a:gd name="T6" fmla="*/ 222670 w 1988185"/>
              <a:gd name="T7" fmla="*/ 10365 h 651510"/>
              <a:gd name="T8" fmla="*/ 295146 w 1988185"/>
              <a:gd name="T9" fmla="*/ 18099 h 651510"/>
              <a:gd name="T10" fmla="*/ 366128 w 1988185"/>
              <a:gd name="T11" fmla="*/ 27780 h 651510"/>
              <a:gd name="T12" fmla="*/ 435240 w 1988185"/>
              <a:gd name="T13" fmla="*/ 39275 h 651510"/>
              <a:gd name="T14" fmla="*/ 502109 w 1988185"/>
              <a:gd name="T15" fmla="*/ 52468 h 651510"/>
              <a:gd name="T16" fmla="*/ 566361 w 1988185"/>
              <a:gd name="T17" fmla="*/ 67232 h 651510"/>
              <a:gd name="T18" fmla="*/ 627620 w 1988185"/>
              <a:gd name="T19" fmla="*/ 83456 h 651510"/>
              <a:gd name="T20" fmla="*/ 685513 w 1988185"/>
              <a:gd name="T21" fmla="*/ 101011 h 651510"/>
              <a:gd name="T22" fmla="*/ 739669 w 1988185"/>
              <a:gd name="T23" fmla="*/ 119780 h 651510"/>
              <a:gd name="T24" fmla="*/ 789710 w 1988185"/>
              <a:gd name="T25" fmla="*/ 139638 h 651510"/>
              <a:gd name="T26" fmla="*/ 835265 w 1988185"/>
              <a:gd name="T27" fmla="*/ 160465 h 651510"/>
              <a:gd name="T28" fmla="*/ 875959 w 1988185"/>
              <a:gd name="T29" fmla="*/ 182141 h 651510"/>
              <a:gd name="T30" fmla="*/ 911418 w 1988185"/>
              <a:gd name="T31" fmla="*/ 204543 h 651510"/>
              <a:gd name="T32" fmla="*/ 965136 w 1988185"/>
              <a:gd name="T33" fmla="*/ 251047 h 651510"/>
              <a:gd name="T34" fmla="*/ 993429 w 1988185"/>
              <a:gd name="T35" fmla="*/ 299001 h 651510"/>
              <a:gd name="T36" fmla="*/ 1000782 w 1988185"/>
              <a:gd name="T37" fmla="*/ 347444 h 651510"/>
              <a:gd name="T38" fmla="*/ 1011563 w 1988185"/>
              <a:gd name="T39" fmla="*/ 371547 h 651510"/>
              <a:gd name="T40" fmla="*/ 1052944 w 1988185"/>
              <a:gd name="T41" fmla="*/ 418903 h 651510"/>
              <a:gd name="T42" fmla="*/ 1118255 w 1988185"/>
              <a:gd name="T43" fmla="*/ 464320 h 651510"/>
              <a:gd name="T44" fmla="*/ 1158950 w 1988185"/>
              <a:gd name="T45" fmla="*/ 485998 h 651510"/>
              <a:gd name="T46" fmla="*/ 1204506 w 1988185"/>
              <a:gd name="T47" fmla="*/ 506829 h 651510"/>
              <a:gd name="T48" fmla="*/ 1254549 w 1988185"/>
              <a:gd name="T49" fmla="*/ 526688 h 651510"/>
              <a:gd name="T50" fmla="*/ 1308706 w 1988185"/>
              <a:gd name="T51" fmla="*/ 545456 h 651510"/>
              <a:gd name="T52" fmla="*/ 1366601 w 1988185"/>
              <a:gd name="T53" fmla="*/ 563013 h 651510"/>
              <a:gd name="T54" fmla="*/ 1427863 w 1988185"/>
              <a:gd name="T55" fmla="*/ 579236 h 651510"/>
              <a:gd name="T56" fmla="*/ 1492117 w 1988185"/>
              <a:gd name="T57" fmla="*/ 594004 h 651510"/>
              <a:gd name="T58" fmla="*/ 1558987 w 1988185"/>
              <a:gd name="T59" fmla="*/ 607197 h 651510"/>
              <a:gd name="T60" fmla="*/ 1628102 w 1988185"/>
              <a:gd name="T61" fmla="*/ 618692 h 651510"/>
              <a:gd name="T62" fmla="*/ 1699086 w 1988185"/>
              <a:gd name="T63" fmla="*/ 628370 h 651510"/>
              <a:gd name="T64" fmla="*/ 1771567 w 1988185"/>
              <a:gd name="T65" fmla="*/ 636108 h 651510"/>
              <a:gd name="T66" fmla="*/ 1845169 w 1988185"/>
              <a:gd name="T67" fmla="*/ 641785 h 651510"/>
              <a:gd name="T68" fmla="*/ 1919520 w 1988185"/>
              <a:gd name="T69" fmla="*/ 645280 h 651510"/>
              <a:gd name="T70" fmla="*/ 1994246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object 18"/>
          <p:cNvSpPr>
            <a:spLocks/>
          </p:cNvSpPr>
          <p:nvPr/>
        </p:nvSpPr>
        <p:spPr bwMode="auto">
          <a:xfrm>
            <a:off x="5988050" y="3598863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5" name="object 19"/>
          <p:cNvSpPr txBox="1">
            <a:spLocks noChangeArrowheads="1"/>
          </p:cNvSpPr>
          <p:nvPr/>
        </p:nvSpPr>
        <p:spPr bwMode="auto">
          <a:xfrm>
            <a:off x="7283450" y="1868488"/>
            <a:ext cx="1752600" cy="823912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3266" name="object 20"/>
          <p:cNvSpPr>
            <a:spLocks/>
          </p:cNvSpPr>
          <p:nvPr/>
        </p:nvSpPr>
        <p:spPr bwMode="auto">
          <a:xfrm>
            <a:off x="6161088" y="3532188"/>
            <a:ext cx="1681162" cy="1020762"/>
          </a:xfrm>
          <a:custGeom>
            <a:avLst/>
            <a:gdLst>
              <a:gd name="T0" fmla="*/ 1508422 w 1680209"/>
              <a:gd name="T1" fmla="*/ 0 h 1020445"/>
              <a:gd name="T2" fmla="*/ 1495601 w 1680209"/>
              <a:gd name="T3" fmla="*/ 710 h 1020445"/>
              <a:gd name="T4" fmla="*/ 12637 w 1680209"/>
              <a:gd name="T5" fmla="*/ 399490 h 1020445"/>
              <a:gd name="T6" fmla="*/ 4227 w 1680209"/>
              <a:gd name="T7" fmla="*/ 408604 h 1020445"/>
              <a:gd name="T8" fmla="*/ 0 w 1680209"/>
              <a:gd name="T9" fmla="*/ 420223 h 1020445"/>
              <a:gd name="T10" fmla="*/ 729 w 1680209"/>
              <a:gd name="T11" fmla="*/ 433001 h 1020445"/>
              <a:gd name="T12" fmla="*/ 157649 w 1680209"/>
              <a:gd name="T13" fmla="*/ 1009716 h 1020445"/>
              <a:gd name="T14" fmla="*/ 166778 w 1680209"/>
              <a:gd name="T15" fmla="*/ 1018111 h 1020445"/>
              <a:gd name="T16" fmla="*/ 178423 w 1680209"/>
              <a:gd name="T17" fmla="*/ 1022331 h 1020445"/>
              <a:gd name="T18" fmla="*/ 191223 w 1680209"/>
              <a:gd name="T19" fmla="*/ 1021601 h 1020445"/>
              <a:gd name="T20" fmla="*/ 1674177 w 1680209"/>
              <a:gd name="T21" fmla="*/ 622834 h 1020445"/>
              <a:gd name="T22" fmla="*/ 1682596 w 1680209"/>
              <a:gd name="T23" fmla="*/ 613729 h 1020445"/>
              <a:gd name="T24" fmla="*/ 1686839 w 1680209"/>
              <a:gd name="T25" fmla="*/ 602108 h 1020445"/>
              <a:gd name="T26" fmla="*/ 1686126 w 1680209"/>
              <a:gd name="T27" fmla="*/ 589310 h 1020445"/>
              <a:gd name="T28" fmla="*/ 1529188 w 1680209"/>
              <a:gd name="T29" fmla="*/ 12639 h 1020445"/>
              <a:gd name="T30" fmla="*/ 1520067 w 1680209"/>
              <a:gd name="T31" fmla="*/ 4233 h 1020445"/>
              <a:gd name="T32" fmla="*/ 1508422 w 1680209"/>
              <a:gd name="T33" fmla="*/ 0 h 10204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80209" h="1020445">
                <a:moveTo>
                  <a:pt x="1502446" y="0"/>
                </a:moveTo>
                <a:lnTo>
                  <a:pt x="1489677" y="710"/>
                </a:lnTo>
                <a:lnTo>
                  <a:pt x="12588" y="398622"/>
                </a:lnTo>
                <a:lnTo>
                  <a:pt x="4213" y="407715"/>
                </a:lnTo>
                <a:lnTo>
                  <a:pt x="0" y="419312"/>
                </a:lnTo>
                <a:lnTo>
                  <a:pt x="729" y="432063"/>
                </a:lnTo>
                <a:lnTo>
                  <a:pt x="157026" y="1007524"/>
                </a:lnTo>
                <a:lnTo>
                  <a:pt x="166119" y="1015899"/>
                </a:lnTo>
                <a:lnTo>
                  <a:pt x="177716" y="1020112"/>
                </a:lnTo>
                <a:lnTo>
                  <a:pt x="190467" y="1019382"/>
                </a:lnTo>
                <a:lnTo>
                  <a:pt x="1667545" y="621483"/>
                </a:lnTo>
                <a:lnTo>
                  <a:pt x="1675930" y="612397"/>
                </a:lnTo>
                <a:lnTo>
                  <a:pt x="1680156" y="600799"/>
                </a:lnTo>
                <a:lnTo>
                  <a:pt x="1679446" y="588029"/>
                </a:lnTo>
                <a:lnTo>
                  <a:pt x="1523131" y="12611"/>
                </a:lnTo>
                <a:lnTo>
                  <a:pt x="1514045" y="4226"/>
                </a:lnTo>
                <a:lnTo>
                  <a:pt x="1502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object 21"/>
          <p:cNvSpPr>
            <a:spLocks/>
          </p:cNvSpPr>
          <p:nvPr/>
        </p:nvSpPr>
        <p:spPr bwMode="auto">
          <a:xfrm>
            <a:off x="6161088" y="3532188"/>
            <a:ext cx="1681162" cy="1020762"/>
          </a:xfrm>
          <a:custGeom>
            <a:avLst/>
            <a:gdLst>
              <a:gd name="T0" fmla="*/ 729 w 1680209"/>
              <a:gd name="T1" fmla="*/ 433001 h 1020445"/>
              <a:gd name="T2" fmla="*/ 1495601 w 1680209"/>
              <a:gd name="T3" fmla="*/ 710 h 1020445"/>
              <a:gd name="T4" fmla="*/ 1508422 w 1680209"/>
              <a:gd name="T5" fmla="*/ 0 h 1020445"/>
              <a:gd name="T6" fmla="*/ 1520067 w 1680209"/>
              <a:gd name="T7" fmla="*/ 4233 h 1020445"/>
              <a:gd name="T8" fmla="*/ 1529188 w 1680209"/>
              <a:gd name="T9" fmla="*/ 12639 h 1020445"/>
              <a:gd name="T10" fmla="*/ 1686126 w 1680209"/>
              <a:gd name="T11" fmla="*/ 589310 h 1020445"/>
              <a:gd name="T12" fmla="*/ 1686839 w 1680209"/>
              <a:gd name="T13" fmla="*/ 602108 h 1020445"/>
              <a:gd name="T14" fmla="*/ 1682596 w 1680209"/>
              <a:gd name="T15" fmla="*/ 613729 h 1020445"/>
              <a:gd name="T16" fmla="*/ 1674177 w 1680209"/>
              <a:gd name="T17" fmla="*/ 622834 h 1020445"/>
              <a:gd name="T18" fmla="*/ 191223 w 1680209"/>
              <a:gd name="T19" fmla="*/ 1021601 h 1020445"/>
              <a:gd name="T20" fmla="*/ 178423 w 1680209"/>
              <a:gd name="T21" fmla="*/ 1022331 h 1020445"/>
              <a:gd name="T22" fmla="*/ 166778 w 1680209"/>
              <a:gd name="T23" fmla="*/ 1018111 h 1020445"/>
              <a:gd name="T24" fmla="*/ 157649 w 1680209"/>
              <a:gd name="T25" fmla="*/ 1009716 h 1020445"/>
              <a:gd name="T26" fmla="*/ 729 w 1680209"/>
              <a:gd name="T27" fmla="*/ 433001 h 10204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80209" h="1020445">
                <a:moveTo>
                  <a:pt x="729" y="432063"/>
                </a:moveTo>
                <a:lnTo>
                  <a:pt x="1489677" y="710"/>
                </a:lnTo>
                <a:lnTo>
                  <a:pt x="1502446" y="0"/>
                </a:lnTo>
                <a:lnTo>
                  <a:pt x="1514045" y="4226"/>
                </a:lnTo>
                <a:lnTo>
                  <a:pt x="1523131" y="12611"/>
                </a:lnTo>
                <a:lnTo>
                  <a:pt x="1679446" y="588029"/>
                </a:lnTo>
                <a:lnTo>
                  <a:pt x="1680156" y="600799"/>
                </a:lnTo>
                <a:lnTo>
                  <a:pt x="1675930" y="612397"/>
                </a:lnTo>
                <a:lnTo>
                  <a:pt x="1667545" y="621483"/>
                </a:lnTo>
                <a:lnTo>
                  <a:pt x="190467" y="1019382"/>
                </a:lnTo>
                <a:lnTo>
                  <a:pt x="177716" y="1020112"/>
                </a:lnTo>
                <a:lnTo>
                  <a:pt x="166119" y="1015899"/>
                </a:lnTo>
                <a:lnTo>
                  <a:pt x="157026" y="1007524"/>
                </a:lnTo>
                <a:lnTo>
                  <a:pt x="729" y="432063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object 22"/>
          <p:cNvSpPr txBox="1"/>
          <p:nvPr/>
        </p:nvSpPr>
        <p:spPr>
          <a:xfrm rot="20760000">
            <a:off x="6472238" y="3816350"/>
            <a:ext cx="947737" cy="236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39"/>
              </a:lnSpc>
              <a:defRPr/>
            </a:pPr>
            <a:r>
              <a:rPr sz="1600" dirty="0">
                <a:solidFill>
                  <a:srgbClr val="333399"/>
                </a:solidFill>
                <a:latin typeface="Calibri"/>
                <a:cs typeface="Calibri"/>
              </a:rPr>
              <a:t>SY</a:t>
            </a:r>
            <a:r>
              <a:rPr sz="1600" spc="-30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2400" spc="-52" baseline="1736" dirty="0">
                <a:solidFill>
                  <a:srgbClr val="333399"/>
                </a:solidFill>
                <a:latin typeface="Calibri"/>
                <a:cs typeface="Calibri"/>
              </a:rPr>
              <a:t>/</a:t>
            </a:r>
            <a:r>
              <a:rPr sz="2400" spc="-44" baseline="1736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2400" spc="-44" baseline="3472" dirty="0">
                <a:solidFill>
                  <a:srgbClr val="333399"/>
                </a:solidFill>
                <a:latin typeface="Calibri"/>
                <a:cs typeface="Calibri"/>
              </a:rPr>
              <a:t>C</a:t>
            </a:r>
            <a:r>
              <a:rPr sz="2400" baseline="3472" dirty="0">
                <a:solidFill>
                  <a:srgbClr val="333399"/>
                </a:solidFill>
                <a:latin typeface="Calibri"/>
                <a:cs typeface="Calibri"/>
              </a:rPr>
              <a:t>K</a:t>
            </a:r>
            <a:endParaRPr sz="2400" baseline="3472">
              <a:latin typeface="Calibri"/>
              <a:cs typeface="Calibri"/>
            </a:endParaRPr>
          </a:p>
        </p:txBody>
      </p:sp>
      <p:sp>
        <p:nvSpPr>
          <p:cNvPr id="24" name="object 23"/>
          <p:cNvSpPr txBox="1"/>
          <p:nvPr/>
        </p:nvSpPr>
        <p:spPr>
          <a:xfrm rot="20760000">
            <a:off x="6680200" y="4038600"/>
            <a:ext cx="711200" cy="24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860"/>
              </a:lnSpc>
              <a:defRPr/>
            </a:pPr>
            <a:r>
              <a:rPr sz="1600" spc="-15" dirty="0">
                <a:solidFill>
                  <a:srgbClr val="333399"/>
                </a:solidFill>
                <a:latin typeface="Calibri"/>
                <a:cs typeface="Calibri"/>
              </a:rPr>
              <a:t>JOIN</a:t>
            </a:r>
            <a:r>
              <a:rPr sz="1600" spc="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2" baseline="1736" dirty="0">
                <a:solidFill>
                  <a:srgbClr val="333399"/>
                </a:solidFill>
                <a:latin typeface="Calibri"/>
                <a:cs typeface="Calibri"/>
              </a:rPr>
              <a:t>X</a:t>
            </a:r>
            <a:endParaRPr sz="2400" baseline="1736">
              <a:latin typeface="Calibri"/>
              <a:cs typeface="Calibri"/>
            </a:endParaRPr>
          </a:p>
        </p:txBody>
      </p:sp>
      <p:pic>
        <p:nvPicPr>
          <p:cNvPr id="5327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7973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271" name="Straight Arrow Connector 27"/>
          <p:cNvCxnSpPr>
            <a:cxnSpLocks noChangeShapeType="1"/>
          </p:cNvCxnSpPr>
          <p:nvPr/>
        </p:nvCxnSpPr>
        <p:spPr bwMode="auto">
          <a:xfrm flipH="1">
            <a:off x="5359400" y="4230688"/>
            <a:ext cx="80168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C6DF7-E904-214A-845D-64A72235DD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Operation – Adding an Additional </a:t>
            </a:r>
            <a:r>
              <a:rPr lang="en-US" dirty="0" err="1">
                <a:latin typeface="Calibri" charset="0"/>
                <a:cs typeface="Calibri" charset="0"/>
              </a:rPr>
              <a:t>Subflow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54275" name="object 2"/>
          <p:cNvSpPr>
            <a:spLocks/>
          </p:cNvSpPr>
          <p:nvPr/>
        </p:nvSpPr>
        <p:spPr bwMode="auto">
          <a:xfrm>
            <a:off x="1417638" y="3257550"/>
            <a:ext cx="1987550" cy="415925"/>
          </a:xfrm>
          <a:custGeom>
            <a:avLst/>
            <a:gdLst>
              <a:gd name="T0" fmla="*/ 0 w 1988185"/>
              <a:gd name="T1" fmla="*/ 415899 h 415925"/>
              <a:gd name="T2" fmla="*/ 74303 w 1988185"/>
              <a:gd name="T3" fmla="*/ 415132 h 415925"/>
              <a:gd name="T4" fmla="*/ 148241 w 1988185"/>
              <a:gd name="T5" fmla="*/ 412884 h 415925"/>
              <a:gd name="T6" fmla="*/ 221427 w 1988185"/>
              <a:gd name="T7" fmla="*/ 409232 h 415925"/>
              <a:gd name="T8" fmla="*/ 293501 w 1988185"/>
              <a:gd name="T9" fmla="*/ 404255 h 415925"/>
              <a:gd name="T10" fmla="*/ 364089 w 1988185"/>
              <a:gd name="T11" fmla="*/ 398029 h 415925"/>
              <a:gd name="T12" fmla="*/ 432815 w 1988185"/>
              <a:gd name="T13" fmla="*/ 390634 h 415925"/>
              <a:gd name="T14" fmla="*/ 499308 w 1988185"/>
              <a:gd name="T15" fmla="*/ 382147 h 415925"/>
              <a:gd name="T16" fmla="*/ 563204 w 1988185"/>
              <a:gd name="T17" fmla="*/ 372647 h 415925"/>
              <a:gd name="T18" fmla="*/ 624120 w 1988185"/>
              <a:gd name="T19" fmla="*/ 362210 h 415925"/>
              <a:gd name="T20" fmla="*/ 681692 w 1988185"/>
              <a:gd name="T21" fmla="*/ 350916 h 415925"/>
              <a:gd name="T22" fmla="*/ 735547 w 1988185"/>
              <a:gd name="T23" fmla="*/ 338841 h 415925"/>
              <a:gd name="T24" fmla="*/ 785309 w 1988185"/>
              <a:gd name="T25" fmla="*/ 326065 h 415925"/>
              <a:gd name="T26" fmla="*/ 830608 w 1988185"/>
              <a:gd name="T27" fmla="*/ 312664 h 415925"/>
              <a:gd name="T28" fmla="*/ 871076 w 1988185"/>
              <a:gd name="T29" fmla="*/ 298718 h 415925"/>
              <a:gd name="T30" fmla="*/ 906336 w 1988185"/>
              <a:gd name="T31" fmla="*/ 284303 h 415925"/>
              <a:gd name="T32" fmla="*/ 959755 w 1988185"/>
              <a:gd name="T33" fmla="*/ 254380 h 415925"/>
              <a:gd name="T34" fmla="*/ 987890 w 1988185"/>
              <a:gd name="T35" fmla="*/ 223520 h 415925"/>
              <a:gd name="T36" fmla="*/ 991547 w 1988185"/>
              <a:gd name="T37" fmla="*/ 207934 h 415925"/>
              <a:gd name="T38" fmla="*/ 995204 w 1988185"/>
              <a:gd name="T39" fmla="*/ 192352 h 415925"/>
              <a:gd name="T40" fmla="*/ 1023339 w 1988185"/>
              <a:gd name="T41" fmla="*/ 161500 h 415925"/>
              <a:gd name="T42" fmla="*/ 1076759 w 1988185"/>
              <a:gd name="T43" fmla="*/ 131583 h 415925"/>
              <a:gd name="T44" fmla="*/ 1112020 w 1988185"/>
              <a:gd name="T45" fmla="*/ 117171 h 415925"/>
              <a:gd name="T46" fmla="*/ 1152489 w 1988185"/>
              <a:gd name="T47" fmla="*/ 103226 h 415925"/>
              <a:gd name="T48" fmla="*/ 1197791 w 1988185"/>
              <a:gd name="T49" fmla="*/ 89827 h 415925"/>
              <a:gd name="T50" fmla="*/ 1247555 w 1988185"/>
              <a:gd name="T51" fmla="*/ 77052 h 415925"/>
              <a:gd name="T52" fmla="*/ 1301410 w 1988185"/>
              <a:gd name="T53" fmla="*/ 64979 h 415925"/>
              <a:gd name="T54" fmla="*/ 1358983 w 1988185"/>
              <a:gd name="T55" fmla="*/ 53686 h 415925"/>
              <a:gd name="T56" fmla="*/ 1419903 w 1988185"/>
              <a:gd name="T57" fmla="*/ 43250 h 415925"/>
              <a:gd name="T58" fmla="*/ 1483797 w 1988185"/>
              <a:gd name="T59" fmla="*/ 33750 h 415925"/>
              <a:gd name="T60" fmla="*/ 1550296 w 1988185"/>
              <a:gd name="T61" fmla="*/ 25264 h 415925"/>
              <a:gd name="T62" fmla="*/ 1619025 w 1988185"/>
              <a:gd name="T63" fmla="*/ 17869 h 415925"/>
              <a:gd name="T64" fmla="*/ 1689613 w 1988185"/>
              <a:gd name="T65" fmla="*/ 11644 h 415925"/>
              <a:gd name="T66" fmla="*/ 1761690 w 1988185"/>
              <a:gd name="T67" fmla="*/ 6666 h 415925"/>
              <a:gd name="T68" fmla="*/ 1834883 w 1988185"/>
              <a:gd name="T69" fmla="*/ 3015 h 415925"/>
              <a:gd name="T70" fmla="*/ 1908819 w 1988185"/>
              <a:gd name="T71" fmla="*/ 766 h 415925"/>
              <a:gd name="T72" fmla="*/ 1983127 w 1988185"/>
              <a:gd name="T73" fmla="*/ 0 h 4159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8185" h="415925">
                <a:moveTo>
                  <a:pt x="0" y="415899"/>
                </a:moveTo>
                <a:lnTo>
                  <a:pt x="74471" y="415132"/>
                </a:lnTo>
                <a:lnTo>
                  <a:pt x="148570" y="412884"/>
                </a:lnTo>
                <a:lnTo>
                  <a:pt x="221924" y="409232"/>
                </a:lnTo>
                <a:lnTo>
                  <a:pt x="294159" y="404255"/>
                </a:lnTo>
                <a:lnTo>
                  <a:pt x="364903" y="398029"/>
                </a:lnTo>
                <a:lnTo>
                  <a:pt x="433783" y="390634"/>
                </a:lnTo>
                <a:lnTo>
                  <a:pt x="500428" y="382147"/>
                </a:lnTo>
                <a:lnTo>
                  <a:pt x="564464" y="372647"/>
                </a:lnTo>
                <a:lnTo>
                  <a:pt x="625518" y="362210"/>
                </a:lnTo>
                <a:lnTo>
                  <a:pt x="683218" y="350916"/>
                </a:lnTo>
                <a:lnTo>
                  <a:pt x="737192" y="338841"/>
                </a:lnTo>
                <a:lnTo>
                  <a:pt x="787066" y="326065"/>
                </a:lnTo>
                <a:lnTo>
                  <a:pt x="832468" y="312664"/>
                </a:lnTo>
                <a:lnTo>
                  <a:pt x="873026" y="298718"/>
                </a:lnTo>
                <a:lnTo>
                  <a:pt x="908366" y="284303"/>
                </a:lnTo>
                <a:lnTo>
                  <a:pt x="961904" y="254380"/>
                </a:lnTo>
                <a:lnTo>
                  <a:pt x="990102" y="223520"/>
                </a:lnTo>
                <a:lnTo>
                  <a:pt x="993766" y="207934"/>
                </a:lnTo>
                <a:lnTo>
                  <a:pt x="997431" y="192352"/>
                </a:lnTo>
                <a:lnTo>
                  <a:pt x="1025629" y="161500"/>
                </a:lnTo>
                <a:lnTo>
                  <a:pt x="1079169" y="131583"/>
                </a:lnTo>
                <a:lnTo>
                  <a:pt x="1114510" y="117171"/>
                </a:lnTo>
                <a:lnTo>
                  <a:pt x="1155069" y="103226"/>
                </a:lnTo>
                <a:lnTo>
                  <a:pt x="1200472" y="89827"/>
                </a:lnTo>
                <a:lnTo>
                  <a:pt x="1250348" y="77052"/>
                </a:lnTo>
                <a:lnTo>
                  <a:pt x="1304323" y="64979"/>
                </a:lnTo>
                <a:lnTo>
                  <a:pt x="1362025" y="53686"/>
                </a:lnTo>
                <a:lnTo>
                  <a:pt x="1423082" y="43250"/>
                </a:lnTo>
                <a:lnTo>
                  <a:pt x="1487119" y="33750"/>
                </a:lnTo>
                <a:lnTo>
                  <a:pt x="1553766" y="25264"/>
                </a:lnTo>
                <a:lnTo>
                  <a:pt x="1622649" y="17869"/>
                </a:lnTo>
                <a:lnTo>
                  <a:pt x="1693396" y="11644"/>
                </a:lnTo>
                <a:lnTo>
                  <a:pt x="1765634" y="6666"/>
                </a:lnTo>
                <a:lnTo>
                  <a:pt x="1838990" y="3015"/>
                </a:lnTo>
                <a:lnTo>
                  <a:pt x="1913092" y="766"/>
                </a:lnTo>
                <a:lnTo>
                  <a:pt x="1987567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object 3"/>
          <p:cNvSpPr>
            <a:spLocks/>
          </p:cNvSpPr>
          <p:nvPr/>
        </p:nvSpPr>
        <p:spPr bwMode="auto">
          <a:xfrm>
            <a:off x="5614988" y="3257550"/>
            <a:ext cx="1682750" cy="415925"/>
          </a:xfrm>
          <a:custGeom>
            <a:avLst/>
            <a:gdLst>
              <a:gd name="T0" fmla="*/ 1682739 w 1682750"/>
              <a:gd name="T1" fmla="*/ 415899 h 415925"/>
              <a:gd name="T2" fmla="*/ 1619689 w 1682750"/>
              <a:gd name="T3" fmla="*/ 415132 h 415925"/>
              <a:gd name="T4" fmla="*/ 1556955 w 1682750"/>
              <a:gd name="T5" fmla="*/ 412884 h 415925"/>
              <a:gd name="T6" fmla="*/ 1494851 w 1682750"/>
              <a:gd name="T7" fmla="*/ 409232 h 415925"/>
              <a:gd name="T8" fmla="*/ 1433694 w 1682750"/>
              <a:gd name="T9" fmla="*/ 404255 h 415925"/>
              <a:gd name="T10" fmla="*/ 1373799 w 1682750"/>
              <a:gd name="T11" fmla="*/ 398029 h 415925"/>
              <a:gd name="T12" fmla="*/ 1315481 w 1682750"/>
              <a:gd name="T13" fmla="*/ 390634 h 415925"/>
              <a:gd name="T14" fmla="*/ 1259057 w 1682750"/>
              <a:gd name="T15" fmla="*/ 382147 h 415925"/>
              <a:gd name="T16" fmla="*/ 1204841 w 1682750"/>
              <a:gd name="T17" fmla="*/ 372647 h 415925"/>
              <a:gd name="T18" fmla="*/ 1153150 w 1682750"/>
              <a:gd name="T19" fmla="*/ 362210 h 415925"/>
              <a:gd name="T20" fmla="*/ 1104297 w 1682750"/>
              <a:gd name="T21" fmla="*/ 350916 h 415925"/>
              <a:gd name="T22" fmla="*/ 1058601 w 1682750"/>
              <a:gd name="T23" fmla="*/ 338841 h 415925"/>
              <a:gd name="T24" fmla="*/ 1016374 w 1682750"/>
              <a:gd name="T25" fmla="*/ 326065 h 415925"/>
              <a:gd name="T26" fmla="*/ 977934 w 1682750"/>
              <a:gd name="T27" fmla="*/ 312664 h 415925"/>
              <a:gd name="T28" fmla="*/ 913675 w 1682750"/>
              <a:gd name="T29" fmla="*/ 284303 h 415925"/>
              <a:gd name="T30" fmla="*/ 868346 w 1682750"/>
              <a:gd name="T31" fmla="*/ 254380 h 415925"/>
              <a:gd name="T32" fmla="*/ 844472 w 1682750"/>
              <a:gd name="T33" fmla="*/ 223520 h 415925"/>
              <a:gd name="T34" fmla="*/ 841369 w 1682750"/>
              <a:gd name="T35" fmla="*/ 207934 h 415925"/>
              <a:gd name="T36" fmla="*/ 838267 w 1682750"/>
              <a:gd name="T37" fmla="*/ 192352 h 415925"/>
              <a:gd name="T38" fmla="*/ 814393 w 1682750"/>
              <a:gd name="T39" fmla="*/ 161500 h 415925"/>
              <a:gd name="T40" fmla="*/ 769064 w 1682750"/>
              <a:gd name="T41" fmla="*/ 131583 h 415925"/>
              <a:gd name="T42" fmla="*/ 704805 w 1682750"/>
              <a:gd name="T43" fmla="*/ 103226 h 415925"/>
              <a:gd name="T44" fmla="*/ 666364 w 1682750"/>
              <a:gd name="T45" fmla="*/ 89827 h 415925"/>
              <a:gd name="T46" fmla="*/ 624138 w 1682750"/>
              <a:gd name="T47" fmla="*/ 77052 h 415925"/>
              <a:gd name="T48" fmla="*/ 578441 w 1682750"/>
              <a:gd name="T49" fmla="*/ 64979 h 415925"/>
              <a:gd name="T50" fmla="*/ 529589 w 1682750"/>
              <a:gd name="T51" fmla="*/ 53686 h 415925"/>
              <a:gd name="T52" fmla="*/ 477898 w 1682750"/>
              <a:gd name="T53" fmla="*/ 43250 h 415925"/>
              <a:gd name="T54" fmla="*/ 423682 w 1682750"/>
              <a:gd name="T55" fmla="*/ 33750 h 415925"/>
              <a:gd name="T56" fmla="*/ 367257 w 1682750"/>
              <a:gd name="T57" fmla="*/ 25264 h 415925"/>
              <a:gd name="T58" fmla="*/ 308940 w 1682750"/>
              <a:gd name="T59" fmla="*/ 17869 h 415925"/>
              <a:gd name="T60" fmla="*/ 249045 w 1682750"/>
              <a:gd name="T61" fmla="*/ 11644 h 415925"/>
              <a:gd name="T62" fmla="*/ 187888 w 1682750"/>
              <a:gd name="T63" fmla="*/ 6666 h 415925"/>
              <a:gd name="T64" fmla="*/ 125784 w 1682750"/>
              <a:gd name="T65" fmla="*/ 3015 h 415925"/>
              <a:gd name="T66" fmla="*/ 63050 w 1682750"/>
              <a:gd name="T67" fmla="*/ 766 h 415925"/>
              <a:gd name="T68" fmla="*/ 0 w 1682750"/>
              <a:gd name="T69" fmla="*/ 0 h 415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82750" h="415925">
                <a:moveTo>
                  <a:pt x="1682739" y="415899"/>
                </a:moveTo>
                <a:lnTo>
                  <a:pt x="1619689" y="415132"/>
                </a:lnTo>
                <a:lnTo>
                  <a:pt x="1556955" y="412884"/>
                </a:lnTo>
                <a:lnTo>
                  <a:pt x="1494851" y="409232"/>
                </a:lnTo>
                <a:lnTo>
                  <a:pt x="1433694" y="404255"/>
                </a:lnTo>
                <a:lnTo>
                  <a:pt x="1373799" y="398029"/>
                </a:lnTo>
                <a:lnTo>
                  <a:pt x="1315481" y="390634"/>
                </a:lnTo>
                <a:lnTo>
                  <a:pt x="1259057" y="382147"/>
                </a:lnTo>
                <a:lnTo>
                  <a:pt x="1204841" y="372647"/>
                </a:lnTo>
                <a:lnTo>
                  <a:pt x="1153150" y="362210"/>
                </a:lnTo>
                <a:lnTo>
                  <a:pt x="1104297" y="350916"/>
                </a:lnTo>
                <a:lnTo>
                  <a:pt x="1058601" y="338841"/>
                </a:lnTo>
                <a:lnTo>
                  <a:pt x="1016374" y="326065"/>
                </a:lnTo>
                <a:lnTo>
                  <a:pt x="977934" y="312664"/>
                </a:lnTo>
                <a:lnTo>
                  <a:pt x="913675" y="284303"/>
                </a:lnTo>
                <a:lnTo>
                  <a:pt x="868346" y="254380"/>
                </a:lnTo>
                <a:lnTo>
                  <a:pt x="844472" y="223520"/>
                </a:lnTo>
                <a:lnTo>
                  <a:pt x="841369" y="207934"/>
                </a:lnTo>
                <a:lnTo>
                  <a:pt x="838267" y="192352"/>
                </a:lnTo>
                <a:lnTo>
                  <a:pt x="814393" y="161500"/>
                </a:lnTo>
                <a:lnTo>
                  <a:pt x="769064" y="131583"/>
                </a:lnTo>
                <a:lnTo>
                  <a:pt x="704805" y="103226"/>
                </a:lnTo>
                <a:lnTo>
                  <a:pt x="666364" y="89827"/>
                </a:lnTo>
                <a:lnTo>
                  <a:pt x="624138" y="77052"/>
                </a:lnTo>
                <a:lnTo>
                  <a:pt x="578441" y="64979"/>
                </a:lnTo>
                <a:lnTo>
                  <a:pt x="529589" y="53686"/>
                </a:lnTo>
                <a:lnTo>
                  <a:pt x="477898" y="43250"/>
                </a:lnTo>
                <a:lnTo>
                  <a:pt x="423682" y="33750"/>
                </a:lnTo>
                <a:lnTo>
                  <a:pt x="367257" y="25264"/>
                </a:lnTo>
                <a:lnTo>
                  <a:pt x="308940" y="17869"/>
                </a:lnTo>
                <a:lnTo>
                  <a:pt x="249045" y="11644"/>
                </a:lnTo>
                <a:lnTo>
                  <a:pt x="187888" y="6666"/>
                </a:lnTo>
                <a:lnTo>
                  <a:pt x="125784" y="3015"/>
                </a:lnTo>
                <a:lnTo>
                  <a:pt x="63050" y="766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object 4"/>
          <p:cNvSpPr>
            <a:spLocks/>
          </p:cNvSpPr>
          <p:nvPr/>
        </p:nvSpPr>
        <p:spPr bwMode="auto">
          <a:xfrm>
            <a:off x="1423988" y="3224213"/>
            <a:ext cx="5803900" cy="446087"/>
          </a:xfrm>
          <a:custGeom>
            <a:avLst/>
            <a:gdLst>
              <a:gd name="T0" fmla="*/ 38091 w 5803900"/>
              <a:gd name="T1" fmla="*/ 431344 h 445770"/>
              <a:gd name="T2" fmla="*/ 151889 w 5803900"/>
              <a:gd name="T3" fmla="*/ 438965 h 445770"/>
              <a:gd name="T4" fmla="*/ 300731 w 5803900"/>
              <a:gd name="T5" fmla="*/ 446075 h 445770"/>
              <a:gd name="T6" fmla="*/ 408529 w 5803900"/>
              <a:gd name="T7" fmla="*/ 447354 h 445770"/>
              <a:gd name="T8" fmla="*/ 544703 w 5803900"/>
              <a:gd name="T9" fmla="*/ 441068 h 445770"/>
              <a:gd name="T10" fmla="*/ 669448 w 5803900"/>
              <a:gd name="T11" fmla="*/ 422693 h 445770"/>
              <a:gd name="T12" fmla="*/ 775287 w 5803900"/>
              <a:gd name="T13" fmla="*/ 386716 h 445770"/>
              <a:gd name="T14" fmla="*/ 857679 w 5803900"/>
              <a:gd name="T15" fmla="*/ 331096 h 445770"/>
              <a:gd name="T16" fmla="*/ 912806 w 5803900"/>
              <a:gd name="T17" fmla="*/ 282326 h 445770"/>
              <a:gd name="T18" fmla="*/ 969363 w 5803900"/>
              <a:gd name="T19" fmla="*/ 232261 h 445770"/>
              <a:gd name="T20" fmla="*/ 1058111 w 5803900"/>
              <a:gd name="T21" fmla="*/ 170878 h 445770"/>
              <a:gd name="T22" fmla="*/ 1174072 w 5803900"/>
              <a:gd name="T23" fmla="*/ 124374 h 445770"/>
              <a:gd name="T24" fmla="*/ 1290739 w 5803900"/>
              <a:gd name="T25" fmla="*/ 88047 h 445770"/>
              <a:gd name="T26" fmla="*/ 1412872 w 5803900"/>
              <a:gd name="T27" fmla="*/ 57860 h 445770"/>
              <a:gd name="T28" fmla="*/ 1522174 w 5803900"/>
              <a:gd name="T29" fmla="*/ 39249 h 445770"/>
              <a:gd name="T30" fmla="*/ 1608972 w 5803900"/>
              <a:gd name="T31" fmla="*/ 28755 h 445770"/>
              <a:gd name="T32" fmla="*/ 1710337 w 5803900"/>
              <a:gd name="T33" fmla="*/ 19803 h 445770"/>
              <a:gd name="T34" fmla="*/ 1829201 w 5803900"/>
              <a:gd name="T35" fmla="*/ 12384 h 445770"/>
              <a:gd name="T36" fmla="*/ 1968498 w 5803900"/>
              <a:gd name="T37" fmla="*/ 6499 h 445770"/>
              <a:gd name="T38" fmla="*/ 2138015 w 5803900"/>
              <a:gd name="T39" fmla="*/ 2436 h 445770"/>
              <a:gd name="T40" fmla="*/ 2340146 w 5803900"/>
              <a:gd name="T41" fmla="*/ 353 h 445770"/>
              <a:gd name="T42" fmla="*/ 2566739 w 5803900"/>
              <a:gd name="T43" fmla="*/ 68 h 445770"/>
              <a:gd name="T44" fmla="*/ 2809638 w 5803900"/>
              <a:gd name="T45" fmla="*/ 1380 h 445770"/>
              <a:gd name="T46" fmla="*/ 3060692 w 5803900"/>
              <a:gd name="T47" fmla="*/ 4100 h 445770"/>
              <a:gd name="T48" fmla="*/ 3311747 w 5803900"/>
              <a:gd name="T49" fmla="*/ 8036 h 445770"/>
              <a:gd name="T50" fmla="*/ 3554649 w 5803900"/>
              <a:gd name="T51" fmla="*/ 12989 h 445770"/>
              <a:gd name="T52" fmla="*/ 3781246 w 5803900"/>
              <a:gd name="T53" fmla="*/ 18775 h 445770"/>
              <a:gd name="T54" fmla="*/ 3983383 w 5803900"/>
              <a:gd name="T55" fmla="*/ 25204 h 445770"/>
              <a:gd name="T56" fmla="*/ 4152909 w 5803900"/>
              <a:gd name="T57" fmla="*/ 32076 h 445770"/>
              <a:gd name="T58" fmla="*/ 4292606 w 5803900"/>
              <a:gd name="T59" fmla="*/ 39389 h 445770"/>
              <a:gd name="T60" fmla="*/ 4412493 w 5803900"/>
              <a:gd name="T61" fmla="*/ 47330 h 445770"/>
              <a:gd name="T62" fmla="*/ 4515235 w 5803900"/>
              <a:gd name="T63" fmla="*/ 56012 h 445770"/>
              <a:gd name="T64" fmla="*/ 4603500 w 5803900"/>
              <a:gd name="T65" fmla="*/ 65547 h 445770"/>
              <a:gd name="T66" fmla="*/ 4714585 w 5803900"/>
              <a:gd name="T67" fmla="*/ 81714 h 445770"/>
              <a:gd name="T68" fmla="*/ 4836917 w 5803900"/>
              <a:gd name="T69" fmla="*/ 107341 h 445770"/>
              <a:gd name="T70" fmla="*/ 4949341 w 5803900"/>
              <a:gd name="T71" fmla="*/ 138469 h 445770"/>
              <a:gd name="T72" fmla="*/ 5056105 w 5803900"/>
              <a:gd name="T73" fmla="*/ 178582 h 445770"/>
              <a:gd name="T74" fmla="*/ 5133049 w 5803900"/>
              <a:gd name="T75" fmla="*/ 230465 h 445770"/>
              <a:gd name="T76" fmla="*/ 5192367 w 5803900"/>
              <a:gd name="T77" fmla="*/ 286825 h 445770"/>
              <a:gd name="T78" fmla="*/ 5219799 w 5803900"/>
              <a:gd name="T79" fmla="*/ 314285 h 445770"/>
              <a:gd name="T80" fmla="*/ 5278966 w 5803900"/>
              <a:gd name="T81" fmla="*/ 362971 h 445770"/>
              <a:gd name="T82" fmla="*/ 5356037 w 5803900"/>
              <a:gd name="T83" fmla="*/ 397265 h 445770"/>
              <a:gd name="T84" fmla="*/ 5465459 w 5803900"/>
              <a:gd name="T85" fmla="*/ 418942 h 445770"/>
              <a:gd name="T86" fmla="*/ 5589999 w 5803900"/>
              <a:gd name="T87" fmla="*/ 432049 h 445770"/>
              <a:gd name="T88" fmla="*/ 5704358 w 5803900"/>
              <a:gd name="T89" fmla="*/ 438734 h 445770"/>
              <a:gd name="T90" fmla="*/ 5794446 w 5803900"/>
              <a:gd name="T91" fmla="*/ 441332 h 445770"/>
              <a:gd name="T92" fmla="*/ 5803888 w 5803900"/>
              <a:gd name="T93" fmla="*/ 441441 h 44577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445770">
                <a:moveTo>
                  <a:pt x="0" y="426509"/>
                </a:moveTo>
                <a:lnTo>
                  <a:pt x="38091" y="429203"/>
                </a:lnTo>
                <a:lnTo>
                  <a:pt x="76135" y="431847"/>
                </a:lnTo>
                <a:lnTo>
                  <a:pt x="151889" y="436786"/>
                </a:lnTo>
                <a:lnTo>
                  <a:pt x="226881" y="440924"/>
                </a:lnTo>
                <a:lnTo>
                  <a:pt x="300731" y="443860"/>
                </a:lnTo>
                <a:lnTo>
                  <a:pt x="373056" y="445193"/>
                </a:lnTo>
                <a:lnTo>
                  <a:pt x="408529" y="445133"/>
                </a:lnTo>
                <a:lnTo>
                  <a:pt x="477854" y="443309"/>
                </a:lnTo>
                <a:lnTo>
                  <a:pt x="544703" y="438879"/>
                </a:lnTo>
                <a:lnTo>
                  <a:pt x="608695" y="431441"/>
                </a:lnTo>
                <a:lnTo>
                  <a:pt x="669448" y="420595"/>
                </a:lnTo>
                <a:lnTo>
                  <a:pt x="725995" y="405620"/>
                </a:lnTo>
                <a:lnTo>
                  <a:pt x="775287" y="384796"/>
                </a:lnTo>
                <a:lnTo>
                  <a:pt x="818546" y="358987"/>
                </a:lnTo>
                <a:lnTo>
                  <a:pt x="857679" y="329453"/>
                </a:lnTo>
                <a:lnTo>
                  <a:pt x="894589" y="297454"/>
                </a:lnTo>
                <a:lnTo>
                  <a:pt x="912806" y="280925"/>
                </a:lnTo>
                <a:lnTo>
                  <a:pt x="931182" y="264252"/>
                </a:lnTo>
                <a:lnTo>
                  <a:pt x="969363" y="231108"/>
                </a:lnTo>
                <a:lnTo>
                  <a:pt x="1011038" y="199280"/>
                </a:lnTo>
                <a:lnTo>
                  <a:pt x="1058111" y="170031"/>
                </a:lnTo>
                <a:lnTo>
                  <a:pt x="1112487" y="144620"/>
                </a:lnTo>
                <a:lnTo>
                  <a:pt x="1174072" y="123758"/>
                </a:lnTo>
                <a:lnTo>
                  <a:pt x="1233189" y="104921"/>
                </a:lnTo>
                <a:lnTo>
                  <a:pt x="1290739" y="87611"/>
                </a:lnTo>
                <a:lnTo>
                  <a:pt x="1349656" y="71829"/>
                </a:lnTo>
                <a:lnTo>
                  <a:pt x="1412872" y="57573"/>
                </a:lnTo>
                <a:lnTo>
                  <a:pt x="1483320" y="44845"/>
                </a:lnTo>
                <a:lnTo>
                  <a:pt x="1522174" y="39053"/>
                </a:lnTo>
                <a:lnTo>
                  <a:pt x="1563935" y="33644"/>
                </a:lnTo>
                <a:lnTo>
                  <a:pt x="1608972" y="28615"/>
                </a:lnTo>
                <a:lnTo>
                  <a:pt x="1657650" y="23969"/>
                </a:lnTo>
                <a:lnTo>
                  <a:pt x="1710337" y="19705"/>
                </a:lnTo>
                <a:lnTo>
                  <a:pt x="1767398" y="15822"/>
                </a:lnTo>
                <a:lnTo>
                  <a:pt x="1829201" y="12321"/>
                </a:lnTo>
                <a:lnTo>
                  <a:pt x="1896112" y="9202"/>
                </a:lnTo>
                <a:lnTo>
                  <a:pt x="1968498" y="6464"/>
                </a:lnTo>
                <a:lnTo>
                  <a:pt x="2048671" y="4184"/>
                </a:lnTo>
                <a:lnTo>
                  <a:pt x="2138015" y="2422"/>
                </a:lnTo>
                <a:lnTo>
                  <a:pt x="2235514" y="1153"/>
                </a:lnTo>
                <a:lnTo>
                  <a:pt x="2340146" y="353"/>
                </a:lnTo>
                <a:lnTo>
                  <a:pt x="2450894" y="0"/>
                </a:lnTo>
                <a:lnTo>
                  <a:pt x="2566739" y="68"/>
                </a:lnTo>
                <a:lnTo>
                  <a:pt x="2686659" y="533"/>
                </a:lnTo>
                <a:lnTo>
                  <a:pt x="2809638" y="1373"/>
                </a:lnTo>
                <a:lnTo>
                  <a:pt x="2934655" y="2563"/>
                </a:lnTo>
                <a:lnTo>
                  <a:pt x="3060692" y="4079"/>
                </a:lnTo>
                <a:lnTo>
                  <a:pt x="3186729" y="5897"/>
                </a:lnTo>
                <a:lnTo>
                  <a:pt x="3311747" y="7994"/>
                </a:lnTo>
                <a:lnTo>
                  <a:pt x="3434727" y="10345"/>
                </a:lnTo>
                <a:lnTo>
                  <a:pt x="3554649" y="12926"/>
                </a:lnTo>
                <a:lnTo>
                  <a:pt x="3670495" y="15714"/>
                </a:lnTo>
                <a:lnTo>
                  <a:pt x="3781246" y="18684"/>
                </a:lnTo>
                <a:lnTo>
                  <a:pt x="3885882" y="21814"/>
                </a:lnTo>
                <a:lnTo>
                  <a:pt x="3983383" y="25078"/>
                </a:lnTo>
                <a:lnTo>
                  <a:pt x="4072732" y="28453"/>
                </a:lnTo>
                <a:lnTo>
                  <a:pt x="4152909" y="31915"/>
                </a:lnTo>
                <a:lnTo>
                  <a:pt x="4225400" y="35483"/>
                </a:lnTo>
                <a:lnTo>
                  <a:pt x="4292606" y="39193"/>
                </a:lnTo>
                <a:lnTo>
                  <a:pt x="4354859" y="43058"/>
                </a:lnTo>
                <a:lnTo>
                  <a:pt x="4412493" y="47093"/>
                </a:lnTo>
                <a:lnTo>
                  <a:pt x="4465840" y="51313"/>
                </a:lnTo>
                <a:lnTo>
                  <a:pt x="4515235" y="55732"/>
                </a:lnTo>
                <a:lnTo>
                  <a:pt x="4561010" y="60363"/>
                </a:lnTo>
                <a:lnTo>
                  <a:pt x="4603500" y="65222"/>
                </a:lnTo>
                <a:lnTo>
                  <a:pt x="4643036" y="70323"/>
                </a:lnTo>
                <a:lnTo>
                  <a:pt x="4714585" y="81308"/>
                </a:lnTo>
                <a:lnTo>
                  <a:pt x="4778323" y="93431"/>
                </a:lnTo>
                <a:lnTo>
                  <a:pt x="4836917" y="106809"/>
                </a:lnTo>
                <a:lnTo>
                  <a:pt x="4893034" y="121554"/>
                </a:lnTo>
                <a:lnTo>
                  <a:pt x="4949341" y="137783"/>
                </a:lnTo>
                <a:lnTo>
                  <a:pt x="5006643" y="155937"/>
                </a:lnTo>
                <a:lnTo>
                  <a:pt x="5056105" y="177695"/>
                </a:lnTo>
                <a:lnTo>
                  <a:pt x="5097656" y="202474"/>
                </a:lnTo>
                <a:lnTo>
                  <a:pt x="5133049" y="229321"/>
                </a:lnTo>
                <a:lnTo>
                  <a:pt x="5164035" y="257282"/>
                </a:lnTo>
                <a:lnTo>
                  <a:pt x="5192367" y="285401"/>
                </a:lnTo>
                <a:lnTo>
                  <a:pt x="5206086" y="299222"/>
                </a:lnTo>
                <a:lnTo>
                  <a:pt x="5219799" y="312725"/>
                </a:lnTo>
                <a:lnTo>
                  <a:pt x="5248081" y="338299"/>
                </a:lnTo>
                <a:lnTo>
                  <a:pt x="5278966" y="361169"/>
                </a:lnTo>
                <a:lnTo>
                  <a:pt x="5314207" y="380381"/>
                </a:lnTo>
                <a:lnTo>
                  <a:pt x="5356037" y="395293"/>
                </a:lnTo>
                <a:lnTo>
                  <a:pt x="5407277" y="407277"/>
                </a:lnTo>
                <a:lnTo>
                  <a:pt x="5465459" y="416863"/>
                </a:lnTo>
                <a:lnTo>
                  <a:pt x="5527421" y="424316"/>
                </a:lnTo>
                <a:lnTo>
                  <a:pt x="5589999" y="429904"/>
                </a:lnTo>
                <a:lnTo>
                  <a:pt x="5650033" y="433896"/>
                </a:lnTo>
                <a:lnTo>
                  <a:pt x="5704358" y="436556"/>
                </a:lnTo>
                <a:lnTo>
                  <a:pt x="5749813" y="438154"/>
                </a:lnTo>
                <a:lnTo>
                  <a:pt x="5794446" y="439141"/>
                </a:lnTo>
                <a:lnTo>
                  <a:pt x="5801462" y="439228"/>
                </a:lnTo>
                <a:lnTo>
                  <a:pt x="5803888" y="439250"/>
                </a:lnTo>
              </a:path>
            </a:pathLst>
          </a:custGeom>
          <a:noFill/>
          <a:ln w="889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object 8"/>
          <p:cNvSpPr>
            <a:spLocks noChangeArrowheads="1"/>
          </p:cNvSpPr>
          <p:nvPr/>
        </p:nvSpPr>
        <p:spPr bwMode="auto">
          <a:xfrm>
            <a:off x="7297738" y="3143250"/>
            <a:ext cx="1060450" cy="106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54279" name="object 9"/>
          <p:cNvSpPr>
            <a:spLocks/>
          </p:cNvSpPr>
          <p:nvPr/>
        </p:nvSpPr>
        <p:spPr bwMode="auto">
          <a:xfrm>
            <a:off x="3405188" y="2990850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object 10"/>
          <p:cNvSpPr>
            <a:spLocks/>
          </p:cNvSpPr>
          <p:nvPr/>
        </p:nvSpPr>
        <p:spPr bwMode="auto">
          <a:xfrm>
            <a:off x="5481638" y="2990850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object 11"/>
          <p:cNvSpPr>
            <a:spLocks/>
          </p:cNvSpPr>
          <p:nvPr/>
        </p:nvSpPr>
        <p:spPr bwMode="auto">
          <a:xfrm>
            <a:off x="5481638" y="2990850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object 12"/>
          <p:cNvSpPr>
            <a:spLocks/>
          </p:cNvSpPr>
          <p:nvPr/>
        </p:nvSpPr>
        <p:spPr bwMode="auto">
          <a:xfrm>
            <a:off x="3405188" y="2990850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object 13"/>
          <p:cNvSpPr>
            <a:spLocks/>
          </p:cNvSpPr>
          <p:nvPr/>
        </p:nvSpPr>
        <p:spPr bwMode="auto">
          <a:xfrm>
            <a:off x="1417638" y="3673475"/>
            <a:ext cx="1987550" cy="650875"/>
          </a:xfrm>
          <a:custGeom>
            <a:avLst/>
            <a:gdLst>
              <a:gd name="T0" fmla="*/ 0 w 1988185"/>
              <a:gd name="T1" fmla="*/ 0 h 651510"/>
              <a:gd name="T2" fmla="*/ 74303 w 1988185"/>
              <a:gd name="T3" fmla="*/ 1193 h 651510"/>
              <a:gd name="T4" fmla="*/ 148241 w 1988185"/>
              <a:gd name="T5" fmla="*/ 4684 h 651510"/>
              <a:gd name="T6" fmla="*/ 221427 w 1988185"/>
              <a:gd name="T7" fmla="*/ 10365 h 651510"/>
              <a:gd name="T8" fmla="*/ 293501 w 1988185"/>
              <a:gd name="T9" fmla="*/ 18099 h 651510"/>
              <a:gd name="T10" fmla="*/ 364089 w 1988185"/>
              <a:gd name="T11" fmla="*/ 27780 h 651510"/>
              <a:gd name="T12" fmla="*/ 432815 w 1988185"/>
              <a:gd name="T13" fmla="*/ 39275 h 651510"/>
              <a:gd name="T14" fmla="*/ 499308 w 1988185"/>
              <a:gd name="T15" fmla="*/ 52468 h 651510"/>
              <a:gd name="T16" fmla="*/ 563204 w 1988185"/>
              <a:gd name="T17" fmla="*/ 67232 h 651510"/>
              <a:gd name="T18" fmla="*/ 624120 w 1988185"/>
              <a:gd name="T19" fmla="*/ 83456 h 651510"/>
              <a:gd name="T20" fmla="*/ 681692 w 1988185"/>
              <a:gd name="T21" fmla="*/ 101011 h 651510"/>
              <a:gd name="T22" fmla="*/ 735547 w 1988185"/>
              <a:gd name="T23" fmla="*/ 119780 h 651510"/>
              <a:gd name="T24" fmla="*/ 785309 w 1988185"/>
              <a:gd name="T25" fmla="*/ 139638 h 651510"/>
              <a:gd name="T26" fmla="*/ 830608 w 1988185"/>
              <a:gd name="T27" fmla="*/ 160465 h 651510"/>
              <a:gd name="T28" fmla="*/ 871076 w 1988185"/>
              <a:gd name="T29" fmla="*/ 182141 h 651510"/>
              <a:gd name="T30" fmla="*/ 906336 w 1988185"/>
              <a:gd name="T31" fmla="*/ 204543 h 651510"/>
              <a:gd name="T32" fmla="*/ 959755 w 1988185"/>
              <a:gd name="T33" fmla="*/ 251047 h 651510"/>
              <a:gd name="T34" fmla="*/ 987890 w 1988185"/>
              <a:gd name="T35" fmla="*/ 299001 h 651510"/>
              <a:gd name="T36" fmla="*/ 995204 w 1988185"/>
              <a:gd name="T37" fmla="*/ 347444 h 651510"/>
              <a:gd name="T38" fmla="*/ 1005924 w 1988185"/>
              <a:gd name="T39" fmla="*/ 371547 h 651510"/>
              <a:gd name="T40" fmla="*/ 1047073 w 1988185"/>
              <a:gd name="T41" fmla="*/ 418903 h 651510"/>
              <a:gd name="T42" fmla="*/ 1112020 w 1988185"/>
              <a:gd name="T43" fmla="*/ 464320 h 651510"/>
              <a:gd name="T44" fmla="*/ 1152489 w 1988185"/>
              <a:gd name="T45" fmla="*/ 485998 h 651510"/>
              <a:gd name="T46" fmla="*/ 1197791 w 1988185"/>
              <a:gd name="T47" fmla="*/ 506829 h 651510"/>
              <a:gd name="T48" fmla="*/ 1247555 w 1988185"/>
              <a:gd name="T49" fmla="*/ 526688 h 651510"/>
              <a:gd name="T50" fmla="*/ 1301410 w 1988185"/>
              <a:gd name="T51" fmla="*/ 545456 h 651510"/>
              <a:gd name="T52" fmla="*/ 1358983 w 1988185"/>
              <a:gd name="T53" fmla="*/ 563013 h 651510"/>
              <a:gd name="T54" fmla="*/ 1419903 w 1988185"/>
              <a:gd name="T55" fmla="*/ 579236 h 651510"/>
              <a:gd name="T56" fmla="*/ 1483797 w 1988185"/>
              <a:gd name="T57" fmla="*/ 594004 h 651510"/>
              <a:gd name="T58" fmla="*/ 1550296 w 1988185"/>
              <a:gd name="T59" fmla="*/ 607197 h 651510"/>
              <a:gd name="T60" fmla="*/ 1619025 w 1988185"/>
              <a:gd name="T61" fmla="*/ 618692 h 651510"/>
              <a:gd name="T62" fmla="*/ 1689613 w 1988185"/>
              <a:gd name="T63" fmla="*/ 628370 h 651510"/>
              <a:gd name="T64" fmla="*/ 1761690 w 1988185"/>
              <a:gd name="T65" fmla="*/ 636108 h 651510"/>
              <a:gd name="T66" fmla="*/ 1834883 w 1988185"/>
              <a:gd name="T67" fmla="*/ 641785 h 651510"/>
              <a:gd name="T68" fmla="*/ 1908819 w 1988185"/>
              <a:gd name="T69" fmla="*/ 645280 h 651510"/>
              <a:gd name="T70" fmla="*/ 1983127 w 1988185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88185" h="651510">
                <a:moveTo>
                  <a:pt x="0" y="0"/>
                </a:moveTo>
                <a:lnTo>
                  <a:pt x="74471" y="1200"/>
                </a:lnTo>
                <a:lnTo>
                  <a:pt x="148570" y="4719"/>
                </a:lnTo>
                <a:lnTo>
                  <a:pt x="221924" y="10435"/>
                </a:lnTo>
                <a:lnTo>
                  <a:pt x="294159" y="18225"/>
                </a:lnTo>
                <a:lnTo>
                  <a:pt x="364903" y="27969"/>
                </a:lnTo>
                <a:lnTo>
                  <a:pt x="433783" y="39543"/>
                </a:lnTo>
                <a:lnTo>
                  <a:pt x="500428" y="52825"/>
                </a:lnTo>
                <a:lnTo>
                  <a:pt x="564464" y="67694"/>
                </a:lnTo>
                <a:lnTo>
                  <a:pt x="625518" y="84028"/>
                </a:lnTo>
                <a:lnTo>
                  <a:pt x="683218" y="101704"/>
                </a:lnTo>
                <a:lnTo>
                  <a:pt x="737192" y="120600"/>
                </a:lnTo>
                <a:lnTo>
                  <a:pt x="787066" y="140594"/>
                </a:lnTo>
                <a:lnTo>
                  <a:pt x="832468" y="161564"/>
                </a:lnTo>
                <a:lnTo>
                  <a:pt x="873026" y="183389"/>
                </a:lnTo>
                <a:lnTo>
                  <a:pt x="908366" y="205945"/>
                </a:lnTo>
                <a:lnTo>
                  <a:pt x="961904" y="252766"/>
                </a:lnTo>
                <a:lnTo>
                  <a:pt x="990102" y="301049"/>
                </a:lnTo>
                <a:lnTo>
                  <a:pt x="997431" y="349824"/>
                </a:lnTo>
                <a:lnTo>
                  <a:pt x="1008176" y="374092"/>
                </a:lnTo>
                <a:lnTo>
                  <a:pt x="1049418" y="421772"/>
                </a:lnTo>
                <a:lnTo>
                  <a:pt x="1114510" y="467500"/>
                </a:lnTo>
                <a:lnTo>
                  <a:pt x="1155069" y="489327"/>
                </a:lnTo>
                <a:lnTo>
                  <a:pt x="1200472" y="510299"/>
                </a:lnTo>
                <a:lnTo>
                  <a:pt x="1250348" y="530295"/>
                </a:lnTo>
                <a:lnTo>
                  <a:pt x="1304323" y="549192"/>
                </a:lnTo>
                <a:lnTo>
                  <a:pt x="1362025" y="566869"/>
                </a:lnTo>
                <a:lnTo>
                  <a:pt x="1423082" y="583203"/>
                </a:lnTo>
                <a:lnTo>
                  <a:pt x="1487119" y="598073"/>
                </a:lnTo>
                <a:lnTo>
                  <a:pt x="1553766" y="611356"/>
                </a:lnTo>
                <a:lnTo>
                  <a:pt x="1622649" y="622930"/>
                </a:lnTo>
                <a:lnTo>
                  <a:pt x="1693396" y="632674"/>
                </a:lnTo>
                <a:lnTo>
                  <a:pt x="1765634" y="640465"/>
                </a:lnTo>
                <a:lnTo>
                  <a:pt x="1838990" y="646181"/>
                </a:lnTo>
                <a:lnTo>
                  <a:pt x="1913092" y="649700"/>
                </a:lnTo>
                <a:lnTo>
                  <a:pt x="1987567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object 14"/>
          <p:cNvSpPr>
            <a:spLocks/>
          </p:cNvSpPr>
          <p:nvPr/>
        </p:nvSpPr>
        <p:spPr bwMode="auto">
          <a:xfrm>
            <a:off x="5614988" y="3673475"/>
            <a:ext cx="1682750" cy="650875"/>
          </a:xfrm>
          <a:custGeom>
            <a:avLst/>
            <a:gdLst>
              <a:gd name="T0" fmla="*/ 1682739 w 1682750"/>
              <a:gd name="T1" fmla="*/ 0 h 651510"/>
              <a:gd name="T2" fmla="*/ 1619689 w 1682750"/>
              <a:gd name="T3" fmla="*/ 1193 h 651510"/>
              <a:gd name="T4" fmla="*/ 1556955 w 1682750"/>
              <a:gd name="T5" fmla="*/ 4684 h 651510"/>
              <a:gd name="T6" fmla="*/ 1494851 w 1682750"/>
              <a:gd name="T7" fmla="*/ 10365 h 651510"/>
              <a:gd name="T8" fmla="*/ 1433694 w 1682750"/>
              <a:gd name="T9" fmla="*/ 18099 h 651510"/>
              <a:gd name="T10" fmla="*/ 1373799 w 1682750"/>
              <a:gd name="T11" fmla="*/ 27780 h 651510"/>
              <a:gd name="T12" fmla="*/ 1315481 w 1682750"/>
              <a:gd name="T13" fmla="*/ 39275 h 651510"/>
              <a:gd name="T14" fmla="*/ 1259057 w 1682750"/>
              <a:gd name="T15" fmla="*/ 52468 h 651510"/>
              <a:gd name="T16" fmla="*/ 1204841 w 1682750"/>
              <a:gd name="T17" fmla="*/ 67232 h 651510"/>
              <a:gd name="T18" fmla="*/ 1153150 w 1682750"/>
              <a:gd name="T19" fmla="*/ 83456 h 651510"/>
              <a:gd name="T20" fmla="*/ 1104297 w 1682750"/>
              <a:gd name="T21" fmla="*/ 101011 h 651510"/>
              <a:gd name="T22" fmla="*/ 1058601 w 1682750"/>
              <a:gd name="T23" fmla="*/ 119780 h 651510"/>
              <a:gd name="T24" fmla="*/ 1016374 w 1682750"/>
              <a:gd name="T25" fmla="*/ 139638 h 651510"/>
              <a:gd name="T26" fmla="*/ 977934 w 1682750"/>
              <a:gd name="T27" fmla="*/ 160465 h 651510"/>
              <a:gd name="T28" fmla="*/ 943596 w 1682750"/>
              <a:gd name="T29" fmla="*/ 182141 h 651510"/>
              <a:gd name="T30" fmla="*/ 888486 w 1682750"/>
              <a:gd name="T31" fmla="*/ 227554 h 651510"/>
              <a:gd name="T32" fmla="*/ 853569 w 1682750"/>
              <a:gd name="T33" fmla="*/ 274903 h 651510"/>
              <a:gd name="T34" fmla="*/ 841369 w 1682750"/>
              <a:gd name="T35" fmla="*/ 323220 h 651510"/>
              <a:gd name="T36" fmla="*/ 838267 w 1682750"/>
              <a:gd name="T37" fmla="*/ 347444 h 651510"/>
              <a:gd name="T38" fmla="*/ 829170 w 1682750"/>
              <a:gd name="T39" fmla="*/ 371547 h 651510"/>
              <a:gd name="T40" fmla="*/ 794253 w 1682750"/>
              <a:gd name="T41" fmla="*/ 418903 h 651510"/>
              <a:gd name="T42" fmla="*/ 739143 w 1682750"/>
              <a:gd name="T43" fmla="*/ 464320 h 651510"/>
              <a:gd name="T44" fmla="*/ 704805 w 1682750"/>
              <a:gd name="T45" fmla="*/ 485998 h 651510"/>
              <a:gd name="T46" fmla="*/ 666364 w 1682750"/>
              <a:gd name="T47" fmla="*/ 506829 h 651510"/>
              <a:gd name="T48" fmla="*/ 624138 w 1682750"/>
              <a:gd name="T49" fmla="*/ 526688 h 651510"/>
              <a:gd name="T50" fmla="*/ 578441 w 1682750"/>
              <a:gd name="T51" fmla="*/ 545456 h 651510"/>
              <a:gd name="T52" fmla="*/ 529589 w 1682750"/>
              <a:gd name="T53" fmla="*/ 563013 h 651510"/>
              <a:gd name="T54" fmla="*/ 477898 w 1682750"/>
              <a:gd name="T55" fmla="*/ 579236 h 651510"/>
              <a:gd name="T56" fmla="*/ 423682 w 1682750"/>
              <a:gd name="T57" fmla="*/ 594004 h 651510"/>
              <a:gd name="T58" fmla="*/ 367257 w 1682750"/>
              <a:gd name="T59" fmla="*/ 607197 h 651510"/>
              <a:gd name="T60" fmla="*/ 308940 w 1682750"/>
              <a:gd name="T61" fmla="*/ 618692 h 651510"/>
              <a:gd name="T62" fmla="*/ 249045 w 1682750"/>
              <a:gd name="T63" fmla="*/ 628370 h 651510"/>
              <a:gd name="T64" fmla="*/ 187888 w 1682750"/>
              <a:gd name="T65" fmla="*/ 636108 h 651510"/>
              <a:gd name="T66" fmla="*/ 125784 w 1682750"/>
              <a:gd name="T67" fmla="*/ 641785 h 651510"/>
              <a:gd name="T68" fmla="*/ 63050 w 1682750"/>
              <a:gd name="T69" fmla="*/ 645280 h 651510"/>
              <a:gd name="T70" fmla="*/ 0 w 1682750"/>
              <a:gd name="T71" fmla="*/ 646472 h 651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2750" h="651510">
                <a:moveTo>
                  <a:pt x="1682739" y="0"/>
                </a:moveTo>
                <a:lnTo>
                  <a:pt x="1619689" y="1200"/>
                </a:lnTo>
                <a:lnTo>
                  <a:pt x="1556955" y="4719"/>
                </a:lnTo>
                <a:lnTo>
                  <a:pt x="1494851" y="10435"/>
                </a:lnTo>
                <a:lnTo>
                  <a:pt x="1433694" y="18225"/>
                </a:lnTo>
                <a:lnTo>
                  <a:pt x="1373799" y="27969"/>
                </a:lnTo>
                <a:lnTo>
                  <a:pt x="1315481" y="39543"/>
                </a:lnTo>
                <a:lnTo>
                  <a:pt x="1259057" y="52825"/>
                </a:lnTo>
                <a:lnTo>
                  <a:pt x="1204841" y="67694"/>
                </a:lnTo>
                <a:lnTo>
                  <a:pt x="1153150" y="84028"/>
                </a:lnTo>
                <a:lnTo>
                  <a:pt x="1104297" y="101704"/>
                </a:lnTo>
                <a:lnTo>
                  <a:pt x="1058601" y="120600"/>
                </a:lnTo>
                <a:lnTo>
                  <a:pt x="1016374" y="140594"/>
                </a:lnTo>
                <a:lnTo>
                  <a:pt x="977934" y="161564"/>
                </a:lnTo>
                <a:lnTo>
                  <a:pt x="943596" y="183389"/>
                </a:lnTo>
                <a:lnTo>
                  <a:pt x="888486" y="229112"/>
                </a:lnTo>
                <a:lnTo>
                  <a:pt x="853569" y="276786"/>
                </a:lnTo>
                <a:lnTo>
                  <a:pt x="841369" y="325434"/>
                </a:lnTo>
                <a:lnTo>
                  <a:pt x="838267" y="349824"/>
                </a:lnTo>
                <a:lnTo>
                  <a:pt x="829170" y="374092"/>
                </a:lnTo>
                <a:lnTo>
                  <a:pt x="794253" y="421772"/>
                </a:lnTo>
                <a:lnTo>
                  <a:pt x="739143" y="467500"/>
                </a:lnTo>
                <a:lnTo>
                  <a:pt x="704805" y="489327"/>
                </a:lnTo>
                <a:lnTo>
                  <a:pt x="666364" y="510299"/>
                </a:lnTo>
                <a:lnTo>
                  <a:pt x="624138" y="530295"/>
                </a:lnTo>
                <a:lnTo>
                  <a:pt x="578441" y="549192"/>
                </a:lnTo>
                <a:lnTo>
                  <a:pt x="529589" y="566869"/>
                </a:lnTo>
                <a:lnTo>
                  <a:pt x="477898" y="583203"/>
                </a:lnTo>
                <a:lnTo>
                  <a:pt x="423682" y="598073"/>
                </a:lnTo>
                <a:lnTo>
                  <a:pt x="367257" y="611356"/>
                </a:lnTo>
                <a:lnTo>
                  <a:pt x="308940" y="622930"/>
                </a:lnTo>
                <a:lnTo>
                  <a:pt x="249045" y="632674"/>
                </a:lnTo>
                <a:lnTo>
                  <a:pt x="187888" y="640465"/>
                </a:lnTo>
                <a:lnTo>
                  <a:pt x="125784" y="646181"/>
                </a:lnTo>
                <a:lnTo>
                  <a:pt x="63050" y="649700"/>
                </a:lnTo>
                <a:lnTo>
                  <a:pt x="0" y="65090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object 15"/>
          <p:cNvSpPr txBox="1">
            <a:spLocks noChangeArrowheads="1"/>
          </p:cNvSpPr>
          <p:nvPr/>
        </p:nvSpPr>
        <p:spPr bwMode="auto">
          <a:xfrm>
            <a:off x="6910388" y="1943100"/>
            <a:ext cx="1752600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1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4286" name="object 16"/>
          <p:cNvSpPr txBox="1">
            <a:spLocks noChangeArrowheads="1"/>
          </p:cNvSpPr>
          <p:nvPr/>
        </p:nvSpPr>
        <p:spPr bwMode="auto">
          <a:xfrm>
            <a:off x="7034213" y="4362450"/>
            <a:ext cx="1552575" cy="823913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9000"/>
              </a:lnSpc>
            </a:pPr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STATE 2 CWND Snd.SEQNO Rcv.SEQNO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54287" name="object 17"/>
          <p:cNvSpPr>
            <a:spLocks/>
          </p:cNvSpPr>
          <p:nvPr/>
        </p:nvSpPr>
        <p:spPr bwMode="auto">
          <a:xfrm>
            <a:off x="1423988" y="3702050"/>
            <a:ext cx="5803900" cy="646113"/>
          </a:xfrm>
          <a:custGeom>
            <a:avLst/>
            <a:gdLst>
              <a:gd name="T0" fmla="*/ 38091 w 5803900"/>
              <a:gd name="T1" fmla="*/ 23270 h 645795"/>
              <a:gd name="T2" fmla="*/ 114083 w 5803900"/>
              <a:gd name="T3" fmla="*/ 15720 h 645795"/>
              <a:gd name="T4" fmla="*/ 263973 w 5803900"/>
              <a:gd name="T5" fmla="*/ 3820 h 645795"/>
              <a:gd name="T6" fmla="*/ 373056 w 5803900"/>
              <a:gd name="T7" fmla="*/ 0 h 645795"/>
              <a:gd name="T8" fmla="*/ 477854 w 5803900"/>
              <a:gd name="T9" fmla="*/ 2738 h 645795"/>
              <a:gd name="T10" fmla="*/ 608695 w 5803900"/>
              <a:gd name="T11" fmla="*/ 20003 h 645795"/>
              <a:gd name="T12" fmla="*/ 725995 w 5803900"/>
              <a:gd name="T13" fmla="*/ 57559 h 645795"/>
              <a:gd name="T14" fmla="*/ 818546 w 5803900"/>
              <a:gd name="T15" fmla="*/ 125415 h 645795"/>
              <a:gd name="T16" fmla="*/ 894589 w 5803900"/>
              <a:gd name="T17" fmla="*/ 214927 h 645795"/>
              <a:gd name="T18" fmla="*/ 931182 w 5803900"/>
              <a:gd name="T19" fmla="*/ 263221 h 645795"/>
              <a:gd name="T20" fmla="*/ 1011038 w 5803900"/>
              <a:gd name="T21" fmla="*/ 357735 h 645795"/>
              <a:gd name="T22" fmla="*/ 1112487 w 5803900"/>
              <a:gd name="T23" fmla="*/ 437250 h 645795"/>
              <a:gd name="T24" fmla="*/ 1233189 w 5803900"/>
              <a:gd name="T25" fmla="*/ 494996 h 645795"/>
              <a:gd name="T26" fmla="*/ 1349656 w 5803900"/>
              <a:gd name="T27" fmla="*/ 543130 h 645795"/>
              <a:gd name="T28" fmla="*/ 1483320 w 5803900"/>
              <a:gd name="T29" fmla="*/ 582379 h 645795"/>
              <a:gd name="T30" fmla="*/ 1563935 w 5803900"/>
              <a:gd name="T31" fmla="*/ 598672 h 645795"/>
              <a:gd name="T32" fmla="*/ 1657650 w 5803900"/>
              <a:gd name="T33" fmla="*/ 612742 h 645795"/>
              <a:gd name="T34" fmla="*/ 1767398 w 5803900"/>
              <a:gd name="T35" fmla="*/ 624592 h 645795"/>
              <a:gd name="T36" fmla="*/ 1896112 w 5803900"/>
              <a:gd name="T37" fmla="*/ 634218 h 645795"/>
              <a:gd name="T38" fmla="*/ 2048671 w 5803900"/>
              <a:gd name="T39" fmla="*/ 641517 h 645795"/>
              <a:gd name="T40" fmla="*/ 2235514 w 5803900"/>
              <a:gd name="T41" fmla="*/ 645931 h 645795"/>
              <a:gd name="T42" fmla="*/ 2450894 w 5803900"/>
              <a:gd name="T43" fmla="*/ 647611 h 645795"/>
              <a:gd name="T44" fmla="*/ 2686659 w 5803900"/>
              <a:gd name="T45" fmla="*/ 646837 h 645795"/>
              <a:gd name="T46" fmla="*/ 2934655 w 5803900"/>
              <a:gd name="T47" fmla="*/ 643886 h 645795"/>
              <a:gd name="T48" fmla="*/ 3186729 w 5803900"/>
              <a:gd name="T49" fmla="*/ 639037 h 645795"/>
              <a:gd name="T50" fmla="*/ 3434727 w 5803900"/>
              <a:gd name="T51" fmla="*/ 632568 h 645795"/>
              <a:gd name="T52" fmla="*/ 3670495 w 5803900"/>
              <a:gd name="T53" fmla="*/ 624757 h 645795"/>
              <a:gd name="T54" fmla="*/ 3885882 w 5803900"/>
              <a:gd name="T55" fmla="*/ 615884 h 645795"/>
              <a:gd name="T56" fmla="*/ 4072732 w 5803900"/>
              <a:gd name="T57" fmla="*/ 606226 h 645795"/>
              <a:gd name="T58" fmla="*/ 4225400 w 5803900"/>
              <a:gd name="T59" fmla="*/ 596001 h 645795"/>
              <a:gd name="T60" fmla="*/ 4354859 w 5803900"/>
              <a:gd name="T61" fmla="*/ 584985 h 645795"/>
              <a:gd name="T62" fmla="*/ 4465840 w 5803900"/>
              <a:gd name="T63" fmla="*/ 572978 h 645795"/>
              <a:gd name="T64" fmla="*/ 4561010 w 5803900"/>
              <a:gd name="T65" fmla="*/ 559813 h 645795"/>
              <a:gd name="T66" fmla="*/ 4643036 w 5803900"/>
              <a:gd name="T67" fmla="*/ 545324 h 645795"/>
              <a:gd name="T68" fmla="*/ 4778323 w 5803900"/>
              <a:gd name="T69" fmla="*/ 511708 h 645795"/>
              <a:gd name="T70" fmla="*/ 4893034 w 5803900"/>
              <a:gd name="T71" fmla="*/ 470799 h 645795"/>
              <a:gd name="T72" fmla="*/ 5006643 w 5803900"/>
              <a:gd name="T73" fmla="*/ 420790 h 645795"/>
              <a:gd name="T74" fmla="*/ 5097656 w 5803900"/>
              <a:gd name="T75" fmla="*/ 353096 h 645795"/>
              <a:gd name="T76" fmla="*/ 5164035 w 5803900"/>
              <a:gd name="T77" fmla="*/ 273365 h 645795"/>
              <a:gd name="T78" fmla="*/ 5206086 w 5803900"/>
              <a:gd name="T79" fmla="*/ 212352 h 645795"/>
              <a:gd name="T80" fmla="*/ 5248081 w 5803900"/>
              <a:gd name="T81" fmla="*/ 155503 h 645795"/>
              <a:gd name="T82" fmla="*/ 5314207 w 5803900"/>
              <a:gd name="T83" fmla="*/ 94283 h 645795"/>
              <a:gd name="T84" fmla="*/ 5407277 w 5803900"/>
              <a:gd name="T85" fmla="*/ 55159 h 645795"/>
              <a:gd name="T86" fmla="*/ 5527421 w 5803900"/>
              <a:gd name="T87" fmla="*/ 30377 h 645795"/>
              <a:gd name="T88" fmla="*/ 5650033 w 5803900"/>
              <a:gd name="T89" fmla="*/ 16445 h 645795"/>
              <a:gd name="T90" fmla="*/ 5749813 w 5803900"/>
              <a:gd name="T91" fmla="*/ 10254 h 645795"/>
              <a:gd name="T92" fmla="*/ 5801462 w 5803900"/>
              <a:gd name="T93" fmla="*/ 8692 h 6457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3900" h="645795">
                <a:moveTo>
                  <a:pt x="0" y="27104"/>
                </a:moveTo>
                <a:lnTo>
                  <a:pt x="38091" y="23193"/>
                </a:lnTo>
                <a:lnTo>
                  <a:pt x="76135" y="19356"/>
                </a:lnTo>
                <a:lnTo>
                  <a:pt x="114083" y="15664"/>
                </a:lnTo>
                <a:lnTo>
                  <a:pt x="189504" y="9008"/>
                </a:lnTo>
                <a:lnTo>
                  <a:pt x="263973" y="3806"/>
                </a:lnTo>
                <a:lnTo>
                  <a:pt x="337108" y="639"/>
                </a:lnTo>
                <a:lnTo>
                  <a:pt x="373056" y="0"/>
                </a:lnTo>
                <a:lnTo>
                  <a:pt x="408529" y="87"/>
                </a:lnTo>
                <a:lnTo>
                  <a:pt x="477854" y="2731"/>
                </a:lnTo>
                <a:lnTo>
                  <a:pt x="544703" y="9153"/>
                </a:lnTo>
                <a:lnTo>
                  <a:pt x="608695" y="19933"/>
                </a:lnTo>
                <a:lnTo>
                  <a:pt x="669448" y="35651"/>
                </a:lnTo>
                <a:lnTo>
                  <a:pt x="725995" y="57363"/>
                </a:lnTo>
                <a:lnTo>
                  <a:pt x="775287" y="87560"/>
                </a:lnTo>
                <a:lnTo>
                  <a:pt x="818546" y="124981"/>
                </a:lnTo>
                <a:lnTo>
                  <a:pt x="857679" y="167798"/>
                </a:lnTo>
                <a:lnTo>
                  <a:pt x="894589" y="214186"/>
                </a:lnTo>
                <a:lnTo>
                  <a:pt x="912806" y="238147"/>
                </a:lnTo>
                <a:lnTo>
                  <a:pt x="931182" y="262317"/>
                </a:lnTo>
                <a:lnTo>
                  <a:pt x="969363" y="310365"/>
                </a:lnTo>
                <a:lnTo>
                  <a:pt x="1011038" y="356503"/>
                </a:lnTo>
                <a:lnTo>
                  <a:pt x="1058111" y="398905"/>
                </a:lnTo>
                <a:lnTo>
                  <a:pt x="1112487" y="435745"/>
                </a:lnTo>
                <a:lnTo>
                  <a:pt x="1174072" y="465989"/>
                </a:lnTo>
                <a:lnTo>
                  <a:pt x="1233189" y="493293"/>
                </a:lnTo>
                <a:lnTo>
                  <a:pt x="1290739" y="518384"/>
                </a:lnTo>
                <a:lnTo>
                  <a:pt x="1349656" y="541261"/>
                </a:lnTo>
                <a:lnTo>
                  <a:pt x="1412872" y="561925"/>
                </a:lnTo>
                <a:lnTo>
                  <a:pt x="1483320" y="580376"/>
                </a:lnTo>
                <a:lnTo>
                  <a:pt x="1522174" y="588770"/>
                </a:lnTo>
                <a:lnTo>
                  <a:pt x="1563935" y="596612"/>
                </a:lnTo>
                <a:lnTo>
                  <a:pt x="1608972" y="603900"/>
                </a:lnTo>
                <a:lnTo>
                  <a:pt x="1657650" y="610634"/>
                </a:lnTo>
                <a:lnTo>
                  <a:pt x="1710337" y="616815"/>
                </a:lnTo>
                <a:lnTo>
                  <a:pt x="1767398" y="622443"/>
                </a:lnTo>
                <a:lnTo>
                  <a:pt x="1829201" y="627516"/>
                </a:lnTo>
                <a:lnTo>
                  <a:pt x="1896112" y="632036"/>
                </a:lnTo>
                <a:lnTo>
                  <a:pt x="1968498" y="636003"/>
                </a:lnTo>
                <a:lnTo>
                  <a:pt x="2048671" y="639310"/>
                </a:lnTo>
                <a:lnTo>
                  <a:pt x="2138015" y="641867"/>
                </a:lnTo>
                <a:lnTo>
                  <a:pt x="2235514" y="643709"/>
                </a:lnTo>
                <a:lnTo>
                  <a:pt x="2340146" y="644869"/>
                </a:lnTo>
                <a:lnTo>
                  <a:pt x="2450894" y="645383"/>
                </a:lnTo>
                <a:lnTo>
                  <a:pt x="2566739" y="645286"/>
                </a:lnTo>
                <a:lnTo>
                  <a:pt x="2686659" y="644612"/>
                </a:lnTo>
                <a:lnTo>
                  <a:pt x="2809638" y="643395"/>
                </a:lnTo>
                <a:lnTo>
                  <a:pt x="2934655" y="641671"/>
                </a:lnTo>
                <a:lnTo>
                  <a:pt x="3060692" y="639474"/>
                </a:lnTo>
                <a:lnTo>
                  <a:pt x="3186729" y="636838"/>
                </a:lnTo>
                <a:lnTo>
                  <a:pt x="3311747" y="633799"/>
                </a:lnTo>
                <a:lnTo>
                  <a:pt x="3434727" y="630392"/>
                </a:lnTo>
                <a:lnTo>
                  <a:pt x="3554649" y="626650"/>
                </a:lnTo>
                <a:lnTo>
                  <a:pt x="3670495" y="622608"/>
                </a:lnTo>
                <a:lnTo>
                  <a:pt x="3781246" y="618302"/>
                </a:lnTo>
                <a:lnTo>
                  <a:pt x="3885882" y="613765"/>
                </a:lnTo>
                <a:lnTo>
                  <a:pt x="3983383" y="609034"/>
                </a:lnTo>
                <a:lnTo>
                  <a:pt x="4072732" y="604141"/>
                </a:lnTo>
                <a:lnTo>
                  <a:pt x="4152909" y="599122"/>
                </a:lnTo>
                <a:lnTo>
                  <a:pt x="4225400" y="593951"/>
                </a:lnTo>
                <a:lnTo>
                  <a:pt x="4292606" y="588575"/>
                </a:lnTo>
                <a:lnTo>
                  <a:pt x="4354859" y="582973"/>
                </a:lnTo>
                <a:lnTo>
                  <a:pt x="4412493" y="577123"/>
                </a:lnTo>
                <a:lnTo>
                  <a:pt x="4465840" y="571007"/>
                </a:lnTo>
                <a:lnTo>
                  <a:pt x="4515235" y="564601"/>
                </a:lnTo>
                <a:lnTo>
                  <a:pt x="4561010" y="557887"/>
                </a:lnTo>
                <a:lnTo>
                  <a:pt x="4603500" y="550843"/>
                </a:lnTo>
                <a:lnTo>
                  <a:pt x="4643036" y="543448"/>
                </a:lnTo>
                <a:lnTo>
                  <a:pt x="4714585" y="527523"/>
                </a:lnTo>
                <a:lnTo>
                  <a:pt x="4778323" y="509948"/>
                </a:lnTo>
                <a:lnTo>
                  <a:pt x="4836917" y="490556"/>
                </a:lnTo>
                <a:lnTo>
                  <a:pt x="4893034" y="469180"/>
                </a:lnTo>
                <a:lnTo>
                  <a:pt x="4949341" y="445656"/>
                </a:lnTo>
                <a:lnTo>
                  <a:pt x="5006643" y="419342"/>
                </a:lnTo>
                <a:lnTo>
                  <a:pt x="5056105" y="387802"/>
                </a:lnTo>
                <a:lnTo>
                  <a:pt x="5097656" y="351881"/>
                </a:lnTo>
                <a:lnTo>
                  <a:pt x="5133049" y="312961"/>
                </a:lnTo>
                <a:lnTo>
                  <a:pt x="5164035" y="272426"/>
                </a:lnTo>
                <a:lnTo>
                  <a:pt x="5192367" y="231660"/>
                </a:lnTo>
                <a:lnTo>
                  <a:pt x="5206086" y="211623"/>
                </a:lnTo>
                <a:lnTo>
                  <a:pt x="5219799" y="192047"/>
                </a:lnTo>
                <a:lnTo>
                  <a:pt x="5248081" y="154970"/>
                </a:lnTo>
                <a:lnTo>
                  <a:pt x="5278966" y="121814"/>
                </a:lnTo>
                <a:lnTo>
                  <a:pt x="5314207" y="93961"/>
                </a:lnTo>
                <a:lnTo>
                  <a:pt x="5356037" y="72343"/>
                </a:lnTo>
                <a:lnTo>
                  <a:pt x="5407277" y="54970"/>
                </a:lnTo>
                <a:lnTo>
                  <a:pt x="5465459" y="41076"/>
                </a:lnTo>
                <a:lnTo>
                  <a:pt x="5527421" y="30272"/>
                </a:lnTo>
                <a:lnTo>
                  <a:pt x="5589999" y="22172"/>
                </a:lnTo>
                <a:lnTo>
                  <a:pt x="5650033" y="16389"/>
                </a:lnTo>
                <a:lnTo>
                  <a:pt x="5704358" y="12533"/>
                </a:lnTo>
                <a:lnTo>
                  <a:pt x="5749813" y="10219"/>
                </a:lnTo>
                <a:lnTo>
                  <a:pt x="5794446" y="8790"/>
                </a:lnTo>
                <a:lnTo>
                  <a:pt x="5801462" y="8664"/>
                </a:lnTo>
                <a:lnTo>
                  <a:pt x="5803888" y="8633"/>
                </a:lnTo>
              </a:path>
            </a:pathLst>
          </a:custGeom>
          <a:noFill/>
          <a:ln w="88900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bject 18"/>
          <p:cNvSpPr>
            <a:spLocks/>
          </p:cNvSpPr>
          <p:nvPr/>
        </p:nvSpPr>
        <p:spPr bwMode="auto">
          <a:xfrm>
            <a:off x="3405188" y="4057650"/>
            <a:ext cx="2143125" cy="533400"/>
          </a:xfrm>
          <a:custGeom>
            <a:avLst/>
            <a:gdLst>
              <a:gd name="T0" fmla="*/ 2138700 w 2143760"/>
              <a:gd name="T1" fmla="*/ 0 h 533400"/>
              <a:gd name="T2" fmla="*/ 66489 w 2143760"/>
              <a:gd name="T3" fmla="*/ 0 h 533400"/>
              <a:gd name="T4" fmla="*/ 61039 w 2143760"/>
              <a:gd name="T5" fmla="*/ 883 h 533400"/>
              <a:gd name="T6" fmla="*/ 35936 w 2143760"/>
              <a:gd name="T7" fmla="*/ 29765 h 533400"/>
              <a:gd name="T8" fmla="*/ 19476 w 2143760"/>
              <a:gd name="T9" fmla="*/ 78108 h 533400"/>
              <a:gd name="T10" fmla="*/ 9963 w 2143760"/>
              <a:gd name="T11" fmla="*/ 126206 h 533400"/>
              <a:gd name="T12" fmla="*/ 3390 w 2143760"/>
              <a:gd name="T13" fmla="*/ 182396 h 533400"/>
              <a:gd name="T14" fmla="*/ 872 w 2143760"/>
              <a:gd name="T15" fmla="*/ 223436 h 533400"/>
              <a:gd name="T16" fmla="*/ 0 w 2143760"/>
              <a:gd name="T17" fmla="*/ 266699 h 533400"/>
              <a:gd name="T18" fmla="*/ 220 w 2143760"/>
              <a:gd name="T19" fmla="*/ 288571 h 533400"/>
              <a:gd name="T20" fmla="*/ 1929 w 2143760"/>
              <a:gd name="T21" fmla="*/ 330786 h 533400"/>
              <a:gd name="T22" fmla="*/ 5223 w 2143760"/>
              <a:gd name="T23" fmla="*/ 370505 h 533400"/>
              <a:gd name="T24" fmla="*/ 12830 w 2143760"/>
              <a:gd name="T25" fmla="*/ 424203 h 533400"/>
              <a:gd name="T26" fmla="*/ 23222 w 2143760"/>
              <a:gd name="T27" fmla="*/ 469195 h 533400"/>
              <a:gd name="T28" fmla="*/ 40613 w 2143760"/>
              <a:gd name="T29" fmla="*/ 512439 h 533400"/>
              <a:gd name="T30" fmla="*/ 66489 w 2143760"/>
              <a:gd name="T31" fmla="*/ 533399 h 533400"/>
              <a:gd name="T32" fmla="*/ 2138700 w 2143760"/>
              <a:gd name="T33" fmla="*/ 533399 h 533400"/>
              <a:gd name="T34" fmla="*/ 2133244 w 2143760"/>
              <a:gd name="T35" fmla="*/ 532515 h 533400"/>
              <a:gd name="T36" fmla="*/ 2127909 w 2143760"/>
              <a:gd name="T37" fmla="*/ 529908 h 533400"/>
              <a:gd name="T38" fmla="*/ 2103658 w 2143760"/>
              <a:gd name="T39" fmla="*/ 493438 h 533400"/>
              <a:gd name="T40" fmla="*/ 2091660 w 2143760"/>
              <a:gd name="T41" fmla="*/ 455279 h 533400"/>
              <a:gd name="T42" fmla="*/ 2082144 w 2143760"/>
              <a:gd name="T43" fmla="*/ 407179 h 533400"/>
              <a:gd name="T44" fmla="*/ 2075569 w 2143760"/>
              <a:gd name="T45" fmla="*/ 350992 h 533400"/>
              <a:gd name="T46" fmla="*/ 2073049 w 2143760"/>
              <a:gd name="T47" fmla="*/ 309956 h 533400"/>
              <a:gd name="T48" fmla="*/ 2072178 w 2143760"/>
              <a:gd name="T49" fmla="*/ 266699 h 533400"/>
              <a:gd name="T50" fmla="*/ 2072399 w 2143760"/>
              <a:gd name="T51" fmla="*/ 244824 h 533400"/>
              <a:gd name="T52" fmla="*/ 2074111 w 2143760"/>
              <a:gd name="T53" fmla="*/ 202603 h 533400"/>
              <a:gd name="T54" fmla="*/ 2077405 w 2143760"/>
              <a:gd name="T55" fmla="*/ 162881 h 533400"/>
              <a:gd name="T56" fmla="*/ 2085011 w 2143760"/>
              <a:gd name="T57" fmla="*/ 109183 h 533400"/>
              <a:gd name="T58" fmla="*/ 2095406 w 2143760"/>
              <a:gd name="T59" fmla="*/ 64194 h 533400"/>
              <a:gd name="T60" fmla="*/ 2112805 w 2143760"/>
              <a:gd name="T61" fmla="*/ 20956 h 533400"/>
              <a:gd name="T62" fmla="*/ 2133244 w 2143760"/>
              <a:gd name="T63" fmla="*/ 883 h 533400"/>
              <a:gd name="T64" fmla="*/ 2138700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bject 19"/>
          <p:cNvSpPr>
            <a:spLocks/>
          </p:cNvSpPr>
          <p:nvPr/>
        </p:nvSpPr>
        <p:spPr bwMode="auto">
          <a:xfrm>
            <a:off x="5481638" y="4057650"/>
            <a:ext cx="133350" cy="533400"/>
          </a:xfrm>
          <a:custGeom>
            <a:avLst/>
            <a:gdLst>
              <a:gd name="T0" fmla="*/ 66659 w 133350"/>
              <a:gd name="T1" fmla="*/ 0 h 533400"/>
              <a:gd name="T2" fmla="*/ 36023 w 133350"/>
              <a:gd name="T3" fmla="*/ 29765 h 533400"/>
              <a:gd name="T4" fmla="*/ 19522 w 133350"/>
              <a:gd name="T5" fmla="*/ 78108 h 533400"/>
              <a:gd name="T6" fmla="*/ 9986 w 133350"/>
              <a:gd name="T7" fmla="*/ 126206 h 533400"/>
              <a:gd name="T8" fmla="*/ 3397 w 133350"/>
              <a:gd name="T9" fmla="*/ 182396 h 533400"/>
              <a:gd name="T10" fmla="*/ 872 w 133350"/>
              <a:gd name="T11" fmla="*/ 223436 h 533400"/>
              <a:gd name="T12" fmla="*/ 0 w 133350"/>
              <a:gd name="T13" fmla="*/ 266699 h 533400"/>
              <a:gd name="T14" fmla="*/ 220 w 133350"/>
              <a:gd name="T15" fmla="*/ 288571 h 533400"/>
              <a:gd name="T16" fmla="*/ 1937 w 133350"/>
              <a:gd name="T17" fmla="*/ 330786 h 533400"/>
              <a:gd name="T18" fmla="*/ 5237 w 133350"/>
              <a:gd name="T19" fmla="*/ 370505 h 533400"/>
              <a:gd name="T20" fmla="*/ 12860 w 133350"/>
              <a:gd name="T21" fmla="*/ 424203 h 533400"/>
              <a:gd name="T22" fmla="*/ 23276 w 133350"/>
              <a:gd name="T23" fmla="*/ 469195 h 533400"/>
              <a:gd name="T24" fmla="*/ 40710 w 133350"/>
              <a:gd name="T25" fmla="*/ 512439 h 533400"/>
              <a:gd name="T26" fmla="*/ 66659 w 133350"/>
              <a:gd name="T27" fmla="*/ 533399 h 533400"/>
              <a:gd name="T28" fmla="*/ 72123 w 133350"/>
              <a:gd name="T29" fmla="*/ 532515 h 533400"/>
              <a:gd name="T30" fmla="*/ 97282 w 133350"/>
              <a:gd name="T31" fmla="*/ 503628 h 533400"/>
              <a:gd name="T32" fmla="*/ 113785 w 133350"/>
              <a:gd name="T33" fmla="*/ 455279 h 533400"/>
              <a:gd name="T34" fmla="*/ 123326 w 133350"/>
              <a:gd name="T35" fmla="*/ 407179 h 533400"/>
              <a:gd name="T36" fmla="*/ 129918 w 133350"/>
              <a:gd name="T37" fmla="*/ 350992 h 533400"/>
              <a:gd name="T38" fmla="*/ 132446 w 133350"/>
              <a:gd name="T39" fmla="*/ 309956 h 533400"/>
              <a:gd name="T40" fmla="*/ 133319 w 133350"/>
              <a:gd name="T41" fmla="*/ 266699 h 533400"/>
              <a:gd name="T42" fmla="*/ 133098 w 133350"/>
              <a:gd name="T43" fmla="*/ 244824 h 533400"/>
              <a:gd name="T44" fmla="*/ 131380 w 133350"/>
              <a:gd name="T45" fmla="*/ 202603 h 533400"/>
              <a:gd name="T46" fmla="*/ 128077 w 133350"/>
              <a:gd name="T47" fmla="*/ 162881 h 533400"/>
              <a:gd name="T48" fmla="*/ 120450 w 133350"/>
              <a:gd name="T49" fmla="*/ 109183 h 533400"/>
              <a:gd name="T50" fmla="*/ 110030 w 133350"/>
              <a:gd name="T51" fmla="*/ 64194 h 533400"/>
              <a:gd name="T52" fmla="*/ 92595 w 133350"/>
              <a:gd name="T53" fmla="*/ 20956 h 533400"/>
              <a:gd name="T54" fmla="*/ 66659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object 20"/>
          <p:cNvSpPr>
            <a:spLocks/>
          </p:cNvSpPr>
          <p:nvPr/>
        </p:nvSpPr>
        <p:spPr bwMode="auto">
          <a:xfrm>
            <a:off x="5481638" y="4057650"/>
            <a:ext cx="133350" cy="533400"/>
          </a:xfrm>
          <a:custGeom>
            <a:avLst/>
            <a:gdLst>
              <a:gd name="T0" fmla="*/ 66659 w 133350"/>
              <a:gd name="T1" fmla="*/ 533399 h 533400"/>
              <a:gd name="T2" fmla="*/ 36023 w 133350"/>
              <a:gd name="T3" fmla="*/ 503628 h 533400"/>
              <a:gd name="T4" fmla="*/ 19522 w 133350"/>
              <a:gd name="T5" fmla="*/ 455279 h 533400"/>
              <a:gd name="T6" fmla="*/ 9986 w 133350"/>
              <a:gd name="T7" fmla="*/ 407179 h 533400"/>
              <a:gd name="T8" fmla="*/ 3397 w 133350"/>
              <a:gd name="T9" fmla="*/ 350992 h 533400"/>
              <a:gd name="T10" fmla="*/ 872 w 133350"/>
              <a:gd name="T11" fmla="*/ 309956 h 533400"/>
              <a:gd name="T12" fmla="*/ 0 w 133350"/>
              <a:gd name="T13" fmla="*/ 266699 h 533400"/>
              <a:gd name="T14" fmla="*/ 220 w 133350"/>
              <a:gd name="T15" fmla="*/ 244824 h 533400"/>
              <a:gd name="T16" fmla="*/ 1937 w 133350"/>
              <a:gd name="T17" fmla="*/ 202603 h 533400"/>
              <a:gd name="T18" fmla="*/ 5237 w 133350"/>
              <a:gd name="T19" fmla="*/ 162881 h 533400"/>
              <a:gd name="T20" fmla="*/ 12860 w 133350"/>
              <a:gd name="T21" fmla="*/ 109183 h 533400"/>
              <a:gd name="T22" fmla="*/ 23276 w 133350"/>
              <a:gd name="T23" fmla="*/ 64194 h 533400"/>
              <a:gd name="T24" fmla="*/ 40710 w 133350"/>
              <a:gd name="T25" fmla="*/ 20956 h 533400"/>
              <a:gd name="T26" fmla="*/ 66659 w 133350"/>
              <a:gd name="T27" fmla="*/ 0 h 533400"/>
              <a:gd name="T28" fmla="*/ 72123 w 133350"/>
              <a:gd name="T29" fmla="*/ 883 h 533400"/>
              <a:gd name="T30" fmla="*/ 97282 w 133350"/>
              <a:gd name="T31" fmla="*/ 29765 h 533400"/>
              <a:gd name="T32" fmla="*/ 113785 w 133350"/>
              <a:gd name="T33" fmla="*/ 78108 h 533400"/>
              <a:gd name="T34" fmla="*/ 123326 w 133350"/>
              <a:gd name="T35" fmla="*/ 126206 h 533400"/>
              <a:gd name="T36" fmla="*/ 129918 w 133350"/>
              <a:gd name="T37" fmla="*/ 182396 h 533400"/>
              <a:gd name="T38" fmla="*/ 132446 w 133350"/>
              <a:gd name="T39" fmla="*/ 223436 h 533400"/>
              <a:gd name="T40" fmla="*/ 133319 w 133350"/>
              <a:gd name="T41" fmla="*/ 266699 h 533400"/>
              <a:gd name="T42" fmla="*/ 133098 w 133350"/>
              <a:gd name="T43" fmla="*/ 288571 h 533400"/>
              <a:gd name="T44" fmla="*/ 131380 w 133350"/>
              <a:gd name="T45" fmla="*/ 330786 h 533400"/>
              <a:gd name="T46" fmla="*/ 128077 w 133350"/>
              <a:gd name="T47" fmla="*/ 370505 h 533400"/>
              <a:gd name="T48" fmla="*/ 120450 w 133350"/>
              <a:gd name="T49" fmla="*/ 424203 h 533400"/>
              <a:gd name="T50" fmla="*/ 110030 w 133350"/>
              <a:gd name="T51" fmla="*/ 469195 h 533400"/>
              <a:gd name="T52" fmla="*/ 92595 w 133350"/>
              <a:gd name="T53" fmla="*/ 512439 h 533400"/>
              <a:gd name="T54" fmla="*/ 66659 w 133350"/>
              <a:gd name="T55" fmla="*/ 533399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object 21"/>
          <p:cNvSpPr>
            <a:spLocks/>
          </p:cNvSpPr>
          <p:nvPr/>
        </p:nvSpPr>
        <p:spPr bwMode="auto">
          <a:xfrm>
            <a:off x="3405188" y="4057650"/>
            <a:ext cx="2143125" cy="533400"/>
          </a:xfrm>
          <a:custGeom>
            <a:avLst/>
            <a:gdLst>
              <a:gd name="T0" fmla="*/ 2138700 w 2143760"/>
              <a:gd name="T1" fmla="*/ 533399 h 533400"/>
              <a:gd name="T2" fmla="*/ 66489 w 2143760"/>
              <a:gd name="T3" fmla="*/ 533399 h 533400"/>
              <a:gd name="T4" fmla="*/ 61039 w 2143760"/>
              <a:gd name="T5" fmla="*/ 532515 h 533400"/>
              <a:gd name="T6" fmla="*/ 35936 w 2143760"/>
              <a:gd name="T7" fmla="*/ 503628 h 533400"/>
              <a:gd name="T8" fmla="*/ 19476 w 2143760"/>
              <a:gd name="T9" fmla="*/ 455279 h 533400"/>
              <a:gd name="T10" fmla="*/ 9963 w 2143760"/>
              <a:gd name="T11" fmla="*/ 407179 h 533400"/>
              <a:gd name="T12" fmla="*/ 3390 w 2143760"/>
              <a:gd name="T13" fmla="*/ 350992 h 533400"/>
              <a:gd name="T14" fmla="*/ 872 w 2143760"/>
              <a:gd name="T15" fmla="*/ 309956 h 533400"/>
              <a:gd name="T16" fmla="*/ 0 w 2143760"/>
              <a:gd name="T17" fmla="*/ 266699 h 533400"/>
              <a:gd name="T18" fmla="*/ 220 w 2143760"/>
              <a:gd name="T19" fmla="*/ 244824 h 533400"/>
              <a:gd name="T20" fmla="*/ 1929 w 2143760"/>
              <a:gd name="T21" fmla="*/ 202603 h 533400"/>
              <a:gd name="T22" fmla="*/ 5223 w 2143760"/>
              <a:gd name="T23" fmla="*/ 162881 h 533400"/>
              <a:gd name="T24" fmla="*/ 12830 w 2143760"/>
              <a:gd name="T25" fmla="*/ 109183 h 533400"/>
              <a:gd name="T26" fmla="*/ 23222 w 2143760"/>
              <a:gd name="T27" fmla="*/ 64194 h 533400"/>
              <a:gd name="T28" fmla="*/ 40613 w 2143760"/>
              <a:gd name="T29" fmla="*/ 20956 h 533400"/>
              <a:gd name="T30" fmla="*/ 66489 w 2143760"/>
              <a:gd name="T31" fmla="*/ 0 h 533400"/>
              <a:gd name="T32" fmla="*/ 2138700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9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290">
            <a:off x="817563" y="2922588"/>
            <a:ext cx="88741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504B2-0644-B542-8D3F-1B16C97AB2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cs typeface="Calibri" charset="0"/>
              </a:rPr>
              <a:t>How to Transfer Data?</a:t>
            </a:r>
          </a:p>
        </p:txBody>
      </p:sp>
      <p:pic>
        <p:nvPicPr>
          <p:cNvPr id="5632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340225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4371975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er 5"/>
          <p:cNvGrpSpPr>
            <a:grpSpLocks/>
          </p:cNvGrpSpPr>
          <p:nvPr/>
        </p:nvGrpSpPr>
        <p:grpSpPr bwMode="auto">
          <a:xfrm>
            <a:off x="3411538" y="5076825"/>
            <a:ext cx="2439987" cy="439738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461" y="3104678"/>
              <a:ext cx="583586" cy="24399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fr-FR">
                <a:noFill/>
                <a:latin typeface="Calibri"/>
                <a:cs typeface="Calibri"/>
              </a:endParaRPr>
            </a:p>
          </p:txBody>
        </p:sp>
        <p:sp>
          <p:nvSpPr>
            <p:cNvPr id="56357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8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25" name="AutoShape 17"/>
          <p:cNvSpPr>
            <a:spLocks/>
          </p:cNvSpPr>
          <p:nvPr/>
        </p:nvSpPr>
        <p:spPr bwMode="auto">
          <a:xfrm rot="10800000" flipH="1">
            <a:off x="1233488" y="4575175"/>
            <a:ext cx="217805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AutoShape 18"/>
          <p:cNvSpPr>
            <a:spLocks/>
          </p:cNvSpPr>
          <p:nvPr/>
        </p:nvSpPr>
        <p:spPr bwMode="auto">
          <a:xfrm>
            <a:off x="1233488" y="4799013"/>
            <a:ext cx="2178050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7" name="AutoShape 19"/>
          <p:cNvSpPr>
            <a:spLocks/>
          </p:cNvSpPr>
          <p:nvPr/>
        </p:nvSpPr>
        <p:spPr bwMode="auto">
          <a:xfrm flipH="1">
            <a:off x="5843588" y="4799013"/>
            <a:ext cx="1868487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8" name="AutoShape 20"/>
          <p:cNvSpPr>
            <a:spLocks/>
          </p:cNvSpPr>
          <p:nvPr/>
        </p:nvSpPr>
        <p:spPr bwMode="auto">
          <a:xfrm rot="10800000">
            <a:off x="5857875" y="4575175"/>
            <a:ext cx="185420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6329" name="Group 12"/>
          <p:cNvGrpSpPr>
            <a:grpSpLocks/>
          </p:cNvGrpSpPr>
          <p:nvPr/>
        </p:nvGrpSpPr>
        <p:grpSpPr bwMode="auto">
          <a:xfrm rot="5400000">
            <a:off x="4406107" y="3475831"/>
            <a:ext cx="468312" cy="2428875"/>
            <a:chOff x="0" y="0"/>
            <a:chExt cx="368" cy="1538"/>
          </a:xfrm>
        </p:grpSpPr>
        <p:sp>
          <p:nvSpPr>
            <p:cNvPr id="56353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4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5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33488" y="4094163"/>
            <a:ext cx="6592887" cy="277812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19" name="Double flèche horizontale 18"/>
          <p:cNvSpPr/>
          <p:nvPr/>
        </p:nvSpPr>
        <p:spPr>
          <a:xfrm>
            <a:off x="1289050" y="5487988"/>
            <a:ext cx="6592888" cy="277812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1289050" y="2549525"/>
            <a:ext cx="6423025" cy="427038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9210"/>
              <a:ext cx="6423397" cy="21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52" name="ZoneTexte 21"/>
            <p:cNvSpPr txBox="1">
              <a:spLocks noChangeArrowheads="1"/>
            </p:cNvSpPr>
            <p:nvPr/>
          </p:nvSpPr>
          <p:spPr bwMode="auto">
            <a:xfrm>
              <a:off x="3465564" y="1560078"/>
              <a:ext cx="1489196" cy="399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seq=123,"a"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23" name="Grouper 22"/>
          <p:cNvGrpSpPr>
            <a:grpSpLocks/>
          </p:cNvGrpSpPr>
          <p:nvPr/>
        </p:nvGrpSpPr>
        <p:grpSpPr bwMode="auto">
          <a:xfrm>
            <a:off x="1233488" y="5794375"/>
            <a:ext cx="6423025" cy="400050"/>
            <a:chOff x="1288503" y="5173454"/>
            <a:chExt cx="6423397" cy="40017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0450"/>
              <a:ext cx="6423397" cy="21755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50" name="ZoneTexte 24"/>
            <p:cNvSpPr txBox="1">
              <a:spLocks noChangeArrowheads="1"/>
            </p:cNvSpPr>
            <p:nvPr/>
          </p:nvSpPr>
          <p:spPr bwMode="auto">
            <a:xfrm>
              <a:off x="2604308" y="5173454"/>
              <a:ext cx="1500217" cy="400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seq=124,"b"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2" name="Grouper 31"/>
          <p:cNvGrpSpPr>
            <a:grpSpLocks/>
          </p:cNvGrpSpPr>
          <p:nvPr/>
        </p:nvGrpSpPr>
        <p:grpSpPr bwMode="auto">
          <a:xfrm>
            <a:off x="1344613" y="3371850"/>
            <a:ext cx="6423025" cy="425450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401"/>
              <a:ext cx="6423397" cy="2178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8" name="ZoneTexte 33"/>
            <p:cNvSpPr txBox="1">
              <a:spLocks noChangeArrowheads="1"/>
            </p:cNvSpPr>
            <p:nvPr/>
          </p:nvSpPr>
          <p:spPr bwMode="auto">
            <a:xfrm>
              <a:off x="3468007" y="1560078"/>
              <a:ext cx="1469908" cy="400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seq=125,"c"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8" name="Grouper 37"/>
          <p:cNvGrpSpPr>
            <a:grpSpLocks/>
          </p:cNvGrpSpPr>
          <p:nvPr/>
        </p:nvGrpSpPr>
        <p:grpSpPr bwMode="auto">
          <a:xfrm>
            <a:off x="1289050" y="3074988"/>
            <a:ext cx="6478588" cy="400050"/>
            <a:chOff x="1344240" y="2074652"/>
            <a:chExt cx="6423397" cy="6600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1568"/>
              <a:ext cx="6423397" cy="392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6" name="ZoneTexte 39"/>
            <p:cNvSpPr txBox="1">
              <a:spLocks noChangeArrowheads="1"/>
            </p:cNvSpPr>
            <p:nvPr/>
          </p:nvSpPr>
          <p:spPr bwMode="auto">
            <a:xfrm>
              <a:off x="2167314" y="2074652"/>
              <a:ext cx="1041341" cy="6600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ack=124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3" name="Grouper 42"/>
          <p:cNvGrpSpPr>
            <a:grpSpLocks/>
          </p:cNvGrpSpPr>
          <p:nvPr/>
        </p:nvGrpSpPr>
        <p:grpSpPr bwMode="auto">
          <a:xfrm>
            <a:off x="1233488" y="3784600"/>
            <a:ext cx="6478587" cy="400050"/>
            <a:chOff x="1233858" y="2784910"/>
            <a:chExt cx="6478588" cy="40011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832"/>
              <a:ext cx="6478588" cy="2381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4" name="ZoneTexte 41"/>
            <p:cNvSpPr txBox="1">
              <a:spLocks noChangeArrowheads="1"/>
            </p:cNvSpPr>
            <p:nvPr/>
          </p:nvSpPr>
          <p:spPr bwMode="auto"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ack=126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4" name="Grouper 43"/>
          <p:cNvGrpSpPr>
            <a:grpSpLocks/>
          </p:cNvGrpSpPr>
          <p:nvPr/>
        </p:nvGrpSpPr>
        <p:grpSpPr bwMode="auto">
          <a:xfrm>
            <a:off x="1150938" y="6153150"/>
            <a:ext cx="6478587" cy="40005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832"/>
              <a:ext cx="6478588" cy="2381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42" name="ZoneTexte 45"/>
            <p:cNvSpPr txBox="1">
              <a:spLocks noChangeArrowheads="1"/>
            </p:cNvSpPr>
            <p:nvPr/>
          </p:nvSpPr>
          <p:spPr bwMode="auto">
            <a:xfrm>
              <a:off x="2095094" y="2784910"/>
              <a:ext cx="1050288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latin typeface="Calibri" charset="0"/>
                  <a:cs typeface="Calibri" charset="0"/>
                </a:rPr>
                <a:t>ack=125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56338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 bwMode="auto">
          <a:xfrm>
            <a:off x="3709988" y="4557713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ulle ronde 25"/>
          <p:cNvSpPr/>
          <p:nvPr/>
        </p:nvSpPr>
        <p:spPr>
          <a:xfrm>
            <a:off x="4827588" y="3957638"/>
            <a:ext cx="3984625" cy="1268412"/>
          </a:xfrm>
          <a:prstGeom prst="wedgeEllipseCallout">
            <a:avLst>
              <a:gd name="adj1" fmla="val -49344"/>
              <a:gd name="adj2" fmla="val -64679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Gap in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sequence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numbering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space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Some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network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middleboxes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not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allow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700" b="0" dirty="0" err="1">
                <a:solidFill>
                  <a:schemeClr val="tx1"/>
                </a:solidFill>
                <a:latin typeface="Calibri"/>
                <a:cs typeface="Calibri"/>
              </a:rPr>
              <a:t>this</a:t>
            </a:r>
            <a:r>
              <a:rPr lang="fr-FR" sz="1700" b="0" dirty="0">
                <a:solidFill>
                  <a:schemeClr val="tx1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F90CFE-FC15-7044-B386-52E5EC3F4E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85800" y="1174750"/>
            <a:ext cx="7772400" cy="137477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MPTCP connection with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and data for the connection can then be sent over any of the active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that has the capacity to take it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Data Transfer</a:t>
            </a:r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cs typeface="Calibri" charset="0"/>
              </a:rPr>
              <a:t>To </a:t>
            </a:r>
            <a:r>
              <a:rPr lang="fr-FR" dirty="0" err="1">
                <a:latin typeface="Calibri" charset="0"/>
                <a:cs typeface="Calibri" charset="0"/>
              </a:rPr>
              <a:t>solve</a:t>
            </a:r>
            <a:r>
              <a:rPr lang="fr-FR" dirty="0">
                <a:latin typeface="Calibri" charset="0"/>
                <a:cs typeface="Calibri" charset="0"/>
              </a:rPr>
              <a:t> the </a:t>
            </a:r>
            <a:r>
              <a:rPr lang="fr-FR" dirty="0" err="1">
                <a:latin typeface="Calibri" charset="0"/>
                <a:cs typeface="Calibri" charset="0"/>
              </a:rPr>
              <a:t>problem</a:t>
            </a:r>
            <a:r>
              <a:rPr lang="fr-FR" dirty="0">
                <a:latin typeface="Calibri" charset="0"/>
                <a:cs typeface="Calibri" charset="0"/>
              </a:rPr>
              <a:t> of </a:t>
            </a:r>
            <a:r>
              <a:rPr lang="fr-FR" dirty="0">
                <a:latin typeface="Calibri"/>
                <a:cs typeface="Calibri"/>
              </a:rPr>
              <a:t>g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aps in the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sequence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numbering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space</a:t>
            </a:r>
            <a:r>
              <a:rPr lang="fr-FR" b="0" dirty="0">
                <a:solidFill>
                  <a:schemeClr val="tx1"/>
                </a:solidFill>
                <a:latin typeface="Calibri"/>
                <a:cs typeface="Calibri"/>
              </a:rPr>
              <a:t>, MPTCP uses </a:t>
            </a:r>
            <a:r>
              <a:rPr lang="fr-FR" b="0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fr-FR" dirty="0" err="1">
                <a:latin typeface="Calibri" charset="0"/>
                <a:cs typeface="Calibri" charset="0"/>
              </a:rPr>
              <a:t>wo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levels</a:t>
            </a:r>
            <a:r>
              <a:rPr lang="fr-FR" dirty="0">
                <a:latin typeface="Calibri" charset="0"/>
                <a:cs typeface="Calibri" charset="0"/>
              </a:rPr>
              <a:t> of </a:t>
            </a:r>
            <a:r>
              <a:rPr lang="fr-FR" dirty="0" err="1">
                <a:latin typeface="Calibri" charset="0"/>
                <a:cs typeface="Calibri" charset="0"/>
              </a:rPr>
              <a:t>sequence</a:t>
            </a:r>
            <a:r>
              <a:rPr lang="fr-FR" dirty="0">
                <a:latin typeface="Calibri" charset="0"/>
                <a:cs typeface="Calibri" charset="0"/>
              </a:rPr>
              <a:t> </a:t>
            </a:r>
            <a:r>
              <a:rPr lang="fr-FR" dirty="0" err="1">
                <a:latin typeface="Calibri" charset="0"/>
                <a:cs typeface="Calibri" charset="0"/>
              </a:rPr>
              <a:t>numbers</a:t>
            </a:r>
            <a:br>
              <a:rPr lang="fr-FR" dirty="0">
                <a:latin typeface="Calibri" charset="0"/>
                <a:cs typeface="Calibri" charset="0"/>
              </a:rPr>
            </a:br>
            <a:endParaRPr lang="fr-FR" dirty="0">
              <a:latin typeface="Calibri" charset="0"/>
              <a:cs typeface="Calibri" charset="0"/>
            </a:endParaRPr>
          </a:p>
          <a:p>
            <a:pPr lvl="1"/>
            <a:endParaRPr lang="fr-FR" dirty="0">
              <a:latin typeface="Calibri" charset="0"/>
              <a:cs typeface="Calibri" charset="0"/>
            </a:endParaRPr>
          </a:p>
        </p:txBody>
      </p:sp>
      <p:grpSp>
        <p:nvGrpSpPr>
          <p:cNvPr id="57347" name="Group 38"/>
          <p:cNvGrpSpPr>
            <a:grpSpLocks/>
          </p:cNvGrpSpPr>
          <p:nvPr/>
        </p:nvGrpSpPr>
        <p:grpSpPr bwMode="auto">
          <a:xfrm>
            <a:off x="812800" y="3505200"/>
            <a:ext cx="2185988" cy="2124075"/>
            <a:chOff x="0" y="0"/>
            <a:chExt cx="891" cy="273"/>
          </a:xfrm>
        </p:grpSpPr>
        <p:sp>
          <p:nvSpPr>
            <p:cNvPr id="57371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57372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03288" y="4016375"/>
            <a:ext cx="2003425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988" y="4586288"/>
            <a:ext cx="838200" cy="398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875" y="3576638"/>
            <a:ext cx="1974850" cy="31591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4188" y="5064125"/>
            <a:ext cx="1125537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13" name="Ellipse 12"/>
          <p:cNvSpPr/>
          <p:nvPr/>
        </p:nvSpPr>
        <p:spPr>
          <a:xfrm>
            <a:off x="1754188" y="3416300"/>
            <a:ext cx="376237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57353" name="Group 38"/>
          <p:cNvGrpSpPr>
            <a:grpSpLocks/>
          </p:cNvGrpSpPr>
          <p:nvPr/>
        </p:nvGrpSpPr>
        <p:grpSpPr bwMode="auto">
          <a:xfrm>
            <a:off x="6224588" y="3521075"/>
            <a:ext cx="2184400" cy="2122488"/>
            <a:chOff x="0" y="0"/>
            <a:chExt cx="891" cy="273"/>
          </a:xfrm>
        </p:grpSpPr>
        <p:sp>
          <p:nvSpPr>
            <p:cNvPr id="57369" name="AutoShape 39"/>
            <p:cNvSpPr>
              <a:spLocks/>
            </p:cNvSpPr>
            <p:nvPr/>
          </p:nvSpPr>
          <p:spPr bwMode="auto">
            <a:xfrm>
              <a:off x="0" y="0"/>
              <a:ext cx="890" cy="273"/>
            </a:xfrm>
            <a:prstGeom prst="roundRect">
              <a:avLst>
                <a:gd name="adj" fmla="val 36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>
                <a:latin typeface="Calibri" charset="0"/>
                <a:cs typeface="Calibri" charset="0"/>
              </a:endParaRPr>
            </a:p>
          </p:txBody>
        </p:sp>
        <p:sp>
          <p:nvSpPr>
            <p:cNvPr id="57370" name="Rectangle 40"/>
            <p:cNvSpPr>
              <a:spLocks/>
            </p:cNvSpPr>
            <p:nvPr/>
          </p:nvSpPr>
          <p:spPr bwMode="auto">
            <a:xfrm>
              <a:off x="0" y="40"/>
              <a:ext cx="8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723900" algn="l"/>
                  <a:tab pos="1447800" algn="l"/>
                  <a:tab pos="2171700" algn="l"/>
                  <a:tab pos="2882900" algn="l"/>
                </a:tabLst>
              </a:pPr>
              <a:endParaRPr lang="en-US">
                <a:latin typeface="Calibri" charset="0"/>
                <a:cs typeface="Calibri" charset="0"/>
                <a:sym typeface="Helvetica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5075" y="4030663"/>
            <a:ext cx="2003425" cy="40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 err="1">
                <a:latin typeface="Calibri"/>
                <a:cs typeface="Calibri"/>
              </a:rPr>
              <a:t>Multipath</a:t>
            </a:r>
            <a:r>
              <a:rPr lang="fr-FR" dirty="0">
                <a:latin typeface="Calibri"/>
                <a:cs typeface="Calibri"/>
              </a:rPr>
              <a:t> TCP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00938" y="4548188"/>
            <a:ext cx="904875" cy="398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5075" y="3592513"/>
            <a:ext cx="1976438" cy="3143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socket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7775" y="5064125"/>
            <a:ext cx="1042988" cy="461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TCP2</a:t>
            </a:r>
          </a:p>
        </p:txBody>
      </p:sp>
      <p:sp>
        <p:nvSpPr>
          <p:cNvPr id="21" name="Ellipse 20"/>
          <p:cNvSpPr/>
          <p:nvPr/>
        </p:nvSpPr>
        <p:spPr>
          <a:xfrm>
            <a:off x="7165975" y="3432175"/>
            <a:ext cx="376238" cy="18097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57359" name="Rectangle 19"/>
          <p:cNvSpPr>
            <a:spLocks/>
          </p:cNvSpPr>
          <p:nvPr/>
        </p:nvSpPr>
        <p:spPr bwMode="auto">
          <a:xfrm>
            <a:off x="3429000" y="2776538"/>
            <a:ext cx="892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6" bIns="0">
            <a:spAutoFit/>
          </a:bodyPr>
          <a:lstStyle/>
          <a:p>
            <a:pPr marL="39688"/>
            <a:r>
              <a:rPr lang="en-US">
                <a:latin typeface="Calibri" charset="0"/>
                <a:cs typeface="Calibri" charset="0"/>
                <a:sym typeface="Gill Sans" charset="0"/>
              </a:rPr>
              <a:t>ABCDEF</a:t>
            </a:r>
          </a:p>
        </p:txBody>
      </p:sp>
      <p:sp>
        <p:nvSpPr>
          <p:cNvPr id="57360" name="AutoShape 10"/>
          <p:cNvSpPr>
            <a:spLocks/>
          </p:cNvSpPr>
          <p:nvPr/>
        </p:nvSpPr>
        <p:spPr bwMode="auto">
          <a:xfrm rot="10800000" flipH="1">
            <a:off x="2959100" y="2752725"/>
            <a:ext cx="2959100" cy="484188"/>
          </a:xfrm>
          <a:custGeom>
            <a:avLst/>
            <a:gdLst>
              <a:gd name="T0" fmla="*/ 2147483647 w 21183"/>
              <a:gd name="T1" fmla="*/ 0 h 21600"/>
              <a:gd name="T2" fmla="*/ 2147483647 w 21183"/>
              <a:gd name="T3" fmla="*/ 2147483647 h 21600"/>
              <a:gd name="T4" fmla="*/ 2147483647 w 21183"/>
              <a:gd name="T5" fmla="*/ 2147483647 h 21600"/>
              <a:gd name="T6" fmla="*/ 2147483647 w 21183"/>
              <a:gd name="T7" fmla="*/ 2147483647 h 21600"/>
              <a:gd name="T8" fmla="*/ 2147483647 w 21183"/>
              <a:gd name="T9" fmla="*/ 2147483647 h 21600"/>
              <a:gd name="T10" fmla="*/ 2147483647 w 21183"/>
              <a:gd name="T11" fmla="*/ 2147483647 h 21600"/>
              <a:gd name="T12" fmla="*/ 2147483647 w 21183"/>
              <a:gd name="T13" fmla="*/ 0 h 21600"/>
              <a:gd name="T14" fmla="*/ 2147483647 w 21183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83" h="21600">
                <a:moveTo>
                  <a:pt x="50" y="0"/>
                </a:moveTo>
                <a:lnTo>
                  <a:pt x="19777" y="97"/>
                </a:lnTo>
                <a:cubicBezTo>
                  <a:pt x="21170" y="909"/>
                  <a:pt x="21111" y="6946"/>
                  <a:pt x="21150" y="10530"/>
                </a:cubicBezTo>
                <a:cubicBezTo>
                  <a:pt x="21189" y="14114"/>
                  <a:pt x="21390" y="19584"/>
                  <a:pt x="20012" y="21600"/>
                </a:cubicBezTo>
                <a:lnTo>
                  <a:pt x="61" y="21561"/>
                </a:lnTo>
                <a:cubicBezTo>
                  <a:pt x="1413" y="20219"/>
                  <a:pt x="-58" y="14500"/>
                  <a:pt x="22" y="10530"/>
                </a:cubicBezTo>
                <a:cubicBezTo>
                  <a:pt x="-210" y="6534"/>
                  <a:pt x="1469" y="1348"/>
                  <a:pt x="50" y="0"/>
                </a:cubicBezTo>
                <a:close/>
                <a:moveTo>
                  <a:pt x="50" y="0"/>
                </a:moveTo>
              </a:path>
            </a:pathLst>
          </a:custGeom>
          <a:solidFill>
            <a:srgbClr val="B9CDE5">
              <a:alpha val="39999"/>
            </a:srgbClr>
          </a:solidFill>
          <a:ln w="25400">
            <a:solidFill>
              <a:srgbClr val="95B3D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1" name="Oval 11"/>
          <p:cNvSpPr>
            <a:spLocks/>
          </p:cNvSpPr>
          <p:nvPr/>
        </p:nvSpPr>
        <p:spPr bwMode="auto">
          <a:xfrm rot="5400000" flipH="1">
            <a:off x="2732881" y="2869407"/>
            <a:ext cx="484187" cy="24130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latin typeface="Calibri" charset="0"/>
              <a:cs typeface="Calibri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095625" y="4203700"/>
            <a:ext cx="3032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63" name="ZoneTexte 26"/>
          <p:cNvSpPr txBox="1">
            <a:spLocks noChangeArrowheads="1"/>
          </p:cNvSpPr>
          <p:nvPr/>
        </p:nvSpPr>
        <p:spPr bwMode="auto">
          <a:xfrm>
            <a:off x="3525838" y="4203700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Data sequence #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54188" y="4800600"/>
            <a:ext cx="561657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906713" y="5341938"/>
            <a:ext cx="331787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66" name="ZoneTexte 32"/>
          <p:cNvSpPr txBox="1">
            <a:spLocks noChangeArrowheads="1"/>
          </p:cNvSpPr>
          <p:nvPr/>
        </p:nvSpPr>
        <p:spPr bwMode="auto">
          <a:xfrm>
            <a:off x="3530600" y="4594225"/>
            <a:ext cx="1968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TCP1 sequence #</a:t>
            </a:r>
          </a:p>
        </p:txBody>
      </p:sp>
      <p:sp>
        <p:nvSpPr>
          <p:cNvPr id="57367" name="ZoneTexte 33"/>
          <p:cNvSpPr txBox="1">
            <a:spLocks noChangeArrowheads="1"/>
          </p:cNvSpPr>
          <p:nvPr/>
        </p:nvSpPr>
        <p:spPr bwMode="auto">
          <a:xfrm>
            <a:off x="3609975" y="5121275"/>
            <a:ext cx="1968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>
                <a:latin typeface="Calibri" charset="0"/>
                <a:cs typeface="Calibri" charset="0"/>
              </a:rPr>
              <a:t>TCP2 sequence #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3F152A-FE59-754D-B502-B7374A0A3E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041060"/>
            <a:ext cx="88741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4072810"/>
            <a:ext cx="854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er 5"/>
          <p:cNvGrpSpPr>
            <a:grpSpLocks/>
          </p:cNvGrpSpPr>
          <p:nvPr/>
        </p:nvGrpSpPr>
        <p:grpSpPr bwMode="auto">
          <a:xfrm>
            <a:off x="3427413" y="4777660"/>
            <a:ext cx="2439987" cy="439738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461" y="3104678"/>
              <a:ext cx="583586" cy="243995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fr-FR">
                <a:noFill/>
                <a:latin typeface="Calibri"/>
                <a:cs typeface="Calibri"/>
              </a:endParaRPr>
            </a:p>
          </p:txBody>
        </p:sp>
        <p:sp>
          <p:nvSpPr>
            <p:cNvPr id="58404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5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0 w 21600"/>
                <a:gd name="T15" fmla="*/ 2147483647 h 21600"/>
                <a:gd name="T16" fmla="*/ 0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372" name="AutoShape 17"/>
          <p:cNvSpPr>
            <a:spLocks/>
          </p:cNvSpPr>
          <p:nvPr/>
        </p:nvSpPr>
        <p:spPr bwMode="auto">
          <a:xfrm rot="10800000" flipH="1">
            <a:off x="1249363" y="4276010"/>
            <a:ext cx="217805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3" name="AutoShape 18"/>
          <p:cNvSpPr>
            <a:spLocks/>
          </p:cNvSpPr>
          <p:nvPr/>
        </p:nvSpPr>
        <p:spPr bwMode="auto">
          <a:xfrm>
            <a:off x="1249363" y="4499848"/>
            <a:ext cx="2178050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4" name="AutoShape 19"/>
          <p:cNvSpPr>
            <a:spLocks/>
          </p:cNvSpPr>
          <p:nvPr/>
        </p:nvSpPr>
        <p:spPr bwMode="auto">
          <a:xfrm flipH="1">
            <a:off x="5859463" y="4499848"/>
            <a:ext cx="1868487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5" name="AutoShape 20"/>
          <p:cNvSpPr>
            <a:spLocks/>
          </p:cNvSpPr>
          <p:nvPr/>
        </p:nvSpPr>
        <p:spPr bwMode="auto">
          <a:xfrm rot="10800000">
            <a:off x="5873750" y="4276010"/>
            <a:ext cx="1854200" cy="2238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76" name="Group 12"/>
          <p:cNvGrpSpPr>
            <a:grpSpLocks/>
          </p:cNvGrpSpPr>
          <p:nvPr/>
        </p:nvGrpSpPr>
        <p:grpSpPr bwMode="auto">
          <a:xfrm rot="5400000">
            <a:off x="4421982" y="3176666"/>
            <a:ext cx="468312" cy="2428875"/>
            <a:chOff x="0" y="0"/>
            <a:chExt cx="368" cy="1538"/>
          </a:xfrm>
        </p:grpSpPr>
        <p:sp>
          <p:nvSpPr>
            <p:cNvPr id="58400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1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02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49363" y="3794998"/>
            <a:ext cx="6592887" cy="277812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19" name="Double flèche horizontale 18"/>
          <p:cNvSpPr/>
          <p:nvPr/>
        </p:nvSpPr>
        <p:spPr>
          <a:xfrm>
            <a:off x="1304925" y="5188823"/>
            <a:ext cx="6592888" cy="277812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1304925" y="2256710"/>
            <a:ext cx="6423025" cy="427038"/>
            <a:chOff x="1344240" y="1560078"/>
            <a:chExt cx="6423397" cy="426186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769210"/>
              <a:ext cx="6423397" cy="2170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9" name="ZoneTexte 21"/>
            <p:cNvSpPr txBox="1">
              <a:spLocks noChangeArrowheads="1"/>
            </p:cNvSpPr>
            <p:nvPr/>
          </p:nvSpPr>
          <p:spPr bwMode="auto">
            <a:xfrm>
              <a:off x="3459340" y="1560078"/>
              <a:ext cx="2343846" cy="399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Dseq=0</a:t>
              </a:r>
              <a:r>
                <a:rPr lang="fr-FR">
                  <a:latin typeface="Calibri" charset="0"/>
                  <a:cs typeface="Calibri" charset="0"/>
                </a:rPr>
                <a:t>,seq=123,"a"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23" name="Grouper 22"/>
          <p:cNvGrpSpPr>
            <a:grpSpLocks/>
          </p:cNvGrpSpPr>
          <p:nvPr/>
        </p:nvGrpSpPr>
        <p:grpSpPr bwMode="auto">
          <a:xfrm>
            <a:off x="1249363" y="5495210"/>
            <a:ext cx="6423025" cy="400050"/>
            <a:chOff x="1288503" y="5173454"/>
            <a:chExt cx="6423397" cy="40017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0450"/>
              <a:ext cx="6423397" cy="21755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7" name="ZoneTexte 24"/>
            <p:cNvSpPr txBox="1">
              <a:spLocks noChangeArrowheads="1"/>
            </p:cNvSpPr>
            <p:nvPr/>
          </p:nvSpPr>
          <p:spPr bwMode="auto">
            <a:xfrm>
              <a:off x="2597393" y="5173454"/>
              <a:ext cx="2431766" cy="400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DSeq=1</a:t>
              </a:r>
              <a:r>
                <a:rPr lang="fr-FR">
                  <a:latin typeface="Calibri" charset="0"/>
                  <a:cs typeface="Calibri" charset="0"/>
                </a:rPr>
                <a:t>, seq=456,"b"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2" name="Grouper 31"/>
          <p:cNvGrpSpPr>
            <a:grpSpLocks/>
          </p:cNvGrpSpPr>
          <p:nvPr/>
        </p:nvGrpSpPr>
        <p:grpSpPr bwMode="auto">
          <a:xfrm>
            <a:off x="1360488" y="3072685"/>
            <a:ext cx="6423025" cy="425450"/>
            <a:chOff x="1344240" y="1560078"/>
            <a:chExt cx="6423397" cy="426186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1344240" y="1768401"/>
              <a:ext cx="6423397" cy="2178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5" name="ZoneTexte 33"/>
            <p:cNvSpPr txBox="1">
              <a:spLocks noChangeArrowheads="1"/>
            </p:cNvSpPr>
            <p:nvPr/>
          </p:nvSpPr>
          <p:spPr bwMode="auto">
            <a:xfrm>
              <a:off x="3461093" y="1560078"/>
              <a:ext cx="2401457" cy="4008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DSeq=2</a:t>
              </a:r>
              <a:r>
                <a:rPr lang="fr-FR">
                  <a:latin typeface="Calibri" charset="0"/>
                  <a:cs typeface="Calibri" charset="0"/>
                </a:rPr>
                <a:t>, seq=124,"c"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8" name="Grouper 37"/>
          <p:cNvGrpSpPr>
            <a:grpSpLocks/>
          </p:cNvGrpSpPr>
          <p:nvPr/>
        </p:nvGrpSpPr>
        <p:grpSpPr bwMode="auto">
          <a:xfrm>
            <a:off x="1304925" y="2775823"/>
            <a:ext cx="6478588" cy="400050"/>
            <a:chOff x="1344240" y="2074652"/>
            <a:chExt cx="6423397" cy="660179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1344240" y="2171582"/>
              <a:ext cx="6423397" cy="3929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3" name="ZoneTexte 39"/>
            <p:cNvSpPr txBox="1">
              <a:spLocks noChangeArrowheads="1"/>
            </p:cNvSpPr>
            <p:nvPr/>
          </p:nvSpPr>
          <p:spPr bwMode="auto">
            <a:xfrm>
              <a:off x="2153655" y="2074652"/>
              <a:ext cx="1914363" cy="660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DAck=1</a:t>
              </a:r>
              <a:r>
                <a:rPr lang="fr-FR">
                  <a:latin typeface="Calibri" charset="0"/>
                  <a:cs typeface="Calibri" charset="0"/>
                </a:rPr>
                <a:t>,ack=124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3" name="Grouper 42"/>
          <p:cNvGrpSpPr>
            <a:grpSpLocks/>
          </p:cNvGrpSpPr>
          <p:nvPr/>
        </p:nvGrpSpPr>
        <p:grpSpPr bwMode="auto">
          <a:xfrm>
            <a:off x="1249363" y="3485435"/>
            <a:ext cx="6478587" cy="400050"/>
            <a:chOff x="1233858" y="2784910"/>
            <a:chExt cx="6478588" cy="400170"/>
          </a:xfrm>
        </p:grpSpPr>
        <p:cxnSp>
          <p:nvCxnSpPr>
            <p:cNvPr id="41" name="Connecteur droit avec flèche 40"/>
            <p:cNvCxnSpPr/>
            <p:nvPr/>
          </p:nvCxnSpPr>
          <p:spPr>
            <a:xfrm flipH="1">
              <a:off x="1233858" y="2846842"/>
              <a:ext cx="6478588" cy="2381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91" name="ZoneTexte 41"/>
            <p:cNvSpPr txBox="1">
              <a:spLocks noChangeArrowheads="1"/>
            </p:cNvSpPr>
            <p:nvPr/>
          </p:nvSpPr>
          <p:spPr bwMode="auto">
            <a:xfrm>
              <a:off x="2081318" y="2784910"/>
              <a:ext cx="1988796" cy="4001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DAck=3</a:t>
              </a:r>
              <a:r>
                <a:rPr lang="fr-FR">
                  <a:latin typeface="Calibri" charset="0"/>
                  <a:cs typeface="Calibri" charset="0"/>
                </a:rPr>
                <a:t>, ack=125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4" name="Grouper 43"/>
          <p:cNvGrpSpPr>
            <a:grpSpLocks/>
          </p:cNvGrpSpPr>
          <p:nvPr/>
        </p:nvGrpSpPr>
        <p:grpSpPr bwMode="auto">
          <a:xfrm>
            <a:off x="1166813" y="5838110"/>
            <a:ext cx="6478587" cy="400050"/>
            <a:chOff x="1233858" y="2784910"/>
            <a:chExt cx="6478588" cy="40017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842"/>
              <a:ext cx="6478588" cy="23819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89" name="ZoneTexte 45"/>
            <p:cNvSpPr txBox="1">
              <a:spLocks noChangeArrowheads="1"/>
            </p:cNvSpPr>
            <p:nvPr/>
          </p:nvSpPr>
          <p:spPr bwMode="auto">
            <a:xfrm>
              <a:off x="2081318" y="2784910"/>
              <a:ext cx="1930812" cy="4001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>
                  <a:solidFill>
                    <a:srgbClr val="FF0000"/>
                  </a:solidFill>
                  <a:latin typeface="Calibri" charset="0"/>
                  <a:cs typeface="Calibri" charset="0"/>
                </a:rPr>
                <a:t>DAck=2</a:t>
              </a:r>
              <a:r>
                <a:rPr lang="fr-FR">
                  <a:latin typeface="Calibri" charset="0"/>
                  <a:cs typeface="Calibri" charset="0"/>
                </a:rPr>
                <a:t>,ack=457</a:t>
              </a:r>
              <a:endParaRPr lang="fr-FR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58385" name="Espace réservé du contenu 4" descr="m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7" b="-3087"/>
          <a:stretch>
            <a:fillRect/>
          </a:stretch>
        </p:blipFill>
        <p:spPr bwMode="auto">
          <a:xfrm>
            <a:off x="3725863" y="4258548"/>
            <a:ext cx="17716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Data Transfer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239000" y="6407717"/>
            <a:ext cx="1905000" cy="457200"/>
          </a:xfrm>
        </p:spPr>
        <p:txBody>
          <a:bodyPr/>
          <a:lstStyle/>
          <a:p>
            <a:pPr>
              <a:defRPr/>
            </a:pPr>
            <a:fld id="{391F106E-14EF-B741-A7A8-C83CFD321F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85800" y="643811"/>
            <a:ext cx="8267700" cy="104775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Dseq</a:t>
            </a:r>
            <a:r>
              <a:rPr lang="en-US" dirty="0">
                <a:latin typeface="Calibri"/>
                <a:cs typeface="Calibri"/>
              </a:rPr>
              <a:t> is the data sequence number (SQN)</a:t>
            </a:r>
          </a:p>
          <a:p>
            <a:r>
              <a:rPr lang="en-US" dirty="0" err="1">
                <a:latin typeface="Calibri"/>
                <a:cs typeface="Calibri"/>
              </a:rPr>
              <a:t>seq</a:t>
            </a:r>
            <a:r>
              <a:rPr lang="en-US" dirty="0">
                <a:latin typeface="Calibri"/>
                <a:cs typeface="Calibri"/>
              </a:rPr>
              <a:t> is the additional SQN carried inside the TCP option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ensures that the segments sent on any given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have consecutive SQNs (to not upset the </a:t>
            </a:r>
            <a:r>
              <a:rPr lang="en-US" dirty="0" err="1">
                <a:latin typeface="Calibri"/>
                <a:cs typeface="Calibri"/>
              </a:rPr>
              <a:t>middleboxes</a:t>
            </a:r>
            <a:r>
              <a:rPr lang="en-US" dirty="0">
                <a:latin typeface="Calibri"/>
                <a:cs typeface="Calibri"/>
              </a:rPr>
              <a:t>) </a:t>
            </a:r>
          </a:p>
          <a:p>
            <a:pPr marL="457200" lvl="1" indent="0">
              <a:buNone/>
            </a:pPr>
            <a:r>
              <a:rPr lang="en-US" dirty="0">
                <a:latin typeface="Calibri"/>
                <a:cs typeface="Calibri"/>
              </a:rPr>
              <a:t>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01954-202A-FD42-84B2-E05569624071}"/>
              </a:ext>
            </a:extLst>
          </p:cNvPr>
          <p:cNvSpPr txBox="1"/>
          <p:nvPr/>
        </p:nvSpPr>
        <p:spPr>
          <a:xfrm>
            <a:off x="5789821" y="6298486"/>
            <a:ext cx="2460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 New Roman" charset="0"/>
              </a:rPr>
              <a:t>*</a:t>
            </a:r>
            <a:r>
              <a:rPr lang="en-US" sz="1200" b="0" dirty="0" err="1">
                <a:latin typeface="Times New Roman" charset="0"/>
              </a:rPr>
              <a:t>seq</a:t>
            </a:r>
            <a:r>
              <a:rPr lang="en-US" sz="1200" b="0" dirty="0">
                <a:latin typeface="Times New Roman" charset="0"/>
              </a:rPr>
              <a:t>* is the sequence for a flow</a:t>
            </a:r>
          </a:p>
          <a:p>
            <a:r>
              <a:rPr lang="en-US" sz="1200" b="0" dirty="0">
                <a:latin typeface="Times New Roman" charset="0"/>
              </a:rPr>
              <a:t>*</a:t>
            </a:r>
            <a:r>
              <a:rPr lang="en-US" sz="1200" b="0" dirty="0" err="1">
                <a:latin typeface="Times New Roman" charset="0"/>
              </a:rPr>
              <a:t>dseq</a:t>
            </a:r>
            <a:r>
              <a:rPr lang="en-US" sz="1200" b="0" dirty="0">
                <a:latin typeface="Times New Roman" charset="0"/>
              </a:rPr>
              <a:t>* is for the MPTCP connection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Three-way handshake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3-w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82" y="2358362"/>
            <a:ext cx="3221736" cy="3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2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 TCP </a:t>
            </a:r>
            <a:r>
              <a:rPr lang="fr-FR" dirty="0" err="1"/>
              <a:t>Subflow</a:t>
            </a:r>
            <a:r>
              <a:rPr lang="fr-FR" dirty="0"/>
              <a:t> </a:t>
            </a:r>
            <a:r>
              <a:rPr lang="fr-FR" dirty="0" err="1"/>
              <a:t>Fails</a:t>
            </a:r>
            <a:r>
              <a:rPr lang="fr-FR" dirty="0"/>
              <a:t> ?</a:t>
            </a:r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427594"/>
            <a:ext cx="887040" cy="11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17" y="3459506"/>
            <a:ext cx="853660" cy="8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3394597" y="4163411"/>
            <a:ext cx="2439984" cy="440520"/>
            <a:chOff x="4024312" y="4024314"/>
            <a:chExt cx="2447922" cy="592137"/>
          </a:xfrm>
        </p:grpSpPr>
        <p:sp>
          <p:nvSpPr>
            <p:cNvPr id="7" name="AutoShape 13"/>
            <p:cNvSpPr>
              <a:spLocks/>
            </p:cNvSpPr>
            <p:nvPr/>
          </p:nvSpPr>
          <p:spPr bwMode="auto">
            <a:xfrm rot="5400000">
              <a:off x="4960142" y="3104358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lIns="0" tIns="0" rIns="0" bIns="0"/>
            <a:lstStyle/>
            <a:p>
              <a:endParaRPr lang="fr-FR">
                <a:noFill/>
              </a:endParaRPr>
            </a:p>
          </p:txBody>
        </p:sp>
        <p:sp>
          <p:nvSpPr>
            <p:cNvPr id="8" name="AutoShape 14"/>
            <p:cNvSpPr>
              <a:spLocks/>
            </p:cNvSpPr>
            <p:nvPr/>
          </p:nvSpPr>
          <p:spPr bwMode="auto">
            <a:xfrm rot="5400000">
              <a:off x="6102303" y="4243341"/>
              <a:ext cx="584200" cy="1461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AutoShape 15"/>
            <p:cNvSpPr>
              <a:spLocks/>
            </p:cNvSpPr>
            <p:nvPr/>
          </p:nvSpPr>
          <p:spPr bwMode="auto">
            <a:xfrm rot="5400000">
              <a:off x="4952205" y="3096421"/>
              <a:ext cx="584200" cy="24399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0" name="AutoShape 17"/>
          <p:cNvSpPr>
            <a:spLocks/>
          </p:cNvSpPr>
          <p:nvPr/>
        </p:nvSpPr>
        <p:spPr bwMode="auto">
          <a:xfrm rot="10800000" flipH="1">
            <a:off x="1216530" y="3661723"/>
            <a:ext cx="2178067" cy="22465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AutoShape 18"/>
          <p:cNvSpPr>
            <a:spLocks/>
          </p:cNvSpPr>
          <p:nvPr/>
        </p:nvSpPr>
        <p:spPr bwMode="auto">
          <a:xfrm>
            <a:off x="1216530" y="3886381"/>
            <a:ext cx="217806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 flipH="1">
            <a:off x="5826670" y="3886381"/>
            <a:ext cx="1868447" cy="50298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 rot="10800000">
            <a:off x="5840917" y="3661723"/>
            <a:ext cx="1854200" cy="2246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 rot="5400000">
            <a:off x="4388734" y="2562789"/>
            <a:ext cx="469138" cy="2428872"/>
            <a:chOff x="0" y="0"/>
            <a:chExt cx="368" cy="1538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51"/>
                  </a:move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close/>
                  <a:moveTo>
                    <a:pt x="0" y="651"/>
                  </a:move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0" y="0"/>
              <a:ext cx="368" cy="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7" name="AutoShape 15"/>
            <p:cNvSpPr>
              <a:spLocks/>
            </p:cNvSpPr>
            <p:nvPr/>
          </p:nvSpPr>
          <p:spPr bwMode="auto">
            <a:xfrm>
              <a:off x="0" y="2"/>
              <a:ext cx="368" cy="15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51"/>
                  </a:moveTo>
                  <a:cubicBezTo>
                    <a:pt x="21600" y="1011"/>
                    <a:pt x="16765" y="1303"/>
                    <a:pt x="10800" y="1303"/>
                  </a:cubicBezTo>
                  <a:cubicBezTo>
                    <a:pt x="4835" y="1303"/>
                    <a:pt x="0" y="1011"/>
                    <a:pt x="0" y="651"/>
                  </a:cubicBezTo>
                  <a:cubicBezTo>
                    <a:pt x="0" y="292"/>
                    <a:pt x="4835" y="0"/>
                    <a:pt x="10800" y="0"/>
                  </a:cubicBezTo>
                  <a:cubicBezTo>
                    <a:pt x="16765" y="0"/>
                    <a:pt x="21600" y="292"/>
                    <a:pt x="21600" y="651"/>
                  </a:cubicBezTo>
                  <a:lnTo>
                    <a:pt x="21600" y="20949"/>
                  </a:lnTo>
                  <a:cubicBezTo>
                    <a:pt x="21600" y="21308"/>
                    <a:pt x="16765" y="21600"/>
                    <a:pt x="10800" y="21600"/>
                  </a:cubicBezTo>
                  <a:cubicBezTo>
                    <a:pt x="4835" y="21600"/>
                    <a:pt x="0" y="21308"/>
                    <a:pt x="0" y="20949"/>
                  </a:cubicBezTo>
                  <a:lnTo>
                    <a:pt x="0" y="65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8" name="Double flèche horizontale 17"/>
          <p:cNvSpPr/>
          <p:nvPr/>
        </p:nvSpPr>
        <p:spPr>
          <a:xfrm>
            <a:off x="1216530" y="3181680"/>
            <a:ext cx="6592686" cy="277826"/>
          </a:xfrm>
          <a:prstGeom prst="leftRightArrow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>
            <a:off x="1271720" y="4575675"/>
            <a:ext cx="6592686" cy="277826"/>
          </a:xfrm>
          <a:prstGeom prst="left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1271720" y="2142499"/>
            <a:ext cx="5536771" cy="546399"/>
            <a:chOff x="1344240" y="1560078"/>
            <a:chExt cx="6423397" cy="546399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44240" y="1889138"/>
              <a:ext cx="6423397" cy="2173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81387" y="1560078"/>
              <a:ext cx="266802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,seq=123,"a"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216529" y="4881627"/>
            <a:ext cx="6423397" cy="400110"/>
            <a:chOff x="1288503" y="5173454"/>
            <a:chExt cx="6423397" cy="400110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288503" y="520106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619692" y="5173454"/>
              <a:ext cx="23871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=1</a:t>
              </a:r>
              <a:r>
                <a:rPr lang="fr-FR" sz="2000" dirty="0"/>
                <a:t>, </a:t>
              </a:r>
              <a:r>
                <a:rPr lang="fr-FR" sz="2000" dirty="0" err="1"/>
                <a:t>seq</a:t>
              </a:r>
              <a:r>
                <a:rPr lang="fr-FR" sz="2000" dirty="0"/>
                <a:t>=456,"b"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1133733" y="5240108"/>
            <a:ext cx="6478588" cy="400110"/>
            <a:chOff x="1233858" y="2784910"/>
            <a:chExt cx="6478588" cy="400110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2095094" y="2784910"/>
              <a:ext cx="1910023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/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0</a:t>
              </a:r>
              <a:r>
                <a:rPr lang="fr-FR" sz="2000" dirty="0"/>
                <a:t>,ack=457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Interdiction 46"/>
          <p:cNvSpPr/>
          <p:nvPr/>
        </p:nvSpPr>
        <p:spPr>
          <a:xfrm>
            <a:off x="6498216" y="2525222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Interdiction 47"/>
          <p:cNvSpPr/>
          <p:nvPr/>
        </p:nvSpPr>
        <p:spPr>
          <a:xfrm>
            <a:off x="4280737" y="3161003"/>
            <a:ext cx="310275" cy="32735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1109001" y="5640218"/>
            <a:ext cx="6503320" cy="400110"/>
            <a:chOff x="1316974" y="1662702"/>
            <a:chExt cx="6423397" cy="400110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1316974" y="1712474"/>
              <a:ext cx="6423397" cy="21733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3588576" y="1662702"/>
              <a:ext cx="227779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Dseq</a:t>
              </a:r>
              <a:r>
                <a:rPr lang="fr-FR" sz="2000" dirty="0">
                  <a:solidFill>
                    <a:srgbClr val="FF0000"/>
                  </a:solidFill>
                </a:rPr>
                <a:t>=0</a:t>
              </a:r>
              <a:r>
                <a:rPr lang="fr-FR" sz="2000" dirty="0"/>
                <a:t>,</a:t>
              </a:r>
              <a:r>
                <a:rPr lang="fr-FR" sz="2000" b="1" dirty="0"/>
                <a:t>seq=457</a:t>
              </a:r>
              <a:r>
                <a:rPr lang="fr-FR" sz="2000" dirty="0"/>
                <a:t>,"a"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133733" y="6104976"/>
            <a:ext cx="6478588" cy="400110"/>
            <a:chOff x="1233858" y="2784910"/>
            <a:chExt cx="6478588" cy="400110"/>
          </a:xfrm>
        </p:grpSpPr>
        <p:cxnSp>
          <p:nvCxnSpPr>
            <p:cNvPr id="54" name="Connecteur droit avec flèche 53"/>
            <p:cNvCxnSpPr/>
            <p:nvPr/>
          </p:nvCxnSpPr>
          <p:spPr>
            <a:xfrm flipH="1">
              <a:off x="1233858" y="2846321"/>
              <a:ext cx="6478588" cy="23843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095094" y="2784910"/>
              <a:ext cx="190326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0000"/>
                  </a:solidFill>
                </a:rPr>
                <a:t>DAck</a:t>
              </a:r>
              <a:r>
                <a:rPr lang="fr-FR" sz="2000" dirty="0">
                  <a:solidFill>
                    <a:srgbClr val="FF0000"/>
                  </a:solidFill>
                </a:rPr>
                <a:t>=</a:t>
              </a:r>
              <a:r>
                <a:rPr lang="fr-FR" sz="2000" b="1" dirty="0">
                  <a:solidFill>
                    <a:srgbClr val="FF0000"/>
                  </a:solidFill>
                </a:rPr>
                <a:t>2</a:t>
              </a:r>
              <a:r>
                <a:rPr lang="fr-FR" sz="2000" dirty="0"/>
                <a:t>,ack=458</a:t>
              </a:r>
              <a:endParaRPr lang="fr-FR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48" grpId="0" animBg="1"/>
      <p:bldP spid="4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Retransmission </a:t>
            </a:r>
            <a:r>
              <a:rPr lang="fr-FR" dirty="0" err="1"/>
              <a:t>Heuristics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Heuristics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current</a:t>
            </a:r>
            <a:r>
              <a:rPr lang="fr-FR" dirty="0"/>
              <a:t> Linux </a:t>
            </a:r>
            <a:r>
              <a:rPr lang="fr-FR" dirty="0" err="1"/>
              <a:t>implementation</a:t>
            </a:r>
            <a:br>
              <a:rPr lang="fr-FR" dirty="0"/>
            </a:br>
            <a:endParaRPr lang="fr-FR" dirty="0"/>
          </a:p>
          <a:p>
            <a:pPr lvl="1"/>
            <a:r>
              <a:rPr lang="fr-FR" sz="2400" dirty="0" err="1"/>
              <a:t>Fast</a:t>
            </a:r>
            <a:r>
              <a:rPr lang="fr-FR" sz="2400" dirty="0"/>
              <a:t> retransmit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performed</a:t>
            </a:r>
            <a:r>
              <a:rPr lang="fr-FR" sz="2400" dirty="0"/>
              <a:t> on the </a:t>
            </a:r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subflow</a:t>
            </a:r>
            <a:br>
              <a:rPr lang="fr-FR" sz="2400" dirty="0"/>
            </a:br>
            <a:r>
              <a:rPr lang="fr-FR" sz="2400" dirty="0"/>
              <a:t> as the original transmission</a:t>
            </a:r>
          </a:p>
          <a:p>
            <a:pPr lvl="1"/>
            <a:r>
              <a:rPr lang="fr-FR" sz="2400" dirty="0" err="1"/>
              <a:t>Upon</a:t>
            </a:r>
            <a:r>
              <a:rPr lang="fr-FR" sz="2400" dirty="0"/>
              <a:t> timeout expiration, </a:t>
            </a:r>
            <a:r>
              <a:rPr lang="fr-FR" sz="2400" dirty="0" err="1"/>
              <a:t>re-evaluate</a:t>
            </a:r>
            <a:r>
              <a:rPr lang="fr-FR" sz="2400" dirty="0"/>
              <a:t> </a:t>
            </a:r>
            <a:r>
              <a:rPr lang="fr-FR" sz="2400" dirty="0" err="1"/>
              <a:t>whether</a:t>
            </a:r>
            <a:r>
              <a:rPr lang="fr-FR" sz="2400" dirty="0"/>
              <a:t> the </a:t>
            </a:r>
            <a:r>
              <a:rPr lang="fr-FR" sz="2400" dirty="0" err="1"/>
              <a:t>packet</a:t>
            </a:r>
            <a:r>
              <a:rPr lang="fr-FR" sz="2400" dirty="0"/>
              <a:t> </a:t>
            </a:r>
            <a:r>
              <a:rPr lang="fr-FR" sz="2400" dirty="0" err="1"/>
              <a:t>could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retransmitted</a:t>
            </a:r>
            <a:r>
              <a:rPr lang="fr-FR" sz="2400" dirty="0"/>
              <a:t> over </a:t>
            </a:r>
            <a:r>
              <a:rPr lang="fr-FR" sz="2400" dirty="0" err="1"/>
              <a:t>another</a:t>
            </a:r>
            <a:r>
              <a:rPr lang="fr-FR" sz="2400" dirty="0"/>
              <a:t> </a:t>
            </a:r>
            <a:r>
              <a:rPr lang="fr-FR" sz="2400" dirty="0" err="1"/>
              <a:t>subflow</a:t>
            </a:r>
            <a:br>
              <a:rPr lang="fr-FR" sz="2400" dirty="0"/>
            </a:br>
            <a:endParaRPr lang="fr-FR" sz="2400" dirty="0"/>
          </a:p>
          <a:p>
            <a:pPr lvl="1"/>
            <a:r>
              <a:rPr lang="fr-FR" sz="2400" dirty="0" err="1"/>
              <a:t>Upon</a:t>
            </a:r>
            <a:r>
              <a:rPr lang="fr-FR" sz="2400" dirty="0"/>
              <a:t> </a:t>
            </a:r>
            <a:r>
              <a:rPr lang="fr-FR" sz="2400" dirty="0" err="1"/>
              <a:t>loss</a:t>
            </a:r>
            <a:r>
              <a:rPr lang="fr-FR" sz="2400" dirty="0"/>
              <a:t> of a </a:t>
            </a:r>
            <a:r>
              <a:rPr lang="fr-FR" sz="2400" dirty="0" err="1"/>
              <a:t>subflow</a:t>
            </a:r>
            <a:r>
              <a:rPr lang="fr-FR" sz="2400" dirty="0"/>
              <a:t>, all the </a:t>
            </a:r>
            <a:r>
              <a:rPr lang="fr-FR" sz="2400" dirty="0" err="1"/>
              <a:t>unacknowledged</a:t>
            </a:r>
            <a:r>
              <a:rPr lang="fr-FR" sz="2400" dirty="0"/>
              <a:t> data are </a:t>
            </a:r>
            <a:r>
              <a:rPr lang="fr-FR" sz="2400" dirty="0" err="1"/>
              <a:t>retransmitted</a:t>
            </a:r>
            <a:r>
              <a:rPr lang="fr-FR" sz="2400" dirty="0"/>
              <a:t> on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subflows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0538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congestion control algorithm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C9DE979-FBA5-6AAA-3003-EEB1ACE4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8" y="2303051"/>
            <a:ext cx="5908392" cy="33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congestion control algorithm work?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1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348639"/>
            <a:ext cx="4835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24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  <a:cs typeface="Calibri" charset="0"/>
              </a:rPr>
              <a:t>MPTCP Congestion Control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60418" name="object 2"/>
          <p:cNvSpPr>
            <a:spLocks/>
          </p:cNvSpPr>
          <p:nvPr/>
        </p:nvSpPr>
        <p:spPr bwMode="auto">
          <a:xfrm>
            <a:off x="5715000" y="3622675"/>
            <a:ext cx="304800" cy="303213"/>
          </a:xfrm>
          <a:custGeom>
            <a:avLst/>
            <a:gdLst>
              <a:gd name="T0" fmla="*/ 138129 w 304800"/>
              <a:gd name="T1" fmla="*/ 0 h 304164"/>
              <a:gd name="T2" fmla="*/ 96606 w 304800"/>
              <a:gd name="T3" fmla="*/ 9658 h 304164"/>
              <a:gd name="T4" fmla="*/ 60370 w 304800"/>
              <a:gd name="T5" fmla="*/ 29587 h 304164"/>
              <a:gd name="T6" fmla="*/ 31153 w 304800"/>
              <a:gd name="T7" fmla="*/ 58093 h 304164"/>
              <a:gd name="T8" fmla="*/ 10685 w 304800"/>
              <a:gd name="T9" fmla="*/ 93481 h 304164"/>
              <a:gd name="T10" fmla="*/ 699 w 304800"/>
              <a:gd name="T11" fmla="*/ 134057 h 304164"/>
              <a:gd name="T12" fmla="*/ 0 w 304800"/>
              <a:gd name="T13" fmla="*/ 148442 h 304164"/>
              <a:gd name="T14" fmla="*/ 167 w 304800"/>
              <a:gd name="T15" fmla="*/ 155490 h 304164"/>
              <a:gd name="T16" fmla="*/ 7848 w 304800"/>
              <a:gd name="T17" fmla="*/ 195588 h 304164"/>
              <a:gd name="T18" fmla="*/ 26034 w 304800"/>
              <a:gd name="T19" fmla="*/ 231121 h 304164"/>
              <a:gd name="T20" fmla="*/ 53424 w 304800"/>
              <a:gd name="T21" fmla="*/ 260540 h 304164"/>
              <a:gd name="T22" fmla="*/ 88714 w 304800"/>
              <a:gd name="T23" fmla="*/ 282290 h 304164"/>
              <a:gd name="T24" fmla="*/ 130603 w 304800"/>
              <a:gd name="T25" fmla="*/ 294815 h 304164"/>
              <a:gd name="T26" fmla="*/ 161552 w 304800"/>
              <a:gd name="T27" fmla="*/ 297273 h 304164"/>
              <a:gd name="T28" fmla="*/ 175469 w 304800"/>
              <a:gd name="T29" fmla="*/ 295830 h 304164"/>
              <a:gd name="T30" fmla="*/ 214583 w 304800"/>
              <a:gd name="T31" fmla="*/ 284390 h 304164"/>
              <a:gd name="T32" fmla="*/ 248529 w 304800"/>
              <a:gd name="T33" fmla="*/ 263195 h 304164"/>
              <a:gd name="T34" fmla="*/ 275750 w 304800"/>
              <a:gd name="T35" fmla="*/ 233422 h 304164"/>
              <a:gd name="T36" fmla="*/ 294690 w 304800"/>
              <a:gd name="T37" fmla="*/ 196250 h 304164"/>
              <a:gd name="T38" fmla="*/ 303793 w 304800"/>
              <a:gd name="T39" fmla="*/ 152855 h 304164"/>
              <a:gd name="T40" fmla="*/ 304372 w 304800"/>
              <a:gd name="T41" fmla="*/ 137211 h 304164"/>
              <a:gd name="T42" fmla="*/ 302710 w 304800"/>
              <a:gd name="T43" fmla="*/ 123784 h 304164"/>
              <a:gd name="T44" fmla="*/ 290585 w 304800"/>
              <a:gd name="T45" fmla="*/ 86092 h 304164"/>
              <a:gd name="T46" fmla="*/ 268602 w 304800"/>
              <a:gd name="T47" fmla="*/ 53436 h 304164"/>
              <a:gd name="T48" fmla="*/ 237852 w 304800"/>
              <a:gd name="T49" fmla="*/ 27301 h 304164"/>
              <a:gd name="T50" fmla="*/ 199424 w 304800"/>
              <a:gd name="T51" fmla="*/ 9168 h 304164"/>
              <a:gd name="T52" fmla="*/ 154409 w 304800"/>
              <a:gd name="T53" fmla="*/ 516 h 304164"/>
              <a:gd name="T54" fmla="*/ 138129 w 304800"/>
              <a:gd name="T55" fmla="*/ 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138129" y="0"/>
                </a:moveTo>
                <a:lnTo>
                  <a:pt x="96606" y="9872"/>
                </a:lnTo>
                <a:lnTo>
                  <a:pt x="60370" y="30243"/>
                </a:lnTo>
                <a:lnTo>
                  <a:pt x="31153" y="59380"/>
                </a:lnTo>
                <a:lnTo>
                  <a:pt x="10685" y="95553"/>
                </a:lnTo>
                <a:lnTo>
                  <a:pt x="699" y="137027"/>
                </a:lnTo>
                <a:lnTo>
                  <a:pt x="0" y="151731"/>
                </a:lnTo>
                <a:lnTo>
                  <a:pt x="167" y="158936"/>
                </a:lnTo>
                <a:lnTo>
                  <a:pt x="7848" y="199921"/>
                </a:lnTo>
                <a:lnTo>
                  <a:pt x="26034" y="236243"/>
                </a:lnTo>
                <a:lnTo>
                  <a:pt x="53424" y="266314"/>
                </a:lnTo>
                <a:lnTo>
                  <a:pt x="88714" y="288546"/>
                </a:lnTo>
                <a:lnTo>
                  <a:pt x="130603" y="301348"/>
                </a:lnTo>
                <a:lnTo>
                  <a:pt x="161552" y="303860"/>
                </a:lnTo>
                <a:lnTo>
                  <a:pt x="175469" y="302387"/>
                </a:lnTo>
                <a:lnTo>
                  <a:pt x="214583" y="290693"/>
                </a:lnTo>
                <a:lnTo>
                  <a:pt x="248529" y="269028"/>
                </a:lnTo>
                <a:lnTo>
                  <a:pt x="275750" y="238595"/>
                </a:lnTo>
                <a:lnTo>
                  <a:pt x="294690" y="200598"/>
                </a:lnTo>
                <a:lnTo>
                  <a:pt x="303793" y="156242"/>
                </a:lnTo>
                <a:lnTo>
                  <a:pt x="304372" y="140252"/>
                </a:lnTo>
                <a:lnTo>
                  <a:pt x="302710" y="126527"/>
                </a:lnTo>
                <a:lnTo>
                  <a:pt x="290585" y="88000"/>
                </a:lnTo>
                <a:lnTo>
                  <a:pt x="268602" y="54621"/>
                </a:lnTo>
                <a:lnTo>
                  <a:pt x="237852" y="27906"/>
                </a:lnTo>
                <a:lnTo>
                  <a:pt x="199424" y="9371"/>
                </a:lnTo>
                <a:lnTo>
                  <a:pt x="154409" y="530"/>
                </a:lnTo>
                <a:lnTo>
                  <a:pt x="13812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object 3"/>
          <p:cNvSpPr>
            <a:spLocks/>
          </p:cNvSpPr>
          <p:nvPr/>
        </p:nvSpPr>
        <p:spPr bwMode="auto">
          <a:xfrm>
            <a:off x="5715000" y="3622675"/>
            <a:ext cx="304800" cy="303213"/>
          </a:xfrm>
          <a:custGeom>
            <a:avLst/>
            <a:gdLst>
              <a:gd name="T0" fmla="*/ 0 w 304800"/>
              <a:gd name="T1" fmla="*/ 148442 h 304164"/>
              <a:gd name="T2" fmla="*/ 6106 w 304800"/>
              <a:gd name="T3" fmla="*/ 106515 h 304164"/>
              <a:gd name="T4" fmla="*/ 23272 w 304800"/>
              <a:gd name="T5" fmla="*/ 69209 h 304164"/>
              <a:gd name="T6" fmla="*/ 49766 w 304800"/>
              <a:gd name="T7" fmla="*/ 38220 h 304164"/>
              <a:gd name="T8" fmla="*/ 83855 w 304800"/>
              <a:gd name="T9" fmla="*/ 15243 h 304164"/>
              <a:gd name="T10" fmla="*/ 123808 w 304800"/>
              <a:gd name="T11" fmla="*/ 1975 h 304164"/>
              <a:gd name="T12" fmla="*/ 138129 w 304800"/>
              <a:gd name="T13" fmla="*/ 0 h 304164"/>
              <a:gd name="T14" fmla="*/ 154409 w 304800"/>
              <a:gd name="T15" fmla="*/ 516 h 304164"/>
              <a:gd name="T16" fmla="*/ 199424 w 304800"/>
              <a:gd name="T17" fmla="*/ 9168 h 304164"/>
              <a:gd name="T18" fmla="*/ 237852 w 304800"/>
              <a:gd name="T19" fmla="*/ 27301 h 304164"/>
              <a:gd name="T20" fmla="*/ 268602 w 304800"/>
              <a:gd name="T21" fmla="*/ 53436 h 304164"/>
              <a:gd name="T22" fmla="*/ 290585 w 304800"/>
              <a:gd name="T23" fmla="*/ 86092 h 304164"/>
              <a:gd name="T24" fmla="*/ 302710 w 304800"/>
              <a:gd name="T25" fmla="*/ 123784 h 304164"/>
              <a:gd name="T26" fmla="*/ 304372 w 304800"/>
              <a:gd name="T27" fmla="*/ 137211 h 304164"/>
              <a:gd name="T28" fmla="*/ 303793 w 304800"/>
              <a:gd name="T29" fmla="*/ 152855 h 304164"/>
              <a:gd name="T30" fmla="*/ 294690 w 304800"/>
              <a:gd name="T31" fmla="*/ 196250 h 304164"/>
              <a:gd name="T32" fmla="*/ 275750 w 304800"/>
              <a:gd name="T33" fmla="*/ 233422 h 304164"/>
              <a:gd name="T34" fmla="*/ 248529 w 304800"/>
              <a:gd name="T35" fmla="*/ 263195 h 304164"/>
              <a:gd name="T36" fmla="*/ 214583 w 304800"/>
              <a:gd name="T37" fmla="*/ 284390 h 304164"/>
              <a:gd name="T38" fmla="*/ 175469 w 304800"/>
              <a:gd name="T39" fmla="*/ 295830 h 304164"/>
              <a:gd name="T40" fmla="*/ 161552 w 304800"/>
              <a:gd name="T41" fmla="*/ 297273 h 304164"/>
              <a:gd name="T42" fmla="*/ 145807 w 304800"/>
              <a:gd name="T43" fmla="*/ 296673 h 304164"/>
              <a:gd name="T44" fmla="*/ 102008 w 304800"/>
              <a:gd name="T45" fmla="*/ 287566 h 304164"/>
              <a:gd name="T46" fmla="*/ 64373 w 304800"/>
              <a:gd name="T47" fmla="*/ 268719 h 304164"/>
              <a:gd name="T48" fmla="*/ 34206 w 304800"/>
              <a:gd name="T49" fmla="*/ 241684 h 304164"/>
              <a:gd name="T50" fmla="*/ 12807 w 304800"/>
              <a:gd name="T51" fmla="*/ 208014 h 304164"/>
              <a:gd name="T52" fmla="*/ 1480 w 304800"/>
              <a:gd name="T53" fmla="*/ 169266 h 304164"/>
              <a:gd name="T54" fmla="*/ 0 w 304800"/>
              <a:gd name="T55" fmla="*/ 148442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0" y="151731"/>
                </a:moveTo>
                <a:lnTo>
                  <a:pt x="6106" y="108874"/>
                </a:lnTo>
                <a:lnTo>
                  <a:pt x="23272" y="70742"/>
                </a:lnTo>
                <a:lnTo>
                  <a:pt x="49766" y="39067"/>
                </a:lnTo>
                <a:lnTo>
                  <a:pt x="83855" y="15581"/>
                </a:lnTo>
                <a:lnTo>
                  <a:pt x="123808" y="2017"/>
                </a:lnTo>
                <a:lnTo>
                  <a:pt x="138129" y="0"/>
                </a:lnTo>
                <a:lnTo>
                  <a:pt x="154409" y="530"/>
                </a:lnTo>
                <a:lnTo>
                  <a:pt x="199424" y="9371"/>
                </a:lnTo>
                <a:lnTo>
                  <a:pt x="237852" y="27906"/>
                </a:lnTo>
                <a:lnTo>
                  <a:pt x="268602" y="54621"/>
                </a:lnTo>
                <a:lnTo>
                  <a:pt x="290585" y="88000"/>
                </a:lnTo>
                <a:lnTo>
                  <a:pt x="302710" y="126527"/>
                </a:lnTo>
                <a:lnTo>
                  <a:pt x="304372" y="140252"/>
                </a:lnTo>
                <a:lnTo>
                  <a:pt x="303793" y="156242"/>
                </a:lnTo>
                <a:lnTo>
                  <a:pt x="294690" y="200598"/>
                </a:lnTo>
                <a:lnTo>
                  <a:pt x="275750" y="238595"/>
                </a:lnTo>
                <a:lnTo>
                  <a:pt x="248529" y="269028"/>
                </a:lnTo>
                <a:lnTo>
                  <a:pt x="214583" y="290693"/>
                </a:lnTo>
                <a:lnTo>
                  <a:pt x="175469" y="302387"/>
                </a:lnTo>
                <a:lnTo>
                  <a:pt x="161552" y="303860"/>
                </a:lnTo>
                <a:lnTo>
                  <a:pt x="145807" y="303246"/>
                </a:lnTo>
                <a:lnTo>
                  <a:pt x="102008" y="293939"/>
                </a:lnTo>
                <a:lnTo>
                  <a:pt x="64373" y="274674"/>
                </a:lnTo>
                <a:lnTo>
                  <a:pt x="34206" y="247040"/>
                </a:lnTo>
                <a:lnTo>
                  <a:pt x="12807" y="212625"/>
                </a:lnTo>
                <a:lnTo>
                  <a:pt x="1480" y="173018"/>
                </a:lnTo>
                <a:lnTo>
                  <a:pt x="0" y="151731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0" name="object 4"/>
          <p:cNvSpPr>
            <a:spLocks/>
          </p:cNvSpPr>
          <p:nvPr/>
        </p:nvSpPr>
        <p:spPr bwMode="auto">
          <a:xfrm>
            <a:off x="8686800" y="3698875"/>
            <a:ext cx="304800" cy="303213"/>
          </a:xfrm>
          <a:custGeom>
            <a:avLst/>
            <a:gdLst>
              <a:gd name="T0" fmla="*/ 138122 w 304800"/>
              <a:gd name="T1" fmla="*/ 0 h 304164"/>
              <a:gd name="T2" fmla="*/ 96601 w 304800"/>
              <a:gd name="T3" fmla="*/ 9660 h 304164"/>
              <a:gd name="T4" fmla="*/ 60367 w 304800"/>
              <a:gd name="T5" fmla="*/ 29592 h 304164"/>
              <a:gd name="T6" fmla="*/ 31151 w 304800"/>
              <a:gd name="T7" fmla="*/ 58100 h 304164"/>
              <a:gd name="T8" fmla="*/ 10684 w 304800"/>
              <a:gd name="T9" fmla="*/ 93489 h 304164"/>
              <a:gd name="T10" fmla="*/ 699 w 304800"/>
              <a:gd name="T11" fmla="*/ 134066 h 304164"/>
              <a:gd name="T12" fmla="*/ 0 w 304800"/>
              <a:gd name="T13" fmla="*/ 148450 h 304164"/>
              <a:gd name="T14" fmla="*/ 167 w 304800"/>
              <a:gd name="T15" fmla="*/ 155507 h 304164"/>
              <a:gd name="T16" fmla="*/ 7851 w 304800"/>
              <a:gd name="T17" fmla="*/ 195603 h 304164"/>
              <a:gd name="T18" fmla="*/ 26038 w 304800"/>
              <a:gd name="T19" fmla="*/ 231134 h 304164"/>
              <a:gd name="T20" fmla="*/ 53428 w 304800"/>
              <a:gd name="T21" fmla="*/ 260551 h 304164"/>
              <a:gd name="T22" fmla="*/ 88720 w 304800"/>
              <a:gd name="T23" fmla="*/ 282299 h 304164"/>
              <a:gd name="T24" fmla="*/ 130611 w 304800"/>
              <a:gd name="T25" fmla="*/ 294823 h 304164"/>
              <a:gd name="T26" fmla="*/ 161562 w 304800"/>
              <a:gd name="T27" fmla="*/ 297281 h 304164"/>
              <a:gd name="T28" fmla="*/ 175479 w 304800"/>
              <a:gd name="T29" fmla="*/ 295836 h 304164"/>
              <a:gd name="T30" fmla="*/ 214590 w 304800"/>
              <a:gd name="T31" fmla="*/ 284395 h 304164"/>
              <a:gd name="T32" fmla="*/ 248533 w 304800"/>
              <a:gd name="T33" fmla="*/ 263199 h 304164"/>
              <a:gd name="T34" fmla="*/ 275752 w 304800"/>
              <a:gd name="T35" fmla="*/ 233424 h 304164"/>
              <a:gd name="T36" fmla="*/ 294690 w 304800"/>
              <a:gd name="T37" fmla="*/ 196251 h 304164"/>
              <a:gd name="T38" fmla="*/ 303792 w 304800"/>
              <a:gd name="T39" fmla="*/ 152853 h 304164"/>
              <a:gd name="T40" fmla="*/ 304371 w 304800"/>
              <a:gd name="T41" fmla="*/ 137208 h 304164"/>
              <a:gd name="T42" fmla="*/ 302708 w 304800"/>
              <a:gd name="T43" fmla="*/ 123781 h 304164"/>
              <a:gd name="T44" fmla="*/ 290581 w 304800"/>
              <a:gd name="T45" fmla="*/ 86090 h 304164"/>
              <a:gd name="T46" fmla="*/ 268597 w 304800"/>
              <a:gd name="T47" fmla="*/ 53435 h 304164"/>
              <a:gd name="T48" fmla="*/ 237846 w 304800"/>
              <a:gd name="T49" fmla="*/ 27301 h 304164"/>
              <a:gd name="T50" fmla="*/ 199418 w 304800"/>
              <a:gd name="T51" fmla="*/ 9167 h 304164"/>
              <a:gd name="T52" fmla="*/ 154403 w 304800"/>
              <a:gd name="T53" fmla="*/ 516 h 304164"/>
              <a:gd name="T54" fmla="*/ 138122 w 304800"/>
              <a:gd name="T55" fmla="*/ 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138122" y="0"/>
                </a:moveTo>
                <a:lnTo>
                  <a:pt x="96601" y="9874"/>
                </a:lnTo>
                <a:lnTo>
                  <a:pt x="60367" y="30248"/>
                </a:lnTo>
                <a:lnTo>
                  <a:pt x="31151" y="59388"/>
                </a:lnTo>
                <a:lnTo>
                  <a:pt x="10684" y="95561"/>
                </a:lnTo>
                <a:lnTo>
                  <a:pt x="699" y="137036"/>
                </a:lnTo>
                <a:lnTo>
                  <a:pt x="0" y="151740"/>
                </a:lnTo>
                <a:lnTo>
                  <a:pt x="167" y="158953"/>
                </a:lnTo>
                <a:lnTo>
                  <a:pt x="7851" y="199936"/>
                </a:lnTo>
                <a:lnTo>
                  <a:pt x="26038" y="236256"/>
                </a:lnTo>
                <a:lnTo>
                  <a:pt x="53428" y="266325"/>
                </a:lnTo>
                <a:lnTo>
                  <a:pt x="88720" y="288555"/>
                </a:lnTo>
                <a:lnTo>
                  <a:pt x="130611" y="301356"/>
                </a:lnTo>
                <a:lnTo>
                  <a:pt x="161562" y="303868"/>
                </a:lnTo>
                <a:lnTo>
                  <a:pt x="175479" y="302394"/>
                </a:lnTo>
                <a:lnTo>
                  <a:pt x="214590" y="290698"/>
                </a:lnTo>
                <a:lnTo>
                  <a:pt x="248533" y="269032"/>
                </a:lnTo>
                <a:lnTo>
                  <a:pt x="275752" y="238597"/>
                </a:lnTo>
                <a:lnTo>
                  <a:pt x="294690" y="200599"/>
                </a:lnTo>
                <a:lnTo>
                  <a:pt x="303792" y="156240"/>
                </a:lnTo>
                <a:lnTo>
                  <a:pt x="304371" y="140248"/>
                </a:lnTo>
                <a:lnTo>
                  <a:pt x="302708" y="126524"/>
                </a:lnTo>
                <a:lnTo>
                  <a:pt x="290581" y="87998"/>
                </a:lnTo>
                <a:lnTo>
                  <a:pt x="268597" y="54620"/>
                </a:lnTo>
                <a:lnTo>
                  <a:pt x="237846" y="27906"/>
                </a:lnTo>
                <a:lnTo>
                  <a:pt x="199418" y="9370"/>
                </a:lnTo>
                <a:lnTo>
                  <a:pt x="154403" y="530"/>
                </a:lnTo>
                <a:lnTo>
                  <a:pt x="138122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1" name="object 5"/>
          <p:cNvSpPr>
            <a:spLocks/>
          </p:cNvSpPr>
          <p:nvPr/>
        </p:nvSpPr>
        <p:spPr bwMode="auto">
          <a:xfrm>
            <a:off x="8686800" y="3698875"/>
            <a:ext cx="304800" cy="303213"/>
          </a:xfrm>
          <a:custGeom>
            <a:avLst/>
            <a:gdLst>
              <a:gd name="T0" fmla="*/ 0 w 304800"/>
              <a:gd name="T1" fmla="*/ 148450 h 304164"/>
              <a:gd name="T2" fmla="*/ 6108 w 304800"/>
              <a:gd name="T3" fmla="*/ 106524 h 304164"/>
              <a:gd name="T4" fmla="*/ 23278 w 304800"/>
              <a:gd name="T5" fmla="*/ 69216 h 304164"/>
              <a:gd name="T6" fmla="*/ 49775 w 304800"/>
              <a:gd name="T7" fmla="*/ 38226 h 304164"/>
              <a:gd name="T8" fmla="*/ 83864 w 304800"/>
              <a:gd name="T9" fmla="*/ 15246 h 304164"/>
              <a:gd name="T10" fmla="*/ 123810 w 304800"/>
              <a:gd name="T11" fmla="*/ 1976 h 304164"/>
              <a:gd name="T12" fmla="*/ 138127 w 304800"/>
              <a:gd name="T13" fmla="*/ 0 h 304164"/>
              <a:gd name="T14" fmla="*/ 154411 w 304800"/>
              <a:gd name="T15" fmla="*/ 516 h 304164"/>
              <a:gd name="T16" fmla="*/ 199434 w 304800"/>
              <a:gd name="T17" fmla="*/ 9168 h 304164"/>
              <a:gd name="T18" fmla="*/ 237862 w 304800"/>
              <a:gd name="T19" fmla="*/ 27302 h 304164"/>
              <a:gd name="T20" fmla="*/ 268609 w 304800"/>
              <a:gd name="T21" fmla="*/ 53437 h 304164"/>
              <a:gd name="T22" fmla="*/ 290587 w 304800"/>
              <a:gd name="T23" fmla="*/ 86093 h 304164"/>
              <a:gd name="T24" fmla="*/ 302709 w 304800"/>
              <a:gd name="T25" fmla="*/ 123784 h 304164"/>
              <a:gd name="T26" fmla="*/ 304372 w 304800"/>
              <a:gd name="T27" fmla="*/ 137210 h 304164"/>
              <a:gd name="T28" fmla="*/ 303793 w 304800"/>
              <a:gd name="T29" fmla="*/ 152856 h 304164"/>
              <a:gd name="T30" fmla="*/ 294694 w 304800"/>
              <a:gd name="T31" fmla="*/ 196253 h 304164"/>
              <a:gd name="T32" fmla="*/ 275760 w 304800"/>
              <a:gd name="T33" fmla="*/ 233426 h 304164"/>
              <a:gd name="T34" fmla="*/ 248545 w 304800"/>
              <a:gd name="T35" fmla="*/ 263199 h 304164"/>
              <a:gd name="T36" fmla="*/ 214601 w 304800"/>
              <a:gd name="T37" fmla="*/ 284396 h 304164"/>
              <a:gd name="T38" fmla="*/ 175483 w 304800"/>
              <a:gd name="T39" fmla="*/ 295836 h 304164"/>
              <a:gd name="T40" fmla="*/ 161562 w 304800"/>
              <a:gd name="T41" fmla="*/ 297281 h 304164"/>
              <a:gd name="T42" fmla="*/ 145821 w 304800"/>
              <a:gd name="T43" fmla="*/ 296680 h 304164"/>
              <a:gd name="T44" fmla="*/ 102027 w 304800"/>
              <a:gd name="T45" fmla="*/ 287575 h 304164"/>
              <a:gd name="T46" fmla="*/ 64392 w 304800"/>
              <a:gd name="T47" fmla="*/ 268730 h 304164"/>
              <a:gd name="T48" fmla="*/ 34219 w 304800"/>
              <a:gd name="T49" fmla="*/ 241696 h 304164"/>
              <a:gd name="T50" fmla="*/ 12815 w 304800"/>
              <a:gd name="T51" fmla="*/ 208027 h 304164"/>
              <a:gd name="T52" fmla="*/ 1482 w 304800"/>
              <a:gd name="T53" fmla="*/ 169282 h 304164"/>
              <a:gd name="T54" fmla="*/ 0 w 304800"/>
              <a:gd name="T55" fmla="*/ 148450 h 3041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4800" h="304164">
                <a:moveTo>
                  <a:pt x="0" y="151740"/>
                </a:moveTo>
                <a:lnTo>
                  <a:pt x="6108" y="108883"/>
                </a:lnTo>
                <a:lnTo>
                  <a:pt x="23278" y="70750"/>
                </a:lnTo>
                <a:lnTo>
                  <a:pt x="49775" y="39073"/>
                </a:lnTo>
                <a:lnTo>
                  <a:pt x="83864" y="15584"/>
                </a:lnTo>
                <a:lnTo>
                  <a:pt x="123810" y="2018"/>
                </a:lnTo>
                <a:lnTo>
                  <a:pt x="138127" y="0"/>
                </a:lnTo>
                <a:lnTo>
                  <a:pt x="154411" y="530"/>
                </a:lnTo>
                <a:lnTo>
                  <a:pt x="199434" y="9371"/>
                </a:lnTo>
                <a:lnTo>
                  <a:pt x="237862" y="27907"/>
                </a:lnTo>
                <a:lnTo>
                  <a:pt x="268609" y="54622"/>
                </a:lnTo>
                <a:lnTo>
                  <a:pt x="290587" y="88001"/>
                </a:lnTo>
                <a:lnTo>
                  <a:pt x="302709" y="126527"/>
                </a:lnTo>
                <a:lnTo>
                  <a:pt x="304372" y="140251"/>
                </a:lnTo>
                <a:lnTo>
                  <a:pt x="303793" y="156243"/>
                </a:lnTo>
                <a:lnTo>
                  <a:pt x="294694" y="200601"/>
                </a:lnTo>
                <a:lnTo>
                  <a:pt x="275760" y="238599"/>
                </a:lnTo>
                <a:lnTo>
                  <a:pt x="248545" y="269033"/>
                </a:lnTo>
                <a:lnTo>
                  <a:pt x="214601" y="290699"/>
                </a:lnTo>
                <a:lnTo>
                  <a:pt x="175483" y="302394"/>
                </a:lnTo>
                <a:lnTo>
                  <a:pt x="161562" y="303868"/>
                </a:lnTo>
                <a:lnTo>
                  <a:pt x="145821" y="303254"/>
                </a:lnTo>
                <a:lnTo>
                  <a:pt x="102027" y="293948"/>
                </a:lnTo>
                <a:lnTo>
                  <a:pt x="64392" y="274685"/>
                </a:lnTo>
                <a:lnTo>
                  <a:pt x="34219" y="247052"/>
                </a:lnTo>
                <a:lnTo>
                  <a:pt x="12815" y="212639"/>
                </a:lnTo>
                <a:lnTo>
                  <a:pt x="1482" y="173034"/>
                </a:lnTo>
                <a:lnTo>
                  <a:pt x="0" y="151740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2" name="object 6"/>
          <p:cNvSpPr>
            <a:spLocks/>
          </p:cNvSpPr>
          <p:nvPr/>
        </p:nvSpPr>
        <p:spPr bwMode="auto">
          <a:xfrm>
            <a:off x="7772400" y="2478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8 h 609600"/>
              <a:gd name="T4" fmla="*/ 5827 w 228600"/>
              <a:gd name="T5" fmla="*/ 208457 h 609600"/>
              <a:gd name="T6" fmla="*/ 12758 w 228600"/>
              <a:gd name="T7" fmla="*/ 164724 h 609600"/>
              <a:gd name="T8" fmla="*/ 22053 w 228600"/>
              <a:gd name="T9" fmla="*/ 124787 h 609600"/>
              <a:gd name="T10" fmla="*/ 39915 w 228600"/>
              <a:gd name="T11" fmla="*/ 73369 h 609600"/>
              <a:gd name="T12" fmla="*/ 61773 w 228600"/>
              <a:gd name="T13" fmla="*/ 34020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2 h 609600"/>
              <a:gd name="T22" fmla="*/ 181790 w 228600"/>
              <a:gd name="T23" fmla="*/ 58807 h 609600"/>
              <a:gd name="T24" fmla="*/ 201075 w 228600"/>
              <a:gd name="T25" fmla="*/ 106437 h 609600"/>
              <a:gd name="T26" fmla="*/ 211467 w 228600"/>
              <a:gd name="T27" fmla="*/ 144242 h 609600"/>
              <a:gd name="T28" fmla="*/ 219613 w 228600"/>
              <a:gd name="T29" fmla="*/ 186156 h 609600"/>
              <a:gd name="T30" fmla="*/ 225276 w 228600"/>
              <a:gd name="T31" fmla="*/ 231551 h 609600"/>
              <a:gd name="T32" fmla="*/ 228220 w 228600"/>
              <a:gd name="T33" fmla="*/ 279801 h 609600"/>
              <a:gd name="T34" fmla="*/ 228599 w 228600"/>
              <a:gd name="T35" fmla="*/ 304799 h 609600"/>
              <a:gd name="T36" fmla="*/ 228220 w 228600"/>
              <a:gd name="T37" fmla="*/ 329794 h 609600"/>
              <a:gd name="T38" fmla="*/ 225276 w 228600"/>
              <a:gd name="T39" fmla="*/ 378038 h 609600"/>
              <a:gd name="T40" fmla="*/ 219613 w 228600"/>
              <a:gd name="T41" fmla="*/ 423431 h 609600"/>
              <a:gd name="T42" fmla="*/ 211467 w 228600"/>
              <a:gd name="T43" fmla="*/ 465344 h 609600"/>
              <a:gd name="T44" fmla="*/ 201075 w 228600"/>
              <a:gd name="T45" fmla="*/ 503150 h 609600"/>
              <a:gd name="T46" fmla="*/ 181790 w 228600"/>
              <a:gd name="T47" fmla="*/ 550783 h 609600"/>
              <a:gd name="T48" fmla="*/ 158776 w 228600"/>
              <a:gd name="T49" fmla="*/ 585643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3 h 609600"/>
              <a:gd name="T58" fmla="*/ 46796 w 228600"/>
              <a:gd name="T59" fmla="*/ 550783 h 609600"/>
              <a:gd name="T60" fmla="*/ 27514 w 228600"/>
              <a:gd name="T61" fmla="*/ 503150 h 609600"/>
              <a:gd name="T62" fmla="*/ 17125 w 228600"/>
              <a:gd name="T63" fmla="*/ 465344 h 609600"/>
              <a:gd name="T64" fmla="*/ 8982 w 228600"/>
              <a:gd name="T65" fmla="*/ 423431 h 609600"/>
              <a:gd name="T66" fmla="*/ 3321 w 228600"/>
              <a:gd name="T67" fmla="*/ 378038 h 609600"/>
              <a:gd name="T68" fmla="*/ 378 w 228600"/>
              <a:gd name="T69" fmla="*/ 329794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8"/>
                </a:lnTo>
                <a:lnTo>
                  <a:pt x="5827" y="208457"/>
                </a:lnTo>
                <a:lnTo>
                  <a:pt x="12758" y="164724"/>
                </a:lnTo>
                <a:lnTo>
                  <a:pt x="22053" y="124787"/>
                </a:lnTo>
                <a:lnTo>
                  <a:pt x="39915" y="73369"/>
                </a:lnTo>
                <a:lnTo>
                  <a:pt x="61773" y="34020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2"/>
                </a:lnTo>
                <a:lnTo>
                  <a:pt x="181790" y="58807"/>
                </a:lnTo>
                <a:lnTo>
                  <a:pt x="201075" y="106437"/>
                </a:lnTo>
                <a:lnTo>
                  <a:pt x="211467" y="144242"/>
                </a:lnTo>
                <a:lnTo>
                  <a:pt x="219613" y="186156"/>
                </a:lnTo>
                <a:lnTo>
                  <a:pt x="225276" y="231551"/>
                </a:lnTo>
                <a:lnTo>
                  <a:pt x="228220" y="279801"/>
                </a:lnTo>
                <a:lnTo>
                  <a:pt x="228599" y="304799"/>
                </a:lnTo>
                <a:lnTo>
                  <a:pt x="228220" y="329794"/>
                </a:lnTo>
                <a:lnTo>
                  <a:pt x="225276" y="378038"/>
                </a:lnTo>
                <a:lnTo>
                  <a:pt x="219613" y="423431"/>
                </a:lnTo>
                <a:lnTo>
                  <a:pt x="211467" y="465344"/>
                </a:lnTo>
                <a:lnTo>
                  <a:pt x="201075" y="503150"/>
                </a:lnTo>
                <a:lnTo>
                  <a:pt x="181790" y="550783"/>
                </a:lnTo>
                <a:lnTo>
                  <a:pt x="158776" y="585643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3"/>
                </a:lnTo>
                <a:lnTo>
                  <a:pt x="46796" y="550783"/>
                </a:lnTo>
                <a:lnTo>
                  <a:pt x="27514" y="503150"/>
                </a:lnTo>
                <a:lnTo>
                  <a:pt x="17125" y="465344"/>
                </a:lnTo>
                <a:lnTo>
                  <a:pt x="8982" y="423431"/>
                </a:lnTo>
                <a:lnTo>
                  <a:pt x="3321" y="378038"/>
                </a:lnTo>
                <a:lnTo>
                  <a:pt x="378" y="329794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3" name="object 7"/>
          <p:cNvSpPr>
            <a:spLocks/>
          </p:cNvSpPr>
          <p:nvPr/>
        </p:nvSpPr>
        <p:spPr bwMode="auto">
          <a:xfrm>
            <a:off x="6629400" y="2478088"/>
            <a:ext cx="1219200" cy="609600"/>
          </a:xfrm>
          <a:custGeom>
            <a:avLst/>
            <a:gdLst>
              <a:gd name="T0" fmla="*/ 0 w 1219200"/>
              <a:gd name="T1" fmla="*/ 609599 h 609600"/>
              <a:gd name="T2" fmla="*/ 1219199 w 1219200"/>
              <a:gd name="T3" fmla="*/ 609599 h 609600"/>
              <a:gd name="T4" fmla="*/ 1219199 w 1219200"/>
              <a:gd name="T5" fmla="*/ 0 h 609600"/>
              <a:gd name="T6" fmla="*/ 0 w 1219200"/>
              <a:gd name="T7" fmla="*/ 0 h 609600"/>
              <a:gd name="T8" fmla="*/ 0 w 1219200"/>
              <a:gd name="T9" fmla="*/ 609599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" h="609600">
                <a:moveTo>
                  <a:pt x="0" y="609599"/>
                </a:moveTo>
                <a:lnTo>
                  <a:pt x="1219199" y="609599"/>
                </a:lnTo>
                <a:lnTo>
                  <a:pt x="12191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4" name="object 8"/>
          <p:cNvSpPr>
            <a:spLocks/>
          </p:cNvSpPr>
          <p:nvPr/>
        </p:nvSpPr>
        <p:spPr bwMode="auto">
          <a:xfrm>
            <a:off x="6553200" y="2478088"/>
            <a:ext cx="228600" cy="609600"/>
          </a:xfrm>
          <a:custGeom>
            <a:avLst/>
            <a:gdLst>
              <a:gd name="T0" fmla="*/ 114299 w 228600"/>
              <a:gd name="T1" fmla="*/ 0 h 609600"/>
              <a:gd name="T2" fmla="*/ 78173 w 228600"/>
              <a:gd name="T3" fmla="*/ 15538 h 609600"/>
              <a:gd name="T4" fmla="*/ 54092 w 228600"/>
              <a:gd name="T5" fmla="*/ 45664 h 609600"/>
              <a:gd name="T6" fmla="*/ 33478 w 228600"/>
              <a:gd name="T7" fmla="*/ 89272 h 609600"/>
              <a:gd name="T8" fmla="*/ 17125 w 228600"/>
              <a:gd name="T9" fmla="*/ 144242 h 609600"/>
              <a:gd name="T10" fmla="*/ 8982 w 228600"/>
              <a:gd name="T11" fmla="*/ 186156 h 609600"/>
              <a:gd name="T12" fmla="*/ 3321 w 228600"/>
              <a:gd name="T13" fmla="*/ 231551 h 609600"/>
              <a:gd name="T14" fmla="*/ 378 w 228600"/>
              <a:gd name="T15" fmla="*/ 279801 h 609600"/>
              <a:gd name="T16" fmla="*/ 0 w 228600"/>
              <a:gd name="T17" fmla="*/ 304799 h 609600"/>
              <a:gd name="T18" fmla="*/ 378 w 228600"/>
              <a:gd name="T19" fmla="*/ 329794 h 609600"/>
              <a:gd name="T20" fmla="*/ 3321 w 228600"/>
              <a:gd name="T21" fmla="*/ 378038 h 609600"/>
              <a:gd name="T22" fmla="*/ 8982 w 228600"/>
              <a:gd name="T23" fmla="*/ 423431 h 609600"/>
              <a:gd name="T24" fmla="*/ 17125 w 228600"/>
              <a:gd name="T25" fmla="*/ 465344 h 609600"/>
              <a:gd name="T26" fmla="*/ 27514 w 228600"/>
              <a:gd name="T27" fmla="*/ 503150 h 609600"/>
              <a:gd name="T28" fmla="*/ 46796 w 228600"/>
              <a:gd name="T29" fmla="*/ 550783 h 609600"/>
              <a:gd name="T30" fmla="*/ 69810 w 228600"/>
              <a:gd name="T31" fmla="*/ 585643 h 609600"/>
              <a:gd name="T32" fmla="*/ 104925 w 228600"/>
              <a:gd name="T33" fmla="*/ 608589 h 609600"/>
              <a:gd name="T34" fmla="*/ 114299 w 228600"/>
              <a:gd name="T35" fmla="*/ 609599 h 609600"/>
              <a:gd name="T36" fmla="*/ 123669 w 228600"/>
              <a:gd name="T37" fmla="*/ 608589 h 609600"/>
              <a:gd name="T38" fmla="*/ 158776 w 228600"/>
              <a:gd name="T39" fmla="*/ 585643 h 609600"/>
              <a:gd name="T40" fmla="*/ 181790 w 228600"/>
              <a:gd name="T41" fmla="*/ 550783 h 609600"/>
              <a:gd name="T42" fmla="*/ 201075 w 228600"/>
              <a:gd name="T43" fmla="*/ 503150 h 609600"/>
              <a:gd name="T44" fmla="*/ 211467 w 228600"/>
              <a:gd name="T45" fmla="*/ 465344 h 609600"/>
              <a:gd name="T46" fmla="*/ 219613 w 228600"/>
              <a:gd name="T47" fmla="*/ 423431 h 609600"/>
              <a:gd name="T48" fmla="*/ 225276 w 228600"/>
              <a:gd name="T49" fmla="*/ 378038 h 609600"/>
              <a:gd name="T50" fmla="*/ 228220 w 228600"/>
              <a:gd name="T51" fmla="*/ 329794 h 609600"/>
              <a:gd name="T52" fmla="*/ 228599 w 228600"/>
              <a:gd name="T53" fmla="*/ 304799 h 609600"/>
              <a:gd name="T54" fmla="*/ 228220 w 228600"/>
              <a:gd name="T55" fmla="*/ 279801 h 609600"/>
              <a:gd name="T56" fmla="*/ 225276 w 228600"/>
              <a:gd name="T57" fmla="*/ 231551 h 609600"/>
              <a:gd name="T58" fmla="*/ 219613 w 228600"/>
              <a:gd name="T59" fmla="*/ 186156 h 609600"/>
              <a:gd name="T60" fmla="*/ 211467 w 228600"/>
              <a:gd name="T61" fmla="*/ 144242 h 609600"/>
              <a:gd name="T62" fmla="*/ 201075 w 228600"/>
              <a:gd name="T63" fmla="*/ 106437 h 609600"/>
              <a:gd name="T64" fmla="*/ 181790 w 228600"/>
              <a:gd name="T65" fmla="*/ 58807 h 609600"/>
              <a:gd name="T66" fmla="*/ 158776 w 228600"/>
              <a:gd name="T67" fmla="*/ 23952 h 609600"/>
              <a:gd name="T68" fmla="*/ 123669 w 228600"/>
              <a:gd name="T69" fmla="*/ 1010 h 609600"/>
              <a:gd name="T70" fmla="*/ 114299 w 228600"/>
              <a:gd name="T71" fmla="*/ 0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114299" y="0"/>
                </a:moveTo>
                <a:lnTo>
                  <a:pt x="78173" y="15538"/>
                </a:lnTo>
                <a:lnTo>
                  <a:pt x="54092" y="45664"/>
                </a:lnTo>
                <a:lnTo>
                  <a:pt x="33478" y="89272"/>
                </a:lnTo>
                <a:lnTo>
                  <a:pt x="17125" y="144242"/>
                </a:lnTo>
                <a:lnTo>
                  <a:pt x="8982" y="186156"/>
                </a:lnTo>
                <a:lnTo>
                  <a:pt x="3321" y="231551"/>
                </a:lnTo>
                <a:lnTo>
                  <a:pt x="378" y="279801"/>
                </a:lnTo>
                <a:lnTo>
                  <a:pt x="0" y="304799"/>
                </a:lnTo>
                <a:lnTo>
                  <a:pt x="378" y="329794"/>
                </a:lnTo>
                <a:lnTo>
                  <a:pt x="3321" y="378038"/>
                </a:lnTo>
                <a:lnTo>
                  <a:pt x="8982" y="423431"/>
                </a:lnTo>
                <a:lnTo>
                  <a:pt x="17125" y="465344"/>
                </a:lnTo>
                <a:lnTo>
                  <a:pt x="27514" y="503150"/>
                </a:lnTo>
                <a:lnTo>
                  <a:pt x="46796" y="550783"/>
                </a:lnTo>
                <a:lnTo>
                  <a:pt x="69810" y="585643"/>
                </a:lnTo>
                <a:lnTo>
                  <a:pt x="104925" y="608589"/>
                </a:lnTo>
                <a:lnTo>
                  <a:pt x="114299" y="609599"/>
                </a:lnTo>
                <a:lnTo>
                  <a:pt x="123669" y="608589"/>
                </a:lnTo>
                <a:lnTo>
                  <a:pt x="158776" y="585643"/>
                </a:lnTo>
                <a:lnTo>
                  <a:pt x="181790" y="550783"/>
                </a:lnTo>
                <a:lnTo>
                  <a:pt x="201075" y="503150"/>
                </a:lnTo>
                <a:lnTo>
                  <a:pt x="211467" y="465344"/>
                </a:lnTo>
                <a:lnTo>
                  <a:pt x="219613" y="423431"/>
                </a:lnTo>
                <a:lnTo>
                  <a:pt x="225276" y="378038"/>
                </a:lnTo>
                <a:lnTo>
                  <a:pt x="228220" y="329794"/>
                </a:lnTo>
                <a:lnTo>
                  <a:pt x="228599" y="304799"/>
                </a:lnTo>
                <a:lnTo>
                  <a:pt x="228220" y="279801"/>
                </a:lnTo>
                <a:lnTo>
                  <a:pt x="225276" y="231551"/>
                </a:lnTo>
                <a:lnTo>
                  <a:pt x="219613" y="186156"/>
                </a:lnTo>
                <a:lnTo>
                  <a:pt x="211467" y="144242"/>
                </a:lnTo>
                <a:lnTo>
                  <a:pt x="201075" y="106437"/>
                </a:lnTo>
                <a:lnTo>
                  <a:pt x="181790" y="58807"/>
                </a:lnTo>
                <a:lnTo>
                  <a:pt x="158776" y="23952"/>
                </a:lnTo>
                <a:lnTo>
                  <a:pt x="123669" y="1010"/>
                </a:lnTo>
                <a:lnTo>
                  <a:pt x="114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5" name="object 9"/>
          <p:cNvSpPr>
            <a:spLocks/>
          </p:cNvSpPr>
          <p:nvPr/>
        </p:nvSpPr>
        <p:spPr bwMode="auto">
          <a:xfrm>
            <a:off x="6553200" y="2478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8 h 609600"/>
              <a:gd name="T4" fmla="*/ 5827 w 228600"/>
              <a:gd name="T5" fmla="*/ 208457 h 609600"/>
              <a:gd name="T6" fmla="*/ 12758 w 228600"/>
              <a:gd name="T7" fmla="*/ 164724 h 609600"/>
              <a:gd name="T8" fmla="*/ 22053 w 228600"/>
              <a:gd name="T9" fmla="*/ 124787 h 609600"/>
              <a:gd name="T10" fmla="*/ 39915 w 228600"/>
              <a:gd name="T11" fmla="*/ 73369 h 609600"/>
              <a:gd name="T12" fmla="*/ 61773 w 228600"/>
              <a:gd name="T13" fmla="*/ 34020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2 h 609600"/>
              <a:gd name="T22" fmla="*/ 181790 w 228600"/>
              <a:gd name="T23" fmla="*/ 58807 h 609600"/>
              <a:gd name="T24" fmla="*/ 201075 w 228600"/>
              <a:gd name="T25" fmla="*/ 106437 h 609600"/>
              <a:gd name="T26" fmla="*/ 211467 w 228600"/>
              <a:gd name="T27" fmla="*/ 144242 h 609600"/>
              <a:gd name="T28" fmla="*/ 219613 w 228600"/>
              <a:gd name="T29" fmla="*/ 186156 h 609600"/>
              <a:gd name="T30" fmla="*/ 225276 w 228600"/>
              <a:gd name="T31" fmla="*/ 231551 h 609600"/>
              <a:gd name="T32" fmla="*/ 228220 w 228600"/>
              <a:gd name="T33" fmla="*/ 279801 h 609600"/>
              <a:gd name="T34" fmla="*/ 228599 w 228600"/>
              <a:gd name="T35" fmla="*/ 304799 h 609600"/>
              <a:gd name="T36" fmla="*/ 228220 w 228600"/>
              <a:gd name="T37" fmla="*/ 329794 h 609600"/>
              <a:gd name="T38" fmla="*/ 225276 w 228600"/>
              <a:gd name="T39" fmla="*/ 378038 h 609600"/>
              <a:gd name="T40" fmla="*/ 219613 w 228600"/>
              <a:gd name="T41" fmla="*/ 423431 h 609600"/>
              <a:gd name="T42" fmla="*/ 211467 w 228600"/>
              <a:gd name="T43" fmla="*/ 465344 h 609600"/>
              <a:gd name="T44" fmla="*/ 201075 w 228600"/>
              <a:gd name="T45" fmla="*/ 503150 h 609600"/>
              <a:gd name="T46" fmla="*/ 181790 w 228600"/>
              <a:gd name="T47" fmla="*/ 550783 h 609600"/>
              <a:gd name="T48" fmla="*/ 158776 w 228600"/>
              <a:gd name="T49" fmla="*/ 585643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3 h 609600"/>
              <a:gd name="T58" fmla="*/ 46796 w 228600"/>
              <a:gd name="T59" fmla="*/ 550783 h 609600"/>
              <a:gd name="T60" fmla="*/ 27514 w 228600"/>
              <a:gd name="T61" fmla="*/ 503150 h 609600"/>
              <a:gd name="T62" fmla="*/ 17125 w 228600"/>
              <a:gd name="T63" fmla="*/ 465344 h 609600"/>
              <a:gd name="T64" fmla="*/ 8982 w 228600"/>
              <a:gd name="T65" fmla="*/ 423431 h 609600"/>
              <a:gd name="T66" fmla="*/ 3321 w 228600"/>
              <a:gd name="T67" fmla="*/ 378038 h 609600"/>
              <a:gd name="T68" fmla="*/ 378 w 228600"/>
              <a:gd name="T69" fmla="*/ 329794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8"/>
                </a:lnTo>
                <a:lnTo>
                  <a:pt x="5827" y="208457"/>
                </a:lnTo>
                <a:lnTo>
                  <a:pt x="12758" y="164724"/>
                </a:lnTo>
                <a:lnTo>
                  <a:pt x="22053" y="124787"/>
                </a:lnTo>
                <a:lnTo>
                  <a:pt x="39915" y="73369"/>
                </a:lnTo>
                <a:lnTo>
                  <a:pt x="61773" y="34020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2"/>
                </a:lnTo>
                <a:lnTo>
                  <a:pt x="181790" y="58807"/>
                </a:lnTo>
                <a:lnTo>
                  <a:pt x="201075" y="106437"/>
                </a:lnTo>
                <a:lnTo>
                  <a:pt x="211467" y="144242"/>
                </a:lnTo>
                <a:lnTo>
                  <a:pt x="219613" y="186156"/>
                </a:lnTo>
                <a:lnTo>
                  <a:pt x="225276" y="231551"/>
                </a:lnTo>
                <a:lnTo>
                  <a:pt x="228220" y="279801"/>
                </a:lnTo>
                <a:lnTo>
                  <a:pt x="228599" y="304799"/>
                </a:lnTo>
                <a:lnTo>
                  <a:pt x="228220" y="329794"/>
                </a:lnTo>
                <a:lnTo>
                  <a:pt x="225276" y="378038"/>
                </a:lnTo>
                <a:lnTo>
                  <a:pt x="219613" y="423431"/>
                </a:lnTo>
                <a:lnTo>
                  <a:pt x="211467" y="465344"/>
                </a:lnTo>
                <a:lnTo>
                  <a:pt x="201075" y="503150"/>
                </a:lnTo>
                <a:lnTo>
                  <a:pt x="181790" y="550783"/>
                </a:lnTo>
                <a:lnTo>
                  <a:pt x="158776" y="585643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3"/>
                </a:lnTo>
                <a:lnTo>
                  <a:pt x="46796" y="550783"/>
                </a:lnTo>
                <a:lnTo>
                  <a:pt x="27514" y="503150"/>
                </a:lnTo>
                <a:lnTo>
                  <a:pt x="17125" y="465344"/>
                </a:lnTo>
                <a:lnTo>
                  <a:pt x="8982" y="423431"/>
                </a:lnTo>
                <a:lnTo>
                  <a:pt x="3321" y="378038"/>
                </a:lnTo>
                <a:lnTo>
                  <a:pt x="378" y="329794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object 10"/>
          <p:cNvSpPr>
            <a:spLocks/>
          </p:cNvSpPr>
          <p:nvPr/>
        </p:nvSpPr>
        <p:spPr bwMode="auto">
          <a:xfrm>
            <a:off x="6705600" y="24780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object 11"/>
          <p:cNvSpPr>
            <a:spLocks/>
          </p:cNvSpPr>
          <p:nvPr/>
        </p:nvSpPr>
        <p:spPr bwMode="auto">
          <a:xfrm>
            <a:off x="6705600" y="30876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object 12"/>
          <p:cNvSpPr>
            <a:spLocks/>
          </p:cNvSpPr>
          <p:nvPr/>
        </p:nvSpPr>
        <p:spPr bwMode="auto">
          <a:xfrm>
            <a:off x="7772400" y="4383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7 h 609600"/>
              <a:gd name="T4" fmla="*/ 5827 w 228600"/>
              <a:gd name="T5" fmla="*/ 208456 h 609600"/>
              <a:gd name="T6" fmla="*/ 12758 w 228600"/>
              <a:gd name="T7" fmla="*/ 164723 h 609600"/>
              <a:gd name="T8" fmla="*/ 22053 w 228600"/>
              <a:gd name="T9" fmla="*/ 124785 h 609600"/>
              <a:gd name="T10" fmla="*/ 39915 w 228600"/>
              <a:gd name="T11" fmla="*/ 73368 h 609600"/>
              <a:gd name="T12" fmla="*/ 61773 w 228600"/>
              <a:gd name="T13" fmla="*/ 34019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1 h 609600"/>
              <a:gd name="T22" fmla="*/ 181790 w 228600"/>
              <a:gd name="T23" fmla="*/ 58806 h 609600"/>
              <a:gd name="T24" fmla="*/ 201075 w 228600"/>
              <a:gd name="T25" fmla="*/ 106436 h 609600"/>
              <a:gd name="T26" fmla="*/ 211467 w 228600"/>
              <a:gd name="T27" fmla="*/ 144240 h 609600"/>
              <a:gd name="T28" fmla="*/ 219613 w 228600"/>
              <a:gd name="T29" fmla="*/ 186154 h 609600"/>
              <a:gd name="T30" fmla="*/ 225276 w 228600"/>
              <a:gd name="T31" fmla="*/ 231550 h 609600"/>
              <a:gd name="T32" fmla="*/ 228220 w 228600"/>
              <a:gd name="T33" fmla="*/ 279800 h 609600"/>
              <a:gd name="T34" fmla="*/ 228599 w 228600"/>
              <a:gd name="T35" fmla="*/ 304799 h 609600"/>
              <a:gd name="T36" fmla="*/ 228220 w 228600"/>
              <a:gd name="T37" fmla="*/ 329797 h 609600"/>
              <a:gd name="T38" fmla="*/ 225276 w 228600"/>
              <a:gd name="T39" fmla="*/ 378044 h 609600"/>
              <a:gd name="T40" fmla="*/ 219613 w 228600"/>
              <a:gd name="T41" fmla="*/ 423438 h 609600"/>
              <a:gd name="T42" fmla="*/ 211467 w 228600"/>
              <a:gd name="T43" fmla="*/ 465352 h 609600"/>
              <a:gd name="T44" fmla="*/ 201075 w 228600"/>
              <a:gd name="T45" fmla="*/ 503157 h 609600"/>
              <a:gd name="T46" fmla="*/ 181790 w 228600"/>
              <a:gd name="T47" fmla="*/ 550789 h 609600"/>
              <a:gd name="T48" fmla="*/ 158776 w 228600"/>
              <a:gd name="T49" fmla="*/ 585646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6 h 609600"/>
              <a:gd name="T58" fmla="*/ 46796 w 228600"/>
              <a:gd name="T59" fmla="*/ 550789 h 609600"/>
              <a:gd name="T60" fmla="*/ 27514 w 228600"/>
              <a:gd name="T61" fmla="*/ 503157 h 609600"/>
              <a:gd name="T62" fmla="*/ 17125 w 228600"/>
              <a:gd name="T63" fmla="*/ 465352 h 609600"/>
              <a:gd name="T64" fmla="*/ 8982 w 228600"/>
              <a:gd name="T65" fmla="*/ 423438 h 609600"/>
              <a:gd name="T66" fmla="*/ 3321 w 228600"/>
              <a:gd name="T67" fmla="*/ 378044 h 609600"/>
              <a:gd name="T68" fmla="*/ 378 w 228600"/>
              <a:gd name="T69" fmla="*/ 329797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7"/>
                </a:lnTo>
                <a:lnTo>
                  <a:pt x="5827" y="208456"/>
                </a:lnTo>
                <a:lnTo>
                  <a:pt x="12758" y="164723"/>
                </a:lnTo>
                <a:lnTo>
                  <a:pt x="22053" y="124785"/>
                </a:lnTo>
                <a:lnTo>
                  <a:pt x="39915" y="73368"/>
                </a:lnTo>
                <a:lnTo>
                  <a:pt x="61773" y="34019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1"/>
                </a:lnTo>
                <a:lnTo>
                  <a:pt x="181790" y="58806"/>
                </a:lnTo>
                <a:lnTo>
                  <a:pt x="201075" y="106436"/>
                </a:lnTo>
                <a:lnTo>
                  <a:pt x="211467" y="144240"/>
                </a:lnTo>
                <a:lnTo>
                  <a:pt x="219613" y="186154"/>
                </a:lnTo>
                <a:lnTo>
                  <a:pt x="225276" y="231550"/>
                </a:lnTo>
                <a:lnTo>
                  <a:pt x="228220" y="279800"/>
                </a:lnTo>
                <a:lnTo>
                  <a:pt x="228599" y="304799"/>
                </a:lnTo>
                <a:lnTo>
                  <a:pt x="228220" y="329797"/>
                </a:lnTo>
                <a:lnTo>
                  <a:pt x="225276" y="378044"/>
                </a:lnTo>
                <a:lnTo>
                  <a:pt x="219613" y="423438"/>
                </a:lnTo>
                <a:lnTo>
                  <a:pt x="211467" y="465352"/>
                </a:lnTo>
                <a:lnTo>
                  <a:pt x="201075" y="503157"/>
                </a:lnTo>
                <a:lnTo>
                  <a:pt x="181790" y="550789"/>
                </a:lnTo>
                <a:lnTo>
                  <a:pt x="158776" y="585646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6"/>
                </a:lnTo>
                <a:lnTo>
                  <a:pt x="46796" y="550789"/>
                </a:lnTo>
                <a:lnTo>
                  <a:pt x="27514" y="503157"/>
                </a:lnTo>
                <a:lnTo>
                  <a:pt x="17125" y="465352"/>
                </a:lnTo>
                <a:lnTo>
                  <a:pt x="8982" y="423438"/>
                </a:lnTo>
                <a:lnTo>
                  <a:pt x="3321" y="378044"/>
                </a:lnTo>
                <a:lnTo>
                  <a:pt x="378" y="329797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object 13"/>
          <p:cNvSpPr>
            <a:spLocks/>
          </p:cNvSpPr>
          <p:nvPr/>
        </p:nvSpPr>
        <p:spPr bwMode="auto">
          <a:xfrm>
            <a:off x="6629400" y="4383088"/>
            <a:ext cx="1219200" cy="609600"/>
          </a:xfrm>
          <a:custGeom>
            <a:avLst/>
            <a:gdLst>
              <a:gd name="T0" fmla="*/ 0 w 1219200"/>
              <a:gd name="T1" fmla="*/ 609599 h 609600"/>
              <a:gd name="T2" fmla="*/ 1219199 w 1219200"/>
              <a:gd name="T3" fmla="*/ 609599 h 609600"/>
              <a:gd name="T4" fmla="*/ 1219199 w 1219200"/>
              <a:gd name="T5" fmla="*/ 0 h 609600"/>
              <a:gd name="T6" fmla="*/ 0 w 1219200"/>
              <a:gd name="T7" fmla="*/ 0 h 609600"/>
              <a:gd name="T8" fmla="*/ 0 w 1219200"/>
              <a:gd name="T9" fmla="*/ 609599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200" h="609600">
                <a:moveTo>
                  <a:pt x="0" y="609599"/>
                </a:moveTo>
                <a:lnTo>
                  <a:pt x="1219199" y="609599"/>
                </a:lnTo>
                <a:lnTo>
                  <a:pt x="121919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0" name="object 14"/>
          <p:cNvSpPr>
            <a:spLocks/>
          </p:cNvSpPr>
          <p:nvPr/>
        </p:nvSpPr>
        <p:spPr bwMode="auto">
          <a:xfrm>
            <a:off x="6553200" y="4383088"/>
            <a:ext cx="228600" cy="609600"/>
          </a:xfrm>
          <a:custGeom>
            <a:avLst/>
            <a:gdLst>
              <a:gd name="T0" fmla="*/ 114299 w 228600"/>
              <a:gd name="T1" fmla="*/ 0 h 609600"/>
              <a:gd name="T2" fmla="*/ 78173 w 228600"/>
              <a:gd name="T3" fmla="*/ 15538 h 609600"/>
              <a:gd name="T4" fmla="*/ 54092 w 228600"/>
              <a:gd name="T5" fmla="*/ 45664 h 609600"/>
              <a:gd name="T6" fmla="*/ 33478 w 228600"/>
              <a:gd name="T7" fmla="*/ 89270 h 609600"/>
              <a:gd name="T8" fmla="*/ 17125 w 228600"/>
              <a:gd name="T9" fmla="*/ 144240 h 609600"/>
              <a:gd name="T10" fmla="*/ 8982 w 228600"/>
              <a:gd name="T11" fmla="*/ 186154 h 609600"/>
              <a:gd name="T12" fmla="*/ 3321 w 228600"/>
              <a:gd name="T13" fmla="*/ 231550 h 609600"/>
              <a:gd name="T14" fmla="*/ 378 w 228600"/>
              <a:gd name="T15" fmla="*/ 279800 h 609600"/>
              <a:gd name="T16" fmla="*/ 0 w 228600"/>
              <a:gd name="T17" fmla="*/ 304799 h 609600"/>
              <a:gd name="T18" fmla="*/ 378 w 228600"/>
              <a:gd name="T19" fmla="*/ 329797 h 609600"/>
              <a:gd name="T20" fmla="*/ 3321 w 228600"/>
              <a:gd name="T21" fmla="*/ 378044 h 609600"/>
              <a:gd name="T22" fmla="*/ 8982 w 228600"/>
              <a:gd name="T23" fmla="*/ 423438 h 609600"/>
              <a:gd name="T24" fmla="*/ 17125 w 228600"/>
              <a:gd name="T25" fmla="*/ 465352 h 609600"/>
              <a:gd name="T26" fmla="*/ 27514 w 228600"/>
              <a:gd name="T27" fmla="*/ 503157 h 609600"/>
              <a:gd name="T28" fmla="*/ 46796 w 228600"/>
              <a:gd name="T29" fmla="*/ 550789 h 609600"/>
              <a:gd name="T30" fmla="*/ 69810 w 228600"/>
              <a:gd name="T31" fmla="*/ 585646 h 609600"/>
              <a:gd name="T32" fmla="*/ 104925 w 228600"/>
              <a:gd name="T33" fmla="*/ 608589 h 609600"/>
              <a:gd name="T34" fmla="*/ 114299 w 228600"/>
              <a:gd name="T35" fmla="*/ 609599 h 609600"/>
              <a:gd name="T36" fmla="*/ 123669 w 228600"/>
              <a:gd name="T37" fmla="*/ 608589 h 609600"/>
              <a:gd name="T38" fmla="*/ 158776 w 228600"/>
              <a:gd name="T39" fmla="*/ 585646 h 609600"/>
              <a:gd name="T40" fmla="*/ 181790 w 228600"/>
              <a:gd name="T41" fmla="*/ 550789 h 609600"/>
              <a:gd name="T42" fmla="*/ 201075 w 228600"/>
              <a:gd name="T43" fmla="*/ 503157 h 609600"/>
              <a:gd name="T44" fmla="*/ 211467 w 228600"/>
              <a:gd name="T45" fmla="*/ 465352 h 609600"/>
              <a:gd name="T46" fmla="*/ 219613 w 228600"/>
              <a:gd name="T47" fmla="*/ 423438 h 609600"/>
              <a:gd name="T48" fmla="*/ 225276 w 228600"/>
              <a:gd name="T49" fmla="*/ 378044 h 609600"/>
              <a:gd name="T50" fmla="*/ 228220 w 228600"/>
              <a:gd name="T51" fmla="*/ 329797 h 609600"/>
              <a:gd name="T52" fmla="*/ 228599 w 228600"/>
              <a:gd name="T53" fmla="*/ 304799 h 609600"/>
              <a:gd name="T54" fmla="*/ 228220 w 228600"/>
              <a:gd name="T55" fmla="*/ 279800 h 609600"/>
              <a:gd name="T56" fmla="*/ 225276 w 228600"/>
              <a:gd name="T57" fmla="*/ 231550 h 609600"/>
              <a:gd name="T58" fmla="*/ 219613 w 228600"/>
              <a:gd name="T59" fmla="*/ 186154 h 609600"/>
              <a:gd name="T60" fmla="*/ 211467 w 228600"/>
              <a:gd name="T61" fmla="*/ 144240 h 609600"/>
              <a:gd name="T62" fmla="*/ 201075 w 228600"/>
              <a:gd name="T63" fmla="*/ 106436 h 609600"/>
              <a:gd name="T64" fmla="*/ 181790 w 228600"/>
              <a:gd name="T65" fmla="*/ 58806 h 609600"/>
              <a:gd name="T66" fmla="*/ 158776 w 228600"/>
              <a:gd name="T67" fmla="*/ 23951 h 609600"/>
              <a:gd name="T68" fmla="*/ 123669 w 228600"/>
              <a:gd name="T69" fmla="*/ 1010 h 609600"/>
              <a:gd name="T70" fmla="*/ 114299 w 228600"/>
              <a:gd name="T71" fmla="*/ 0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114299" y="0"/>
                </a:moveTo>
                <a:lnTo>
                  <a:pt x="78173" y="15538"/>
                </a:lnTo>
                <a:lnTo>
                  <a:pt x="54092" y="45664"/>
                </a:lnTo>
                <a:lnTo>
                  <a:pt x="33478" y="89270"/>
                </a:lnTo>
                <a:lnTo>
                  <a:pt x="17125" y="144240"/>
                </a:lnTo>
                <a:lnTo>
                  <a:pt x="8982" y="186154"/>
                </a:lnTo>
                <a:lnTo>
                  <a:pt x="3321" y="231550"/>
                </a:lnTo>
                <a:lnTo>
                  <a:pt x="378" y="279800"/>
                </a:lnTo>
                <a:lnTo>
                  <a:pt x="0" y="304799"/>
                </a:lnTo>
                <a:lnTo>
                  <a:pt x="378" y="329797"/>
                </a:lnTo>
                <a:lnTo>
                  <a:pt x="3321" y="378044"/>
                </a:lnTo>
                <a:lnTo>
                  <a:pt x="8982" y="423438"/>
                </a:lnTo>
                <a:lnTo>
                  <a:pt x="17125" y="465352"/>
                </a:lnTo>
                <a:lnTo>
                  <a:pt x="27514" y="503157"/>
                </a:lnTo>
                <a:lnTo>
                  <a:pt x="46796" y="550789"/>
                </a:lnTo>
                <a:lnTo>
                  <a:pt x="69810" y="585646"/>
                </a:lnTo>
                <a:lnTo>
                  <a:pt x="104925" y="608589"/>
                </a:lnTo>
                <a:lnTo>
                  <a:pt x="114299" y="609599"/>
                </a:lnTo>
                <a:lnTo>
                  <a:pt x="123669" y="608589"/>
                </a:lnTo>
                <a:lnTo>
                  <a:pt x="158776" y="585646"/>
                </a:lnTo>
                <a:lnTo>
                  <a:pt x="181790" y="550789"/>
                </a:lnTo>
                <a:lnTo>
                  <a:pt x="201075" y="503157"/>
                </a:lnTo>
                <a:lnTo>
                  <a:pt x="211467" y="465352"/>
                </a:lnTo>
                <a:lnTo>
                  <a:pt x="219613" y="423438"/>
                </a:lnTo>
                <a:lnTo>
                  <a:pt x="225276" y="378044"/>
                </a:lnTo>
                <a:lnTo>
                  <a:pt x="228220" y="329797"/>
                </a:lnTo>
                <a:lnTo>
                  <a:pt x="228599" y="304799"/>
                </a:lnTo>
                <a:lnTo>
                  <a:pt x="228220" y="279800"/>
                </a:lnTo>
                <a:lnTo>
                  <a:pt x="225276" y="231550"/>
                </a:lnTo>
                <a:lnTo>
                  <a:pt x="219613" y="186154"/>
                </a:lnTo>
                <a:lnTo>
                  <a:pt x="211467" y="144240"/>
                </a:lnTo>
                <a:lnTo>
                  <a:pt x="201075" y="106436"/>
                </a:lnTo>
                <a:lnTo>
                  <a:pt x="181790" y="58806"/>
                </a:lnTo>
                <a:lnTo>
                  <a:pt x="158776" y="23951"/>
                </a:lnTo>
                <a:lnTo>
                  <a:pt x="123669" y="1010"/>
                </a:lnTo>
                <a:lnTo>
                  <a:pt x="114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object 15"/>
          <p:cNvSpPr>
            <a:spLocks/>
          </p:cNvSpPr>
          <p:nvPr/>
        </p:nvSpPr>
        <p:spPr bwMode="auto">
          <a:xfrm>
            <a:off x="6553200" y="4383088"/>
            <a:ext cx="228600" cy="609600"/>
          </a:xfrm>
          <a:custGeom>
            <a:avLst/>
            <a:gdLst>
              <a:gd name="T0" fmla="*/ 0 w 228600"/>
              <a:gd name="T1" fmla="*/ 304799 h 609600"/>
              <a:gd name="T2" fmla="*/ 1496 w 228600"/>
              <a:gd name="T3" fmla="*/ 255357 h 609600"/>
              <a:gd name="T4" fmla="*/ 5827 w 228600"/>
              <a:gd name="T5" fmla="*/ 208456 h 609600"/>
              <a:gd name="T6" fmla="*/ 12758 w 228600"/>
              <a:gd name="T7" fmla="*/ 164723 h 609600"/>
              <a:gd name="T8" fmla="*/ 22053 w 228600"/>
              <a:gd name="T9" fmla="*/ 124785 h 609600"/>
              <a:gd name="T10" fmla="*/ 39915 w 228600"/>
              <a:gd name="T11" fmla="*/ 73368 h 609600"/>
              <a:gd name="T12" fmla="*/ 61773 w 228600"/>
              <a:gd name="T13" fmla="*/ 34019 h 609600"/>
              <a:gd name="T14" fmla="*/ 95760 w 228600"/>
              <a:gd name="T15" fmla="*/ 3989 h 609600"/>
              <a:gd name="T16" fmla="*/ 114299 w 228600"/>
              <a:gd name="T17" fmla="*/ 0 h 609600"/>
              <a:gd name="T18" fmla="*/ 123669 w 228600"/>
              <a:gd name="T19" fmla="*/ 1010 h 609600"/>
              <a:gd name="T20" fmla="*/ 158776 w 228600"/>
              <a:gd name="T21" fmla="*/ 23951 h 609600"/>
              <a:gd name="T22" fmla="*/ 181790 w 228600"/>
              <a:gd name="T23" fmla="*/ 58806 h 609600"/>
              <a:gd name="T24" fmla="*/ 201075 w 228600"/>
              <a:gd name="T25" fmla="*/ 106436 h 609600"/>
              <a:gd name="T26" fmla="*/ 211467 w 228600"/>
              <a:gd name="T27" fmla="*/ 144240 h 609600"/>
              <a:gd name="T28" fmla="*/ 219613 w 228600"/>
              <a:gd name="T29" fmla="*/ 186154 h 609600"/>
              <a:gd name="T30" fmla="*/ 225276 w 228600"/>
              <a:gd name="T31" fmla="*/ 231550 h 609600"/>
              <a:gd name="T32" fmla="*/ 228220 w 228600"/>
              <a:gd name="T33" fmla="*/ 279800 h 609600"/>
              <a:gd name="T34" fmla="*/ 228599 w 228600"/>
              <a:gd name="T35" fmla="*/ 304799 h 609600"/>
              <a:gd name="T36" fmla="*/ 228220 w 228600"/>
              <a:gd name="T37" fmla="*/ 329797 h 609600"/>
              <a:gd name="T38" fmla="*/ 225276 w 228600"/>
              <a:gd name="T39" fmla="*/ 378044 h 609600"/>
              <a:gd name="T40" fmla="*/ 219613 w 228600"/>
              <a:gd name="T41" fmla="*/ 423438 h 609600"/>
              <a:gd name="T42" fmla="*/ 211467 w 228600"/>
              <a:gd name="T43" fmla="*/ 465352 h 609600"/>
              <a:gd name="T44" fmla="*/ 201075 w 228600"/>
              <a:gd name="T45" fmla="*/ 503157 h 609600"/>
              <a:gd name="T46" fmla="*/ 181790 w 228600"/>
              <a:gd name="T47" fmla="*/ 550789 h 609600"/>
              <a:gd name="T48" fmla="*/ 158776 w 228600"/>
              <a:gd name="T49" fmla="*/ 585646 h 609600"/>
              <a:gd name="T50" fmla="*/ 123669 w 228600"/>
              <a:gd name="T51" fmla="*/ 608589 h 609600"/>
              <a:gd name="T52" fmla="*/ 114299 w 228600"/>
              <a:gd name="T53" fmla="*/ 609599 h 609600"/>
              <a:gd name="T54" fmla="*/ 104925 w 228600"/>
              <a:gd name="T55" fmla="*/ 608589 h 609600"/>
              <a:gd name="T56" fmla="*/ 69810 w 228600"/>
              <a:gd name="T57" fmla="*/ 585646 h 609600"/>
              <a:gd name="T58" fmla="*/ 46796 w 228600"/>
              <a:gd name="T59" fmla="*/ 550789 h 609600"/>
              <a:gd name="T60" fmla="*/ 27514 w 228600"/>
              <a:gd name="T61" fmla="*/ 503157 h 609600"/>
              <a:gd name="T62" fmla="*/ 17125 w 228600"/>
              <a:gd name="T63" fmla="*/ 465352 h 609600"/>
              <a:gd name="T64" fmla="*/ 8982 w 228600"/>
              <a:gd name="T65" fmla="*/ 423438 h 609600"/>
              <a:gd name="T66" fmla="*/ 3321 w 228600"/>
              <a:gd name="T67" fmla="*/ 378044 h 609600"/>
              <a:gd name="T68" fmla="*/ 378 w 228600"/>
              <a:gd name="T69" fmla="*/ 329797 h 609600"/>
              <a:gd name="T70" fmla="*/ 0 w 228600"/>
              <a:gd name="T71" fmla="*/ 304799 h 609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8600" h="609600">
                <a:moveTo>
                  <a:pt x="0" y="304799"/>
                </a:moveTo>
                <a:lnTo>
                  <a:pt x="1496" y="255357"/>
                </a:lnTo>
                <a:lnTo>
                  <a:pt x="5827" y="208456"/>
                </a:lnTo>
                <a:lnTo>
                  <a:pt x="12758" y="164723"/>
                </a:lnTo>
                <a:lnTo>
                  <a:pt x="22053" y="124785"/>
                </a:lnTo>
                <a:lnTo>
                  <a:pt x="39915" y="73368"/>
                </a:lnTo>
                <a:lnTo>
                  <a:pt x="61773" y="34019"/>
                </a:lnTo>
                <a:lnTo>
                  <a:pt x="95760" y="3989"/>
                </a:lnTo>
                <a:lnTo>
                  <a:pt x="114299" y="0"/>
                </a:lnTo>
                <a:lnTo>
                  <a:pt x="123669" y="1010"/>
                </a:lnTo>
                <a:lnTo>
                  <a:pt x="158776" y="23951"/>
                </a:lnTo>
                <a:lnTo>
                  <a:pt x="181790" y="58806"/>
                </a:lnTo>
                <a:lnTo>
                  <a:pt x="201075" y="106436"/>
                </a:lnTo>
                <a:lnTo>
                  <a:pt x="211467" y="144240"/>
                </a:lnTo>
                <a:lnTo>
                  <a:pt x="219613" y="186154"/>
                </a:lnTo>
                <a:lnTo>
                  <a:pt x="225276" y="231550"/>
                </a:lnTo>
                <a:lnTo>
                  <a:pt x="228220" y="279800"/>
                </a:lnTo>
                <a:lnTo>
                  <a:pt x="228599" y="304799"/>
                </a:lnTo>
                <a:lnTo>
                  <a:pt x="228220" y="329797"/>
                </a:lnTo>
                <a:lnTo>
                  <a:pt x="225276" y="378044"/>
                </a:lnTo>
                <a:lnTo>
                  <a:pt x="219613" y="423438"/>
                </a:lnTo>
                <a:lnTo>
                  <a:pt x="211467" y="465352"/>
                </a:lnTo>
                <a:lnTo>
                  <a:pt x="201075" y="503157"/>
                </a:lnTo>
                <a:lnTo>
                  <a:pt x="181790" y="550789"/>
                </a:lnTo>
                <a:lnTo>
                  <a:pt x="158776" y="585646"/>
                </a:lnTo>
                <a:lnTo>
                  <a:pt x="123669" y="608589"/>
                </a:lnTo>
                <a:lnTo>
                  <a:pt x="114299" y="609599"/>
                </a:lnTo>
                <a:lnTo>
                  <a:pt x="104925" y="608589"/>
                </a:lnTo>
                <a:lnTo>
                  <a:pt x="69810" y="585646"/>
                </a:lnTo>
                <a:lnTo>
                  <a:pt x="46796" y="550789"/>
                </a:lnTo>
                <a:lnTo>
                  <a:pt x="27514" y="503157"/>
                </a:lnTo>
                <a:lnTo>
                  <a:pt x="17125" y="465352"/>
                </a:lnTo>
                <a:lnTo>
                  <a:pt x="8982" y="423438"/>
                </a:lnTo>
                <a:lnTo>
                  <a:pt x="3321" y="378044"/>
                </a:lnTo>
                <a:lnTo>
                  <a:pt x="378" y="329797"/>
                </a:lnTo>
                <a:lnTo>
                  <a:pt x="0" y="304799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2" name="object 16"/>
          <p:cNvSpPr>
            <a:spLocks/>
          </p:cNvSpPr>
          <p:nvPr/>
        </p:nvSpPr>
        <p:spPr bwMode="auto">
          <a:xfrm>
            <a:off x="6705600" y="43830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object 17"/>
          <p:cNvSpPr>
            <a:spLocks/>
          </p:cNvSpPr>
          <p:nvPr/>
        </p:nvSpPr>
        <p:spPr bwMode="auto">
          <a:xfrm>
            <a:off x="6705600" y="4992688"/>
            <a:ext cx="1219200" cy="0"/>
          </a:xfrm>
          <a:custGeom>
            <a:avLst/>
            <a:gdLst>
              <a:gd name="T0" fmla="*/ 0 w 1219200"/>
              <a:gd name="T1" fmla="*/ 1219199 w 1219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4" name="object 18"/>
          <p:cNvSpPr>
            <a:spLocks/>
          </p:cNvSpPr>
          <p:nvPr/>
        </p:nvSpPr>
        <p:spPr bwMode="auto">
          <a:xfrm>
            <a:off x="5943600" y="2935288"/>
            <a:ext cx="2725738" cy="685800"/>
          </a:xfrm>
          <a:custGeom>
            <a:avLst/>
            <a:gdLst>
              <a:gd name="T0" fmla="*/ 0 w 2725420"/>
              <a:gd name="T1" fmla="*/ 685799 h 685800"/>
              <a:gd name="T2" fmla="*/ 127084 w 2725420"/>
              <a:gd name="T3" fmla="*/ 497677 h 685800"/>
              <a:gd name="T4" fmla="*/ 196208 w 2725420"/>
              <a:gd name="T5" fmla="*/ 407974 h 685800"/>
              <a:gd name="T6" fmla="*/ 271678 w 2725420"/>
              <a:gd name="T7" fmla="*/ 323849 h 685800"/>
              <a:gd name="T8" fmla="*/ 356666 w 2725420"/>
              <a:gd name="T9" fmla="*/ 246857 h 685800"/>
              <a:gd name="T10" fmla="*/ 451993 w 2725420"/>
              <a:gd name="T11" fmla="*/ 178582 h 685800"/>
              <a:gd name="T12" fmla="*/ 561625 w 2725420"/>
              <a:gd name="T13" fmla="*/ 121432 h 685800"/>
              <a:gd name="T14" fmla="*/ 686359 w 2725420"/>
              <a:gd name="T15" fmla="*/ 76199 h 685800"/>
              <a:gd name="T16" fmla="*/ 757830 w 2725420"/>
              <a:gd name="T17" fmla="*/ 58734 h 685800"/>
              <a:gd name="T18" fmla="*/ 836478 w 2725420"/>
              <a:gd name="T19" fmla="*/ 42854 h 685800"/>
              <a:gd name="T20" fmla="*/ 923080 w 2725420"/>
              <a:gd name="T21" fmla="*/ 30144 h 685800"/>
              <a:gd name="T22" fmla="*/ 1014438 w 2725420"/>
              <a:gd name="T23" fmla="*/ 19049 h 685800"/>
              <a:gd name="T24" fmla="*/ 1210646 w 2725420"/>
              <a:gd name="T25" fmla="*/ 4754 h 685800"/>
              <a:gd name="T26" fmla="*/ 1415609 w 2725420"/>
              <a:gd name="T27" fmla="*/ 0 h 685800"/>
              <a:gd name="T28" fmla="*/ 1619780 w 2725420"/>
              <a:gd name="T29" fmla="*/ 4754 h 685800"/>
              <a:gd name="T30" fmla="*/ 1719072 w 2725420"/>
              <a:gd name="T31" fmla="*/ 11094 h 685800"/>
              <a:gd name="T32" fmla="*/ 1814403 w 2725420"/>
              <a:gd name="T33" fmla="*/ 19049 h 685800"/>
              <a:gd name="T34" fmla="*/ 1904938 w 2725420"/>
              <a:gd name="T35" fmla="*/ 30144 h 685800"/>
              <a:gd name="T36" fmla="*/ 1989163 w 2725420"/>
              <a:gd name="T37" fmla="*/ 42854 h 685800"/>
              <a:gd name="T38" fmla="*/ 2066219 w 2725420"/>
              <a:gd name="T39" fmla="*/ 58734 h 685800"/>
              <a:gd name="T40" fmla="*/ 2135312 w 2725420"/>
              <a:gd name="T41" fmla="*/ 76199 h 685800"/>
              <a:gd name="T42" fmla="*/ 2197296 w 2725420"/>
              <a:gd name="T43" fmla="*/ 96834 h 685800"/>
              <a:gd name="T44" fmla="*/ 2254495 w 2725420"/>
              <a:gd name="T45" fmla="*/ 121432 h 685800"/>
              <a:gd name="T46" fmla="*/ 2356962 w 2725420"/>
              <a:gd name="T47" fmla="*/ 178582 h 685800"/>
              <a:gd name="T48" fmla="*/ 2444357 w 2725420"/>
              <a:gd name="T49" fmla="*/ 246857 h 685800"/>
              <a:gd name="T50" fmla="*/ 2519035 w 2725420"/>
              <a:gd name="T51" fmla="*/ 323849 h 685800"/>
              <a:gd name="T52" fmla="*/ 2584159 w 2725420"/>
              <a:gd name="T53" fmla="*/ 407974 h 685800"/>
              <a:gd name="T54" fmla="*/ 2642150 w 2725420"/>
              <a:gd name="T55" fmla="*/ 497677 h 685800"/>
              <a:gd name="T56" fmla="*/ 2694587 w 2725420"/>
              <a:gd name="T57" fmla="*/ 590549 h 685800"/>
              <a:gd name="T58" fmla="*/ 2727473 w 2725420"/>
              <a:gd name="T59" fmla="*/ 652180 h 6858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25420" h="685800">
                <a:moveTo>
                  <a:pt x="0" y="685799"/>
                </a:moveTo>
                <a:lnTo>
                  <a:pt x="126979" y="497677"/>
                </a:lnTo>
                <a:lnTo>
                  <a:pt x="196047" y="407974"/>
                </a:lnTo>
                <a:lnTo>
                  <a:pt x="271454" y="323849"/>
                </a:lnTo>
                <a:lnTo>
                  <a:pt x="356372" y="246857"/>
                </a:lnTo>
                <a:lnTo>
                  <a:pt x="451622" y="178582"/>
                </a:lnTo>
                <a:lnTo>
                  <a:pt x="561167" y="121432"/>
                </a:lnTo>
                <a:lnTo>
                  <a:pt x="685799" y="76199"/>
                </a:lnTo>
                <a:lnTo>
                  <a:pt x="757214" y="58734"/>
                </a:lnTo>
                <a:lnTo>
                  <a:pt x="835792" y="42854"/>
                </a:lnTo>
                <a:lnTo>
                  <a:pt x="922324" y="30144"/>
                </a:lnTo>
                <a:lnTo>
                  <a:pt x="1013612" y="19049"/>
                </a:lnTo>
                <a:lnTo>
                  <a:pt x="1209659" y="4754"/>
                </a:lnTo>
                <a:lnTo>
                  <a:pt x="1414454" y="0"/>
                </a:lnTo>
                <a:lnTo>
                  <a:pt x="1618457" y="4754"/>
                </a:lnTo>
                <a:lnTo>
                  <a:pt x="1717669" y="11094"/>
                </a:lnTo>
                <a:lnTo>
                  <a:pt x="1812919" y="19049"/>
                </a:lnTo>
                <a:lnTo>
                  <a:pt x="1903384" y="30144"/>
                </a:lnTo>
                <a:lnTo>
                  <a:pt x="1987539" y="42854"/>
                </a:lnTo>
                <a:lnTo>
                  <a:pt x="2064532" y="58734"/>
                </a:lnTo>
                <a:lnTo>
                  <a:pt x="2133569" y="76199"/>
                </a:lnTo>
                <a:lnTo>
                  <a:pt x="2195504" y="96834"/>
                </a:lnTo>
                <a:lnTo>
                  <a:pt x="2252654" y="121432"/>
                </a:lnTo>
                <a:lnTo>
                  <a:pt x="2355037" y="178582"/>
                </a:lnTo>
                <a:lnTo>
                  <a:pt x="2442362" y="246857"/>
                </a:lnTo>
                <a:lnTo>
                  <a:pt x="2516977" y="323849"/>
                </a:lnTo>
                <a:lnTo>
                  <a:pt x="2582052" y="407974"/>
                </a:lnTo>
                <a:lnTo>
                  <a:pt x="2639994" y="497677"/>
                </a:lnTo>
                <a:lnTo>
                  <a:pt x="2692389" y="590549"/>
                </a:lnTo>
                <a:lnTo>
                  <a:pt x="2725247" y="652180"/>
                </a:lnTo>
              </a:path>
            </a:pathLst>
          </a:custGeom>
          <a:noFill/>
          <a:ln w="380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5" name="object 19"/>
          <p:cNvSpPr>
            <a:spLocks/>
          </p:cNvSpPr>
          <p:nvPr/>
        </p:nvSpPr>
        <p:spPr bwMode="auto">
          <a:xfrm>
            <a:off x="8582025" y="3494088"/>
            <a:ext cx="104775" cy="127000"/>
          </a:xfrm>
          <a:custGeom>
            <a:avLst/>
            <a:gdLst>
              <a:gd name="T0" fmla="*/ 100827 w 104775"/>
              <a:gd name="T1" fmla="*/ 0 h 128270"/>
              <a:gd name="T2" fmla="*/ 0 w 104775"/>
              <a:gd name="T3" fmla="*/ 50177 h 128270"/>
              <a:gd name="T4" fmla="*/ 104211 w 104775"/>
              <a:gd name="T5" fmla="*/ 119174 h 128270"/>
              <a:gd name="T6" fmla="*/ 100827 w 104775"/>
              <a:gd name="T7" fmla="*/ 0 h 1282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775" h="128270">
                <a:moveTo>
                  <a:pt x="100827" y="0"/>
                </a:moveTo>
                <a:lnTo>
                  <a:pt x="0" y="53797"/>
                </a:lnTo>
                <a:lnTo>
                  <a:pt x="104211" y="127772"/>
                </a:lnTo>
                <a:lnTo>
                  <a:pt x="100827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6" name="object 20"/>
          <p:cNvSpPr>
            <a:spLocks/>
          </p:cNvSpPr>
          <p:nvPr/>
        </p:nvSpPr>
        <p:spPr bwMode="auto">
          <a:xfrm>
            <a:off x="5943600" y="3925888"/>
            <a:ext cx="2708275" cy="685800"/>
          </a:xfrm>
          <a:custGeom>
            <a:avLst/>
            <a:gdLst>
              <a:gd name="T0" fmla="*/ 0 w 2707640"/>
              <a:gd name="T1" fmla="*/ 0 h 685800"/>
              <a:gd name="T2" fmla="*/ 127189 w 2707640"/>
              <a:gd name="T3" fmla="*/ 188119 h 685800"/>
              <a:gd name="T4" fmla="*/ 196369 w 2707640"/>
              <a:gd name="T5" fmla="*/ 277806 h 685800"/>
              <a:gd name="T6" fmla="*/ 271902 w 2707640"/>
              <a:gd name="T7" fmla="*/ 361949 h 685800"/>
              <a:gd name="T8" fmla="*/ 356960 w 2707640"/>
              <a:gd name="T9" fmla="*/ 438936 h 685800"/>
              <a:gd name="T10" fmla="*/ 452364 w 2707640"/>
              <a:gd name="T11" fmla="*/ 507205 h 685800"/>
              <a:gd name="T12" fmla="*/ 562091 w 2707640"/>
              <a:gd name="T13" fmla="*/ 564355 h 685800"/>
              <a:gd name="T14" fmla="*/ 686926 w 2707640"/>
              <a:gd name="T15" fmla="*/ 609599 h 685800"/>
              <a:gd name="T16" fmla="*/ 758460 w 2707640"/>
              <a:gd name="T17" fmla="*/ 627052 h 685800"/>
              <a:gd name="T18" fmla="*/ 837164 w 2707640"/>
              <a:gd name="T19" fmla="*/ 642935 h 685800"/>
              <a:gd name="T20" fmla="*/ 923839 w 2707640"/>
              <a:gd name="T21" fmla="*/ 655627 h 685800"/>
              <a:gd name="T22" fmla="*/ 1015278 w 2707640"/>
              <a:gd name="T23" fmla="*/ 666749 h 685800"/>
              <a:gd name="T24" fmla="*/ 1211647 w 2707640"/>
              <a:gd name="T25" fmla="*/ 681035 h 685800"/>
              <a:gd name="T26" fmla="*/ 1416778 w 2707640"/>
              <a:gd name="T27" fmla="*/ 685799 h 685800"/>
              <a:gd name="T28" fmla="*/ 1621117 w 2707640"/>
              <a:gd name="T29" fmla="*/ 681035 h 685800"/>
              <a:gd name="T30" fmla="*/ 1720490 w 2707640"/>
              <a:gd name="T31" fmla="*/ 674677 h 685800"/>
              <a:gd name="T32" fmla="*/ 1815897 w 2707640"/>
              <a:gd name="T33" fmla="*/ 666749 h 685800"/>
              <a:gd name="T34" fmla="*/ 1906511 w 2707640"/>
              <a:gd name="T35" fmla="*/ 655627 h 685800"/>
              <a:gd name="T36" fmla="*/ 1990804 w 2707640"/>
              <a:gd name="T37" fmla="*/ 642935 h 685800"/>
              <a:gd name="T38" fmla="*/ 2067924 w 2707640"/>
              <a:gd name="T39" fmla="*/ 627052 h 685800"/>
              <a:gd name="T40" fmla="*/ 2137074 w 2707640"/>
              <a:gd name="T41" fmla="*/ 609599 h 685800"/>
              <a:gd name="T42" fmla="*/ 2199110 w 2707640"/>
              <a:gd name="T43" fmla="*/ 588952 h 685800"/>
              <a:gd name="T44" fmla="*/ 2256355 w 2707640"/>
              <a:gd name="T45" fmla="*/ 564355 h 685800"/>
              <a:gd name="T46" fmla="*/ 2358906 w 2707640"/>
              <a:gd name="T47" fmla="*/ 507205 h 685800"/>
              <a:gd name="T48" fmla="*/ 2446374 w 2707640"/>
              <a:gd name="T49" fmla="*/ 438936 h 685800"/>
              <a:gd name="T50" fmla="*/ 2521112 w 2707640"/>
              <a:gd name="T51" fmla="*/ 361949 h 685800"/>
              <a:gd name="T52" fmla="*/ 2586294 w 2707640"/>
              <a:gd name="T53" fmla="*/ 277806 h 685800"/>
              <a:gd name="T54" fmla="*/ 2644331 w 2707640"/>
              <a:gd name="T55" fmla="*/ 188119 h 685800"/>
              <a:gd name="T56" fmla="*/ 2696812 w 2707640"/>
              <a:gd name="T57" fmla="*/ 95249 h 685800"/>
              <a:gd name="T58" fmla="*/ 2711772 w 2707640"/>
              <a:gd name="T59" fmla="*/ 67232 h 6858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07640" h="685800">
                <a:moveTo>
                  <a:pt x="0" y="0"/>
                </a:moveTo>
                <a:lnTo>
                  <a:pt x="126979" y="188119"/>
                </a:lnTo>
                <a:lnTo>
                  <a:pt x="196047" y="277806"/>
                </a:lnTo>
                <a:lnTo>
                  <a:pt x="271454" y="361949"/>
                </a:lnTo>
                <a:lnTo>
                  <a:pt x="356372" y="438936"/>
                </a:lnTo>
                <a:lnTo>
                  <a:pt x="451622" y="507205"/>
                </a:lnTo>
                <a:lnTo>
                  <a:pt x="561167" y="564355"/>
                </a:lnTo>
                <a:lnTo>
                  <a:pt x="685799" y="609599"/>
                </a:lnTo>
                <a:lnTo>
                  <a:pt x="757214" y="627052"/>
                </a:lnTo>
                <a:lnTo>
                  <a:pt x="835792" y="642935"/>
                </a:lnTo>
                <a:lnTo>
                  <a:pt x="922324" y="655627"/>
                </a:lnTo>
                <a:lnTo>
                  <a:pt x="1013612" y="666749"/>
                </a:lnTo>
                <a:lnTo>
                  <a:pt x="1209659" y="681035"/>
                </a:lnTo>
                <a:lnTo>
                  <a:pt x="1414454" y="685799"/>
                </a:lnTo>
                <a:lnTo>
                  <a:pt x="1618457" y="681035"/>
                </a:lnTo>
                <a:lnTo>
                  <a:pt x="1717669" y="674677"/>
                </a:lnTo>
                <a:lnTo>
                  <a:pt x="1812919" y="666749"/>
                </a:lnTo>
                <a:lnTo>
                  <a:pt x="1903384" y="655627"/>
                </a:lnTo>
                <a:lnTo>
                  <a:pt x="1987539" y="642935"/>
                </a:lnTo>
                <a:lnTo>
                  <a:pt x="2064532" y="627052"/>
                </a:lnTo>
                <a:lnTo>
                  <a:pt x="2133569" y="609599"/>
                </a:lnTo>
                <a:lnTo>
                  <a:pt x="2195504" y="588952"/>
                </a:lnTo>
                <a:lnTo>
                  <a:pt x="2252654" y="564355"/>
                </a:lnTo>
                <a:lnTo>
                  <a:pt x="2355037" y="507205"/>
                </a:lnTo>
                <a:lnTo>
                  <a:pt x="2442362" y="438936"/>
                </a:lnTo>
                <a:lnTo>
                  <a:pt x="2516977" y="361949"/>
                </a:lnTo>
                <a:lnTo>
                  <a:pt x="2582052" y="277806"/>
                </a:lnTo>
                <a:lnTo>
                  <a:pt x="2639994" y="188119"/>
                </a:lnTo>
                <a:lnTo>
                  <a:pt x="2692389" y="95249"/>
                </a:lnTo>
                <a:lnTo>
                  <a:pt x="2707324" y="67232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7" name="object 21"/>
          <p:cNvSpPr>
            <a:spLocks/>
          </p:cNvSpPr>
          <p:nvPr/>
        </p:nvSpPr>
        <p:spPr bwMode="auto">
          <a:xfrm>
            <a:off x="8478838" y="3925888"/>
            <a:ext cx="207962" cy="255587"/>
          </a:xfrm>
          <a:custGeom>
            <a:avLst/>
            <a:gdLst>
              <a:gd name="T0" fmla="*/ 201886 w 208915"/>
              <a:gd name="T1" fmla="*/ 0 h 255904"/>
              <a:gd name="T2" fmla="*/ 0 w 208915"/>
              <a:gd name="T3" fmla="*/ 146632 h 255904"/>
              <a:gd name="T4" fmla="*/ 195363 w 208915"/>
              <a:gd name="T5" fmla="*/ 253288 h 255904"/>
              <a:gd name="T6" fmla="*/ 201886 w 208915"/>
              <a:gd name="T7" fmla="*/ 0 h 2559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915" h="255904">
                <a:moveTo>
                  <a:pt x="208452" y="0"/>
                </a:moveTo>
                <a:lnTo>
                  <a:pt x="0" y="147910"/>
                </a:lnTo>
                <a:lnTo>
                  <a:pt x="201716" y="255495"/>
                </a:lnTo>
                <a:lnTo>
                  <a:pt x="208452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object 22"/>
          <p:cNvSpPr>
            <a:spLocks/>
          </p:cNvSpPr>
          <p:nvPr/>
        </p:nvSpPr>
        <p:spPr bwMode="auto">
          <a:xfrm>
            <a:off x="5867400" y="22494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9" name="object 23"/>
          <p:cNvSpPr>
            <a:spLocks/>
          </p:cNvSpPr>
          <p:nvPr/>
        </p:nvSpPr>
        <p:spPr bwMode="auto">
          <a:xfrm>
            <a:off x="8486775" y="23256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0" name="object 24"/>
          <p:cNvSpPr>
            <a:spLocks/>
          </p:cNvSpPr>
          <p:nvPr/>
        </p:nvSpPr>
        <p:spPr bwMode="auto">
          <a:xfrm>
            <a:off x="5867400" y="21732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1" name="object 25"/>
          <p:cNvSpPr>
            <a:spLocks/>
          </p:cNvSpPr>
          <p:nvPr/>
        </p:nvSpPr>
        <p:spPr bwMode="auto">
          <a:xfrm>
            <a:off x="8486775" y="22494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2" name="object 26"/>
          <p:cNvSpPr>
            <a:spLocks/>
          </p:cNvSpPr>
          <p:nvPr/>
        </p:nvSpPr>
        <p:spPr bwMode="auto">
          <a:xfrm>
            <a:off x="5867400" y="23256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3" name="object 27"/>
          <p:cNvSpPr>
            <a:spLocks/>
          </p:cNvSpPr>
          <p:nvPr/>
        </p:nvSpPr>
        <p:spPr bwMode="auto">
          <a:xfrm>
            <a:off x="8486775" y="24018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4" name="object 28"/>
          <p:cNvSpPr>
            <a:spLocks/>
          </p:cNvSpPr>
          <p:nvPr/>
        </p:nvSpPr>
        <p:spPr bwMode="auto">
          <a:xfrm>
            <a:off x="5867400" y="2401888"/>
            <a:ext cx="2743200" cy="509587"/>
          </a:xfrm>
          <a:custGeom>
            <a:avLst/>
            <a:gdLst>
              <a:gd name="T0" fmla="*/ 0 w 2743200"/>
              <a:gd name="T1" fmla="*/ 0 h 509904"/>
              <a:gd name="T2" fmla="*/ 37159 w 2743200"/>
              <a:gd name="T3" fmla="*/ 28434 h 509904"/>
              <a:gd name="T4" fmla="*/ 74390 w 2743200"/>
              <a:gd name="T5" fmla="*/ 56790 h 509904"/>
              <a:gd name="T6" fmla="*/ 111763 w 2743200"/>
              <a:gd name="T7" fmla="*/ 84968 h 509904"/>
              <a:gd name="T8" fmla="*/ 149351 w 2743200"/>
              <a:gd name="T9" fmla="*/ 112895 h 509904"/>
              <a:gd name="T10" fmla="*/ 187225 w 2743200"/>
              <a:gd name="T11" fmla="*/ 140476 h 509904"/>
              <a:gd name="T12" fmla="*/ 225456 w 2743200"/>
              <a:gd name="T13" fmla="*/ 167632 h 509904"/>
              <a:gd name="T14" fmla="*/ 264116 w 2743200"/>
              <a:gd name="T15" fmla="*/ 194277 h 509904"/>
              <a:gd name="T16" fmla="*/ 303275 w 2743200"/>
              <a:gd name="T17" fmla="*/ 220324 h 509904"/>
              <a:gd name="T18" fmla="*/ 343007 w 2743200"/>
              <a:gd name="T19" fmla="*/ 245688 h 509904"/>
              <a:gd name="T20" fmla="*/ 383381 w 2743200"/>
              <a:gd name="T21" fmla="*/ 270283 h 509904"/>
              <a:gd name="T22" fmla="*/ 424469 w 2743200"/>
              <a:gd name="T23" fmla="*/ 294026 h 509904"/>
              <a:gd name="T24" fmla="*/ 466343 w 2743200"/>
              <a:gd name="T25" fmla="*/ 316829 h 509904"/>
              <a:gd name="T26" fmla="*/ 509075 w 2743200"/>
              <a:gd name="T27" fmla="*/ 338608 h 509904"/>
              <a:gd name="T28" fmla="*/ 552735 w 2743200"/>
              <a:gd name="T29" fmla="*/ 359278 h 509904"/>
              <a:gd name="T30" fmla="*/ 597396 w 2743200"/>
              <a:gd name="T31" fmla="*/ 378752 h 509904"/>
              <a:gd name="T32" fmla="*/ 643127 w 2743200"/>
              <a:gd name="T33" fmla="*/ 396946 h 509904"/>
              <a:gd name="T34" fmla="*/ 690002 w 2743200"/>
              <a:gd name="T35" fmla="*/ 413775 h 509904"/>
              <a:gd name="T36" fmla="*/ 738092 w 2743200"/>
              <a:gd name="T37" fmla="*/ 429153 h 509904"/>
              <a:gd name="T38" fmla="*/ 787467 w 2743200"/>
              <a:gd name="T39" fmla="*/ 442994 h 509904"/>
              <a:gd name="T40" fmla="*/ 838199 w 2743200"/>
              <a:gd name="T41" fmla="*/ 455213 h 509904"/>
              <a:gd name="T42" fmla="*/ 891197 w 2743200"/>
              <a:gd name="T43" fmla="*/ 465934 h 509904"/>
              <a:gd name="T44" fmla="*/ 947089 w 2743200"/>
              <a:gd name="T45" fmla="*/ 475356 h 509904"/>
              <a:gd name="T46" fmla="*/ 1005534 w 2743200"/>
              <a:gd name="T47" fmla="*/ 483507 h 509904"/>
              <a:gd name="T48" fmla="*/ 1066189 w 2743200"/>
              <a:gd name="T49" fmla="*/ 490416 h 509904"/>
              <a:gd name="T50" fmla="*/ 1128710 w 2743200"/>
              <a:gd name="T51" fmla="*/ 496110 h 509904"/>
              <a:gd name="T52" fmla="*/ 1192755 w 2743200"/>
              <a:gd name="T53" fmla="*/ 500619 h 509904"/>
              <a:gd name="T54" fmla="*/ 1257982 w 2743200"/>
              <a:gd name="T55" fmla="*/ 503971 h 509904"/>
              <a:gd name="T56" fmla="*/ 1324046 w 2743200"/>
              <a:gd name="T57" fmla="*/ 506195 h 509904"/>
              <a:gd name="T58" fmla="*/ 1390605 w 2743200"/>
              <a:gd name="T59" fmla="*/ 507317 h 509904"/>
              <a:gd name="T60" fmla="*/ 1457317 w 2743200"/>
              <a:gd name="T61" fmla="*/ 507369 h 509904"/>
              <a:gd name="T62" fmla="*/ 1523838 w 2743200"/>
              <a:gd name="T63" fmla="*/ 506378 h 509904"/>
              <a:gd name="T64" fmla="*/ 1589825 w 2743200"/>
              <a:gd name="T65" fmla="*/ 504372 h 509904"/>
              <a:gd name="T66" fmla="*/ 1654936 w 2743200"/>
              <a:gd name="T67" fmla="*/ 501380 h 509904"/>
              <a:gd name="T68" fmla="*/ 1718828 w 2743200"/>
              <a:gd name="T69" fmla="*/ 497430 h 509904"/>
              <a:gd name="T70" fmla="*/ 1781157 w 2743200"/>
              <a:gd name="T71" fmla="*/ 492551 h 509904"/>
              <a:gd name="T72" fmla="*/ 1841582 w 2743200"/>
              <a:gd name="T73" fmla="*/ 486771 h 509904"/>
              <a:gd name="T74" fmla="*/ 1899758 w 2743200"/>
              <a:gd name="T75" fmla="*/ 480119 h 509904"/>
              <a:gd name="T76" fmla="*/ 1955343 w 2743200"/>
              <a:gd name="T77" fmla="*/ 472623 h 509904"/>
              <a:gd name="T78" fmla="*/ 2007994 w 2743200"/>
              <a:gd name="T79" fmla="*/ 464311 h 509904"/>
              <a:gd name="T80" fmla="*/ 2057369 w 2743200"/>
              <a:gd name="T81" fmla="*/ 455213 h 509904"/>
              <a:gd name="T82" fmla="*/ 2104012 w 2743200"/>
              <a:gd name="T83" fmla="*/ 445027 h 509904"/>
              <a:gd name="T84" fmla="*/ 2148755 w 2743200"/>
              <a:gd name="T85" fmla="*/ 433490 h 509904"/>
              <a:gd name="T86" fmla="*/ 2191697 w 2743200"/>
              <a:gd name="T87" fmla="*/ 420673 h 509904"/>
              <a:gd name="T88" fmla="*/ 2232940 w 2743200"/>
              <a:gd name="T89" fmla="*/ 406649 h 509904"/>
              <a:gd name="T90" fmla="*/ 2272582 w 2743200"/>
              <a:gd name="T91" fmla="*/ 391485 h 509904"/>
              <a:gd name="T92" fmla="*/ 2310723 w 2743200"/>
              <a:gd name="T93" fmla="*/ 375256 h 509904"/>
              <a:gd name="T94" fmla="*/ 2347465 w 2743200"/>
              <a:gd name="T95" fmla="*/ 358031 h 509904"/>
              <a:gd name="T96" fmla="*/ 2382906 w 2743200"/>
              <a:gd name="T97" fmla="*/ 339881 h 509904"/>
              <a:gd name="T98" fmla="*/ 2417146 w 2743200"/>
              <a:gd name="T99" fmla="*/ 320878 h 509904"/>
              <a:gd name="T100" fmla="*/ 2450287 w 2743200"/>
              <a:gd name="T101" fmla="*/ 301093 h 509904"/>
              <a:gd name="T102" fmla="*/ 2482427 w 2743200"/>
              <a:gd name="T103" fmla="*/ 280596 h 509904"/>
              <a:gd name="T104" fmla="*/ 2544106 w 2743200"/>
              <a:gd name="T105" fmla="*/ 237758 h 509904"/>
              <a:gd name="T106" fmla="*/ 2602983 w 2743200"/>
              <a:gd name="T107" fmla="*/ 192927 h 509904"/>
              <a:gd name="T108" fmla="*/ 2659859 w 2743200"/>
              <a:gd name="T109" fmla="*/ 146672 h 509904"/>
              <a:gd name="T110" fmla="*/ 2715533 w 2743200"/>
              <a:gd name="T111" fmla="*/ 99565 h 509904"/>
              <a:gd name="T112" fmla="*/ 2743169 w 2743200"/>
              <a:gd name="T113" fmla="*/ 75870 h 5099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43200" h="509904">
                <a:moveTo>
                  <a:pt x="0" y="0"/>
                </a:moveTo>
                <a:lnTo>
                  <a:pt x="37159" y="28560"/>
                </a:lnTo>
                <a:lnTo>
                  <a:pt x="74390" y="57035"/>
                </a:lnTo>
                <a:lnTo>
                  <a:pt x="111763" y="85339"/>
                </a:lnTo>
                <a:lnTo>
                  <a:pt x="149351" y="113385"/>
                </a:lnTo>
                <a:lnTo>
                  <a:pt x="187225" y="141089"/>
                </a:lnTo>
                <a:lnTo>
                  <a:pt x="225456" y="168363"/>
                </a:lnTo>
                <a:lnTo>
                  <a:pt x="264116" y="195124"/>
                </a:lnTo>
                <a:lnTo>
                  <a:pt x="303275" y="221284"/>
                </a:lnTo>
                <a:lnTo>
                  <a:pt x="343007" y="246759"/>
                </a:lnTo>
                <a:lnTo>
                  <a:pt x="383381" y="271462"/>
                </a:lnTo>
                <a:lnTo>
                  <a:pt x="424469" y="295308"/>
                </a:lnTo>
                <a:lnTo>
                  <a:pt x="466343" y="318211"/>
                </a:lnTo>
                <a:lnTo>
                  <a:pt x="509075" y="340085"/>
                </a:lnTo>
                <a:lnTo>
                  <a:pt x="552735" y="360845"/>
                </a:lnTo>
                <a:lnTo>
                  <a:pt x="597396" y="380404"/>
                </a:lnTo>
                <a:lnTo>
                  <a:pt x="643127" y="398678"/>
                </a:lnTo>
                <a:lnTo>
                  <a:pt x="690002" y="415580"/>
                </a:lnTo>
                <a:lnTo>
                  <a:pt x="738092" y="431025"/>
                </a:lnTo>
                <a:lnTo>
                  <a:pt x="787467" y="444927"/>
                </a:lnTo>
                <a:lnTo>
                  <a:pt x="838199" y="457199"/>
                </a:lnTo>
                <a:lnTo>
                  <a:pt x="891197" y="467967"/>
                </a:lnTo>
                <a:lnTo>
                  <a:pt x="947089" y="477430"/>
                </a:lnTo>
                <a:lnTo>
                  <a:pt x="1005534" y="485617"/>
                </a:lnTo>
                <a:lnTo>
                  <a:pt x="1066189" y="492555"/>
                </a:lnTo>
                <a:lnTo>
                  <a:pt x="1128710" y="498275"/>
                </a:lnTo>
                <a:lnTo>
                  <a:pt x="1192755" y="502803"/>
                </a:lnTo>
                <a:lnTo>
                  <a:pt x="1257982" y="506170"/>
                </a:lnTo>
                <a:lnTo>
                  <a:pt x="1324046" y="508403"/>
                </a:lnTo>
                <a:lnTo>
                  <a:pt x="1390605" y="509531"/>
                </a:lnTo>
                <a:lnTo>
                  <a:pt x="1457317" y="509583"/>
                </a:lnTo>
                <a:lnTo>
                  <a:pt x="1523838" y="508587"/>
                </a:lnTo>
                <a:lnTo>
                  <a:pt x="1589825" y="506573"/>
                </a:lnTo>
                <a:lnTo>
                  <a:pt x="1654936" y="503567"/>
                </a:lnTo>
                <a:lnTo>
                  <a:pt x="1718828" y="499600"/>
                </a:lnTo>
                <a:lnTo>
                  <a:pt x="1781157" y="494700"/>
                </a:lnTo>
                <a:lnTo>
                  <a:pt x="1841582" y="488895"/>
                </a:lnTo>
                <a:lnTo>
                  <a:pt x="1899758" y="482214"/>
                </a:lnTo>
                <a:lnTo>
                  <a:pt x="1955343" y="474685"/>
                </a:lnTo>
                <a:lnTo>
                  <a:pt x="2007994" y="466337"/>
                </a:lnTo>
                <a:lnTo>
                  <a:pt x="2057369" y="457199"/>
                </a:lnTo>
                <a:lnTo>
                  <a:pt x="2104012" y="446969"/>
                </a:lnTo>
                <a:lnTo>
                  <a:pt x="2148755" y="435382"/>
                </a:lnTo>
                <a:lnTo>
                  <a:pt x="2191697" y="422509"/>
                </a:lnTo>
                <a:lnTo>
                  <a:pt x="2232940" y="408423"/>
                </a:lnTo>
                <a:lnTo>
                  <a:pt x="2272582" y="393193"/>
                </a:lnTo>
                <a:lnTo>
                  <a:pt x="2310723" y="376893"/>
                </a:lnTo>
                <a:lnTo>
                  <a:pt x="2347465" y="359593"/>
                </a:lnTo>
                <a:lnTo>
                  <a:pt x="2382906" y="341364"/>
                </a:lnTo>
                <a:lnTo>
                  <a:pt x="2417146" y="322278"/>
                </a:lnTo>
                <a:lnTo>
                  <a:pt x="2450287" y="302407"/>
                </a:lnTo>
                <a:lnTo>
                  <a:pt x="2482427" y="281821"/>
                </a:lnTo>
                <a:lnTo>
                  <a:pt x="2544106" y="238794"/>
                </a:lnTo>
                <a:lnTo>
                  <a:pt x="2602983" y="193767"/>
                </a:lnTo>
                <a:lnTo>
                  <a:pt x="2659859" y="147311"/>
                </a:lnTo>
                <a:lnTo>
                  <a:pt x="2715533" y="99999"/>
                </a:lnTo>
                <a:lnTo>
                  <a:pt x="2743169" y="76199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5" name="object 29"/>
          <p:cNvSpPr>
            <a:spLocks/>
          </p:cNvSpPr>
          <p:nvPr/>
        </p:nvSpPr>
        <p:spPr bwMode="auto">
          <a:xfrm>
            <a:off x="5867400" y="4711700"/>
            <a:ext cx="2684463" cy="509588"/>
          </a:xfrm>
          <a:custGeom>
            <a:avLst/>
            <a:gdLst>
              <a:gd name="T0" fmla="*/ 0 w 2684779"/>
              <a:gd name="T1" fmla="*/ 507382 h 509904"/>
              <a:gd name="T2" fmla="*/ 187145 w 2684779"/>
              <a:gd name="T3" fmla="*/ 366700 h 509904"/>
              <a:gd name="T4" fmla="*/ 283141 w 2684779"/>
              <a:gd name="T5" fmla="*/ 300314 h 509904"/>
              <a:gd name="T6" fmla="*/ 383062 w 2684779"/>
              <a:gd name="T7" fmla="*/ 237094 h 509904"/>
              <a:gd name="T8" fmla="*/ 486945 w 2684779"/>
              <a:gd name="T9" fmla="*/ 179399 h 509904"/>
              <a:gd name="T10" fmla="*/ 597192 w 2684779"/>
              <a:gd name="T11" fmla="*/ 128815 h 509904"/>
              <a:gd name="T12" fmla="*/ 712979 w 2684779"/>
              <a:gd name="T13" fmla="*/ 85353 h 509904"/>
              <a:gd name="T14" fmla="*/ 837506 w 2684779"/>
              <a:gd name="T15" fmla="*/ 52165 h 509904"/>
              <a:gd name="T16" fmla="*/ 904116 w 2684779"/>
              <a:gd name="T17" fmla="*/ 38718 h 509904"/>
              <a:gd name="T18" fmla="*/ 975499 w 2684779"/>
              <a:gd name="T19" fmla="*/ 27660 h 509904"/>
              <a:gd name="T20" fmla="*/ 1127773 w 2684779"/>
              <a:gd name="T21" fmla="*/ 11060 h 509904"/>
              <a:gd name="T22" fmla="*/ 1289550 w 2684779"/>
              <a:gd name="T23" fmla="*/ 2376 h 509904"/>
              <a:gd name="T24" fmla="*/ 1456110 w 2684779"/>
              <a:gd name="T25" fmla="*/ 0 h 509904"/>
              <a:gd name="T26" fmla="*/ 1621082 w 2684779"/>
              <a:gd name="T27" fmla="*/ 4743 h 509904"/>
              <a:gd name="T28" fmla="*/ 1779690 w 2684779"/>
              <a:gd name="T29" fmla="*/ 15012 h 509904"/>
              <a:gd name="T30" fmla="*/ 1926423 w 2684779"/>
              <a:gd name="T31" fmla="*/ 30825 h 509904"/>
              <a:gd name="T32" fmla="*/ 1993819 w 2684779"/>
              <a:gd name="T33" fmla="*/ 41086 h 509904"/>
              <a:gd name="T34" fmla="*/ 2055705 w 2684779"/>
              <a:gd name="T35" fmla="*/ 52165 h 509904"/>
              <a:gd name="T36" fmla="*/ 2168299 w 2684779"/>
              <a:gd name="T37" fmla="*/ 79816 h 509904"/>
              <a:gd name="T38" fmla="*/ 2270628 w 2684779"/>
              <a:gd name="T39" fmla="*/ 116179 h 509904"/>
              <a:gd name="T40" fmla="*/ 2363423 w 2684779"/>
              <a:gd name="T41" fmla="*/ 158059 h 509904"/>
              <a:gd name="T42" fmla="*/ 2448271 w 2684779"/>
              <a:gd name="T43" fmla="*/ 206273 h 509904"/>
              <a:gd name="T44" fmla="*/ 2526780 w 2684779"/>
              <a:gd name="T45" fmla="*/ 258434 h 509904"/>
              <a:gd name="T46" fmla="*/ 2600545 w 2684779"/>
              <a:gd name="T47" fmla="*/ 314541 h 509904"/>
              <a:gd name="T48" fmla="*/ 2682527 w 2684779"/>
              <a:gd name="T49" fmla="*/ 382837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684779" h="509904">
                <a:moveTo>
                  <a:pt x="0" y="509589"/>
                </a:moveTo>
                <a:lnTo>
                  <a:pt x="187299" y="368295"/>
                </a:lnTo>
                <a:lnTo>
                  <a:pt x="283372" y="301620"/>
                </a:lnTo>
                <a:lnTo>
                  <a:pt x="383377" y="238124"/>
                </a:lnTo>
                <a:lnTo>
                  <a:pt x="487344" y="180179"/>
                </a:lnTo>
                <a:lnTo>
                  <a:pt x="597682" y="129375"/>
                </a:lnTo>
                <a:lnTo>
                  <a:pt x="713567" y="85724"/>
                </a:lnTo>
                <a:lnTo>
                  <a:pt x="838199" y="52389"/>
                </a:lnTo>
                <a:lnTo>
                  <a:pt x="904859" y="38886"/>
                </a:lnTo>
                <a:lnTo>
                  <a:pt x="976304" y="27779"/>
                </a:lnTo>
                <a:lnTo>
                  <a:pt x="1128704" y="11109"/>
                </a:lnTo>
                <a:lnTo>
                  <a:pt x="1290614" y="2383"/>
                </a:lnTo>
                <a:lnTo>
                  <a:pt x="1457309" y="0"/>
                </a:lnTo>
                <a:lnTo>
                  <a:pt x="1622419" y="4764"/>
                </a:lnTo>
                <a:lnTo>
                  <a:pt x="1781159" y="15075"/>
                </a:lnTo>
                <a:lnTo>
                  <a:pt x="1928012" y="30958"/>
                </a:lnTo>
                <a:lnTo>
                  <a:pt x="1995464" y="41266"/>
                </a:lnTo>
                <a:lnTo>
                  <a:pt x="2057399" y="52389"/>
                </a:lnTo>
                <a:lnTo>
                  <a:pt x="2170084" y="80165"/>
                </a:lnTo>
                <a:lnTo>
                  <a:pt x="2272497" y="116683"/>
                </a:lnTo>
                <a:lnTo>
                  <a:pt x="2365369" y="158745"/>
                </a:lnTo>
                <a:lnTo>
                  <a:pt x="2450287" y="207169"/>
                </a:lnTo>
                <a:lnTo>
                  <a:pt x="2528864" y="259558"/>
                </a:lnTo>
                <a:lnTo>
                  <a:pt x="2602687" y="315909"/>
                </a:lnTo>
                <a:lnTo>
                  <a:pt x="2684739" y="384502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6" name="object 30"/>
          <p:cNvSpPr>
            <a:spLocks/>
          </p:cNvSpPr>
          <p:nvPr/>
        </p:nvSpPr>
        <p:spPr bwMode="auto">
          <a:xfrm>
            <a:off x="8361363" y="4910138"/>
            <a:ext cx="249237" cy="234950"/>
          </a:xfrm>
          <a:custGeom>
            <a:avLst/>
            <a:gdLst>
              <a:gd name="T0" fmla="*/ 147951 w 248920"/>
              <a:gd name="T1" fmla="*/ 0 h 234314"/>
              <a:gd name="T2" fmla="*/ 0 w 248920"/>
              <a:gd name="T3" fmla="*/ 178725 h 234314"/>
              <a:gd name="T4" fmla="*/ 250942 w 248920"/>
              <a:gd name="T5" fmla="*/ 238815 h 234314"/>
              <a:gd name="T6" fmla="*/ 147951 w 248920"/>
              <a:gd name="T7" fmla="*/ 0 h 2343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8920" h="234314">
                <a:moveTo>
                  <a:pt x="146639" y="0"/>
                </a:moveTo>
                <a:lnTo>
                  <a:pt x="0" y="175366"/>
                </a:lnTo>
                <a:lnTo>
                  <a:pt x="248716" y="234327"/>
                </a:lnTo>
                <a:lnTo>
                  <a:pt x="146639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7" name="object 31"/>
          <p:cNvSpPr txBox="1">
            <a:spLocks noChangeArrowheads="1"/>
          </p:cNvSpPr>
          <p:nvPr/>
        </p:nvSpPr>
        <p:spPr bwMode="auto">
          <a:xfrm>
            <a:off x="866775" y="1808163"/>
            <a:ext cx="4324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Each path runs its own congestion control, to detect and respond to the congestion it sees.</a:t>
            </a:r>
            <a:endParaRPr lang="en-US" sz="2400" b="0">
              <a:latin typeface="Calibri" charset="0"/>
              <a:cs typeface="Calibri" charset="0"/>
            </a:endParaRPr>
          </a:p>
        </p:txBody>
      </p:sp>
      <p:sp>
        <p:nvSpPr>
          <p:cNvPr id="60448" name="object 32"/>
          <p:cNvSpPr txBox="1">
            <a:spLocks noChangeArrowheads="1"/>
          </p:cNvSpPr>
          <p:nvPr/>
        </p:nvSpPr>
        <p:spPr bwMode="auto">
          <a:xfrm>
            <a:off x="866775" y="3773488"/>
            <a:ext cx="396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But </a:t>
            </a:r>
            <a:r>
              <a:rPr lang="en-US" sz="2400" b="0" u="sng">
                <a:solidFill>
                  <a:srgbClr val="232323"/>
                </a:solidFill>
                <a:latin typeface="Calibri" charset="0"/>
                <a:cs typeface="Calibri" charset="0"/>
              </a:rPr>
              <a:t>link</a:t>
            </a:r>
            <a:r>
              <a:rPr lang="en-US" sz="2400" b="0">
                <a:solidFill>
                  <a:srgbClr val="232323"/>
                </a:solidFill>
                <a:latin typeface="Calibri" charset="0"/>
                <a:cs typeface="Calibri" charset="0"/>
              </a:rPr>
              <a:t> the congestion control parameters, so as to move trafﬁc away from the more congested paths.</a:t>
            </a:r>
            <a:endParaRPr lang="en-US" sz="2400" b="0">
              <a:latin typeface="Calibri" charset="0"/>
              <a:cs typeface="Calibri" charset="0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6242050" y="3987800"/>
            <a:ext cx="2128838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mor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ggr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essive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0450" name="object 36"/>
          <p:cNvSpPr>
            <a:spLocks/>
          </p:cNvSpPr>
          <p:nvPr/>
        </p:nvSpPr>
        <p:spPr bwMode="auto">
          <a:xfrm>
            <a:off x="5867400" y="2097088"/>
            <a:ext cx="2714625" cy="509587"/>
          </a:xfrm>
          <a:custGeom>
            <a:avLst/>
            <a:gdLst>
              <a:gd name="T0" fmla="*/ 0 w 2713990"/>
              <a:gd name="T1" fmla="*/ 0 h 509904"/>
              <a:gd name="T2" fmla="*/ 187607 w 2713990"/>
              <a:gd name="T3" fmla="*/ 140659 h 509904"/>
              <a:gd name="T4" fmla="*/ 283834 w 2713990"/>
              <a:gd name="T5" fmla="*/ 207031 h 509904"/>
              <a:gd name="T6" fmla="*/ 384007 w 2713990"/>
              <a:gd name="T7" fmla="*/ 270275 h 509904"/>
              <a:gd name="T8" fmla="*/ 488142 w 2713990"/>
              <a:gd name="T9" fmla="*/ 327966 h 509904"/>
              <a:gd name="T10" fmla="*/ 598662 w 2713990"/>
              <a:gd name="T11" fmla="*/ 378556 h 509904"/>
              <a:gd name="T12" fmla="*/ 714736 w 2713990"/>
              <a:gd name="T13" fmla="*/ 422012 h 509904"/>
              <a:gd name="T14" fmla="*/ 839571 w 2713990"/>
              <a:gd name="T15" fmla="*/ 455213 h 509904"/>
              <a:gd name="T16" fmla="*/ 906343 w 2713990"/>
              <a:gd name="T17" fmla="*/ 468627 h 509904"/>
              <a:gd name="T18" fmla="*/ 977905 w 2713990"/>
              <a:gd name="T19" fmla="*/ 479704 h 509904"/>
              <a:gd name="T20" fmla="*/ 1130552 w 2713990"/>
              <a:gd name="T21" fmla="*/ 496303 h 509904"/>
              <a:gd name="T22" fmla="*/ 1292728 w 2713990"/>
              <a:gd name="T23" fmla="*/ 504984 h 509904"/>
              <a:gd name="T24" fmla="*/ 1459696 w 2713990"/>
              <a:gd name="T25" fmla="*/ 507350 h 509904"/>
              <a:gd name="T26" fmla="*/ 1625079 w 2713990"/>
              <a:gd name="T27" fmla="*/ 502616 h 509904"/>
              <a:gd name="T28" fmla="*/ 1784078 w 2713990"/>
              <a:gd name="T29" fmla="*/ 492360 h 509904"/>
              <a:gd name="T30" fmla="*/ 1931172 w 2713990"/>
              <a:gd name="T31" fmla="*/ 476548 h 509904"/>
              <a:gd name="T32" fmla="*/ 1998734 w 2713990"/>
              <a:gd name="T33" fmla="*/ 466260 h 509904"/>
              <a:gd name="T34" fmla="*/ 2060771 w 2713990"/>
              <a:gd name="T35" fmla="*/ 455213 h 509904"/>
              <a:gd name="T36" fmla="*/ 2173640 w 2713990"/>
              <a:gd name="T37" fmla="*/ 427537 h 509904"/>
              <a:gd name="T38" fmla="*/ 2276221 w 2713990"/>
              <a:gd name="T39" fmla="*/ 391181 h 509904"/>
              <a:gd name="T40" fmla="*/ 2369246 w 2713990"/>
              <a:gd name="T41" fmla="*/ 349300 h 509904"/>
              <a:gd name="T42" fmla="*/ 2454303 w 2713990"/>
              <a:gd name="T43" fmla="*/ 301108 h 509904"/>
              <a:gd name="T44" fmla="*/ 2533009 w 2713990"/>
              <a:gd name="T45" fmla="*/ 248942 h 509904"/>
              <a:gd name="T46" fmla="*/ 2606953 w 2713990"/>
              <a:gd name="T47" fmla="*/ 192829 h 509904"/>
              <a:gd name="T48" fmla="*/ 2718417 w 2713990"/>
              <a:gd name="T49" fmla="*/ 100178 h 5099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13990" h="509904">
                <a:moveTo>
                  <a:pt x="0" y="0"/>
                </a:moveTo>
                <a:lnTo>
                  <a:pt x="187299" y="141274"/>
                </a:lnTo>
                <a:lnTo>
                  <a:pt x="283372" y="207934"/>
                </a:lnTo>
                <a:lnTo>
                  <a:pt x="383377" y="271454"/>
                </a:lnTo>
                <a:lnTo>
                  <a:pt x="487344" y="329397"/>
                </a:lnTo>
                <a:lnTo>
                  <a:pt x="597682" y="380207"/>
                </a:lnTo>
                <a:lnTo>
                  <a:pt x="713567" y="423854"/>
                </a:lnTo>
                <a:lnTo>
                  <a:pt x="838199" y="457199"/>
                </a:lnTo>
                <a:lnTo>
                  <a:pt x="904859" y="470672"/>
                </a:lnTo>
                <a:lnTo>
                  <a:pt x="976304" y="481797"/>
                </a:lnTo>
                <a:lnTo>
                  <a:pt x="1128704" y="498469"/>
                </a:lnTo>
                <a:lnTo>
                  <a:pt x="1290614" y="507187"/>
                </a:lnTo>
                <a:lnTo>
                  <a:pt x="1457309" y="509564"/>
                </a:lnTo>
                <a:lnTo>
                  <a:pt x="1622419" y="504809"/>
                </a:lnTo>
                <a:lnTo>
                  <a:pt x="1781159" y="494507"/>
                </a:lnTo>
                <a:lnTo>
                  <a:pt x="1928012" y="478627"/>
                </a:lnTo>
                <a:lnTo>
                  <a:pt x="1995464" y="468294"/>
                </a:lnTo>
                <a:lnTo>
                  <a:pt x="2057399" y="457199"/>
                </a:lnTo>
                <a:lnTo>
                  <a:pt x="2170084" y="429402"/>
                </a:lnTo>
                <a:lnTo>
                  <a:pt x="2272497" y="392887"/>
                </a:lnTo>
                <a:lnTo>
                  <a:pt x="2365369" y="350824"/>
                </a:lnTo>
                <a:lnTo>
                  <a:pt x="2450287" y="302422"/>
                </a:lnTo>
                <a:lnTo>
                  <a:pt x="2528864" y="250027"/>
                </a:lnTo>
                <a:lnTo>
                  <a:pt x="2602687" y="193669"/>
                </a:lnTo>
                <a:lnTo>
                  <a:pt x="2713969" y="100614"/>
                </a:lnTo>
              </a:path>
            </a:pathLst>
          </a:custGeom>
          <a:noFill/>
          <a:ln w="380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1" name="object 37"/>
          <p:cNvSpPr>
            <a:spLocks/>
          </p:cNvSpPr>
          <p:nvPr/>
        </p:nvSpPr>
        <p:spPr bwMode="auto">
          <a:xfrm>
            <a:off x="8486775" y="2173288"/>
            <a:ext cx="123825" cy="117475"/>
          </a:xfrm>
          <a:custGeom>
            <a:avLst/>
            <a:gdLst>
              <a:gd name="T0" fmla="*/ 119991 w 124459"/>
              <a:gd name="T1" fmla="*/ 0 h 117475"/>
              <a:gd name="T2" fmla="*/ 0 w 124459"/>
              <a:gd name="T3" fmla="*/ 29443 h 117475"/>
              <a:gd name="T4" fmla="*/ 70729 w 124459"/>
              <a:gd name="T5" fmla="*/ 117134 h 117475"/>
              <a:gd name="T6" fmla="*/ 119991 w 124459"/>
              <a:gd name="T7" fmla="*/ 0 h 117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459" h="117475">
                <a:moveTo>
                  <a:pt x="124358" y="0"/>
                </a:moveTo>
                <a:lnTo>
                  <a:pt x="0" y="29443"/>
                </a:lnTo>
                <a:lnTo>
                  <a:pt x="73304" y="117134"/>
                </a:lnTo>
                <a:lnTo>
                  <a:pt x="12435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2" name="TextBox 1"/>
          <p:cNvSpPr txBox="1">
            <a:spLocks noChangeArrowheads="1"/>
          </p:cNvSpPr>
          <p:nvPr/>
        </p:nvSpPr>
        <p:spPr bwMode="auto">
          <a:xfrm>
            <a:off x="6302375" y="3094038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be less aggressive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B3EA1-ED9F-9D48-B82D-4D37660C8D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 for MPTCP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1: Be fair to regular TCP</a:t>
            </a:r>
          </a:p>
          <a:p>
            <a:r>
              <a:rPr lang="en-US" dirty="0"/>
              <a:t>Goal 2: Use efficient (meaning uncongested) paths</a:t>
            </a:r>
          </a:p>
          <a:p>
            <a:r>
              <a:rPr lang="en-US" dirty="0"/>
              <a:t>Goal 3: Perform as well as TCP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detail them one by one in the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1</a:t>
            </a:r>
            <a:r>
              <a:rPr lang="en-US" sz="24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Be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air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o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Regular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C</a:t>
            </a:r>
            <a:r>
              <a:rPr lang="en-US" spc="-22" dirty="0">
                <a:latin typeface="Calibri"/>
                <a:cs typeface="Calibri"/>
              </a:rPr>
              <a:t>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o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be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r,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MP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P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should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ake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much capaci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y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</a:t>
            </a:r>
            <a:r>
              <a:rPr lang="en-US" spc="-20" dirty="0">
                <a:solidFill>
                  <a:srgbClr val="232323"/>
                </a:solidFill>
                <a:latin typeface="Calibri"/>
                <a:cs typeface="Calibri"/>
              </a:rPr>
              <a:t>P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bo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leneck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lin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k,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no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ma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er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how many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10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is</a:t>
            </a:r>
            <a:r>
              <a:rPr lang="en-US" spc="6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using</a:t>
            </a: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61443" name="object 5"/>
          <p:cNvSpPr>
            <a:spLocks/>
          </p:cNvSpPr>
          <p:nvPr/>
        </p:nvSpPr>
        <p:spPr bwMode="auto">
          <a:xfrm>
            <a:off x="3848100" y="3560763"/>
            <a:ext cx="347663" cy="987425"/>
          </a:xfrm>
          <a:custGeom>
            <a:avLst/>
            <a:gdLst>
              <a:gd name="T0" fmla="*/ 172725 w 347979"/>
              <a:gd name="T1" fmla="*/ 0 h 987425"/>
              <a:gd name="T2" fmla="*/ 131224 w 347979"/>
              <a:gd name="T3" fmla="*/ 14348 h 987425"/>
              <a:gd name="T4" fmla="*/ 93357 w 347979"/>
              <a:gd name="T5" fmla="*/ 55107 h 987425"/>
              <a:gd name="T6" fmla="*/ 70725 w 347979"/>
              <a:gd name="T7" fmla="*/ 95257 h 987425"/>
              <a:gd name="T8" fmla="*/ 50598 w 347979"/>
              <a:gd name="T9" fmla="*/ 144604 h 987425"/>
              <a:gd name="T10" fmla="*/ 33334 w 347979"/>
              <a:gd name="T11" fmla="*/ 202132 h 987425"/>
              <a:gd name="T12" fmla="*/ 19280 w 347979"/>
              <a:gd name="T13" fmla="*/ 266823 h 987425"/>
              <a:gd name="T14" fmla="*/ 8807 w 347979"/>
              <a:gd name="T15" fmla="*/ 337661 h 987425"/>
              <a:gd name="T16" fmla="*/ 2261 w 347979"/>
              <a:gd name="T17" fmla="*/ 413631 h 987425"/>
              <a:gd name="T18" fmla="*/ 569 w 347979"/>
              <a:gd name="T19" fmla="*/ 453222 h 987425"/>
              <a:gd name="T20" fmla="*/ 0 w 347979"/>
              <a:gd name="T21" fmla="*/ 493715 h 987425"/>
              <a:gd name="T22" fmla="*/ 569 w 347979"/>
              <a:gd name="T23" fmla="*/ 534207 h 987425"/>
              <a:gd name="T24" fmla="*/ 2261 w 347979"/>
              <a:gd name="T25" fmla="*/ 573798 h 987425"/>
              <a:gd name="T26" fmla="*/ 5018 w 347979"/>
              <a:gd name="T27" fmla="*/ 612361 h 987425"/>
              <a:gd name="T28" fmla="*/ 13579 w 347979"/>
              <a:gd name="T29" fmla="*/ 685892 h 987425"/>
              <a:gd name="T30" fmla="*/ 25880 w 347979"/>
              <a:gd name="T31" fmla="*/ 753784 h 987425"/>
              <a:gd name="T32" fmla="*/ 41584 w 347979"/>
              <a:gd name="T33" fmla="*/ 815020 h 987425"/>
              <a:gd name="T34" fmla="*/ 60325 w 347979"/>
              <a:gd name="T35" fmla="*/ 868584 h 987425"/>
              <a:gd name="T36" fmla="*/ 81749 w 347979"/>
              <a:gd name="T37" fmla="*/ 913460 h 987425"/>
              <a:gd name="T38" fmla="*/ 105502 w 347979"/>
              <a:gd name="T39" fmla="*/ 948631 h 987425"/>
              <a:gd name="T40" fmla="*/ 144712 w 347979"/>
              <a:gd name="T41" fmla="*/ 980968 h 987425"/>
              <a:gd name="T42" fmla="*/ 172725 w 347979"/>
              <a:gd name="T43" fmla="*/ 987430 h 987425"/>
              <a:gd name="T44" fmla="*/ 186893 w 347979"/>
              <a:gd name="T45" fmla="*/ 985793 h 987425"/>
              <a:gd name="T46" fmla="*/ 227326 w 347979"/>
              <a:gd name="T47" fmla="*/ 962260 h 987425"/>
              <a:gd name="T48" fmla="*/ 252114 w 347979"/>
              <a:gd name="T49" fmla="*/ 932323 h 987425"/>
              <a:gd name="T50" fmla="*/ 274749 w 347979"/>
              <a:gd name="T51" fmla="*/ 892172 h 987425"/>
              <a:gd name="T52" fmla="*/ 294879 w 347979"/>
              <a:gd name="T53" fmla="*/ 842825 h 987425"/>
              <a:gd name="T54" fmla="*/ 312147 w 347979"/>
              <a:gd name="T55" fmla="*/ 785297 h 987425"/>
              <a:gd name="T56" fmla="*/ 326197 w 347979"/>
              <a:gd name="T57" fmla="*/ 720606 h 987425"/>
              <a:gd name="T58" fmla="*/ 336673 w 347979"/>
              <a:gd name="T59" fmla="*/ 649768 h 987425"/>
              <a:gd name="T60" fmla="*/ 343219 w 347979"/>
              <a:gd name="T61" fmla="*/ 573798 h 987425"/>
              <a:gd name="T62" fmla="*/ 344908 w 347979"/>
              <a:gd name="T63" fmla="*/ 534207 h 987425"/>
              <a:gd name="T64" fmla="*/ 345481 w 347979"/>
              <a:gd name="T65" fmla="*/ 493715 h 987425"/>
              <a:gd name="T66" fmla="*/ 344908 w 347979"/>
              <a:gd name="T67" fmla="*/ 453222 h 987425"/>
              <a:gd name="T68" fmla="*/ 343219 w 347979"/>
              <a:gd name="T69" fmla="*/ 413631 h 987425"/>
              <a:gd name="T70" fmla="*/ 340460 w 347979"/>
              <a:gd name="T71" fmla="*/ 375068 h 987425"/>
              <a:gd name="T72" fmla="*/ 331904 w 347979"/>
              <a:gd name="T73" fmla="*/ 301537 h 987425"/>
              <a:gd name="T74" fmla="*/ 319596 w 347979"/>
              <a:gd name="T75" fmla="*/ 233645 h 987425"/>
              <a:gd name="T76" fmla="*/ 303894 w 347979"/>
              <a:gd name="T77" fmla="*/ 172409 h 987425"/>
              <a:gd name="T78" fmla="*/ 285150 w 347979"/>
              <a:gd name="T79" fmla="*/ 118845 h 987425"/>
              <a:gd name="T80" fmla="*/ 263722 w 347979"/>
              <a:gd name="T81" fmla="*/ 73969 h 987425"/>
              <a:gd name="T82" fmla="*/ 239966 w 347979"/>
              <a:gd name="T83" fmla="*/ 38798 h 987425"/>
              <a:gd name="T84" fmla="*/ 200746 w 347979"/>
              <a:gd name="T85" fmla="*/ 6461 h 987425"/>
              <a:gd name="T86" fmla="*/ 172725 w 347979"/>
              <a:gd name="T87" fmla="*/ 0 h 9874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7979" h="987425">
                <a:moveTo>
                  <a:pt x="173827" y="0"/>
                </a:moveTo>
                <a:lnTo>
                  <a:pt x="132061" y="14348"/>
                </a:lnTo>
                <a:lnTo>
                  <a:pt x="93952" y="55107"/>
                </a:lnTo>
                <a:lnTo>
                  <a:pt x="71176" y="95257"/>
                </a:lnTo>
                <a:lnTo>
                  <a:pt x="50920" y="144604"/>
                </a:lnTo>
                <a:lnTo>
                  <a:pt x="33544" y="202132"/>
                </a:lnTo>
                <a:lnTo>
                  <a:pt x="19406" y="266823"/>
                </a:lnTo>
                <a:lnTo>
                  <a:pt x="8863" y="337661"/>
                </a:lnTo>
                <a:lnTo>
                  <a:pt x="2275" y="413631"/>
                </a:lnTo>
                <a:lnTo>
                  <a:pt x="576" y="453222"/>
                </a:lnTo>
                <a:lnTo>
                  <a:pt x="0" y="493715"/>
                </a:lnTo>
                <a:lnTo>
                  <a:pt x="576" y="534207"/>
                </a:lnTo>
                <a:lnTo>
                  <a:pt x="2275" y="573798"/>
                </a:lnTo>
                <a:lnTo>
                  <a:pt x="5053" y="612361"/>
                </a:lnTo>
                <a:lnTo>
                  <a:pt x="13663" y="685892"/>
                </a:lnTo>
                <a:lnTo>
                  <a:pt x="26048" y="753784"/>
                </a:lnTo>
                <a:lnTo>
                  <a:pt x="41850" y="815020"/>
                </a:lnTo>
                <a:lnTo>
                  <a:pt x="60710" y="868584"/>
                </a:lnTo>
                <a:lnTo>
                  <a:pt x="82271" y="913460"/>
                </a:lnTo>
                <a:lnTo>
                  <a:pt x="106174" y="948631"/>
                </a:lnTo>
                <a:lnTo>
                  <a:pt x="145636" y="980968"/>
                </a:lnTo>
                <a:lnTo>
                  <a:pt x="173827" y="987430"/>
                </a:lnTo>
                <a:lnTo>
                  <a:pt x="188085" y="985793"/>
                </a:lnTo>
                <a:lnTo>
                  <a:pt x="228777" y="962260"/>
                </a:lnTo>
                <a:lnTo>
                  <a:pt x="253722" y="932323"/>
                </a:lnTo>
                <a:lnTo>
                  <a:pt x="276502" y="892172"/>
                </a:lnTo>
                <a:lnTo>
                  <a:pt x="296760" y="842825"/>
                </a:lnTo>
                <a:lnTo>
                  <a:pt x="314138" y="785297"/>
                </a:lnTo>
                <a:lnTo>
                  <a:pt x="328278" y="720606"/>
                </a:lnTo>
                <a:lnTo>
                  <a:pt x="338821" y="649768"/>
                </a:lnTo>
                <a:lnTo>
                  <a:pt x="345409" y="573798"/>
                </a:lnTo>
                <a:lnTo>
                  <a:pt x="347108" y="534207"/>
                </a:lnTo>
                <a:lnTo>
                  <a:pt x="347685" y="493715"/>
                </a:lnTo>
                <a:lnTo>
                  <a:pt x="347108" y="453222"/>
                </a:lnTo>
                <a:lnTo>
                  <a:pt x="345409" y="413631"/>
                </a:lnTo>
                <a:lnTo>
                  <a:pt x="342632" y="375068"/>
                </a:lnTo>
                <a:lnTo>
                  <a:pt x="334021" y="301537"/>
                </a:lnTo>
                <a:lnTo>
                  <a:pt x="321635" y="233645"/>
                </a:lnTo>
                <a:lnTo>
                  <a:pt x="305832" y="172409"/>
                </a:lnTo>
                <a:lnTo>
                  <a:pt x="286969" y="118845"/>
                </a:lnTo>
                <a:lnTo>
                  <a:pt x="265405" y="73969"/>
                </a:lnTo>
                <a:lnTo>
                  <a:pt x="241497" y="38798"/>
                </a:lnTo>
                <a:lnTo>
                  <a:pt x="202026" y="6461"/>
                </a:lnTo>
                <a:lnTo>
                  <a:pt x="173827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4" name="object 6"/>
          <p:cNvSpPr>
            <a:spLocks/>
          </p:cNvSpPr>
          <p:nvPr/>
        </p:nvSpPr>
        <p:spPr bwMode="auto">
          <a:xfrm>
            <a:off x="3848100" y="3560763"/>
            <a:ext cx="347663" cy="987425"/>
          </a:xfrm>
          <a:custGeom>
            <a:avLst/>
            <a:gdLst>
              <a:gd name="T0" fmla="*/ 172725 w 347979"/>
              <a:gd name="T1" fmla="*/ 987430 h 987425"/>
              <a:gd name="T2" fmla="*/ 214238 w 347979"/>
              <a:gd name="T3" fmla="*/ 973081 h 987425"/>
              <a:gd name="T4" fmla="*/ 252114 w 347979"/>
              <a:gd name="T5" fmla="*/ 932323 h 987425"/>
              <a:gd name="T6" fmla="*/ 274749 w 347979"/>
              <a:gd name="T7" fmla="*/ 892172 h 987425"/>
              <a:gd name="T8" fmla="*/ 294879 w 347979"/>
              <a:gd name="T9" fmla="*/ 842825 h 987425"/>
              <a:gd name="T10" fmla="*/ 312147 w 347979"/>
              <a:gd name="T11" fmla="*/ 785297 h 987425"/>
              <a:gd name="T12" fmla="*/ 326197 w 347979"/>
              <a:gd name="T13" fmla="*/ 720606 h 987425"/>
              <a:gd name="T14" fmla="*/ 336673 w 347979"/>
              <a:gd name="T15" fmla="*/ 649768 h 987425"/>
              <a:gd name="T16" fmla="*/ 343219 w 347979"/>
              <a:gd name="T17" fmla="*/ 573798 h 987425"/>
              <a:gd name="T18" fmla="*/ 344908 w 347979"/>
              <a:gd name="T19" fmla="*/ 534207 h 987425"/>
              <a:gd name="T20" fmla="*/ 345481 w 347979"/>
              <a:gd name="T21" fmla="*/ 493715 h 987425"/>
              <a:gd name="T22" fmla="*/ 344908 w 347979"/>
              <a:gd name="T23" fmla="*/ 453222 h 987425"/>
              <a:gd name="T24" fmla="*/ 343219 w 347979"/>
              <a:gd name="T25" fmla="*/ 413631 h 987425"/>
              <a:gd name="T26" fmla="*/ 340460 w 347979"/>
              <a:gd name="T27" fmla="*/ 375068 h 987425"/>
              <a:gd name="T28" fmla="*/ 331904 w 347979"/>
              <a:gd name="T29" fmla="*/ 301537 h 987425"/>
              <a:gd name="T30" fmla="*/ 319596 w 347979"/>
              <a:gd name="T31" fmla="*/ 233645 h 987425"/>
              <a:gd name="T32" fmla="*/ 303894 w 347979"/>
              <a:gd name="T33" fmla="*/ 172409 h 987425"/>
              <a:gd name="T34" fmla="*/ 285150 w 347979"/>
              <a:gd name="T35" fmla="*/ 118845 h 987425"/>
              <a:gd name="T36" fmla="*/ 263722 w 347979"/>
              <a:gd name="T37" fmla="*/ 73969 h 987425"/>
              <a:gd name="T38" fmla="*/ 239966 w 347979"/>
              <a:gd name="T39" fmla="*/ 38798 h 987425"/>
              <a:gd name="T40" fmla="*/ 200746 w 347979"/>
              <a:gd name="T41" fmla="*/ 6461 h 987425"/>
              <a:gd name="T42" fmla="*/ 172725 w 347979"/>
              <a:gd name="T43" fmla="*/ 0 h 987425"/>
              <a:gd name="T44" fmla="*/ 158561 w 347979"/>
              <a:gd name="T45" fmla="*/ 1636 h 987425"/>
              <a:gd name="T46" fmla="*/ 118138 w 347979"/>
              <a:gd name="T47" fmla="*/ 25169 h 987425"/>
              <a:gd name="T48" fmla="*/ 93357 w 347979"/>
              <a:gd name="T49" fmla="*/ 55107 h 987425"/>
              <a:gd name="T50" fmla="*/ 70725 w 347979"/>
              <a:gd name="T51" fmla="*/ 95257 h 987425"/>
              <a:gd name="T52" fmla="*/ 50598 w 347979"/>
              <a:gd name="T53" fmla="*/ 144604 h 987425"/>
              <a:gd name="T54" fmla="*/ 33334 w 347979"/>
              <a:gd name="T55" fmla="*/ 202132 h 987425"/>
              <a:gd name="T56" fmla="*/ 19280 w 347979"/>
              <a:gd name="T57" fmla="*/ 266823 h 987425"/>
              <a:gd name="T58" fmla="*/ 8807 w 347979"/>
              <a:gd name="T59" fmla="*/ 337661 h 987425"/>
              <a:gd name="T60" fmla="*/ 2261 w 347979"/>
              <a:gd name="T61" fmla="*/ 413631 h 987425"/>
              <a:gd name="T62" fmla="*/ 569 w 347979"/>
              <a:gd name="T63" fmla="*/ 453222 h 987425"/>
              <a:gd name="T64" fmla="*/ 0 w 347979"/>
              <a:gd name="T65" fmla="*/ 493715 h 987425"/>
              <a:gd name="T66" fmla="*/ 569 w 347979"/>
              <a:gd name="T67" fmla="*/ 534207 h 987425"/>
              <a:gd name="T68" fmla="*/ 2261 w 347979"/>
              <a:gd name="T69" fmla="*/ 573798 h 987425"/>
              <a:gd name="T70" fmla="*/ 5018 w 347979"/>
              <a:gd name="T71" fmla="*/ 612361 h 987425"/>
              <a:gd name="T72" fmla="*/ 13579 w 347979"/>
              <a:gd name="T73" fmla="*/ 685892 h 987425"/>
              <a:gd name="T74" fmla="*/ 25880 w 347979"/>
              <a:gd name="T75" fmla="*/ 753784 h 987425"/>
              <a:gd name="T76" fmla="*/ 41584 w 347979"/>
              <a:gd name="T77" fmla="*/ 815020 h 987425"/>
              <a:gd name="T78" fmla="*/ 60325 w 347979"/>
              <a:gd name="T79" fmla="*/ 868584 h 987425"/>
              <a:gd name="T80" fmla="*/ 81749 w 347979"/>
              <a:gd name="T81" fmla="*/ 913460 h 987425"/>
              <a:gd name="T82" fmla="*/ 105502 w 347979"/>
              <a:gd name="T83" fmla="*/ 948631 h 987425"/>
              <a:gd name="T84" fmla="*/ 144712 w 347979"/>
              <a:gd name="T85" fmla="*/ 980968 h 987425"/>
              <a:gd name="T86" fmla="*/ 172725 w 347979"/>
              <a:gd name="T87" fmla="*/ 987430 h 9874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7979" h="987425">
                <a:moveTo>
                  <a:pt x="173827" y="987430"/>
                </a:moveTo>
                <a:lnTo>
                  <a:pt x="215605" y="973081"/>
                </a:lnTo>
                <a:lnTo>
                  <a:pt x="253722" y="932323"/>
                </a:lnTo>
                <a:lnTo>
                  <a:pt x="276502" y="892172"/>
                </a:lnTo>
                <a:lnTo>
                  <a:pt x="296760" y="842825"/>
                </a:lnTo>
                <a:lnTo>
                  <a:pt x="314138" y="785297"/>
                </a:lnTo>
                <a:lnTo>
                  <a:pt x="328278" y="720606"/>
                </a:lnTo>
                <a:lnTo>
                  <a:pt x="338821" y="649768"/>
                </a:lnTo>
                <a:lnTo>
                  <a:pt x="345409" y="573798"/>
                </a:lnTo>
                <a:lnTo>
                  <a:pt x="347108" y="534207"/>
                </a:lnTo>
                <a:lnTo>
                  <a:pt x="347685" y="493715"/>
                </a:lnTo>
                <a:lnTo>
                  <a:pt x="347108" y="453222"/>
                </a:lnTo>
                <a:lnTo>
                  <a:pt x="345409" y="413631"/>
                </a:lnTo>
                <a:lnTo>
                  <a:pt x="342632" y="375068"/>
                </a:lnTo>
                <a:lnTo>
                  <a:pt x="334021" y="301537"/>
                </a:lnTo>
                <a:lnTo>
                  <a:pt x="321635" y="233645"/>
                </a:lnTo>
                <a:lnTo>
                  <a:pt x="305832" y="172409"/>
                </a:lnTo>
                <a:lnTo>
                  <a:pt x="286969" y="118845"/>
                </a:lnTo>
                <a:lnTo>
                  <a:pt x="265405" y="73969"/>
                </a:lnTo>
                <a:lnTo>
                  <a:pt x="241497" y="38798"/>
                </a:lnTo>
                <a:lnTo>
                  <a:pt x="202026" y="6461"/>
                </a:lnTo>
                <a:lnTo>
                  <a:pt x="173827" y="0"/>
                </a:lnTo>
                <a:lnTo>
                  <a:pt x="159573" y="1636"/>
                </a:lnTo>
                <a:lnTo>
                  <a:pt x="118892" y="25169"/>
                </a:lnTo>
                <a:lnTo>
                  <a:pt x="93952" y="55107"/>
                </a:lnTo>
                <a:lnTo>
                  <a:pt x="71176" y="95257"/>
                </a:lnTo>
                <a:lnTo>
                  <a:pt x="50920" y="144604"/>
                </a:lnTo>
                <a:lnTo>
                  <a:pt x="33544" y="202132"/>
                </a:lnTo>
                <a:lnTo>
                  <a:pt x="19406" y="266823"/>
                </a:lnTo>
                <a:lnTo>
                  <a:pt x="8863" y="337661"/>
                </a:lnTo>
                <a:lnTo>
                  <a:pt x="2275" y="413631"/>
                </a:lnTo>
                <a:lnTo>
                  <a:pt x="576" y="453222"/>
                </a:lnTo>
                <a:lnTo>
                  <a:pt x="0" y="493715"/>
                </a:lnTo>
                <a:lnTo>
                  <a:pt x="576" y="534207"/>
                </a:lnTo>
                <a:lnTo>
                  <a:pt x="2275" y="573798"/>
                </a:lnTo>
                <a:lnTo>
                  <a:pt x="5053" y="612361"/>
                </a:lnTo>
                <a:lnTo>
                  <a:pt x="13663" y="685892"/>
                </a:lnTo>
                <a:lnTo>
                  <a:pt x="26048" y="753784"/>
                </a:lnTo>
                <a:lnTo>
                  <a:pt x="41850" y="815020"/>
                </a:lnTo>
                <a:lnTo>
                  <a:pt x="60710" y="868584"/>
                </a:lnTo>
                <a:lnTo>
                  <a:pt x="82271" y="913460"/>
                </a:lnTo>
                <a:lnTo>
                  <a:pt x="106174" y="948631"/>
                </a:lnTo>
                <a:lnTo>
                  <a:pt x="145636" y="980968"/>
                </a:lnTo>
                <a:lnTo>
                  <a:pt x="173827" y="987430"/>
                </a:lnTo>
                <a:close/>
              </a:path>
            </a:pathLst>
          </a:custGeom>
          <a:noFill/>
          <a:ln w="19049">
            <a:solidFill>
              <a:srgbClr val="F5F5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5" name="object 7"/>
          <p:cNvSpPr>
            <a:spLocks/>
          </p:cNvSpPr>
          <p:nvPr/>
        </p:nvSpPr>
        <p:spPr bwMode="auto">
          <a:xfrm>
            <a:off x="2347913" y="3857625"/>
            <a:ext cx="3998912" cy="469900"/>
          </a:xfrm>
          <a:custGeom>
            <a:avLst/>
            <a:gdLst>
              <a:gd name="T0" fmla="*/ 0 w 3999229"/>
              <a:gd name="T1" fmla="*/ 62441 h 470535"/>
              <a:gd name="T2" fmla="*/ 7359 w 3999229"/>
              <a:gd name="T3" fmla="*/ 62293 h 470535"/>
              <a:gd name="T4" fmla="*/ 15754 w 3999229"/>
              <a:gd name="T5" fmla="*/ 62049 h 470535"/>
              <a:gd name="T6" fmla="*/ 25081 w 3999229"/>
              <a:gd name="T7" fmla="*/ 61798 h 470535"/>
              <a:gd name="T8" fmla="*/ 35256 w 3999229"/>
              <a:gd name="T9" fmla="*/ 61636 h 470535"/>
              <a:gd name="T10" fmla="*/ 46190 w 3999229"/>
              <a:gd name="T11" fmla="*/ 61653 h 470535"/>
              <a:gd name="T12" fmla="*/ 57790 w 3999229"/>
              <a:gd name="T13" fmla="*/ 61943 h 470535"/>
              <a:gd name="T14" fmla="*/ 109055 w 3999229"/>
              <a:gd name="T15" fmla="*/ 67672 h 470535"/>
              <a:gd name="T16" fmla="*/ 150076 w 3999229"/>
              <a:gd name="T17" fmla="*/ 79357 h 470535"/>
              <a:gd name="T18" fmla="*/ 190586 w 3999229"/>
              <a:gd name="T19" fmla="*/ 100149 h 470535"/>
              <a:gd name="T20" fmla="*/ 225345 w 3999229"/>
              <a:gd name="T21" fmla="*/ 133012 h 470535"/>
              <a:gd name="T22" fmla="*/ 253733 w 3999229"/>
              <a:gd name="T23" fmla="*/ 179952 h 470535"/>
              <a:gd name="T24" fmla="*/ 271340 w 3999229"/>
              <a:gd name="T25" fmla="*/ 216538 h 470535"/>
              <a:gd name="T26" fmla="*/ 280157 w 3999229"/>
              <a:gd name="T27" fmla="*/ 235772 h 470535"/>
              <a:gd name="T28" fmla="*/ 289150 w 3999229"/>
              <a:gd name="T29" fmla="*/ 255344 h 470535"/>
              <a:gd name="T30" fmla="*/ 308225 w 3999229"/>
              <a:gd name="T31" fmla="*/ 294639 h 470535"/>
              <a:gd name="T32" fmla="*/ 329628 w 3999229"/>
              <a:gd name="T33" fmla="*/ 332693 h 470535"/>
              <a:gd name="T34" fmla="*/ 354433 w 3999229"/>
              <a:gd name="T35" fmla="*/ 367779 h 470535"/>
              <a:gd name="T36" fmla="*/ 383709 w 3999229"/>
              <a:gd name="T37" fmla="*/ 398168 h 470535"/>
              <a:gd name="T38" fmla="*/ 418518 w 3999229"/>
              <a:gd name="T39" fmla="*/ 422130 h 470535"/>
              <a:gd name="T40" fmla="*/ 460383 w 3999229"/>
              <a:gd name="T41" fmla="*/ 438601 h 470535"/>
              <a:gd name="T42" fmla="*/ 511796 w 3999229"/>
              <a:gd name="T43" fmla="*/ 450575 h 470535"/>
              <a:gd name="T44" fmla="*/ 571066 w 3999229"/>
              <a:gd name="T45" fmla="*/ 458887 h 470535"/>
              <a:gd name="T46" fmla="*/ 635907 w 3999229"/>
              <a:gd name="T47" fmla="*/ 463800 h 470535"/>
              <a:gd name="T48" fmla="*/ 704039 w 3999229"/>
              <a:gd name="T49" fmla="*/ 465580 h 470535"/>
              <a:gd name="T50" fmla="*/ 738631 w 3999229"/>
              <a:gd name="T51" fmla="*/ 465377 h 470535"/>
              <a:gd name="T52" fmla="*/ 807449 w 3999229"/>
              <a:gd name="T53" fmla="*/ 462952 h 470535"/>
              <a:gd name="T54" fmla="*/ 873870 w 3999229"/>
              <a:gd name="T55" fmla="*/ 458053 h 470535"/>
              <a:gd name="T56" fmla="*/ 935617 w 3999229"/>
              <a:gd name="T57" fmla="*/ 450946 h 470535"/>
              <a:gd name="T58" fmla="*/ 990411 w 3999229"/>
              <a:gd name="T59" fmla="*/ 441894 h 470535"/>
              <a:gd name="T60" fmla="*/ 1035989 w 3999229"/>
              <a:gd name="T61" fmla="*/ 431161 h 470535"/>
              <a:gd name="T62" fmla="*/ 1072337 w 3999229"/>
              <a:gd name="T63" fmla="*/ 416786 h 470535"/>
              <a:gd name="T64" fmla="*/ 1114389 w 3999229"/>
              <a:gd name="T65" fmla="*/ 386179 h 470535"/>
              <a:gd name="T66" fmla="*/ 1145258 w 3999229"/>
              <a:gd name="T67" fmla="*/ 348217 h 470535"/>
              <a:gd name="T68" fmla="*/ 1169222 w 3999229"/>
              <a:gd name="T69" fmla="*/ 306836 h 470535"/>
              <a:gd name="T70" fmla="*/ 1183469 w 3999229"/>
              <a:gd name="T71" fmla="*/ 279295 h 470535"/>
              <a:gd name="T72" fmla="*/ 1190551 w 3999229"/>
              <a:gd name="T73" fmla="*/ 265973 h 470535"/>
              <a:gd name="T74" fmla="*/ 1213501 w 3999229"/>
              <a:gd name="T75" fmla="*/ 229562 h 470535"/>
              <a:gd name="T76" fmla="*/ 1242345 w 3999229"/>
              <a:gd name="T77" fmla="*/ 201541 h 470535"/>
              <a:gd name="T78" fmla="*/ 1275480 w 3999229"/>
              <a:gd name="T79" fmla="*/ 180591 h 470535"/>
              <a:gd name="T80" fmla="*/ 1318352 w 3999229"/>
              <a:gd name="T81" fmla="*/ 159038 h 470535"/>
              <a:gd name="T82" fmla="*/ 1362954 w 3999229"/>
              <a:gd name="T83" fmla="*/ 144092 h 470535"/>
              <a:gd name="T84" fmla="*/ 1412783 w 3999229"/>
              <a:gd name="T85" fmla="*/ 135013 h 470535"/>
              <a:gd name="T86" fmla="*/ 1455698 w 3999229"/>
              <a:gd name="T87" fmla="*/ 131604 h 470535"/>
              <a:gd name="T88" fmla="*/ 3529026 w 3999229"/>
              <a:gd name="T89" fmla="*/ 120925 h 470535"/>
              <a:gd name="T90" fmla="*/ 3563130 w 3999229"/>
              <a:gd name="T91" fmla="*/ 119826 h 470535"/>
              <a:gd name="T92" fmla="*/ 3614963 w 3999229"/>
              <a:gd name="T93" fmla="*/ 112343 h 470535"/>
              <a:gd name="T94" fmla="*/ 3663251 w 3999229"/>
              <a:gd name="T95" fmla="*/ 91218 h 470535"/>
              <a:gd name="T96" fmla="*/ 3694502 w 3999229"/>
              <a:gd name="T97" fmla="*/ 63505 h 470535"/>
              <a:gd name="T98" fmla="*/ 3704698 w 3999229"/>
              <a:gd name="T99" fmla="*/ 53832 h 470535"/>
              <a:gd name="T100" fmla="*/ 3745324 w 3999229"/>
              <a:gd name="T101" fmla="*/ 26598 h 470535"/>
              <a:gd name="T102" fmla="*/ 3788409 w 3999229"/>
              <a:gd name="T103" fmla="*/ 12133 h 470535"/>
              <a:gd name="T104" fmla="*/ 3851420 w 3999229"/>
              <a:gd name="T105" fmla="*/ 2675 h 470535"/>
              <a:gd name="T106" fmla="*/ 3892303 w 3999229"/>
              <a:gd name="T107" fmla="*/ 378 h 470535"/>
              <a:gd name="T108" fmla="*/ 3940469 w 3999229"/>
              <a:gd name="T109" fmla="*/ 0 h 470535"/>
              <a:gd name="T110" fmla="*/ 3996665 w 3999229"/>
              <a:gd name="T111" fmla="*/ 1755 h 4705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999229" h="470535">
                <a:moveTo>
                  <a:pt x="0" y="63034"/>
                </a:moveTo>
                <a:lnTo>
                  <a:pt x="7366" y="62885"/>
                </a:lnTo>
                <a:lnTo>
                  <a:pt x="15761" y="62638"/>
                </a:lnTo>
                <a:lnTo>
                  <a:pt x="25095" y="62386"/>
                </a:lnTo>
                <a:lnTo>
                  <a:pt x="35277" y="62222"/>
                </a:lnTo>
                <a:lnTo>
                  <a:pt x="46218" y="62239"/>
                </a:lnTo>
                <a:lnTo>
                  <a:pt x="57825" y="62531"/>
                </a:lnTo>
                <a:lnTo>
                  <a:pt x="109118" y="68315"/>
                </a:lnTo>
                <a:lnTo>
                  <a:pt x="150160" y="80111"/>
                </a:lnTo>
                <a:lnTo>
                  <a:pt x="190691" y="101100"/>
                </a:lnTo>
                <a:lnTo>
                  <a:pt x="225471" y="134275"/>
                </a:lnTo>
                <a:lnTo>
                  <a:pt x="253873" y="181661"/>
                </a:lnTo>
                <a:lnTo>
                  <a:pt x="271494" y="218595"/>
                </a:lnTo>
                <a:lnTo>
                  <a:pt x="280311" y="238011"/>
                </a:lnTo>
                <a:lnTo>
                  <a:pt x="289311" y="257769"/>
                </a:lnTo>
                <a:lnTo>
                  <a:pt x="308393" y="297437"/>
                </a:lnTo>
                <a:lnTo>
                  <a:pt x="329810" y="335853"/>
                </a:lnTo>
                <a:lnTo>
                  <a:pt x="354629" y="371272"/>
                </a:lnTo>
                <a:lnTo>
                  <a:pt x="383919" y="401950"/>
                </a:lnTo>
                <a:lnTo>
                  <a:pt x="418749" y="426139"/>
                </a:lnTo>
                <a:lnTo>
                  <a:pt x="460640" y="442768"/>
                </a:lnTo>
                <a:lnTo>
                  <a:pt x="512083" y="454855"/>
                </a:lnTo>
                <a:lnTo>
                  <a:pt x="571381" y="463245"/>
                </a:lnTo>
                <a:lnTo>
                  <a:pt x="636257" y="468205"/>
                </a:lnTo>
                <a:lnTo>
                  <a:pt x="704431" y="470002"/>
                </a:lnTo>
                <a:lnTo>
                  <a:pt x="739044" y="469797"/>
                </a:lnTo>
                <a:lnTo>
                  <a:pt x="807897" y="467349"/>
                </a:lnTo>
                <a:lnTo>
                  <a:pt x="874353" y="462404"/>
                </a:lnTo>
                <a:lnTo>
                  <a:pt x="936135" y="455229"/>
                </a:lnTo>
                <a:lnTo>
                  <a:pt x="990964" y="446091"/>
                </a:lnTo>
                <a:lnTo>
                  <a:pt x="1036563" y="435256"/>
                </a:lnTo>
                <a:lnTo>
                  <a:pt x="1072932" y="420745"/>
                </a:lnTo>
                <a:lnTo>
                  <a:pt x="1115005" y="389847"/>
                </a:lnTo>
                <a:lnTo>
                  <a:pt x="1145895" y="351524"/>
                </a:lnTo>
                <a:lnTo>
                  <a:pt x="1169873" y="309750"/>
                </a:lnTo>
                <a:lnTo>
                  <a:pt x="1184127" y="281946"/>
                </a:lnTo>
                <a:lnTo>
                  <a:pt x="1191209" y="268498"/>
                </a:lnTo>
                <a:lnTo>
                  <a:pt x="1214173" y="231742"/>
                </a:lnTo>
                <a:lnTo>
                  <a:pt x="1243035" y="203455"/>
                </a:lnTo>
                <a:lnTo>
                  <a:pt x="1276187" y="182306"/>
                </a:lnTo>
                <a:lnTo>
                  <a:pt x="1319087" y="160548"/>
                </a:lnTo>
                <a:lnTo>
                  <a:pt x="1363710" y="145461"/>
                </a:lnTo>
                <a:lnTo>
                  <a:pt x="1413567" y="136295"/>
                </a:lnTo>
                <a:lnTo>
                  <a:pt x="1456503" y="132854"/>
                </a:lnTo>
                <a:lnTo>
                  <a:pt x="3530986" y="122074"/>
                </a:lnTo>
                <a:lnTo>
                  <a:pt x="3565108" y="120964"/>
                </a:lnTo>
                <a:lnTo>
                  <a:pt x="3616972" y="113410"/>
                </a:lnTo>
                <a:lnTo>
                  <a:pt x="3665283" y="92084"/>
                </a:lnTo>
                <a:lnTo>
                  <a:pt x="3696553" y="64108"/>
                </a:lnTo>
                <a:lnTo>
                  <a:pt x="3706756" y="54343"/>
                </a:lnTo>
                <a:lnTo>
                  <a:pt x="3747403" y="26850"/>
                </a:lnTo>
                <a:lnTo>
                  <a:pt x="3790509" y="12247"/>
                </a:lnTo>
                <a:lnTo>
                  <a:pt x="3853555" y="2703"/>
                </a:lnTo>
                <a:lnTo>
                  <a:pt x="3894466" y="385"/>
                </a:lnTo>
                <a:lnTo>
                  <a:pt x="3942654" y="0"/>
                </a:lnTo>
                <a:lnTo>
                  <a:pt x="3998884" y="1769"/>
                </a:lnTo>
              </a:path>
            </a:pathLst>
          </a:custGeom>
          <a:noFill/>
          <a:ln w="1015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6" name="object 8"/>
          <p:cNvSpPr>
            <a:spLocks/>
          </p:cNvSpPr>
          <p:nvPr/>
        </p:nvSpPr>
        <p:spPr bwMode="auto">
          <a:xfrm>
            <a:off x="2355850" y="3517900"/>
            <a:ext cx="4033838" cy="414338"/>
          </a:xfrm>
          <a:custGeom>
            <a:avLst/>
            <a:gdLst>
              <a:gd name="T0" fmla="*/ 0 w 4034154"/>
              <a:gd name="T1" fmla="*/ 412132 h 414655"/>
              <a:gd name="T2" fmla="*/ 36494 w 4034154"/>
              <a:gd name="T3" fmla="*/ 412132 h 414655"/>
              <a:gd name="T4" fmla="*/ 84106 w 4034154"/>
              <a:gd name="T5" fmla="*/ 406614 h 414655"/>
              <a:gd name="T6" fmla="*/ 137235 w 4034154"/>
              <a:gd name="T7" fmla="*/ 388455 h 414655"/>
              <a:gd name="T8" fmla="*/ 191187 w 4034154"/>
              <a:gd name="T9" fmla="*/ 352923 h 414655"/>
              <a:gd name="T10" fmla="*/ 215770 w 4034154"/>
              <a:gd name="T11" fmla="*/ 322909 h 414655"/>
              <a:gd name="T12" fmla="*/ 237184 w 4034154"/>
              <a:gd name="T13" fmla="*/ 284224 h 414655"/>
              <a:gd name="T14" fmla="*/ 258604 w 4034154"/>
              <a:gd name="T15" fmla="*/ 238445 h 414655"/>
              <a:gd name="T16" fmla="*/ 280841 w 4034154"/>
              <a:gd name="T17" fmla="*/ 189482 h 414655"/>
              <a:gd name="T18" fmla="*/ 306216 w 4034154"/>
              <a:gd name="T19" fmla="*/ 141339 h 414655"/>
              <a:gd name="T20" fmla="*/ 337170 w 4034154"/>
              <a:gd name="T21" fmla="*/ 97106 h 414655"/>
              <a:gd name="T22" fmla="*/ 374457 w 4034154"/>
              <a:gd name="T23" fmla="*/ 59997 h 414655"/>
              <a:gd name="T24" fmla="*/ 421246 w 4034154"/>
              <a:gd name="T25" fmla="*/ 33170 h 414655"/>
              <a:gd name="T26" fmla="*/ 481531 w 4034154"/>
              <a:gd name="T27" fmla="*/ 16581 h 414655"/>
              <a:gd name="T28" fmla="*/ 555311 w 4034154"/>
              <a:gd name="T29" fmla="*/ 5519 h 414655"/>
              <a:gd name="T30" fmla="*/ 637809 w 4034154"/>
              <a:gd name="T31" fmla="*/ 0 h 414655"/>
              <a:gd name="T32" fmla="*/ 725085 w 4034154"/>
              <a:gd name="T33" fmla="*/ 0 h 414655"/>
              <a:gd name="T34" fmla="*/ 810746 w 4034154"/>
              <a:gd name="T35" fmla="*/ 3155 h 414655"/>
              <a:gd name="T36" fmla="*/ 891690 w 4034154"/>
              <a:gd name="T37" fmla="*/ 10276 h 414655"/>
              <a:gd name="T38" fmla="*/ 962307 w 4034154"/>
              <a:gd name="T39" fmla="*/ 20522 h 414655"/>
              <a:gd name="T40" fmla="*/ 1018599 w 4034154"/>
              <a:gd name="T41" fmla="*/ 33170 h 414655"/>
              <a:gd name="T42" fmla="*/ 1059086 w 4034154"/>
              <a:gd name="T43" fmla="*/ 51329 h 414655"/>
              <a:gd name="T44" fmla="*/ 1105875 w 4034154"/>
              <a:gd name="T45" fmla="*/ 106593 h 414655"/>
              <a:gd name="T46" fmla="*/ 1140792 w 4034154"/>
              <a:gd name="T47" fmla="*/ 205278 h 414655"/>
              <a:gd name="T48" fmla="*/ 1154287 w 4034154"/>
              <a:gd name="T49" fmla="*/ 232897 h 414655"/>
              <a:gd name="T50" fmla="*/ 1201869 w 4034154"/>
              <a:gd name="T51" fmla="*/ 271581 h 414655"/>
              <a:gd name="T52" fmla="*/ 1301818 w 4034154"/>
              <a:gd name="T53" fmla="*/ 307113 h 414655"/>
              <a:gd name="T54" fmla="*/ 1366096 w 4034154"/>
              <a:gd name="T55" fmla="*/ 319755 h 414655"/>
              <a:gd name="T56" fmla="*/ 1411300 w 4034154"/>
              <a:gd name="T57" fmla="*/ 326062 h 414655"/>
              <a:gd name="T58" fmla="*/ 4031633 w 4034154"/>
              <a:gd name="T59" fmla="*/ 326062 h 41465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34154" h="414655">
                <a:moveTo>
                  <a:pt x="0" y="414345"/>
                </a:moveTo>
                <a:lnTo>
                  <a:pt x="36515" y="414345"/>
                </a:lnTo>
                <a:lnTo>
                  <a:pt x="84155" y="408797"/>
                </a:lnTo>
                <a:lnTo>
                  <a:pt x="137312" y="390540"/>
                </a:lnTo>
                <a:lnTo>
                  <a:pt x="191292" y="354817"/>
                </a:lnTo>
                <a:lnTo>
                  <a:pt x="215889" y="324642"/>
                </a:lnTo>
                <a:lnTo>
                  <a:pt x="237317" y="285749"/>
                </a:lnTo>
                <a:lnTo>
                  <a:pt x="258744" y="239725"/>
                </a:lnTo>
                <a:lnTo>
                  <a:pt x="280995" y="190499"/>
                </a:lnTo>
                <a:lnTo>
                  <a:pt x="306384" y="142097"/>
                </a:lnTo>
                <a:lnTo>
                  <a:pt x="337352" y="97627"/>
                </a:lnTo>
                <a:lnTo>
                  <a:pt x="374660" y="60319"/>
                </a:lnTo>
                <a:lnTo>
                  <a:pt x="421477" y="33345"/>
                </a:lnTo>
                <a:lnTo>
                  <a:pt x="481797" y="16672"/>
                </a:lnTo>
                <a:lnTo>
                  <a:pt x="555619" y="5547"/>
                </a:lnTo>
                <a:lnTo>
                  <a:pt x="638159" y="0"/>
                </a:lnTo>
                <a:lnTo>
                  <a:pt x="725484" y="0"/>
                </a:lnTo>
                <a:lnTo>
                  <a:pt x="811194" y="3169"/>
                </a:lnTo>
                <a:lnTo>
                  <a:pt x="892180" y="10332"/>
                </a:lnTo>
                <a:lnTo>
                  <a:pt x="962832" y="20634"/>
                </a:lnTo>
                <a:lnTo>
                  <a:pt x="1019159" y="33345"/>
                </a:lnTo>
                <a:lnTo>
                  <a:pt x="1059667" y="51602"/>
                </a:lnTo>
                <a:lnTo>
                  <a:pt x="1106484" y="107167"/>
                </a:lnTo>
                <a:lnTo>
                  <a:pt x="1141415" y="206380"/>
                </a:lnTo>
                <a:lnTo>
                  <a:pt x="1154917" y="234147"/>
                </a:lnTo>
                <a:lnTo>
                  <a:pt x="1202527" y="273039"/>
                </a:lnTo>
                <a:lnTo>
                  <a:pt x="1302532" y="308762"/>
                </a:lnTo>
                <a:lnTo>
                  <a:pt x="1366845" y="321472"/>
                </a:lnTo>
                <a:lnTo>
                  <a:pt x="1412077" y="327812"/>
                </a:lnTo>
                <a:lnTo>
                  <a:pt x="4033845" y="327812"/>
                </a:lnTo>
              </a:path>
            </a:pathLst>
          </a:custGeom>
          <a:noFill/>
          <a:ln w="1015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7" name="object 9"/>
          <p:cNvSpPr>
            <a:spLocks/>
          </p:cNvSpPr>
          <p:nvPr/>
        </p:nvSpPr>
        <p:spPr bwMode="auto">
          <a:xfrm>
            <a:off x="6186488" y="3694113"/>
            <a:ext cx="304800" cy="304800"/>
          </a:xfrm>
          <a:custGeom>
            <a:avLst/>
            <a:gdLst>
              <a:gd name="T0" fmla="*/ 0 w 304800"/>
              <a:gd name="T1" fmla="*/ 0 h 304800"/>
              <a:gd name="T2" fmla="*/ 0 w 304800"/>
              <a:gd name="T3" fmla="*/ 304799 h 304800"/>
              <a:gd name="T4" fmla="*/ 304799 w 304800"/>
              <a:gd name="T5" fmla="*/ 152399 h 304800"/>
              <a:gd name="T6" fmla="*/ 0 w 304800"/>
              <a:gd name="T7" fmla="*/ 0 h 304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800" h="304800">
                <a:moveTo>
                  <a:pt x="0" y="0"/>
                </a:moveTo>
                <a:lnTo>
                  <a:pt x="0" y="304799"/>
                </a:lnTo>
                <a:lnTo>
                  <a:pt x="304799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8" name="object 10"/>
          <p:cNvSpPr>
            <a:spLocks/>
          </p:cNvSpPr>
          <p:nvPr/>
        </p:nvSpPr>
        <p:spPr bwMode="auto">
          <a:xfrm>
            <a:off x="2705100" y="4227513"/>
            <a:ext cx="3590925" cy="774700"/>
          </a:xfrm>
          <a:custGeom>
            <a:avLst/>
            <a:gdLst>
              <a:gd name="T0" fmla="*/ 16850 w 3591559"/>
              <a:gd name="T1" fmla="*/ 774134 h 774700"/>
              <a:gd name="T2" fmla="*/ 55217 w 3591559"/>
              <a:gd name="T3" fmla="*/ 774299 h 774700"/>
              <a:gd name="T4" fmla="*/ 122819 w 3591559"/>
              <a:gd name="T5" fmla="*/ 772832 h 774700"/>
              <a:gd name="T6" fmla="*/ 227188 w 3591559"/>
              <a:gd name="T7" fmla="*/ 763569 h 774700"/>
              <a:gd name="T8" fmla="*/ 341488 w 3591559"/>
              <a:gd name="T9" fmla="*/ 740225 h 774700"/>
              <a:gd name="T10" fmla="*/ 458813 w 3591559"/>
              <a:gd name="T11" fmla="*/ 696546 h 774700"/>
              <a:gd name="T12" fmla="*/ 569852 w 3591559"/>
              <a:gd name="T13" fmla="*/ 622880 h 774700"/>
              <a:gd name="T14" fmla="*/ 641083 w 3591559"/>
              <a:gd name="T15" fmla="*/ 537382 h 774700"/>
              <a:gd name="T16" fmla="*/ 686540 w 3591559"/>
              <a:gd name="T17" fmla="*/ 470328 h 774700"/>
              <a:gd name="T18" fmla="*/ 733483 w 3591559"/>
              <a:gd name="T19" fmla="*/ 398987 h 774700"/>
              <a:gd name="T20" fmla="*/ 784589 w 3591559"/>
              <a:gd name="T21" fmla="*/ 326580 h 774700"/>
              <a:gd name="T22" fmla="*/ 842522 w 3591559"/>
              <a:gd name="T23" fmla="*/ 256327 h 774700"/>
              <a:gd name="T24" fmla="*/ 909945 w 3591559"/>
              <a:gd name="T25" fmla="*/ 191449 h 774700"/>
              <a:gd name="T26" fmla="*/ 989529 w 3591559"/>
              <a:gd name="T27" fmla="*/ 135167 h 774700"/>
              <a:gd name="T28" fmla="*/ 1083941 w 3591559"/>
              <a:gd name="T29" fmla="*/ 90701 h 774700"/>
              <a:gd name="T30" fmla="*/ 1197186 w 3591559"/>
              <a:gd name="T31" fmla="*/ 59864 h 774700"/>
              <a:gd name="T32" fmla="*/ 1336601 w 3591559"/>
              <a:gd name="T33" fmla="*/ 36214 h 774700"/>
              <a:gd name="T34" fmla="*/ 1497566 w 3591559"/>
              <a:gd name="T35" fmla="*/ 18476 h 774700"/>
              <a:gd name="T36" fmla="*/ 1673746 w 3591559"/>
              <a:gd name="T37" fmla="*/ 6651 h 774700"/>
              <a:gd name="T38" fmla="*/ 1858813 w 3591559"/>
              <a:gd name="T39" fmla="*/ 739 h 774700"/>
              <a:gd name="T40" fmla="*/ 2046422 w 3591559"/>
              <a:gd name="T41" fmla="*/ 739 h 774700"/>
              <a:gd name="T42" fmla="*/ 2230242 w 3591559"/>
              <a:gd name="T43" fmla="*/ 6651 h 774700"/>
              <a:gd name="T44" fmla="*/ 2403939 w 3591559"/>
              <a:gd name="T45" fmla="*/ 18476 h 774700"/>
              <a:gd name="T46" fmla="*/ 2561180 w 3591559"/>
              <a:gd name="T47" fmla="*/ 36214 h 774700"/>
              <a:gd name="T48" fmla="*/ 2695628 w 3591559"/>
              <a:gd name="T49" fmla="*/ 59864 h 774700"/>
              <a:gd name="T50" fmla="*/ 2802580 w 3591559"/>
              <a:gd name="T51" fmla="*/ 90750 h 774700"/>
              <a:gd name="T52" fmla="*/ 2888956 w 3591559"/>
              <a:gd name="T53" fmla="*/ 135560 h 774700"/>
              <a:gd name="T54" fmla="*/ 2958880 w 3591559"/>
              <a:gd name="T55" fmla="*/ 192413 h 774700"/>
              <a:gd name="T56" fmla="*/ 3015231 w 3591559"/>
              <a:gd name="T57" fmla="*/ 257965 h 774700"/>
              <a:gd name="T58" fmla="*/ 3060879 w 3591559"/>
              <a:gd name="T59" fmla="*/ 328871 h 774700"/>
              <a:gd name="T60" fmla="*/ 3098705 w 3591559"/>
              <a:gd name="T61" fmla="*/ 401788 h 774700"/>
              <a:gd name="T62" fmla="*/ 3131580 w 3591559"/>
              <a:gd name="T63" fmla="*/ 473371 h 774700"/>
              <a:gd name="T64" fmla="*/ 3177900 w 3591559"/>
              <a:gd name="T65" fmla="*/ 570929 h 774700"/>
              <a:gd name="T66" fmla="*/ 3249173 w 3591559"/>
              <a:gd name="T67" fmla="*/ 665126 h 774700"/>
              <a:gd name="T68" fmla="*/ 3326836 w 3591559"/>
              <a:gd name="T69" fmla="*/ 713373 h 774700"/>
              <a:gd name="T70" fmla="*/ 3427759 w 3591559"/>
              <a:gd name="T71" fmla="*/ 736370 h 774700"/>
              <a:gd name="T72" fmla="*/ 3459172 w 3591559"/>
              <a:gd name="T73" fmla="*/ 736265 h 774700"/>
              <a:gd name="T74" fmla="*/ 3490272 w 3591559"/>
              <a:gd name="T75" fmla="*/ 734525 h 774700"/>
              <a:gd name="T76" fmla="*/ 3521541 w 3591559"/>
              <a:gd name="T77" fmla="*/ 732496 h 774700"/>
              <a:gd name="T78" fmla="*/ 3553457 w 3591559"/>
              <a:gd name="T79" fmla="*/ 731530 h 774700"/>
              <a:gd name="T80" fmla="*/ 3586505 w 3591559"/>
              <a:gd name="T81" fmla="*/ 732975 h 7747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591559" h="774700">
                <a:moveTo>
                  <a:pt x="0" y="774001"/>
                </a:moveTo>
                <a:lnTo>
                  <a:pt x="16871" y="774134"/>
                </a:lnTo>
                <a:lnTo>
                  <a:pt x="35336" y="774266"/>
                </a:lnTo>
                <a:lnTo>
                  <a:pt x="55287" y="774299"/>
                </a:lnTo>
                <a:lnTo>
                  <a:pt x="76615" y="774137"/>
                </a:lnTo>
                <a:lnTo>
                  <a:pt x="122973" y="772832"/>
                </a:lnTo>
                <a:lnTo>
                  <a:pt x="173545" y="769570"/>
                </a:lnTo>
                <a:lnTo>
                  <a:pt x="227468" y="763569"/>
                </a:lnTo>
                <a:lnTo>
                  <a:pt x="283877" y="754048"/>
                </a:lnTo>
                <a:lnTo>
                  <a:pt x="341908" y="740225"/>
                </a:lnTo>
                <a:lnTo>
                  <a:pt x="400697" y="721318"/>
                </a:lnTo>
                <a:lnTo>
                  <a:pt x="459380" y="696546"/>
                </a:lnTo>
                <a:lnTo>
                  <a:pt x="517093" y="665126"/>
                </a:lnTo>
                <a:lnTo>
                  <a:pt x="570559" y="622880"/>
                </a:lnTo>
                <a:lnTo>
                  <a:pt x="618842" y="568295"/>
                </a:lnTo>
                <a:lnTo>
                  <a:pt x="641874" y="537382"/>
                </a:lnTo>
                <a:lnTo>
                  <a:pt x="664611" y="504592"/>
                </a:lnTo>
                <a:lnTo>
                  <a:pt x="687387" y="470328"/>
                </a:lnTo>
                <a:lnTo>
                  <a:pt x="710537" y="434992"/>
                </a:lnTo>
                <a:lnTo>
                  <a:pt x="734393" y="398987"/>
                </a:lnTo>
                <a:lnTo>
                  <a:pt x="759291" y="362715"/>
                </a:lnTo>
                <a:lnTo>
                  <a:pt x="785562" y="326580"/>
                </a:lnTo>
                <a:lnTo>
                  <a:pt x="813543" y="290982"/>
                </a:lnTo>
                <a:lnTo>
                  <a:pt x="843565" y="256327"/>
                </a:lnTo>
                <a:lnTo>
                  <a:pt x="875964" y="223014"/>
                </a:lnTo>
                <a:lnTo>
                  <a:pt x="911072" y="191449"/>
                </a:lnTo>
                <a:lnTo>
                  <a:pt x="949224" y="162032"/>
                </a:lnTo>
                <a:lnTo>
                  <a:pt x="990754" y="135167"/>
                </a:lnTo>
                <a:lnTo>
                  <a:pt x="1035994" y="111255"/>
                </a:lnTo>
                <a:lnTo>
                  <a:pt x="1085281" y="90701"/>
                </a:lnTo>
                <a:lnTo>
                  <a:pt x="1138946" y="73906"/>
                </a:lnTo>
                <a:lnTo>
                  <a:pt x="1198666" y="59864"/>
                </a:lnTo>
                <a:lnTo>
                  <a:pt x="1265366" y="47300"/>
                </a:lnTo>
                <a:lnTo>
                  <a:pt x="1338253" y="36214"/>
                </a:lnTo>
                <a:lnTo>
                  <a:pt x="1416535" y="26606"/>
                </a:lnTo>
                <a:lnTo>
                  <a:pt x="1499418" y="18476"/>
                </a:lnTo>
                <a:lnTo>
                  <a:pt x="1586110" y="11825"/>
                </a:lnTo>
                <a:lnTo>
                  <a:pt x="1675818" y="6651"/>
                </a:lnTo>
                <a:lnTo>
                  <a:pt x="1767749" y="2956"/>
                </a:lnTo>
                <a:lnTo>
                  <a:pt x="1861110" y="739"/>
                </a:lnTo>
                <a:lnTo>
                  <a:pt x="1955109" y="0"/>
                </a:lnTo>
                <a:lnTo>
                  <a:pt x="2048952" y="739"/>
                </a:lnTo>
                <a:lnTo>
                  <a:pt x="2141846" y="2956"/>
                </a:lnTo>
                <a:lnTo>
                  <a:pt x="2233000" y="6651"/>
                </a:lnTo>
                <a:lnTo>
                  <a:pt x="2321620" y="11825"/>
                </a:lnTo>
                <a:lnTo>
                  <a:pt x="2406913" y="18476"/>
                </a:lnTo>
                <a:lnTo>
                  <a:pt x="2488086" y="26606"/>
                </a:lnTo>
                <a:lnTo>
                  <a:pt x="2564347" y="36214"/>
                </a:lnTo>
                <a:lnTo>
                  <a:pt x="2634903" y="47300"/>
                </a:lnTo>
                <a:lnTo>
                  <a:pt x="2698960" y="59864"/>
                </a:lnTo>
                <a:lnTo>
                  <a:pt x="2755727" y="73906"/>
                </a:lnTo>
                <a:lnTo>
                  <a:pt x="2806045" y="90750"/>
                </a:lnTo>
                <a:lnTo>
                  <a:pt x="2851525" y="111441"/>
                </a:lnTo>
                <a:lnTo>
                  <a:pt x="2892528" y="135560"/>
                </a:lnTo>
                <a:lnTo>
                  <a:pt x="2929413" y="162690"/>
                </a:lnTo>
                <a:lnTo>
                  <a:pt x="2962540" y="192413"/>
                </a:lnTo>
                <a:lnTo>
                  <a:pt x="2992269" y="224311"/>
                </a:lnTo>
                <a:lnTo>
                  <a:pt x="3018960" y="257965"/>
                </a:lnTo>
                <a:lnTo>
                  <a:pt x="3042972" y="292958"/>
                </a:lnTo>
                <a:lnTo>
                  <a:pt x="3064665" y="328871"/>
                </a:lnTo>
                <a:lnTo>
                  <a:pt x="3084400" y="365287"/>
                </a:lnTo>
                <a:lnTo>
                  <a:pt x="3102536" y="401788"/>
                </a:lnTo>
                <a:lnTo>
                  <a:pt x="3119433" y="437955"/>
                </a:lnTo>
                <a:lnTo>
                  <a:pt x="3135451" y="473371"/>
                </a:lnTo>
                <a:lnTo>
                  <a:pt x="3150950" y="507617"/>
                </a:lnTo>
                <a:lnTo>
                  <a:pt x="3181829" y="570929"/>
                </a:lnTo>
                <a:lnTo>
                  <a:pt x="3214950" y="624547"/>
                </a:lnTo>
                <a:lnTo>
                  <a:pt x="3253191" y="665126"/>
                </a:lnTo>
                <a:lnTo>
                  <a:pt x="3293431" y="693441"/>
                </a:lnTo>
                <a:lnTo>
                  <a:pt x="3330950" y="713373"/>
                </a:lnTo>
                <a:lnTo>
                  <a:pt x="3383180" y="730507"/>
                </a:lnTo>
                <a:lnTo>
                  <a:pt x="3431998" y="736370"/>
                </a:lnTo>
                <a:lnTo>
                  <a:pt x="3447793" y="736606"/>
                </a:lnTo>
                <a:lnTo>
                  <a:pt x="3463449" y="736265"/>
                </a:lnTo>
                <a:lnTo>
                  <a:pt x="3479028" y="735515"/>
                </a:lnTo>
                <a:lnTo>
                  <a:pt x="3494588" y="734525"/>
                </a:lnTo>
                <a:lnTo>
                  <a:pt x="3510190" y="733462"/>
                </a:lnTo>
                <a:lnTo>
                  <a:pt x="3525895" y="732496"/>
                </a:lnTo>
                <a:lnTo>
                  <a:pt x="3541762" y="731796"/>
                </a:lnTo>
                <a:lnTo>
                  <a:pt x="3557851" y="731530"/>
                </a:lnTo>
                <a:lnTo>
                  <a:pt x="3574224" y="731867"/>
                </a:lnTo>
                <a:lnTo>
                  <a:pt x="3590940" y="732975"/>
                </a:lnTo>
              </a:path>
            </a:pathLst>
          </a:custGeom>
          <a:noFill/>
          <a:ln w="241299">
            <a:solidFill>
              <a:srgbClr val="B2B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9" name="object 11"/>
          <p:cNvSpPr>
            <a:spLocks/>
          </p:cNvSpPr>
          <p:nvPr/>
        </p:nvSpPr>
        <p:spPr bwMode="auto">
          <a:xfrm>
            <a:off x="4043363" y="3560763"/>
            <a:ext cx="1658937" cy="984250"/>
          </a:xfrm>
          <a:custGeom>
            <a:avLst/>
            <a:gdLst>
              <a:gd name="T0" fmla="*/ 1530613 w 1659889"/>
              <a:gd name="T1" fmla="*/ 0 h 984250"/>
              <a:gd name="T2" fmla="*/ 792 w 1659889"/>
              <a:gd name="T3" fmla="*/ 1767 h 984250"/>
              <a:gd name="T4" fmla="*/ 15647 w 1659889"/>
              <a:gd name="T5" fmla="*/ 12221 h 984250"/>
              <a:gd name="T6" fmla="*/ 29155 w 1659889"/>
              <a:gd name="T7" fmla="*/ 25116 h 984250"/>
              <a:gd name="T8" fmla="*/ 52406 w 1659889"/>
              <a:gd name="T9" fmla="*/ 57545 h 984250"/>
              <a:gd name="T10" fmla="*/ 71080 w 1659889"/>
              <a:gd name="T11" fmla="*/ 97682 h 984250"/>
              <a:gd name="T12" fmla="*/ 85736 w 1659889"/>
              <a:gd name="T13" fmla="*/ 144154 h 984250"/>
              <a:gd name="T14" fmla="*/ 96911 w 1659889"/>
              <a:gd name="T15" fmla="*/ 195590 h 984250"/>
              <a:gd name="T16" fmla="*/ 105167 w 1659889"/>
              <a:gd name="T17" fmla="*/ 250617 h 984250"/>
              <a:gd name="T18" fmla="*/ 111039 w 1659889"/>
              <a:gd name="T19" fmla="*/ 307865 h 984250"/>
              <a:gd name="T20" fmla="*/ 115087 w 1659889"/>
              <a:gd name="T21" fmla="*/ 365960 h 984250"/>
              <a:gd name="T22" fmla="*/ 117849 w 1659889"/>
              <a:gd name="T23" fmla="*/ 423531 h 984250"/>
              <a:gd name="T24" fmla="*/ 119882 w 1659889"/>
              <a:gd name="T25" fmla="*/ 479206 h 984250"/>
              <a:gd name="T26" fmla="*/ 117381 w 1659889"/>
              <a:gd name="T27" fmla="*/ 507080 h 984250"/>
              <a:gd name="T28" fmla="*/ 115143 w 1659889"/>
              <a:gd name="T29" fmla="*/ 535936 h 984250"/>
              <a:gd name="T30" fmla="*/ 113060 w 1659889"/>
              <a:gd name="T31" fmla="*/ 565564 h 984250"/>
              <a:gd name="T32" fmla="*/ 111030 w 1659889"/>
              <a:gd name="T33" fmla="*/ 595754 h 984250"/>
              <a:gd name="T34" fmla="*/ 108948 w 1659889"/>
              <a:gd name="T35" fmla="*/ 626298 h 984250"/>
              <a:gd name="T36" fmla="*/ 104210 w 1659889"/>
              <a:gd name="T37" fmla="*/ 687605 h 984250"/>
              <a:gd name="T38" fmla="*/ 98004 w 1659889"/>
              <a:gd name="T39" fmla="*/ 747809 h 984250"/>
              <a:gd name="T40" fmla="*/ 89482 w 1659889"/>
              <a:gd name="T41" fmla="*/ 805232 h 984250"/>
              <a:gd name="T42" fmla="*/ 77806 w 1659889"/>
              <a:gd name="T43" fmla="*/ 858197 h 984250"/>
              <a:gd name="T44" fmla="*/ 62141 w 1659889"/>
              <a:gd name="T45" fmla="*/ 905028 h 984250"/>
              <a:gd name="T46" fmla="*/ 41646 w 1659889"/>
              <a:gd name="T47" fmla="*/ 944047 h 984250"/>
              <a:gd name="T48" fmla="*/ 15474 w 1659889"/>
              <a:gd name="T49" fmla="*/ 973577 h 984250"/>
              <a:gd name="T50" fmla="*/ 0 w 1659889"/>
              <a:gd name="T51" fmla="*/ 984260 h 984250"/>
              <a:gd name="T52" fmla="*/ 1512638 w 1659889"/>
              <a:gd name="T53" fmla="*/ 979810 h 984250"/>
              <a:gd name="T54" fmla="*/ 1555693 w 1659889"/>
              <a:gd name="T55" fmla="*/ 946787 h 984250"/>
              <a:gd name="T56" fmla="*/ 1579129 w 1659889"/>
              <a:gd name="T57" fmla="*/ 909074 h 984250"/>
              <a:gd name="T58" fmla="*/ 1598702 w 1659889"/>
              <a:gd name="T59" fmla="*/ 861592 h 984250"/>
              <a:gd name="T60" fmla="*/ 1614710 w 1659889"/>
              <a:gd name="T61" fmla="*/ 806733 h 984250"/>
              <a:gd name="T62" fmla="*/ 1627455 w 1659889"/>
              <a:gd name="T63" fmla="*/ 746890 h 984250"/>
              <a:gd name="T64" fmla="*/ 1637234 w 1659889"/>
              <a:gd name="T65" fmla="*/ 684452 h 984250"/>
              <a:gd name="T66" fmla="*/ 1644349 w 1659889"/>
              <a:gd name="T67" fmla="*/ 621813 h 984250"/>
              <a:gd name="T68" fmla="*/ 1649097 w 1659889"/>
              <a:gd name="T69" fmla="*/ 561364 h 984250"/>
              <a:gd name="T70" fmla="*/ 1651778 w 1659889"/>
              <a:gd name="T71" fmla="*/ 505497 h 984250"/>
              <a:gd name="T72" fmla="*/ 1652714 w 1659889"/>
              <a:gd name="T73" fmla="*/ 455095 h 984250"/>
              <a:gd name="T74" fmla="*/ 1652611 w 1659889"/>
              <a:gd name="T75" fmla="*/ 429384 h 984250"/>
              <a:gd name="T76" fmla="*/ 1651069 w 1659889"/>
              <a:gd name="T77" fmla="*/ 376213 h 984250"/>
              <a:gd name="T78" fmla="*/ 1647427 w 1659889"/>
              <a:gd name="T79" fmla="*/ 321685 h 984250"/>
              <a:gd name="T80" fmla="*/ 1641297 w 1659889"/>
              <a:gd name="T81" fmla="*/ 266966 h 984250"/>
              <a:gd name="T82" fmla="*/ 1632292 w 1659889"/>
              <a:gd name="T83" fmla="*/ 213222 h 984250"/>
              <a:gd name="T84" fmla="*/ 1620025 w 1659889"/>
              <a:gd name="T85" fmla="*/ 161623 h 984250"/>
              <a:gd name="T86" fmla="*/ 1604109 w 1659889"/>
              <a:gd name="T87" fmla="*/ 113333 h 984250"/>
              <a:gd name="T88" fmla="*/ 1584161 w 1659889"/>
              <a:gd name="T89" fmla="*/ 69521 h 984250"/>
              <a:gd name="T90" fmla="*/ 1559790 w 1659889"/>
              <a:gd name="T91" fmla="*/ 31355 h 984250"/>
              <a:gd name="T92" fmla="*/ 1545825 w 1659889"/>
              <a:gd name="T93" fmla="*/ 14753 h 984250"/>
              <a:gd name="T94" fmla="*/ 1530613 w 1659889"/>
              <a:gd name="T95" fmla="*/ 0 h 9842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59889" h="984250">
                <a:moveTo>
                  <a:pt x="1536771" y="0"/>
                </a:moveTo>
                <a:lnTo>
                  <a:pt x="792" y="1767"/>
                </a:lnTo>
                <a:lnTo>
                  <a:pt x="15710" y="12221"/>
                </a:lnTo>
                <a:lnTo>
                  <a:pt x="29274" y="25116"/>
                </a:lnTo>
                <a:lnTo>
                  <a:pt x="52616" y="57545"/>
                </a:lnTo>
                <a:lnTo>
                  <a:pt x="71367" y="97682"/>
                </a:lnTo>
                <a:lnTo>
                  <a:pt x="86079" y="144154"/>
                </a:lnTo>
                <a:lnTo>
                  <a:pt x="97303" y="195590"/>
                </a:lnTo>
                <a:lnTo>
                  <a:pt x="105589" y="250617"/>
                </a:lnTo>
                <a:lnTo>
                  <a:pt x="111487" y="307865"/>
                </a:lnTo>
                <a:lnTo>
                  <a:pt x="115549" y="365960"/>
                </a:lnTo>
                <a:lnTo>
                  <a:pt x="118325" y="423531"/>
                </a:lnTo>
                <a:lnTo>
                  <a:pt x="120365" y="479206"/>
                </a:lnTo>
                <a:lnTo>
                  <a:pt x="117853" y="507080"/>
                </a:lnTo>
                <a:lnTo>
                  <a:pt x="115605" y="535936"/>
                </a:lnTo>
                <a:lnTo>
                  <a:pt x="113515" y="565564"/>
                </a:lnTo>
                <a:lnTo>
                  <a:pt x="111478" y="595754"/>
                </a:lnTo>
                <a:lnTo>
                  <a:pt x="109389" y="626298"/>
                </a:lnTo>
                <a:lnTo>
                  <a:pt x="104630" y="687605"/>
                </a:lnTo>
                <a:lnTo>
                  <a:pt x="98396" y="747809"/>
                </a:lnTo>
                <a:lnTo>
                  <a:pt x="89840" y="805232"/>
                </a:lnTo>
                <a:lnTo>
                  <a:pt x="78121" y="858197"/>
                </a:lnTo>
                <a:lnTo>
                  <a:pt x="62393" y="905028"/>
                </a:lnTo>
                <a:lnTo>
                  <a:pt x="41814" y="944047"/>
                </a:lnTo>
                <a:lnTo>
                  <a:pt x="15537" y="973577"/>
                </a:lnTo>
                <a:lnTo>
                  <a:pt x="0" y="984260"/>
                </a:lnTo>
                <a:lnTo>
                  <a:pt x="1518726" y="979810"/>
                </a:lnTo>
                <a:lnTo>
                  <a:pt x="1561953" y="946787"/>
                </a:lnTo>
                <a:lnTo>
                  <a:pt x="1585483" y="909074"/>
                </a:lnTo>
                <a:lnTo>
                  <a:pt x="1605135" y="861592"/>
                </a:lnTo>
                <a:lnTo>
                  <a:pt x="1621208" y="806733"/>
                </a:lnTo>
                <a:lnTo>
                  <a:pt x="1634004" y="746890"/>
                </a:lnTo>
                <a:lnTo>
                  <a:pt x="1643823" y="684452"/>
                </a:lnTo>
                <a:lnTo>
                  <a:pt x="1650966" y="621813"/>
                </a:lnTo>
                <a:lnTo>
                  <a:pt x="1655733" y="561364"/>
                </a:lnTo>
                <a:lnTo>
                  <a:pt x="1658425" y="505497"/>
                </a:lnTo>
                <a:lnTo>
                  <a:pt x="1659365" y="455095"/>
                </a:lnTo>
                <a:lnTo>
                  <a:pt x="1659261" y="429384"/>
                </a:lnTo>
                <a:lnTo>
                  <a:pt x="1657713" y="376213"/>
                </a:lnTo>
                <a:lnTo>
                  <a:pt x="1654056" y="321685"/>
                </a:lnTo>
                <a:lnTo>
                  <a:pt x="1647901" y="266966"/>
                </a:lnTo>
                <a:lnTo>
                  <a:pt x="1638860" y="213222"/>
                </a:lnTo>
                <a:lnTo>
                  <a:pt x="1626544" y="161623"/>
                </a:lnTo>
                <a:lnTo>
                  <a:pt x="1610565" y="113333"/>
                </a:lnTo>
                <a:lnTo>
                  <a:pt x="1590536" y="69521"/>
                </a:lnTo>
                <a:lnTo>
                  <a:pt x="1566067" y="31355"/>
                </a:lnTo>
                <a:lnTo>
                  <a:pt x="1552046" y="14753"/>
                </a:lnTo>
                <a:lnTo>
                  <a:pt x="1536771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0" name="object 12"/>
          <p:cNvSpPr>
            <a:spLocks/>
          </p:cNvSpPr>
          <p:nvPr/>
        </p:nvSpPr>
        <p:spPr bwMode="auto">
          <a:xfrm>
            <a:off x="4043363" y="3560763"/>
            <a:ext cx="1658937" cy="984250"/>
          </a:xfrm>
          <a:custGeom>
            <a:avLst/>
            <a:gdLst>
              <a:gd name="T0" fmla="*/ 0 w 1659889"/>
              <a:gd name="T1" fmla="*/ 984260 h 984250"/>
              <a:gd name="T2" fmla="*/ 1512669 w 1659889"/>
              <a:gd name="T3" fmla="*/ 979810 h 984250"/>
              <a:gd name="T4" fmla="*/ 1555713 w 1659889"/>
              <a:gd name="T5" fmla="*/ 946787 h 984250"/>
              <a:gd name="T6" fmla="*/ 1579146 w 1659889"/>
              <a:gd name="T7" fmla="*/ 909074 h 984250"/>
              <a:gd name="T8" fmla="*/ 1598718 w 1659889"/>
              <a:gd name="T9" fmla="*/ 861592 h 984250"/>
              <a:gd name="T10" fmla="*/ 1614726 w 1659889"/>
              <a:gd name="T11" fmla="*/ 806733 h 984250"/>
              <a:gd name="T12" fmla="*/ 1627470 w 1659889"/>
              <a:gd name="T13" fmla="*/ 746890 h 984250"/>
              <a:gd name="T14" fmla="*/ 1637249 w 1659889"/>
              <a:gd name="T15" fmla="*/ 684452 h 984250"/>
              <a:gd name="T16" fmla="*/ 1644362 w 1659889"/>
              <a:gd name="T17" fmla="*/ 621813 h 984250"/>
              <a:gd name="T18" fmla="*/ 1649107 w 1659889"/>
              <a:gd name="T19" fmla="*/ 561364 h 984250"/>
              <a:gd name="T20" fmla="*/ 1651782 w 1659889"/>
              <a:gd name="T21" fmla="*/ 505497 h 984250"/>
              <a:gd name="T22" fmla="*/ 1652714 w 1659889"/>
              <a:gd name="T23" fmla="*/ 455095 h 984250"/>
              <a:gd name="T24" fmla="*/ 1652611 w 1659889"/>
              <a:gd name="T25" fmla="*/ 429385 h 984250"/>
              <a:gd name="T26" fmla="*/ 1651069 w 1659889"/>
              <a:gd name="T27" fmla="*/ 376216 h 984250"/>
              <a:gd name="T28" fmla="*/ 1647427 w 1659889"/>
              <a:gd name="T29" fmla="*/ 321691 h 984250"/>
              <a:gd name="T30" fmla="*/ 1641297 w 1659889"/>
              <a:gd name="T31" fmla="*/ 266974 h 984250"/>
              <a:gd name="T32" fmla="*/ 1632292 w 1659889"/>
              <a:gd name="T33" fmla="*/ 213234 h 984250"/>
              <a:gd name="T34" fmla="*/ 1620025 w 1659889"/>
              <a:gd name="T35" fmla="*/ 161636 h 984250"/>
              <a:gd name="T36" fmla="*/ 1604109 w 1659889"/>
              <a:gd name="T37" fmla="*/ 113347 h 984250"/>
              <a:gd name="T38" fmla="*/ 1584161 w 1659889"/>
              <a:gd name="T39" fmla="*/ 69533 h 984250"/>
              <a:gd name="T40" fmla="*/ 1559790 w 1659889"/>
              <a:gd name="T41" fmla="*/ 31362 h 984250"/>
              <a:gd name="T42" fmla="*/ 1530613 w 1659889"/>
              <a:gd name="T43" fmla="*/ 0 h 984250"/>
              <a:gd name="T44" fmla="*/ 792 w 1659889"/>
              <a:gd name="T45" fmla="*/ 1767 h 984250"/>
              <a:gd name="T46" fmla="*/ 15647 w 1659889"/>
              <a:gd name="T47" fmla="*/ 12221 h 984250"/>
              <a:gd name="T48" fmla="*/ 29155 w 1659889"/>
              <a:gd name="T49" fmla="*/ 25116 h 984250"/>
              <a:gd name="T50" fmla="*/ 52406 w 1659889"/>
              <a:gd name="T51" fmla="*/ 57545 h 984250"/>
              <a:gd name="T52" fmla="*/ 71080 w 1659889"/>
              <a:gd name="T53" fmla="*/ 97682 h 984250"/>
              <a:gd name="T54" fmla="*/ 85736 w 1659889"/>
              <a:gd name="T55" fmla="*/ 144154 h 984250"/>
              <a:gd name="T56" fmla="*/ 96911 w 1659889"/>
              <a:gd name="T57" fmla="*/ 195590 h 984250"/>
              <a:gd name="T58" fmla="*/ 105167 w 1659889"/>
              <a:gd name="T59" fmla="*/ 250617 h 984250"/>
              <a:gd name="T60" fmla="*/ 111039 w 1659889"/>
              <a:gd name="T61" fmla="*/ 307865 h 984250"/>
              <a:gd name="T62" fmla="*/ 115087 w 1659889"/>
              <a:gd name="T63" fmla="*/ 365960 h 984250"/>
              <a:gd name="T64" fmla="*/ 117849 w 1659889"/>
              <a:gd name="T65" fmla="*/ 423531 h 984250"/>
              <a:gd name="T66" fmla="*/ 119882 w 1659889"/>
              <a:gd name="T67" fmla="*/ 479206 h 984250"/>
              <a:gd name="T68" fmla="*/ 117381 w 1659889"/>
              <a:gd name="T69" fmla="*/ 507080 h 984250"/>
              <a:gd name="T70" fmla="*/ 115143 w 1659889"/>
              <a:gd name="T71" fmla="*/ 535936 h 984250"/>
              <a:gd name="T72" fmla="*/ 113060 w 1659889"/>
              <a:gd name="T73" fmla="*/ 565564 h 984250"/>
              <a:gd name="T74" fmla="*/ 111030 w 1659889"/>
              <a:gd name="T75" fmla="*/ 595754 h 984250"/>
              <a:gd name="T76" fmla="*/ 108948 w 1659889"/>
              <a:gd name="T77" fmla="*/ 626298 h 984250"/>
              <a:gd name="T78" fmla="*/ 104210 w 1659889"/>
              <a:gd name="T79" fmla="*/ 687605 h 984250"/>
              <a:gd name="T80" fmla="*/ 98004 w 1659889"/>
              <a:gd name="T81" fmla="*/ 747809 h 984250"/>
              <a:gd name="T82" fmla="*/ 89482 w 1659889"/>
              <a:gd name="T83" fmla="*/ 805232 h 984250"/>
              <a:gd name="T84" fmla="*/ 77806 w 1659889"/>
              <a:gd name="T85" fmla="*/ 858197 h 984250"/>
              <a:gd name="T86" fmla="*/ 62141 w 1659889"/>
              <a:gd name="T87" fmla="*/ 905028 h 984250"/>
              <a:gd name="T88" fmla="*/ 41646 w 1659889"/>
              <a:gd name="T89" fmla="*/ 944047 h 984250"/>
              <a:gd name="T90" fmla="*/ 15474 w 1659889"/>
              <a:gd name="T91" fmla="*/ 973577 h 984250"/>
              <a:gd name="T92" fmla="*/ 0 w 1659889"/>
              <a:gd name="T93" fmla="*/ 984260 h 98425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59889" h="984250">
                <a:moveTo>
                  <a:pt x="0" y="984260"/>
                </a:moveTo>
                <a:lnTo>
                  <a:pt x="1518757" y="979810"/>
                </a:lnTo>
                <a:lnTo>
                  <a:pt x="1561973" y="946787"/>
                </a:lnTo>
                <a:lnTo>
                  <a:pt x="1585500" y="909074"/>
                </a:lnTo>
                <a:lnTo>
                  <a:pt x="1605151" y="861592"/>
                </a:lnTo>
                <a:lnTo>
                  <a:pt x="1621224" y="806733"/>
                </a:lnTo>
                <a:lnTo>
                  <a:pt x="1634019" y="746890"/>
                </a:lnTo>
                <a:lnTo>
                  <a:pt x="1643838" y="684452"/>
                </a:lnTo>
                <a:lnTo>
                  <a:pt x="1650979" y="621813"/>
                </a:lnTo>
                <a:lnTo>
                  <a:pt x="1655743" y="561364"/>
                </a:lnTo>
                <a:lnTo>
                  <a:pt x="1658429" y="505497"/>
                </a:lnTo>
                <a:lnTo>
                  <a:pt x="1659365" y="455095"/>
                </a:lnTo>
                <a:lnTo>
                  <a:pt x="1659261" y="429385"/>
                </a:lnTo>
                <a:lnTo>
                  <a:pt x="1657713" y="376216"/>
                </a:lnTo>
                <a:lnTo>
                  <a:pt x="1654056" y="321691"/>
                </a:lnTo>
                <a:lnTo>
                  <a:pt x="1647901" y="266974"/>
                </a:lnTo>
                <a:lnTo>
                  <a:pt x="1638860" y="213234"/>
                </a:lnTo>
                <a:lnTo>
                  <a:pt x="1626544" y="161636"/>
                </a:lnTo>
                <a:lnTo>
                  <a:pt x="1610565" y="113347"/>
                </a:lnTo>
                <a:lnTo>
                  <a:pt x="1590536" y="69533"/>
                </a:lnTo>
                <a:lnTo>
                  <a:pt x="1566067" y="31362"/>
                </a:lnTo>
                <a:lnTo>
                  <a:pt x="1536771" y="0"/>
                </a:lnTo>
                <a:lnTo>
                  <a:pt x="792" y="1767"/>
                </a:lnTo>
                <a:lnTo>
                  <a:pt x="15710" y="12221"/>
                </a:lnTo>
                <a:lnTo>
                  <a:pt x="29274" y="25116"/>
                </a:lnTo>
                <a:lnTo>
                  <a:pt x="52616" y="57545"/>
                </a:lnTo>
                <a:lnTo>
                  <a:pt x="71367" y="97682"/>
                </a:lnTo>
                <a:lnTo>
                  <a:pt x="86079" y="144154"/>
                </a:lnTo>
                <a:lnTo>
                  <a:pt x="97303" y="195590"/>
                </a:lnTo>
                <a:lnTo>
                  <a:pt x="105589" y="250617"/>
                </a:lnTo>
                <a:lnTo>
                  <a:pt x="111487" y="307865"/>
                </a:lnTo>
                <a:lnTo>
                  <a:pt x="115549" y="365960"/>
                </a:lnTo>
                <a:lnTo>
                  <a:pt x="118325" y="423531"/>
                </a:lnTo>
                <a:lnTo>
                  <a:pt x="120365" y="479206"/>
                </a:lnTo>
                <a:lnTo>
                  <a:pt x="117853" y="507080"/>
                </a:lnTo>
                <a:lnTo>
                  <a:pt x="115605" y="535936"/>
                </a:lnTo>
                <a:lnTo>
                  <a:pt x="113515" y="565564"/>
                </a:lnTo>
                <a:lnTo>
                  <a:pt x="111478" y="595754"/>
                </a:lnTo>
                <a:lnTo>
                  <a:pt x="109389" y="626298"/>
                </a:lnTo>
                <a:lnTo>
                  <a:pt x="104630" y="687605"/>
                </a:lnTo>
                <a:lnTo>
                  <a:pt x="98396" y="747809"/>
                </a:lnTo>
                <a:lnTo>
                  <a:pt x="89840" y="805232"/>
                </a:lnTo>
                <a:lnTo>
                  <a:pt x="78121" y="858197"/>
                </a:lnTo>
                <a:lnTo>
                  <a:pt x="62393" y="905028"/>
                </a:lnTo>
                <a:lnTo>
                  <a:pt x="41814" y="944047"/>
                </a:lnTo>
                <a:lnTo>
                  <a:pt x="15537" y="973577"/>
                </a:lnTo>
                <a:lnTo>
                  <a:pt x="0" y="984260"/>
                </a:lnTo>
                <a:close/>
              </a:path>
            </a:pathLst>
          </a:custGeom>
          <a:noFill/>
          <a:ln w="25399">
            <a:solidFill>
              <a:srgbClr val="F5F5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object 13"/>
          <p:cNvSpPr>
            <a:spLocks/>
          </p:cNvSpPr>
          <p:nvPr/>
        </p:nvSpPr>
        <p:spPr bwMode="auto">
          <a:xfrm>
            <a:off x="6296025" y="4960938"/>
            <a:ext cx="223838" cy="3175"/>
          </a:xfrm>
          <a:custGeom>
            <a:avLst/>
            <a:gdLst>
              <a:gd name="T0" fmla="*/ 0 w 224154"/>
              <a:gd name="T1" fmla="*/ 0 h 3810"/>
              <a:gd name="T2" fmla="*/ 221645 w 224154"/>
              <a:gd name="T3" fmla="*/ 911 h 3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4154" h="3810">
                <a:moveTo>
                  <a:pt x="0" y="0"/>
                </a:moveTo>
                <a:lnTo>
                  <a:pt x="223845" y="3261"/>
                </a:lnTo>
              </a:path>
            </a:pathLst>
          </a:custGeom>
          <a:noFill/>
          <a:ln w="101599">
            <a:solidFill>
              <a:srgbClr val="B2B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object 14"/>
          <p:cNvSpPr>
            <a:spLocks/>
          </p:cNvSpPr>
          <p:nvPr/>
        </p:nvSpPr>
        <p:spPr bwMode="auto">
          <a:xfrm>
            <a:off x="6313488" y="4808538"/>
            <a:ext cx="307975" cy="304800"/>
          </a:xfrm>
          <a:custGeom>
            <a:avLst/>
            <a:gdLst>
              <a:gd name="T0" fmla="*/ 4513 w 307340"/>
              <a:gd name="T1" fmla="*/ 0 h 304800"/>
              <a:gd name="T2" fmla="*/ 0 w 307340"/>
              <a:gd name="T3" fmla="*/ 304769 h 304800"/>
              <a:gd name="T4" fmla="*/ 311462 w 307340"/>
              <a:gd name="T5" fmla="*/ 156850 h 304800"/>
              <a:gd name="T6" fmla="*/ 4513 w 307340"/>
              <a:gd name="T7" fmla="*/ 0 h 304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7340" h="304800">
                <a:moveTo>
                  <a:pt x="4450" y="0"/>
                </a:moveTo>
                <a:lnTo>
                  <a:pt x="0" y="304769"/>
                </a:lnTo>
                <a:lnTo>
                  <a:pt x="306994" y="156850"/>
                </a:lnTo>
                <a:lnTo>
                  <a:pt x="4450" y="0"/>
                </a:lnTo>
                <a:close/>
              </a:path>
            </a:pathLst>
          </a:custGeom>
          <a:solidFill>
            <a:srgbClr val="B2B4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436563" y="4929188"/>
            <a:ext cx="2625725" cy="569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3865">
              <a:defRPr/>
            </a:pPr>
            <a:r>
              <a:rPr sz="1600" spc="-5" dirty="0">
                <a:solidFill>
                  <a:srgbClr val="7F7F7F"/>
                </a:solidFill>
                <a:latin typeface="Calibri"/>
                <a:cs typeface="Calibri"/>
              </a:rPr>
              <a:t>Regula</a:t>
            </a:r>
            <a:r>
              <a:rPr sz="160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z="160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7F7F7F"/>
                </a:solidFill>
                <a:latin typeface="Calibri"/>
                <a:cs typeface="Calibri"/>
              </a:rPr>
              <a:t>TCP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2"/>
              </a:spcBef>
              <a:defRPr/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284163" y="3775075"/>
            <a:ext cx="2625725" cy="571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43865">
              <a:defRPr/>
            </a:pPr>
            <a:r>
              <a:rPr lang="en-US" sz="1600" spc="-5" dirty="0">
                <a:solidFill>
                  <a:srgbClr val="7F7F7F"/>
                </a:solidFill>
                <a:latin typeface="Calibri"/>
                <a:cs typeface="Calibri"/>
              </a:rPr>
              <a:t>MPTCP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2"/>
              </a:spcBef>
              <a:defRPr/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AEB79-491F-4741-9FBB-4E12BFEF96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3"/>
          <p:cNvSpPr>
            <a:spLocks/>
          </p:cNvSpPr>
          <p:nvPr/>
        </p:nvSpPr>
        <p:spPr bwMode="auto">
          <a:xfrm>
            <a:off x="5367338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object 4"/>
          <p:cNvSpPr>
            <a:spLocks/>
          </p:cNvSpPr>
          <p:nvPr/>
        </p:nvSpPr>
        <p:spPr bwMode="auto">
          <a:xfrm>
            <a:off x="5367338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8" name="object 5"/>
          <p:cNvSpPr>
            <a:spLocks/>
          </p:cNvSpPr>
          <p:nvPr/>
        </p:nvSpPr>
        <p:spPr bwMode="auto">
          <a:xfrm>
            <a:off x="2492375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9" name="object 6"/>
          <p:cNvSpPr>
            <a:spLocks/>
          </p:cNvSpPr>
          <p:nvPr/>
        </p:nvSpPr>
        <p:spPr bwMode="auto">
          <a:xfrm>
            <a:off x="2492375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0" name="object 7"/>
          <p:cNvSpPr>
            <a:spLocks/>
          </p:cNvSpPr>
          <p:nvPr/>
        </p:nvSpPr>
        <p:spPr bwMode="auto">
          <a:xfrm>
            <a:off x="3946525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1" name="object 8"/>
          <p:cNvSpPr>
            <a:spLocks/>
          </p:cNvSpPr>
          <p:nvPr/>
        </p:nvSpPr>
        <p:spPr bwMode="auto">
          <a:xfrm>
            <a:off x="3946525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2" name="object 9"/>
          <p:cNvSpPr>
            <a:spLocks/>
          </p:cNvSpPr>
          <p:nvPr/>
        </p:nvSpPr>
        <p:spPr bwMode="auto">
          <a:xfrm>
            <a:off x="1822450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object 10"/>
          <p:cNvSpPr>
            <a:spLocks/>
          </p:cNvSpPr>
          <p:nvPr/>
        </p:nvSpPr>
        <p:spPr bwMode="auto">
          <a:xfrm>
            <a:off x="6913563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4" name="object 11"/>
          <p:cNvSpPr>
            <a:spLocks/>
          </p:cNvSpPr>
          <p:nvPr/>
        </p:nvSpPr>
        <p:spPr bwMode="auto">
          <a:xfrm>
            <a:off x="1801813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5" name="object 12"/>
          <p:cNvSpPr>
            <a:spLocks/>
          </p:cNvSpPr>
          <p:nvPr/>
        </p:nvSpPr>
        <p:spPr bwMode="auto">
          <a:xfrm>
            <a:off x="1824038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6" name="object 13"/>
          <p:cNvSpPr>
            <a:spLocks/>
          </p:cNvSpPr>
          <p:nvPr/>
        </p:nvSpPr>
        <p:spPr bwMode="auto">
          <a:xfrm>
            <a:off x="6950075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object 14"/>
          <p:cNvSpPr>
            <a:spLocks/>
          </p:cNvSpPr>
          <p:nvPr/>
        </p:nvSpPr>
        <p:spPr bwMode="auto">
          <a:xfrm>
            <a:off x="1908175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object 15"/>
          <p:cNvSpPr>
            <a:spLocks/>
          </p:cNvSpPr>
          <p:nvPr/>
        </p:nvSpPr>
        <p:spPr bwMode="auto">
          <a:xfrm>
            <a:off x="1822450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9" name="object 16"/>
          <p:cNvSpPr>
            <a:spLocks/>
          </p:cNvSpPr>
          <p:nvPr/>
        </p:nvSpPr>
        <p:spPr bwMode="auto">
          <a:xfrm>
            <a:off x="6950075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object 17"/>
          <p:cNvSpPr>
            <a:spLocks/>
          </p:cNvSpPr>
          <p:nvPr/>
        </p:nvSpPr>
        <p:spPr bwMode="auto">
          <a:xfrm>
            <a:off x="1844675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object 18"/>
          <p:cNvSpPr>
            <a:spLocks/>
          </p:cNvSpPr>
          <p:nvPr/>
        </p:nvSpPr>
        <p:spPr bwMode="auto">
          <a:xfrm>
            <a:off x="2586038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2482" name="object 19"/>
          <p:cNvSpPr>
            <a:spLocks/>
          </p:cNvSpPr>
          <p:nvPr/>
        </p:nvSpPr>
        <p:spPr bwMode="auto">
          <a:xfrm>
            <a:off x="2586038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3" name="object 20"/>
          <p:cNvSpPr>
            <a:spLocks/>
          </p:cNvSpPr>
          <p:nvPr/>
        </p:nvSpPr>
        <p:spPr bwMode="auto">
          <a:xfrm>
            <a:off x="4048125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4" name="object 21"/>
          <p:cNvSpPr>
            <a:spLocks/>
          </p:cNvSpPr>
          <p:nvPr/>
        </p:nvSpPr>
        <p:spPr bwMode="auto">
          <a:xfrm>
            <a:off x="4048125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3" name="object 22"/>
          <p:cNvSpPr>
            <a:spLocks/>
          </p:cNvSpPr>
          <p:nvPr/>
        </p:nvSpPr>
        <p:spPr bwMode="auto">
          <a:xfrm>
            <a:off x="5468938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2486" name="object 23"/>
          <p:cNvSpPr>
            <a:spLocks/>
          </p:cNvSpPr>
          <p:nvPr/>
        </p:nvSpPr>
        <p:spPr bwMode="auto">
          <a:xfrm>
            <a:off x="5468938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85150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oal</a:t>
            </a:r>
            <a:r>
              <a:rPr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MPTC</a:t>
            </a:r>
            <a:r>
              <a:rPr spc="-22" dirty="0">
                <a:latin typeface="Calibri"/>
                <a:cs typeface="Calibri"/>
              </a:rPr>
              <a:t>P</a:t>
            </a:r>
            <a:r>
              <a:rPr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hould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se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spc="-9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ﬁcien</a:t>
            </a:r>
            <a:r>
              <a:rPr spc="-9" dirty="0">
                <a:latin typeface="Calibri"/>
                <a:cs typeface="Calibri"/>
              </a:rPr>
              <a:t>t</a:t>
            </a:r>
            <a:r>
              <a:rPr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a</a:t>
            </a:r>
            <a:r>
              <a:rPr spc="-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hs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188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C6405-7924-EB4C-B11F-B4C075C0F64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232323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Each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has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choice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o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1-hop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and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2-hop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pa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</a:t>
            </a:r>
            <a:endParaRPr lang="en-US" spc="-9" dirty="0">
              <a:solidFill>
                <a:srgbClr val="232323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How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should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  <a:p>
            <a:pPr marL="457200" lvl="1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9558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8038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5758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  <p:extLst>
      <p:ext uri="{BB962C8B-B14F-4D97-AF65-F5344CB8AC3E}">
        <p14:creationId xmlns:p14="http://schemas.microsoft.com/office/powerpoint/2010/main" val="115932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85150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AF2D8-F6DF-F346-ACCF-7AA5165B03E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621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dirty="0">
                <a:latin typeface="Calibri"/>
                <a:cs typeface="Calibri"/>
              </a:rPr>
              <a:t>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1:1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107" y="529203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424" y="5138086"/>
            <a:ext cx="3689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X/2 + X/2 + X/2 = 12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8Mb/s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22831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22831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5"/>
          <p:cNvSpPr>
            <a:spLocks/>
          </p:cNvSpPr>
          <p:nvPr/>
        </p:nvSpPr>
        <p:spPr bwMode="auto">
          <a:xfrm>
            <a:off x="2047868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6"/>
          <p:cNvSpPr>
            <a:spLocks/>
          </p:cNvSpPr>
          <p:nvPr/>
        </p:nvSpPr>
        <p:spPr bwMode="auto">
          <a:xfrm>
            <a:off x="2047868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7"/>
          <p:cNvSpPr>
            <a:spLocks/>
          </p:cNvSpPr>
          <p:nvPr/>
        </p:nvSpPr>
        <p:spPr bwMode="auto">
          <a:xfrm>
            <a:off x="3502018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8"/>
          <p:cNvSpPr>
            <a:spLocks/>
          </p:cNvSpPr>
          <p:nvPr/>
        </p:nvSpPr>
        <p:spPr bwMode="auto">
          <a:xfrm>
            <a:off x="3502018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9"/>
          <p:cNvSpPr>
            <a:spLocks/>
          </p:cNvSpPr>
          <p:nvPr/>
        </p:nvSpPr>
        <p:spPr bwMode="auto">
          <a:xfrm>
            <a:off x="1377943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0"/>
          <p:cNvSpPr>
            <a:spLocks/>
          </p:cNvSpPr>
          <p:nvPr/>
        </p:nvSpPr>
        <p:spPr bwMode="auto">
          <a:xfrm>
            <a:off x="6469056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1"/>
          <p:cNvSpPr>
            <a:spLocks/>
          </p:cNvSpPr>
          <p:nvPr/>
        </p:nvSpPr>
        <p:spPr bwMode="auto">
          <a:xfrm>
            <a:off x="1357306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2"/>
          <p:cNvSpPr>
            <a:spLocks/>
          </p:cNvSpPr>
          <p:nvPr/>
        </p:nvSpPr>
        <p:spPr bwMode="auto">
          <a:xfrm>
            <a:off x="1379531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3"/>
          <p:cNvSpPr>
            <a:spLocks/>
          </p:cNvSpPr>
          <p:nvPr/>
        </p:nvSpPr>
        <p:spPr bwMode="auto">
          <a:xfrm>
            <a:off x="6505568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4"/>
          <p:cNvSpPr>
            <a:spLocks/>
          </p:cNvSpPr>
          <p:nvPr/>
        </p:nvSpPr>
        <p:spPr bwMode="auto">
          <a:xfrm>
            <a:off x="1463668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5"/>
          <p:cNvSpPr>
            <a:spLocks/>
          </p:cNvSpPr>
          <p:nvPr/>
        </p:nvSpPr>
        <p:spPr bwMode="auto">
          <a:xfrm>
            <a:off x="1377943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6"/>
          <p:cNvSpPr>
            <a:spLocks/>
          </p:cNvSpPr>
          <p:nvPr/>
        </p:nvSpPr>
        <p:spPr bwMode="auto">
          <a:xfrm>
            <a:off x="6505568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7"/>
          <p:cNvSpPr>
            <a:spLocks/>
          </p:cNvSpPr>
          <p:nvPr/>
        </p:nvSpPr>
        <p:spPr bwMode="auto">
          <a:xfrm>
            <a:off x="1400168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8"/>
          <p:cNvSpPr>
            <a:spLocks/>
          </p:cNvSpPr>
          <p:nvPr/>
        </p:nvSpPr>
        <p:spPr bwMode="auto">
          <a:xfrm>
            <a:off x="2141531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2" name="object 19"/>
          <p:cNvSpPr>
            <a:spLocks/>
          </p:cNvSpPr>
          <p:nvPr/>
        </p:nvSpPr>
        <p:spPr bwMode="auto">
          <a:xfrm>
            <a:off x="2141531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0"/>
          <p:cNvSpPr>
            <a:spLocks/>
          </p:cNvSpPr>
          <p:nvPr/>
        </p:nvSpPr>
        <p:spPr bwMode="auto">
          <a:xfrm>
            <a:off x="3603618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1"/>
          <p:cNvSpPr>
            <a:spLocks/>
          </p:cNvSpPr>
          <p:nvPr/>
        </p:nvSpPr>
        <p:spPr bwMode="auto">
          <a:xfrm>
            <a:off x="3603618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object 22"/>
          <p:cNvSpPr>
            <a:spLocks/>
          </p:cNvSpPr>
          <p:nvPr/>
        </p:nvSpPr>
        <p:spPr bwMode="auto">
          <a:xfrm>
            <a:off x="5024431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6" name="object 23"/>
          <p:cNvSpPr>
            <a:spLocks/>
          </p:cNvSpPr>
          <p:nvPr/>
        </p:nvSpPr>
        <p:spPr bwMode="auto">
          <a:xfrm>
            <a:off x="5024431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95681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051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13531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31251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object 23"/>
          <p:cNvSpPr txBox="1">
            <a:spLocks noChangeArrowheads="1"/>
          </p:cNvSpPr>
          <p:nvPr/>
        </p:nvSpPr>
        <p:spPr bwMode="auto">
          <a:xfrm>
            <a:off x="1109663" y="3681413"/>
            <a:ext cx="66436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>
              <a:latin typeface="Calibri" charset="0"/>
              <a:cs typeface="Calibri" charset="0"/>
            </a:endParaRPr>
          </a:p>
          <a:p>
            <a:endParaRPr lang="en-US" sz="1400">
              <a:latin typeface="Calibri" charset="0"/>
              <a:cs typeface="Calibri" charset="0"/>
            </a:endParaRPr>
          </a:p>
          <a:p>
            <a:pPr>
              <a:spcBef>
                <a:spcPts val="38"/>
              </a:spcBef>
            </a:pP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0" y="136525"/>
            <a:ext cx="892651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E923D7-352A-9940-9AA3-97AF429A6B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381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2:1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1432" y="5003378"/>
            <a:ext cx="387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2X/3 + X/3 + X/3 = 12 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9Mb/s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01664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01664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5"/>
          <p:cNvSpPr>
            <a:spLocks/>
          </p:cNvSpPr>
          <p:nvPr/>
        </p:nvSpPr>
        <p:spPr bwMode="auto">
          <a:xfrm>
            <a:off x="2026701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6"/>
          <p:cNvSpPr>
            <a:spLocks/>
          </p:cNvSpPr>
          <p:nvPr/>
        </p:nvSpPr>
        <p:spPr bwMode="auto">
          <a:xfrm>
            <a:off x="2026701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7"/>
          <p:cNvSpPr>
            <a:spLocks/>
          </p:cNvSpPr>
          <p:nvPr/>
        </p:nvSpPr>
        <p:spPr bwMode="auto">
          <a:xfrm>
            <a:off x="3480851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8"/>
          <p:cNvSpPr>
            <a:spLocks/>
          </p:cNvSpPr>
          <p:nvPr/>
        </p:nvSpPr>
        <p:spPr bwMode="auto">
          <a:xfrm>
            <a:off x="3480851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9"/>
          <p:cNvSpPr>
            <a:spLocks/>
          </p:cNvSpPr>
          <p:nvPr/>
        </p:nvSpPr>
        <p:spPr bwMode="auto">
          <a:xfrm>
            <a:off x="1356776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0"/>
          <p:cNvSpPr>
            <a:spLocks/>
          </p:cNvSpPr>
          <p:nvPr/>
        </p:nvSpPr>
        <p:spPr bwMode="auto">
          <a:xfrm>
            <a:off x="6447889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1"/>
          <p:cNvSpPr>
            <a:spLocks/>
          </p:cNvSpPr>
          <p:nvPr/>
        </p:nvSpPr>
        <p:spPr bwMode="auto">
          <a:xfrm>
            <a:off x="1336139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2"/>
          <p:cNvSpPr>
            <a:spLocks/>
          </p:cNvSpPr>
          <p:nvPr/>
        </p:nvSpPr>
        <p:spPr bwMode="auto">
          <a:xfrm>
            <a:off x="1358364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3"/>
          <p:cNvSpPr>
            <a:spLocks/>
          </p:cNvSpPr>
          <p:nvPr/>
        </p:nvSpPr>
        <p:spPr bwMode="auto">
          <a:xfrm>
            <a:off x="6484401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4"/>
          <p:cNvSpPr>
            <a:spLocks/>
          </p:cNvSpPr>
          <p:nvPr/>
        </p:nvSpPr>
        <p:spPr bwMode="auto">
          <a:xfrm>
            <a:off x="1442501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5"/>
          <p:cNvSpPr>
            <a:spLocks/>
          </p:cNvSpPr>
          <p:nvPr/>
        </p:nvSpPr>
        <p:spPr bwMode="auto">
          <a:xfrm>
            <a:off x="1356776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6"/>
          <p:cNvSpPr>
            <a:spLocks/>
          </p:cNvSpPr>
          <p:nvPr/>
        </p:nvSpPr>
        <p:spPr bwMode="auto">
          <a:xfrm>
            <a:off x="6484401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7"/>
          <p:cNvSpPr>
            <a:spLocks/>
          </p:cNvSpPr>
          <p:nvPr/>
        </p:nvSpPr>
        <p:spPr bwMode="auto">
          <a:xfrm>
            <a:off x="1379001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8"/>
          <p:cNvSpPr>
            <a:spLocks/>
          </p:cNvSpPr>
          <p:nvPr/>
        </p:nvSpPr>
        <p:spPr bwMode="auto">
          <a:xfrm>
            <a:off x="2120364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2" name="object 19"/>
          <p:cNvSpPr>
            <a:spLocks/>
          </p:cNvSpPr>
          <p:nvPr/>
        </p:nvSpPr>
        <p:spPr bwMode="auto">
          <a:xfrm>
            <a:off x="2120364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0"/>
          <p:cNvSpPr>
            <a:spLocks/>
          </p:cNvSpPr>
          <p:nvPr/>
        </p:nvSpPr>
        <p:spPr bwMode="auto">
          <a:xfrm>
            <a:off x="3582451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1"/>
          <p:cNvSpPr>
            <a:spLocks/>
          </p:cNvSpPr>
          <p:nvPr/>
        </p:nvSpPr>
        <p:spPr bwMode="auto">
          <a:xfrm>
            <a:off x="3582451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object 22"/>
          <p:cNvSpPr>
            <a:spLocks/>
          </p:cNvSpPr>
          <p:nvPr/>
        </p:nvSpPr>
        <p:spPr bwMode="auto">
          <a:xfrm>
            <a:off x="5003264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6" name="object 23"/>
          <p:cNvSpPr>
            <a:spLocks/>
          </p:cNvSpPr>
          <p:nvPr/>
        </p:nvSpPr>
        <p:spPr bwMode="auto">
          <a:xfrm>
            <a:off x="5003264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74514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3884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2364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10084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1506" name="object 4"/>
          <p:cNvSpPr>
            <a:spLocks noChangeArrowheads="1"/>
          </p:cNvSpPr>
          <p:nvPr/>
        </p:nvSpPr>
        <p:spPr bwMode="auto">
          <a:xfrm>
            <a:off x="969963" y="3608271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07" name="object 5"/>
          <p:cNvSpPr>
            <a:spLocks/>
          </p:cNvSpPr>
          <p:nvPr/>
        </p:nvSpPr>
        <p:spPr bwMode="auto">
          <a:xfrm>
            <a:off x="3533775" y="3809884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object 6"/>
          <p:cNvSpPr>
            <a:spLocks/>
          </p:cNvSpPr>
          <p:nvPr/>
        </p:nvSpPr>
        <p:spPr bwMode="auto">
          <a:xfrm>
            <a:off x="5421313" y="3809884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object 7"/>
          <p:cNvSpPr>
            <a:spLocks/>
          </p:cNvSpPr>
          <p:nvPr/>
        </p:nvSpPr>
        <p:spPr bwMode="auto">
          <a:xfrm>
            <a:off x="5421313" y="3809884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object 8"/>
          <p:cNvSpPr>
            <a:spLocks/>
          </p:cNvSpPr>
          <p:nvPr/>
        </p:nvSpPr>
        <p:spPr bwMode="auto">
          <a:xfrm>
            <a:off x="3533775" y="3809884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object 9"/>
          <p:cNvSpPr>
            <a:spLocks noChangeArrowheads="1"/>
          </p:cNvSpPr>
          <p:nvPr/>
        </p:nvSpPr>
        <p:spPr bwMode="auto">
          <a:xfrm>
            <a:off x="7280275" y="3608271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2" name="object 10"/>
          <p:cNvSpPr>
            <a:spLocks/>
          </p:cNvSpPr>
          <p:nvPr/>
        </p:nvSpPr>
        <p:spPr bwMode="auto">
          <a:xfrm>
            <a:off x="1933575" y="4078171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3" name="object 11"/>
          <p:cNvSpPr>
            <a:spLocks/>
          </p:cNvSpPr>
          <p:nvPr/>
        </p:nvSpPr>
        <p:spPr bwMode="auto">
          <a:xfrm>
            <a:off x="5541963" y="4044834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606425" y="4621096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515" name="object 13"/>
          <p:cNvSpPr txBox="1">
            <a:spLocks noChangeArrowheads="1"/>
          </p:cNvSpPr>
          <p:nvPr/>
        </p:nvSpPr>
        <p:spPr bwMode="auto">
          <a:xfrm>
            <a:off x="6705600" y="4560771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8129B-FEA4-294F-95C6-EE702DDC6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110538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FBACBF-53DA-3549-BE1E-9159B55852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780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4:1</a:t>
            </a: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  <a:cs typeface="Calibri" charset="0"/>
            </a:endParaRPr>
          </a:p>
          <a:p>
            <a:pPr lvl="1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7447" y="5061110"/>
            <a:ext cx="4065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4X/5 + X/5 + X/5 = 12  </a:t>
            </a:r>
            <a:r>
              <a:rPr lang="en-US" b="0" dirty="0">
                <a:latin typeface="Calibri"/>
                <a:cs typeface="Calibri"/>
                <a:sym typeface="Wingdings"/>
              </a:rPr>
              <a:t> X = 10 Mb/s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35" name="object 3"/>
          <p:cNvSpPr>
            <a:spLocks/>
          </p:cNvSpPr>
          <p:nvPr/>
        </p:nvSpPr>
        <p:spPr bwMode="auto">
          <a:xfrm>
            <a:off x="4943998" y="3412218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4"/>
          <p:cNvSpPr>
            <a:spLocks/>
          </p:cNvSpPr>
          <p:nvPr/>
        </p:nvSpPr>
        <p:spPr bwMode="auto">
          <a:xfrm>
            <a:off x="4943998" y="3412218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5"/>
          <p:cNvSpPr>
            <a:spLocks/>
          </p:cNvSpPr>
          <p:nvPr/>
        </p:nvSpPr>
        <p:spPr bwMode="auto">
          <a:xfrm>
            <a:off x="2069035" y="273911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6"/>
          <p:cNvSpPr>
            <a:spLocks/>
          </p:cNvSpPr>
          <p:nvPr/>
        </p:nvSpPr>
        <p:spPr bwMode="auto">
          <a:xfrm>
            <a:off x="2069035" y="273911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object 7"/>
          <p:cNvSpPr>
            <a:spLocks/>
          </p:cNvSpPr>
          <p:nvPr/>
        </p:nvSpPr>
        <p:spPr bwMode="auto">
          <a:xfrm>
            <a:off x="3523185" y="307566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object 8"/>
          <p:cNvSpPr>
            <a:spLocks/>
          </p:cNvSpPr>
          <p:nvPr/>
        </p:nvSpPr>
        <p:spPr bwMode="auto">
          <a:xfrm>
            <a:off x="3523185" y="307566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9"/>
          <p:cNvSpPr>
            <a:spLocks/>
          </p:cNvSpPr>
          <p:nvPr/>
        </p:nvSpPr>
        <p:spPr bwMode="auto">
          <a:xfrm>
            <a:off x="1399110" y="3744005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object 10"/>
          <p:cNvSpPr>
            <a:spLocks/>
          </p:cNvSpPr>
          <p:nvPr/>
        </p:nvSpPr>
        <p:spPr bwMode="auto">
          <a:xfrm>
            <a:off x="6490223" y="3642405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11"/>
          <p:cNvSpPr>
            <a:spLocks/>
          </p:cNvSpPr>
          <p:nvPr/>
        </p:nvSpPr>
        <p:spPr bwMode="auto">
          <a:xfrm>
            <a:off x="1378473" y="3062968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12"/>
          <p:cNvSpPr>
            <a:spLocks/>
          </p:cNvSpPr>
          <p:nvPr/>
        </p:nvSpPr>
        <p:spPr bwMode="auto">
          <a:xfrm>
            <a:off x="1400698" y="283278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13"/>
          <p:cNvSpPr>
            <a:spLocks/>
          </p:cNvSpPr>
          <p:nvPr/>
        </p:nvSpPr>
        <p:spPr bwMode="auto">
          <a:xfrm>
            <a:off x="6526735" y="273118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14"/>
          <p:cNvSpPr>
            <a:spLocks/>
          </p:cNvSpPr>
          <p:nvPr/>
        </p:nvSpPr>
        <p:spPr bwMode="auto">
          <a:xfrm>
            <a:off x="1484835" y="283278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15"/>
          <p:cNvSpPr>
            <a:spLocks/>
          </p:cNvSpPr>
          <p:nvPr/>
        </p:nvSpPr>
        <p:spPr bwMode="auto">
          <a:xfrm>
            <a:off x="1399110" y="3297918"/>
            <a:ext cx="5267325" cy="0"/>
          </a:xfrm>
          <a:custGeom>
            <a:avLst/>
            <a:gdLst>
              <a:gd name="T0" fmla="*/ 0 w 5793105"/>
              <a:gd name="T1" fmla="*/ 2705934 w 57931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3105">
                <a:moveTo>
                  <a:pt x="0" y="0"/>
                </a:moveTo>
                <a:lnTo>
                  <a:pt x="5792787" y="0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6"/>
          <p:cNvSpPr>
            <a:spLocks/>
          </p:cNvSpPr>
          <p:nvPr/>
        </p:nvSpPr>
        <p:spPr bwMode="auto">
          <a:xfrm>
            <a:off x="6526735" y="3197905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7"/>
          <p:cNvSpPr>
            <a:spLocks/>
          </p:cNvSpPr>
          <p:nvPr/>
        </p:nvSpPr>
        <p:spPr bwMode="auto">
          <a:xfrm>
            <a:off x="1421335" y="2961368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76199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8"/>
          <p:cNvSpPr>
            <a:spLocks/>
          </p:cNvSpPr>
          <p:nvPr/>
        </p:nvSpPr>
        <p:spPr bwMode="auto">
          <a:xfrm>
            <a:off x="2162698" y="274070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1" name="object 19"/>
          <p:cNvSpPr>
            <a:spLocks/>
          </p:cNvSpPr>
          <p:nvPr/>
        </p:nvSpPr>
        <p:spPr bwMode="auto">
          <a:xfrm>
            <a:off x="2162698" y="274070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20"/>
          <p:cNvSpPr>
            <a:spLocks/>
          </p:cNvSpPr>
          <p:nvPr/>
        </p:nvSpPr>
        <p:spPr bwMode="auto">
          <a:xfrm>
            <a:off x="3624785" y="307725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object 21"/>
          <p:cNvSpPr>
            <a:spLocks/>
          </p:cNvSpPr>
          <p:nvPr/>
        </p:nvSpPr>
        <p:spPr bwMode="auto">
          <a:xfrm>
            <a:off x="3624785" y="307725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bject 22"/>
          <p:cNvSpPr>
            <a:spLocks/>
          </p:cNvSpPr>
          <p:nvPr/>
        </p:nvSpPr>
        <p:spPr bwMode="auto">
          <a:xfrm>
            <a:off x="5045598" y="3412218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5" name="object 23"/>
          <p:cNvSpPr>
            <a:spLocks/>
          </p:cNvSpPr>
          <p:nvPr/>
        </p:nvSpPr>
        <p:spPr bwMode="auto">
          <a:xfrm>
            <a:off x="5045598" y="3412218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16848" y="3075668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6218" y="266619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4698" y="3126495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52418" y="3548311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X Mb/s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22166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E7B51D-3851-C844-8E63-097348F2AC9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493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Assume there are 3 MPTCP connections with the same data rates of X Mb/s, each consisting of 2 </a:t>
            </a:r>
            <a:r>
              <a:rPr lang="en-US" dirty="0" err="1">
                <a:latin typeface="Calibri"/>
                <a:cs typeface="Calibri"/>
              </a:rPr>
              <a:t>subflows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If each connection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spli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s</a:t>
            </a:r>
            <a:r>
              <a:rPr lang="en-US" spc="5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ra</a:t>
            </a:r>
            <a:r>
              <a:rPr lang="en-US" spc="-9" dirty="0">
                <a:solidFill>
                  <a:srgbClr val="232323"/>
                </a:solidFill>
                <a:latin typeface="Calibri"/>
                <a:cs typeface="Calibri"/>
              </a:rPr>
              <a:t>ff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ic between its 1-hop and 2-hop </a:t>
            </a:r>
            <a:r>
              <a:rPr lang="en-US" dirty="0" err="1">
                <a:solidFill>
                  <a:srgbClr val="232323"/>
                </a:solidFill>
                <a:latin typeface="Calibri"/>
                <a:cs typeface="Calibri"/>
              </a:rPr>
              <a:t>subflows</a:t>
            </a:r>
            <a:r>
              <a:rPr lang="en-US" dirty="0">
                <a:solidFill>
                  <a:srgbClr val="232323"/>
                </a:solidFill>
                <a:latin typeface="Calibri"/>
                <a:cs typeface="Calibri"/>
              </a:rPr>
              <a:t> with ratio </a:t>
            </a:r>
            <a:r>
              <a:rPr lang="en-US" i="1" dirty="0">
                <a:solidFill>
                  <a:srgbClr val="1F1F1F"/>
                </a:solidFill>
                <a:latin typeface="Calibri" charset="0"/>
                <a:cs typeface="Calibri" charset="0"/>
              </a:rPr>
              <a:t>∞ </a:t>
            </a:r>
            <a:r>
              <a:rPr lang="en-US" dirty="0">
                <a:latin typeface="Calibri" charset="0"/>
                <a:cs typeface="Calibri" charset="0"/>
              </a:rPr>
              <a:t>:1</a:t>
            </a:r>
          </a:p>
          <a:p>
            <a:pPr marL="457200" lvl="1" indent="0">
              <a:buNone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83" name="object 2"/>
          <p:cNvSpPr>
            <a:spLocks/>
          </p:cNvSpPr>
          <p:nvPr/>
        </p:nvSpPr>
        <p:spPr bwMode="auto">
          <a:xfrm>
            <a:off x="4880497" y="3458033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object 3"/>
          <p:cNvSpPr>
            <a:spLocks/>
          </p:cNvSpPr>
          <p:nvPr/>
        </p:nvSpPr>
        <p:spPr bwMode="auto">
          <a:xfrm>
            <a:off x="4880497" y="3458033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" name="object 4"/>
          <p:cNvSpPr>
            <a:spLocks/>
          </p:cNvSpPr>
          <p:nvPr/>
        </p:nvSpPr>
        <p:spPr bwMode="auto">
          <a:xfrm>
            <a:off x="2005534" y="2784933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" name="object 5"/>
          <p:cNvSpPr>
            <a:spLocks/>
          </p:cNvSpPr>
          <p:nvPr/>
        </p:nvSpPr>
        <p:spPr bwMode="auto">
          <a:xfrm>
            <a:off x="2005534" y="2784933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" name="object 6"/>
          <p:cNvSpPr>
            <a:spLocks/>
          </p:cNvSpPr>
          <p:nvPr/>
        </p:nvSpPr>
        <p:spPr bwMode="auto">
          <a:xfrm>
            <a:off x="3459684" y="3121483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object 7"/>
          <p:cNvSpPr>
            <a:spLocks/>
          </p:cNvSpPr>
          <p:nvPr/>
        </p:nvSpPr>
        <p:spPr bwMode="auto">
          <a:xfrm>
            <a:off x="3459684" y="3121483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" name="object 8"/>
          <p:cNvSpPr>
            <a:spLocks/>
          </p:cNvSpPr>
          <p:nvPr/>
        </p:nvSpPr>
        <p:spPr bwMode="auto">
          <a:xfrm>
            <a:off x="1335609" y="3688220"/>
            <a:ext cx="5091113" cy="203200"/>
          </a:xfrm>
          <a:custGeom>
            <a:avLst/>
            <a:gdLst>
              <a:gd name="T0" fmla="*/ 0 w 5600700"/>
              <a:gd name="T1" fmla="*/ 89096 h 228600"/>
              <a:gd name="T2" fmla="*/ 2610994 w 5600700"/>
              <a:gd name="T3" fmla="*/ 89096 h 228600"/>
              <a:gd name="T4" fmla="*/ 2610994 w 5600700"/>
              <a:gd name="T5" fmla="*/ 0 h 228600"/>
              <a:gd name="T6" fmla="*/ 0 w 5600700"/>
              <a:gd name="T7" fmla="*/ 0 h 228600"/>
              <a:gd name="T8" fmla="*/ 0 w 5600700"/>
              <a:gd name="T9" fmla="*/ 89096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00700" h="228600">
                <a:moveTo>
                  <a:pt x="0" y="228600"/>
                </a:moveTo>
                <a:lnTo>
                  <a:pt x="5600702" y="228600"/>
                </a:lnTo>
                <a:lnTo>
                  <a:pt x="560070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" name="object 9"/>
          <p:cNvSpPr>
            <a:spLocks/>
          </p:cNvSpPr>
          <p:nvPr/>
        </p:nvSpPr>
        <p:spPr bwMode="auto">
          <a:xfrm>
            <a:off x="6012384" y="3486608"/>
            <a:ext cx="622300" cy="606425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6350 h 685800"/>
              <a:gd name="T4" fmla="*/ 315221 w 685800"/>
              <a:gd name="T5" fmla="*/ 12817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" name="object 10"/>
          <p:cNvSpPr>
            <a:spLocks/>
          </p:cNvSpPr>
          <p:nvPr/>
        </p:nvSpPr>
        <p:spPr bwMode="auto">
          <a:xfrm>
            <a:off x="1314972" y="3108783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4156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object 11"/>
          <p:cNvSpPr>
            <a:spLocks/>
          </p:cNvSpPr>
          <p:nvPr/>
        </p:nvSpPr>
        <p:spPr bwMode="auto">
          <a:xfrm>
            <a:off x="1337197" y="2776995"/>
            <a:ext cx="5126037" cy="201613"/>
          </a:xfrm>
          <a:custGeom>
            <a:avLst/>
            <a:gdLst>
              <a:gd name="T0" fmla="*/ 0 w 5638800"/>
              <a:gd name="T1" fmla="*/ 83679 h 228600"/>
              <a:gd name="T2" fmla="*/ 2629949 w 5638800"/>
              <a:gd name="T3" fmla="*/ 83679 h 228600"/>
              <a:gd name="T4" fmla="*/ 2629949 w 5638800"/>
              <a:gd name="T5" fmla="*/ 0 h 228600"/>
              <a:gd name="T6" fmla="*/ 0 w 5638800"/>
              <a:gd name="T7" fmla="*/ 0 h 228600"/>
              <a:gd name="T8" fmla="*/ 0 w 5638800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8800" h="228600">
                <a:moveTo>
                  <a:pt x="0" y="228600"/>
                </a:moveTo>
                <a:lnTo>
                  <a:pt x="5638805" y="228600"/>
                </a:lnTo>
                <a:lnTo>
                  <a:pt x="563880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object 12"/>
          <p:cNvSpPr>
            <a:spLocks/>
          </p:cNvSpPr>
          <p:nvPr/>
        </p:nvSpPr>
        <p:spPr bwMode="auto">
          <a:xfrm>
            <a:off x="6047309" y="2556139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object 13"/>
          <p:cNvSpPr>
            <a:spLocks/>
          </p:cNvSpPr>
          <p:nvPr/>
        </p:nvSpPr>
        <p:spPr bwMode="auto">
          <a:xfrm>
            <a:off x="1421334" y="2878595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4156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object 14"/>
          <p:cNvSpPr>
            <a:spLocks/>
          </p:cNvSpPr>
          <p:nvPr/>
        </p:nvSpPr>
        <p:spPr bwMode="auto">
          <a:xfrm>
            <a:off x="1335609" y="3243720"/>
            <a:ext cx="5127625" cy="201613"/>
          </a:xfrm>
          <a:custGeom>
            <a:avLst/>
            <a:gdLst>
              <a:gd name="T0" fmla="*/ 0 w 5640705"/>
              <a:gd name="T1" fmla="*/ 83679 h 228600"/>
              <a:gd name="T2" fmla="*/ 2630097 w 5640705"/>
              <a:gd name="T3" fmla="*/ 83679 h 228600"/>
              <a:gd name="T4" fmla="*/ 2630097 w 5640705"/>
              <a:gd name="T5" fmla="*/ 0 h 228600"/>
              <a:gd name="T6" fmla="*/ 0 w 5640705"/>
              <a:gd name="T7" fmla="*/ 0 h 228600"/>
              <a:gd name="T8" fmla="*/ 0 w 5640705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40705" h="228600">
                <a:moveTo>
                  <a:pt x="0" y="228600"/>
                </a:moveTo>
                <a:lnTo>
                  <a:pt x="5640387" y="228600"/>
                </a:lnTo>
                <a:lnTo>
                  <a:pt x="564038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" name="object 15"/>
          <p:cNvSpPr>
            <a:spLocks/>
          </p:cNvSpPr>
          <p:nvPr/>
        </p:nvSpPr>
        <p:spPr bwMode="auto">
          <a:xfrm>
            <a:off x="6047309" y="3042108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object 16"/>
          <p:cNvSpPr>
            <a:spLocks/>
          </p:cNvSpPr>
          <p:nvPr/>
        </p:nvSpPr>
        <p:spPr bwMode="auto">
          <a:xfrm>
            <a:off x="1357834" y="3007183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4156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object 17"/>
          <p:cNvSpPr>
            <a:spLocks/>
          </p:cNvSpPr>
          <p:nvPr/>
        </p:nvSpPr>
        <p:spPr bwMode="auto">
          <a:xfrm>
            <a:off x="2099197" y="2786520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9" name="object 18"/>
          <p:cNvSpPr>
            <a:spLocks/>
          </p:cNvSpPr>
          <p:nvPr/>
        </p:nvSpPr>
        <p:spPr bwMode="auto">
          <a:xfrm>
            <a:off x="2099197" y="2786520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" name="object 19"/>
          <p:cNvSpPr>
            <a:spLocks/>
          </p:cNvSpPr>
          <p:nvPr/>
        </p:nvSpPr>
        <p:spPr bwMode="auto">
          <a:xfrm>
            <a:off x="3561284" y="3123070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object 20"/>
          <p:cNvSpPr>
            <a:spLocks/>
          </p:cNvSpPr>
          <p:nvPr/>
        </p:nvSpPr>
        <p:spPr bwMode="auto">
          <a:xfrm>
            <a:off x="3561284" y="3123070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" name="object 21"/>
          <p:cNvSpPr>
            <a:spLocks/>
          </p:cNvSpPr>
          <p:nvPr/>
        </p:nvSpPr>
        <p:spPr bwMode="auto">
          <a:xfrm>
            <a:off x="4982097" y="3458033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3" name="object 22"/>
          <p:cNvSpPr>
            <a:spLocks/>
          </p:cNvSpPr>
          <p:nvPr/>
        </p:nvSpPr>
        <p:spPr bwMode="auto">
          <a:xfrm>
            <a:off x="4982097" y="3458033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553347" y="3121483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6694031" y="2691270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106" name="TextBox 27"/>
          <p:cNvSpPr txBox="1">
            <a:spLocks noChangeArrowheads="1"/>
          </p:cNvSpPr>
          <p:nvPr/>
        </p:nvSpPr>
        <p:spPr bwMode="auto">
          <a:xfrm>
            <a:off x="6715463" y="3105608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107" name="TextBox 29"/>
          <p:cNvSpPr txBox="1">
            <a:spLocks noChangeArrowheads="1"/>
          </p:cNvSpPr>
          <p:nvPr/>
        </p:nvSpPr>
        <p:spPr bwMode="auto">
          <a:xfrm>
            <a:off x="6734513" y="3516770"/>
            <a:ext cx="987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 dirty="0">
                <a:latin typeface="Calibri" charset="0"/>
                <a:cs typeface="Calibri" charset="0"/>
              </a:rPr>
              <a:t>X Mb/s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4986" y="5006115"/>
            <a:ext cx="6109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/>
                <a:cs typeface="Calibri"/>
                <a:sym typeface="Wingdings"/>
              </a:rPr>
              <a:t>All data is sent through the 1-hop </a:t>
            </a:r>
            <a:r>
              <a:rPr lang="en-US" b="0" dirty="0" err="1">
                <a:latin typeface="Calibri"/>
                <a:cs typeface="Calibri"/>
                <a:sym typeface="Wingdings"/>
              </a:rPr>
              <a:t>subflow</a:t>
            </a:r>
            <a:r>
              <a:rPr lang="en-US" b="0" dirty="0">
                <a:latin typeface="Calibri"/>
                <a:cs typeface="Calibri"/>
                <a:sym typeface="Wingdings"/>
              </a:rPr>
              <a:t>  X = 12 Mb/s</a:t>
            </a:r>
            <a:endParaRPr lang="en-US" b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object 2"/>
          <p:cNvSpPr>
            <a:spLocks/>
          </p:cNvSpPr>
          <p:nvPr/>
        </p:nvSpPr>
        <p:spPr bwMode="auto">
          <a:xfrm>
            <a:off x="5367338" y="3500367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6" name="object 3"/>
          <p:cNvSpPr>
            <a:spLocks/>
          </p:cNvSpPr>
          <p:nvPr/>
        </p:nvSpPr>
        <p:spPr bwMode="auto">
          <a:xfrm>
            <a:off x="5367338" y="3500367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7" name="object 4"/>
          <p:cNvSpPr>
            <a:spLocks/>
          </p:cNvSpPr>
          <p:nvPr/>
        </p:nvSpPr>
        <p:spPr bwMode="auto">
          <a:xfrm>
            <a:off x="2492375" y="2827267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8" name="object 5"/>
          <p:cNvSpPr>
            <a:spLocks/>
          </p:cNvSpPr>
          <p:nvPr/>
        </p:nvSpPr>
        <p:spPr bwMode="auto">
          <a:xfrm>
            <a:off x="2492375" y="2827267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9" name="object 6"/>
          <p:cNvSpPr>
            <a:spLocks/>
          </p:cNvSpPr>
          <p:nvPr/>
        </p:nvSpPr>
        <p:spPr bwMode="auto">
          <a:xfrm>
            <a:off x="3946525" y="3163817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object 7"/>
          <p:cNvSpPr>
            <a:spLocks/>
          </p:cNvSpPr>
          <p:nvPr/>
        </p:nvSpPr>
        <p:spPr bwMode="auto">
          <a:xfrm>
            <a:off x="3946525" y="3163817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1" name="object 8"/>
          <p:cNvSpPr>
            <a:spLocks/>
          </p:cNvSpPr>
          <p:nvPr/>
        </p:nvSpPr>
        <p:spPr bwMode="auto">
          <a:xfrm>
            <a:off x="1822450" y="3730554"/>
            <a:ext cx="5091113" cy="203200"/>
          </a:xfrm>
          <a:custGeom>
            <a:avLst/>
            <a:gdLst>
              <a:gd name="T0" fmla="*/ 0 w 5600700"/>
              <a:gd name="T1" fmla="*/ 89096 h 228600"/>
              <a:gd name="T2" fmla="*/ 2610994 w 5600700"/>
              <a:gd name="T3" fmla="*/ 89096 h 228600"/>
              <a:gd name="T4" fmla="*/ 2610994 w 5600700"/>
              <a:gd name="T5" fmla="*/ 0 h 228600"/>
              <a:gd name="T6" fmla="*/ 0 w 5600700"/>
              <a:gd name="T7" fmla="*/ 0 h 228600"/>
              <a:gd name="T8" fmla="*/ 0 w 5600700"/>
              <a:gd name="T9" fmla="*/ 89096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00700" h="228600">
                <a:moveTo>
                  <a:pt x="0" y="228600"/>
                </a:moveTo>
                <a:lnTo>
                  <a:pt x="5600702" y="228600"/>
                </a:lnTo>
                <a:lnTo>
                  <a:pt x="560070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object 9"/>
          <p:cNvSpPr>
            <a:spLocks/>
          </p:cNvSpPr>
          <p:nvPr/>
        </p:nvSpPr>
        <p:spPr bwMode="auto">
          <a:xfrm>
            <a:off x="6499225" y="3528942"/>
            <a:ext cx="622300" cy="606425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6350 h 685800"/>
              <a:gd name="T4" fmla="*/ 315221 w 685800"/>
              <a:gd name="T5" fmla="*/ 12817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object 10"/>
          <p:cNvSpPr>
            <a:spLocks/>
          </p:cNvSpPr>
          <p:nvPr/>
        </p:nvSpPr>
        <p:spPr bwMode="auto">
          <a:xfrm>
            <a:off x="1801813" y="3151117"/>
            <a:ext cx="5253037" cy="68897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4156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4" name="object 11"/>
          <p:cNvSpPr>
            <a:spLocks/>
          </p:cNvSpPr>
          <p:nvPr/>
        </p:nvSpPr>
        <p:spPr bwMode="auto">
          <a:xfrm>
            <a:off x="1824038" y="2819329"/>
            <a:ext cx="5126037" cy="201613"/>
          </a:xfrm>
          <a:custGeom>
            <a:avLst/>
            <a:gdLst>
              <a:gd name="T0" fmla="*/ 0 w 5638800"/>
              <a:gd name="T1" fmla="*/ 83679 h 228600"/>
              <a:gd name="T2" fmla="*/ 2629949 w 5638800"/>
              <a:gd name="T3" fmla="*/ 83679 h 228600"/>
              <a:gd name="T4" fmla="*/ 2629949 w 5638800"/>
              <a:gd name="T5" fmla="*/ 0 h 228600"/>
              <a:gd name="T6" fmla="*/ 0 w 5638800"/>
              <a:gd name="T7" fmla="*/ 0 h 228600"/>
              <a:gd name="T8" fmla="*/ 0 w 5638800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8800" h="228600">
                <a:moveTo>
                  <a:pt x="0" y="228600"/>
                </a:moveTo>
                <a:lnTo>
                  <a:pt x="5638805" y="228600"/>
                </a:lnTo>
                <a:lnTo>
                  <a:pt x="563880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5" name="object 12"/>
          <p:cNvSpPr>
            <a:spLocks/>
          </p:cNvSpPr>
          <p:nvPr/>
        </p:nvSpPr>
        <p:spPr bwMode="auto">
          <a:xfrm>
            <a:off x="6534150" y="2598473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6" name="object 13"/>
          <p:cNvSpPr>
            <a:spLocks/>
          </p:cNvSpPr>
          <p:nvPr/>
        </p:nvSpPr>
        <p:spPr bwMode="auto">
          <a:xfrm>
            <a:off x="1908175" y="2920929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4156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7" name="object 14"/>
          <p:cNvSpPr>
            <a:spLocks/>
          </p:cNvSpPr>
          <p:nvPr/>
        </p:nvSpPr>
        <p:spPr bwMode="auto">
          <a:xfrm>
            <a:off x="1822450" y="3286054"/>
            <a:ext cx="5127625" cy="201613"/>
          </a:xfrm>
          <a:custGeom>
            <a:avLst/>
            <a:gdLst>
              <a:gd name="T0" fmla="*/ 0 w 5640705"/>
              <a:gd name="T1" fmla="*/ 83679 h 228600"/>
              <a:gd name="T2" fmla="*/ 2630097 w 5640705"/>
              <a:gd name="T3" fmla="*/ 83679 h 228600"/>
              <a:gd name="T4" fmla="*/ 2630097 w 5640705"/>
              <a:gd name="T5" fmla="*/ 0 h 228600"/>
              <a:gd name="T6" fmla="*/ 0 w 5640705"/>
              <a:gd name="T7" fmla="*/ 0 h 228600"/>
              <a:gd name="T8" fmla="*/ 0 w 5640705"/>
              <a:gd name="T9" fmla="*/ 8367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40705" h="228600">
                <a:moveTo>
                  <a:pt x="0" y="228600"/>
                </a:moveTo>
                <a:lnTo>
                  <a:pt x="5640387" y="228600"/>
                </a:lnTo>
                <a:lnTo>
                  <a:pt x="5640387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8" name="object 15"/>
          <p:cNvSpPr>
            <a:spLocks/>
          </p:cNvSpPr>
          <p:nvPr/>
        </p:nvSpPr>
        <p:spPr bwMode="auto">
          <a:xfrm>
            <a:off x="6534150" y="3084442"/>
            <a:ext cx="623888" cy="604837"/>
          </a:xfrm>
          <a:custGeom>
            <a:avLst/>
            <a:gdLst>
              <a:gd name="T0" fmla="*/ 0 w 685800"/>
              <a:gd name="T1" fmla="*/ 0 h 685800"/>
              <a:gd name="T2" fmla="*/ 0 w 685800"/>
              <a:gd name="T3" fmla="*/ 251029 h 685800"/>
              <a:gd name="T4" fmla="*/ 321714 w 685800"/>
              <a:gd name="T5" fmla="*/ 125515 h 685800"/>
              <a:gd name="T6" fmla="*/ 0 w 685800"/>
              <a:gd name="T7" fmla="*/ 0 h 685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800" h="685800">
                <a:moveTo>
                  <a:pt x="0" y="0"/>
                </a:moveTo>
                <a:lnTo>
                  <a:pt x="0" y="685799"/>
                </a:lnTo>
                <a:lnTo>
                  <a:pt x="6857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9" name="object 16"/>
          <p:cNvSpPr>
            <a:spLocks/>
          </p:cNvSpPr>
          <p:nvPr/>
        </p:nvSpPr>
        <p:spPr bwMode="auto">
          <a:xfrm>
            <a:off x="1844675" y="3049517"/>
            <a:ext cx="4976813" cy="522287"/>
          </a:xfrm>
          <a:custGeom>
            <a:avLst/>
            <a:gdLst>
              <a:gd name="T0" fmla="*/ 0 w 5474970"/>
              <a:gd name="T1" fmla="*/ 140994 h 593089"/>
              <a:gd name="T2" fmla="*/ 111243 w 5474970"/>
              <a:gd name="T3" fmla="*/ 137797 h 593089"/>
              <a:gd name="T4" fmla="*/ 131397 w 5474970"/>
              <a:gd name="T5" fmla="*/ 132910 h 593089"/>
              <a:gd name="T6" fmla="*/ 148063 w 5474970"/>
              <a:gd name="T7" fmla="*/ 124267 h 593089"/>
              <a:gd name="T8" fmla="*/ 164342 w 5474970"/>
              <a:gd name="T9" fmla="*/ 112062 h 593089"/>
              <a:gd name="T10" fmla="*/ 178753 w 5474970"/>
              <a:gd name="T11" fmla="*/ 98613 h 593089"/>
              <a:gd name="T12" fmla="*/ 194349 w 5474970"/>
              <a:gd name="T13" fmla="*/ 82465 h 593089"/>
              <a:gd name="T14" fmla="*/ 199759 w 5474970"/>
              <a:gd name="T15" fmla="*/ 76739 h 593089"/>
              <a:gd name="T16" fmla="*/ 205254 w 5474970"/>
              <a:gd name="T17" fmla="*/ 70930 h 593089"/>
              <a:gd name="T18" fmla="*/ 216453 w 5474970"/>
              <a:gd name="T19" fmla="*/ 59285 h 593089"/>
              <a:gd name="T20" fmla="*/ 227857 w 5474970"/>
              <a:gd name="T21" fmla="*/ 47967 h 593089"/>
              <a:gd name="T22" fmla="*/ 239370 w 5474970"/>
              <a:gd name="T23" fmla="*/ 37412 h 593089"/>
              <a:gd name="T24" fmla="*/ 256647 w 5474970"/>
              <a:gd name="T25" fmla="*/ 23967 h 593089"/>
              <a:gd name="T26" fmla="*/ 273546 w 5474970"/>
              <a:gd name="T27" fmla="*/ 14551 h 593089"/>
              <a:gd name="T28" fmla="*/ 293722 w 5474970"/>
              <a:gd name="T29" fmla="*/ 6600 h 593089"/>
              <a:gd name="T30" fmla="*/ 313236 w 5474970"/>
              <a:gd name="T31" fmla="*/ 2255 h 593089"/>
              <a:gd name="T32" fmla="*/ 335205 w 5474970"/>
              <a:gd name="T33" fmla="*/ 425 h 593089"/>
              <a:gd name="T34" fmla="*/ 355168 w 5474970"/>
              <a:gd name="T35" fmla="*/ 48 h 593089"/>
              <a:gd name="T36" fmla="*/ 379581 w 5474970"/>
              <a:gd name="T37" fmla="*/ 14 h 593089"/>
              <a:gd name="T38" fmla="*/ 388935 w 5474970"/>
              <a:gd name="T39" fmla="*/ 0 h 593089"/>
              <a:gd name="T40" fmla="*/ 1498336 w 5474970"/>
              <a:gd name="T41" fmla="*/ 1334 h 593089"/>
              <a:gd name="T42" fmla="*/ 1522135 w 5474970"/>
              <a:gd name="T43" fmla="*/ 1895 h 593089"/>
              <a:gd name="T44" fmla="*/ 1544284 w 5474970"/>
              <a:gd name="T45" fmla="*/ 3655 h 593089"/>
              <a:gd name="T46" fmla="*/ 1564856 w 5474970"/>
              <a:gd name="T47" fmla="*/ 6535 h 593089"/>
              <a:gd name="T48" fmla="*/ 1583931 w 5474970"/>
              <a:gd name="T49" fmla="*/ 10461 h 593089"/>
              <a:gd name="T50" fmla="*/ 1601583 w 5474970"/>
              <a:gd name="T51" fmla="*/ 15356 h 593089"/>
              <a:gd name="T52" fmla="*/ 1617886 w 5474970"/>
              <a:gd name="T53" fmla="*/ 21145 h 593089"/>
              <a:gd name="T54" fmla="*/ 1639977 w 5474970"/>
              <a:gd name="T55" fmla="*/ 31334 h 593089"/>
              <a:gd name="T56" fmla="*/ 1659459 w 5474970"/>
              <a:gd name="T57" fmla="*/ 43104 h 593089"/>
              <a:gd name="T58" fmla="*/ 1676420 w 5474970"/>
              <a:gd name="T59" fmla="*/ 56414 h 593089"/>
              <a:gd name="T60" fmla="*/ 1689267 w 5474970"/>
              <a:gd name="T61" fmla="*/ 73409 h 593089"/>
              <a:gd name="T62" fmla="*/ 1695694 w 5474970"/>
              <a:gd name="T63" fmla="*/ 86555 h 593089"/>
              <a:gd name="T64" fmla="*/ 1700793 w 5474970"/>
              <a:gd name="T65" fmla="*/ 100621 h 593089"/>
              <a:gd name="T66" fmla="*/ 1704885 w 5474970"/>
              <a:gd name="T67" fmla="*/ 115147 h 593089"/>
              <a:gd name="T68" fmla="*/ 1708295 w 5474970"/>
              <a:gd name="T69" fmla="*/ 129676 h 593089"/>
              <a:gd name="T70" fmla="*/ 1711348 w 5474970"/>
              <a:gd name="T71" fmla="*/ 143754 h 593089"/>
              <a:gd name="T72" fmla="*/ 1712841 w 5474970"/>
              <a:gd name="T73" fmla="*/ 150482 h 593089"/>
              <a:gd name="T74" fmla="*/ 1717680 w 5474970"/>
              <a:gd name="T75" fmla="*/ 168726 h 593089"/>
              <a:gd name="T76" fmla="*/ 1724356 w 5474970"/>
              <a:gd name="T77" fmla="*/ 183836 h 593089"/>
              <a:gd name="T78" fmla="*/ 1734216 w 5474970"/>
              <a:gd name="T79" fmla="*/ 196342 h 593089"/>
              <a:gd name="T80" fmla="*/ 1751561 w 5474970"/>
              <a:gd name="T81" fmla="*/ 207156 h 593089"/>
              <a:gd name="T82" fmla="*/ 1774378 w 5474970"/>
              <a:gd name="T83" fmla="*/ 212617 h 593089"/>
              <a:gd name="T84" fmla="*/ 1795523 w 5474970"/>
              <a:gd name="T85" fmla="*/ 214091 h 593089"/>
              <a:gd name="T86" fmla="*/ 1803401 w 5474970"/>
              <a:gd name="T87" fmla="*/ 214206 h 593089"/>
              <a:gd name="T88" fmla="*/ 2342425 w 5474970"/>
              <a:gd name="T89" fmla="*/ 214202 h 593089"/>
              <a:gd name="T90" fmla="*/ 2350778 w 5474970"/>
              <a:gd name="T91" fmla="*/ 214444 h 593089"/>
              <a:gd name="T92" fmla="*/ 2371569 w 5474970"/>
              <a:gd name="T93" fmla="*/ 212483 h 593089"/>
              <a:gd name="T94" fmla="*/ 2391643 w 5474970"/>
              <a:gd name="T95" fmla="*/ 204646 h 593089"/>
              <a:gd name="T96" fmla="*/ 2406612 w 5474970"/>
              <a:gd name="T97" fmla="*/ 192477 h 593089"/>
              <a:gd name="T98" fmla="*/ 2417628 w 5474970"/>
              <a:gd name="T99" fmla="*/ 180752 h 593089"/>
              <a:gd name="T100" fmla="*/ 2421804 w 5474970"/>
              <a:gd name="T101" fmla="*/ 176230 h 593089"/>
              <a:gd name="T102" fmla="*/ 2434278 w 5474970"/>
              <a:gd name="T103" fmla="*/ 163458 h 593089"/>
              <a:gd name="T104" fmla="*/ 2446948 w 5474970"/>
              <a:gd name="T105" fmla="*/ 152942 h 593089"/>
              <a:gd name="T106" fmla="*/ 2464743 w 5474970"/>
              <a:gd name="T107" fmla="*/ 144769 h 593089"/>
              <a:gd name="T108" fmla="*/ 2484280 w 5474970"/>
              <a:gd name="T109" fmla="*/ 143481 h 593089"/>
              <a:gd name="T110" fmla="*/ 2507976 w 5474970"/>
              <a:gd name="T111" fmla="*/ 142949 h 593089"/>
              <a:gd name="T112" fmla="*/ 2527136 w 5474970"/>
              <a:gd name="T113" fmla="*/ 142656 h 593089"/>
              <a:gd name="T114" fmla="*/ 2533552 w 5474970"/>
              <a:gd name="T115" fmla="*/ 142562 h 593089"/>
              <a:gd name="T116" fmla="*/ 2539908 w 5474970"/>
              <a:gd name="T117" fmla="*/ 142464 h 593089"/>
              <a:gd name="T118" fmla="*/ 2546161 w 5474970"/>
              <a:gd name="T119" fmla="*/ 142360 h 593089"/>
              <a:gd name="T120" fmla="*/ 2552270 w 5474970"/>
              <a:gd name="T121" fmla="*/ 142246 h 5930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74970" h="593089">
                <a:moveTo>
                  <a:pt x="0" y="389839"/>
                </a:moveTo>
                <a:lnTo>
                  <a:pt x="238624" y="380999"/>
                </a:lnTo>
                <a:lnTo>
                  <a:pt x="281857" y="367488"/>
                </a:lnTo>
                <a:lnTo>
                  <a:pt x="317606" y="343591"/>
                </a:lnTo>
                <a:lnTo>
                  <a:pt x="352527" y="309845"/>
                </a:lnTo>
                <a:lnTo>
                  <a:pt x="383438" y="272659"/>
                </a:lnTo>
                <a:lnTo>
                  <a:pt x="416896" y="228013"/>
                </a:lnTo>
                <a:lnTo>
                  <a:pt x="428498" y="212178"/>
                </a:lnTo>
                <a:lnTo>
                  <a:pt x="440285" y="196116"/>
                </a:lnTo>
                <a:lnTo>
                  <a:pt x="464309" y="163918"/>
                </a:lnTo>
                <a:lnTo>
                  <a:pt x="488771" y="132626"/>
                </a:lnTo>
                <a:lnTo>
                  <a:pt x="513470" y="103444"/>
                </a:lnTo>
                <a:lnTo>
                  <a:pt x="550529" y="66268"/>
                </a:lnTo>
                <a:lnTo>
                  <a:pt x="586779" y="40234"/>
                </a:lnTo>
                <a:lnTo>
                  <a:pt x="630058" y="18250"/>
                </a:lnTo>
                <a:lnTo>
                  <a:pt x="671916" y="6234"/>
                </a:lnTo>
                <a:lnTo>
                  <a:pt x="719040" y="1174"/>
                </a:lnTo>
                <a:lnTo>
                  <a:pt x="761863" y="132"/>
                </a:lnTo>
                <a:lnTo>
                  <a:pt x="814230" y="39"/>
                </a:lnTo>
                <a:lnTo>
                  <a:pt x="834295" y="0"/>
                </a:lnTo>
                <a:lnTo>
                  <a:pt x="3214051" y="3688"/>
                </a:lnTo>
                <a:lnTo>
                  <a:pt x="3265099" y="5240"/>
                </a:lnTo>
                <a:lnTo>
                  <a:pt x="3312609" y="10104"/>
                </a:lnTo>
                <a:lnTo>
                  <a:pt x="3356741" y="18069"/>
                </a:lnTo>
                <a:lnTo>
                  <a:pt x="3397659" y="28924"/>
                </a:lnTo>
                <a:lnTo>
                  <a:pt x="3435523" y="42458"/>
                </a:lnTo>
                <a:lnTo>
                  <a:pt x="3470495" y="58462"/>
                </a:lnTo>
                <a:lnTo>
                  <a:pt x="3517882" y="86635"/>
                </a:lnTo>
                <a:lnTo>
                  <a:pt x="3559671" y="119178"/>
                </a:lnTo>
                <a:lnTo>
                  <a:pt x="3596055" y="155978"/>
                </a:lnTo>
                <a:lnTo>
                  <a:pt x="3623611" y="202974"/>
                </a:lnTo>
                <a:lnTo>
                  <a:pt x="3637400" y="239321"/>
                </a:lnTo>
                <a:lnTo>
                  <a:pt x="3648335" y="278208"/>
                </a:lnTo>
                <a:lnTo>
                  <a:pt x="3657113" y="318371"/>
                </a:lnTo>
                <a:lnTo>
                  <a:pt x="3664428" y="358546"/>
                </a:lnTo>
                <a:lnTo>
                  <a:pt x="3670976" y="397472"/>
                </a:lnTo>
                <a:lnTo>
                  <a:pt x="3674181" y="416071"/>
                </a:lnTo>
                <a:lnTo>
                  <a:pt x="3684559" y="466517"/>
                </a:lnTo>
                <a:lnTo>
                  <a:pt x="3698880" y="508293"/>
                </a:lnTo>
                <a:lnTo>
                  <a:pt x="3720032" y="542874"/>
                </a:lnTo>
                <a:lnTo>
                  <a:pt x="3757237" y="572770"/>
                </a:lnTo>
                <a:lnTo>
                  <a:pt x="3806180" y="587875"/>
                </a:lnTo>
                <a:lnTo>
                  <a:pt x="3851539" y="591948"/>
                </a:lnTo>
                <a:lnTo>
                  <a:pt x="3868438" y="592264"/>
                </a:lnTo>
                <a:lnTo>
                  <a:pt x="5024685" y="592256"/>
                </a:lnTo>
                <a:lnTo>
                  <a:pt x="5042605" y="592922"/>
                </a:lnTo>
                <a:lnTo>
                  <a:pt x="5087205" y="587500"/>
                </a:lnTo>
                <a:lnTo>
                  <a:pt x="5130264" y="565833"/>
                </a:lnTo>
                <a:lnTo>
                  <a:pt x="5162372" y="532188"/>
                </a:lnTo>
                <a:lnTo>
                  <a:pt x="5186002" y="499769"/>
                </a:lnTo>
                <a:lnTo>
                  <a:pt x="5194959" y="487261"/>
                </a:lnTo>
                <a:lnTo>
                  <a:pt x="5221720" y="451951"/>
                </a:lnTo>
                <a:lnTo>
                  <a:pt x="5248897" y="422876"/>
                </a:lnTo>
                <a:lnTo>
                  <a:pt x="5287069" y="400277"/>
                </a:lnTo>
                <a:lnTo>
                  <a:pt x="5328977" y="396717"/>
                </a:lnTo>
                <a:lnTo>
                  <a:pt x="5379808" y="395242"/>
                </a:lnTo>
                <a:lnTo>
                  <a:pt x="5420907" y="394436"/>
                </a:lnTo>
                <a:lnTo>
                  <a:pt x="5434669" y="394176"/>
                </a:lnTo>
                <a:lnTo>
                  <a:pt x="5448305" y="393906"/>
                </a:lnTo>
                <a:lnTo>
                  <a:pt x="5461720" y="393617"/>
                </a:lnTo>
                <a:lnTo>
                  <a:pt x="5474819" y="393299"/>
                </a:lnTo>
              </a:path>
            </a:pathLst>
          </a:custGeom>
          <a:noFill/>
          <a:ln w="4156">
            <a:solidFill>
              <a:srgbClr val="2323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4" name="object 17"/>
          <p:cNvSpPr>
            <a:spLocks/>
          </p:cNvSpPr>
          <p:nvPr/>
        </p:nvSpPr>
        <p:spPr bwMode="auto">
          <a:xfrm>
            <a:off x="2586038" y="2828854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1" name="object 18"/>
          <p:cNvSpPr>
            <a:spLocks/>
          </p:cNvSpPr>
          <p:nvPr/>
        </p:nvSpPr>
        <p:spPr bwMode="auto">
          <a:xfrm>
            <a:off x="2586038" y="2828854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2" name="object 19"/>
          <p:cNvSpPr>
            <a:spLocks/>
          </p:cNvSpPr>
          <p:nvPr/>
        </p:nvSpPr>
        <p:spPr bwMode="auto">
          <a:xfrm>
            <a:off x="4048125" y="3165404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3" name="object 20"/>
          <p:cNvSpPr>
            <a:spLocks/>
          </p:cNvSpPr>
          <p:nvPr/>
        </p:nvSpPr>
        <p:spPr bwMode="auto">
          <a:xfrm>
            <a:off x="4048125" y="3165404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8" name="object 21"/>
          <p:cNvSpPr>
            <a:spLocks/>
          </p:cNvSpPr>
          <p:nvPr/>
        </p:nvSpPr>
        <p:spPr bwMode="auto">
          <a:xfrm>
            <a:off x="5468938" y="3500367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5" name="object 22"/>
          <p:cNvSpPr>
            <a:spLocks/>
          </p:cNvSpPr>
          <p:nvPr/>
        </p:nvSpPr>
        <p:spPr bwMode="auto">
          <a:xfrm>
            <a:off x="5468938" y="3500367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85800" y="136525"/>
            <a:ext cx="8221663" cy="431800"/>
          </a:xfrm>
        </p:spPr>
        <p:txBody>
          <a:bodyPr lIns="0" tIns="0" rIns="0" bIns="0" rtlCol="0">
            <a:spAutoFit/>
          </a:bodyPr>
          <a:lstStyle/>
          <a:p>
            <a:pPr marL="11397"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2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</a:t>
            </a:r>
            <a:r>
              <a:rPr lang="en-US" sz="2500" dirty="0">
                <a:latin typeface="Calibri"/>
                <a:cs typeface="Calibri"/>
              </a:rPr>
              <a:t> </a:t>
            </a:r>
            <a:r>
              <a:rPr lang="en-US" spc="-27" dirty="0">
                <a:latin typeface="Calibri"/>
                <a:cs typeface="Calibri"/>
              </a:rPr>
              <a:t>MPTC</a:t>
            </a:r>
            <a:r>
              <a:rPr lang="en-US" spc="-22" dirty="0">
                <a:latin typeface="Calibri"/>
                <a:cs typeface="Calibri"/>
              </a:rPr>
              <a:t>P</a:t>
            </a:r>
            <a:r>
              <a:rPr lang="en-US" spc="3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Should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Use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spc="-9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ﬁcien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9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</a:t>
            </a:r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hs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0188" y="3163817"/>
            <a:ext cx="1063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397">
              <a:defRPr/>
            </a:pP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12</a:t>
            </a:r>
            <a:r>
              <a:rPr lang="en-US" i="1" spc="-9" dirty="0">
                <a:solidFill>
                  <a:srgbClr val="0000FF"/>
                </a:solidFill>
                <a:latin typeface="Calibri"/>
                <a:cs typeface="Calibri"/>
              </a:rPr>
              <a:t>Mb/s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2728" name="TextBox 3"/>
          <p:cNvSpPr txBox="1">
            <a:spLocks noChangeArrowheads="1"/>
          </p:cNvSpPr>
          <p:nvPr/>
        </p:nvSpPr>
        <p:spPr bwMode="auto">
          <a:xfrm>
            <a:off x="7131050" y="2733604"/>
            <a:ext cx="108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72729" name="TextBox 27"/>
          <p:cNvSpPr txBox="1">
            <a:spLocks noChangeArrowheads="1"/>
          </p:cNvSpPr>
          <p:nvPr/>
        </p:nvSpPr>
        <p:spPr bwMode="auto">
          <a:xfrm>
            <a:off x="7151688" y="3147942"/>
            <a:ext cx="108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72730" name="TextBox 29"/>
          <p:cNvSpPr txBox="1">
            <a:spLocks noChangeArrowheads="1"/>
          </p:cNvSpPr>
          <p:nvPr/>
        </p:nvSpPr>
        <p:spPr bwMode="auto">
          <a:xfrm>
            <a:off x="7170738" y="3559104"/>
            <a:ext cx="108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i="1">
                <a:latin typeface="Calibri" charset="0"/>
                <a:cs typeface="Calibri" charset="0"/>
              </a:rPr>
              <a:t>12Mb/s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1663" cy="4572000"/>
          </a:xfrm>
        </p:spPr>
        <p:txBody>
          <a:bodyPr/>
          <a:lstStyle/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20" dirty="0">
              <a:solidFill>
                <a:srgbClr val="232323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Theoretical solution </a:t>
            </a:r>
            <a:r>
              <a:rPr lang="en-US" sz="1700" dirty="0">
                <a:solidFill>
                  <a:srgbClr val="1F1F1F"/>
                </a:solidFill>
                <a:latin typeface="Calibri"/>
                <a:cs typeface="Calibri"/>
              </a:rPr>
              <a:t>(Kelly + Voice 2005)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MPTCP should send </a:t>
            </a:r>
            <a:r>
              <a:rPr lang="en-US" dirty="0">
                <a:solidFill>
                  <a:srgbClr val="292929"/>
                </a:solidFill>
                <a:latin typeface="Calibri"/>
                <a:cs typeface="Calibri"/>
              </a:rPr>
              <a:t>all its trafﬁc on its least-congested paths.</a:t>
            </a:r>
          </a:p>
          <a:p>
            <a:pPr lvl="1">
              <a:lnSpc>
                <a:spcPts val="2145"/>
              </a:lnSpc>
              <a:buFont typeface="Wingdings" charset="2"/>
              <a:buChar char="§"/>
              <a:defRPr/>
            </a:pP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Theorem: This will lead to the most efficient allocation possible, given a network topology and a set of available paths.</a:t>
            </a: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72732" name="TextBox 2"/>
          <p:cNvSpPr txBox="1">
            <a:spLocks noChangeArrowheads="1"/>
          </p:cNvSpPr>
          <p:nvPr/>
        </p:nvSpPr>
        <p:spPr bwMode="auto">
          <a:xfrm>
            <a:off x="182563" y="6469063"/>
            <a:ext cx="84629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0">
                <a:latin typeface="Calibri" charset="0"/>
                <a:cs typeface="Calibri" charset="0"/>
              </a:rPr>
              <a:t>F. Kelly and T. Voice: </a:t>
            </a:r>
            <a:r>
              <a:rPr lang="en-US" sz="1100" b="0"/>
              <a:t>Stability of end-to-end algorithms for joint routing and rate control, ACM SIGCOMM Communication Review, 2005</a:t>
            </a:r>
            <a:endParaRPr lang="en-US" sz="1100" b="0">
              <a:latin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EC2DA-96A4-3045-8DC9-ED408CEEFAF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 charset="0"/>
              <a:buChar char="-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>
                <a:latin typeface="Calibri"/>
                <a:cs typeface="Calibri"/>
              </a:rPr>
              <a:t>Assume there are 3 MPTCP connections, each consisting of 2 </a:t>
            </a:r>
            <a:r>
              <a:rPr lang="en-US" b="0" dirty="0" err="1">
                <a:latin typeface="Calibri"/>
                <a:cs typeface="Calibri"/>
              </a:rPr>
              <a:t>subflows</a:t>
            </a:r>
            <a:endParaRPr lang="en-US" b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1"/>
          </p:nvPr>
        </p:nvSpPr>
        <p:spPr>
          <a:xfrm>
            <a:off x="685800" y="1682745"/>
            <a:ext cx="7772400" cy="4572000"/>
          </a:xfrm>
        </p:spPr>
        <p:txBody>
          <a:bodyPr/>
          <a:lstStyle/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endParaRPr lang="en-US" dirty="0">
              <a:solidFill>
                <a:srgbClr val="1F1F1F"/>
              </a:solidFill>
              <a:latin typeface="Calibri" charset="0"/>
              <a:cs typeface="Calibri" charset="0"/>
            </a:endParaRPr>
          </a:p>
          <a:p>
            <a:pPr marL="12700" algn="just"/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Goal 3a. </a:t>
            </a:r>
          </a:p>
          <a:p>
            <a:pPr marL="412750" lvl="1" algn="just"/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A Multipath TCP user should get at least as much throughput as a single-path TCP would on the best of the available paths</a:t>
            </a:r>
            <a:endParaRPr lang="en-US" dirty="0">
              <a:latin typeface="Calibri" charset="0"/>
              <a:cs typeface="Calibri" charset="0"/>
            </a:endParaRPr>
          </a:p>
          <a:p>
            <a:pPr marL="12700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Goal 3b. </a:t>
            </a:r>
          </a:p>
          <a:p>
            <a:pPr marL="412750" lvl="1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A Multipath TCP flow should take no more capacity on any link than a single-path TCP would</a:t>
            </a:r>
          </a:p>
          <a:p>
            <a:pPr marL="412750" lvl="1" algn="just">
              <a:spcBef>
                <a:spcPts val="475"/>
              </a:spcBef>
            </a:pPr>
            <a:r>
              <a:rPr lang="en-US" dirty="0">
                <a:solidFill>
                  <a:srgbClr val="1F1F1F"/>
                </a:solidFill>
                <a:latin typeface="Calibri" charset="0"/>
                <a:cs typeface="Calibri" charset="0"/>
              </a:rPr>
              <a:t>This is actually Design Goal 1</a:t>
            </a:r>
            <a:endParaRPr lang="en-US" dirty="0">
              <a:latin typeface="Calibri" charset="0"/>
              <a:cs typeface="Calibri" charset="0"/>
            </a:endParaRPr>
          </a:p>
          <a:p>
            <a:pPr marL="12700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Design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Goal</a:t>
            </a:r>
            <a:r>
              <a:rPr lang="en-US" sz="2400" spc="67" dirty="0">
                <a:solidFill>
                  <a:srgbClr val="660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660000"/>
                </a:solidFill>
                <a:latin typeface="Calibri"/>
                <a:cs typeface="Calibri"/>
              </a:rPr>
              <a:t>3</a:t>
            </a:r>
            <a:r>
              <a:rPr lang="en-US" sz="2500" spc="-9" dirty="0">
                <a:solidFill>
                  <a:srgbClr val="660000"/>
                </a:solidFill>
                <a:latin typeface="Calibri"/>
                <a:cs typeface="Calibri"/>
              </a:rPr>
              <a:t>: </a:t>
            </a:r>
            <a:r>
              <a:rPr lang="en-US" spc="-9" dirty="0">
                <a:latin typeface="Calibri"/>
                <a:cs typeface="Calibri"/>
              </a:rPr>
              <a:t>Perform as well as TCP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9D0AD8-F167-2140-AF03-EF8B1EA5A27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1959075" y="1700462"/>
            <a:ext cx="3108325" cy="655638"/>
          </a:xfrm>
          <a:custGeom>
            <a:avLst/>
            <a:gdLst>
              <a:gd name="connsiteX0" fmla="*/ 0 w 2328530"/>
              <a:gd name="connsiteY0" fmla="*/ 411125 h 517451"/>
              <a:gd name="connsiteX1" fmla="*/ 446567 w 2328530"/>
              <a:gd name="connsiteY1" fmla="*/ 464288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11125 h 517451"/>
              <a:gd name="connsiteX1" fmla="*/ 511338 w 2328530"/>
              <a:gd name="connsiteY1" fmla="*/ 413116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05256 h 511582"/>
              <a:gd name="connsiteX1" fmla="*/ 511338 w 2328530"/>
              <a:gd name="connsiteY1" fmla="*/ 407247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398499 h 464284"/>
              <a:gd name="connsiteX1" fmla="*/ 368462 w 2328530"/>
              <a:gd name="connsiteY1" fmla="*/ 400489 h 464284"/>
              <a:gd name="connsiteX2" fmla="*/ 725652 w 2328530"/>
              <a:gd name="connsiteY2" fmla="*/ 114738 h 464284"/>
              <a:gd name="connsiteX3" fmla="*/ 1690577 w 2328530"/>
              <a:gd name="connsiteY3" fmla="*/ 47625 h 464284"/>
              <a:gd name="connsiteX4" fmla="*/ 1940098 w 2328530"/>
              <a:gd name="connsiteY4" fmla="*/ 400489 h 464284"/>
              <a:gd name="connsiteX5" fmla="*/ 2328530 w 2328530"/>
              <a:gd name="connsiteY5" fmla="*/ 430397 h 464284"/>
              <a:gd name="connsiteX6" fmla="*/ 2328530 w 2328530"/>
              <a:gd name="connsiteY6" fmla="*/ 430397 h 464284"/>
              <a:gd name="connsiteX0" fmla="*/ 0 w 2328530"/>
              <a:gd name="connsiteY0" fmla="*/ 331387 h 385987"/>
              <a:gd name="connsiteX1" fmla="*/ 368462 w 2328530"/>
              <a:gd name="connsiteY1" fmla="*/ 333377 h 385987"/>
              <a:gd name="connsiteX2" fmla="*/ 725652 w 2328530"/>
              <a:gd name="connsiteY2" fmla="*/ 47626 h 385987"/>
              <a:gd name="connsiteX3" fmla="*/ 1654346 w 2328530"/>
              <a:gd name="connsiteY3" fmla="*/ 47625 h 385987"/>
              <a:gd name="connsiteX4" fmla="*/ 1940098 w 2328530"/>
              <a:gd name="connsiteY4" fmla="*/ 333377 h 385987"/>
              <a:gd name="connsiteX5" fmla="*/ 2328530 w 2328530"/>
              <a:gd name="connsiteY5" fmla="*/ 363285 h 385987"/>
              <a:gd name="connsiteX6" fmla="*/ 2328530 w 2328530"/>
              <a:gd name="connsiteY6" fmla="*/ 363285 h 385987"/>
              <a:gd name="connsiteX0" fmla="*/ 0 w 2328530"/>
              <a:gd name="connsiteY0" fmla="*/ 331387 h 389771"/>
              <a:gd name="connsiteX1" fmla="*/ 71438 w 2328530"/>
              <a:gd name="connsiteY1" fmla="*/ 385987 h 389771"/>
              <a:gd name="connsiteX2" fmla="*/ 368462 w 2328530"/>
              <a:gd name="connsiteY2" fmla="*/ 333377 h 389771"/>
              <a:gd name="connsiteX3" fmla="*/ 725652 w 2328530"/>
              <a:gd name="connsiteY3" fmla="*/ 47626 h 389771"/>
              <a:gd name="connsiteX4" fmla="*/ 1654346 w 2328530"/>
              <a:gd name="connsiteY4" fmla="*/ 47625 h 389771"/>
              <a:gd name="connsiteX5" fmla="*/ 1940098 w 2328530"/>
              <a:gd name="connsiteY5" fmla="*/ 333377 h 389771"/>
              <a:gd name="connsiteX6" fmla="*/ 2328530 w 2328530"/>
              <a:gd name="connsiteY6" fmla="*/ 363285 h 389771"/>
              <a:gd name="connsiteX7" fmla="*/ 2328530 w 2328530"/>
              <a:gd name="connsiteY7" fmla="*/ 363285 h 389771"/>
              <a:gd name="connsiteX0" fmla="*/ 0 w 2257092"/>
              <a:gd name="connsiteY0" fmla="*/ 385987 h 389771"/>
              <a:gd name="connsiteX1" fmla="*/ 297024 w 2257092"/>
              <a:gd name="connsiteY1" fmla="*/ 333377 h 389771"/>
              <a:gd name="connsiteX2" fmla="*/ 654214 w 2257092"/>
              <a:gd name="connsiteY2" fmla="*/ 47626 h 389771"/>
              <a:gd name="connsiteX3" fmla="*/ 1582908 w 2257092"/>
              <a:gd name="connsiteY3" fmla="*/ 47625 h 389771"/>
              <a:gd name="connsiteX4" fmla="*/ 1868660 w 2257092"/>
              <a:gd name="connsiteY4" fmla="*/ 333377 h 389771"/>
              <a:gd name="connsiteX5" fmla="*/ 2257092 w 2257092"/>
              <a:gd name="connsiteY5" fmla="*/ 363285 h 389771"/>
              <a:gd name="connsiteX6" fmla="*/ 2257092 w 2257092"/>
              <a:gd name="connsiteY6" fmla="*/ 363285 h 3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92" h="389771">
                <a:moveTo>
                  <a:pt x="0" y="385987"/>
                </a:moveTo>
                <a:cubicBezTo>
                  <a:pt x="61410" y="386319"/>
                  <a:pt x="187988" y="389771"/>
                  <a:pt x="297024" y="333377"/>
                </a:cubicBezTo>
                <a:cubicBezTo>
                  <a:pt x="406060" y="276984"/>
                  <a:pt x="439900" y="95251"/>
                  <a:pt x="654214" y="47626"/>
                </a:cubicBezTo>
                <a:cubicBezTo>
                  <a:pt x="868528" y="1"/>
                  <a:pt x="1380500" y="0"/>
                  <a:pt x="1582908" y="47625"/>
                </a:cubicBezTo>
                <a:cubicBezTo>
                  <a:pt x="1785316" y="95250"/>
                  <a:pt x="1756296" y="280767"/>
                  <a:pt x="1868660" y="333377"/>
                </a:cubicBezTo>
                <a:cubicBezTo>
                  <a:pt x="1981024" y="385987"/>
                  <a:pt x="2192353" y="358300"/>
                  <a:pt x="2257092" y="363285"/>
                </a:cubicBezTo>
                <a:lnTo>
                  <a:pt x="2257092" y="363285"/>
                </a:lnTo>
              </a:path>
            </a:pathLst>
          </a:custGeom>
          <a:ln w="762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TextBox 5"/>
          <p:cNvSpPr txBox="1"/>
          <p:nvPr/>
        </p:nvSpPr>
        <p:spPr>
          <a:xfrm>
            <a:off x="4419328" y="1217365"/>
            <a:ext cx="335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r>
              <a:rPr lang="en-US" dirty="0">
                <a:solidFill>
                  <a:schemeClr val="bg1"/>
                </a:solidFill>
              </a:rPr>
              <a:t> path: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high loss, small RTT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336" y="2585517"/>
            <a:ext cx="378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3G path: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low loss, high RTT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nexu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532" y="1577405"/>
            <a:ext cx="720080" cy="1555248"/>
          </a:xfrm>
          <a:prstGeom prst="rect">
            <a:avLst/>
          </a:prstGeom>
          <a:effectLst>
            <a:outerShdw blurRad="101600" dist="114300" dir="6660000" algn="t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9" name="Freeform 8"/>
          <p:cNvSpPr>
            <a:spLocks noChangeArrowheads="1"/>
          </p:cNvSpPr>
          <p:nvPr/>
        </p:nvSpPr>
        <p:spPr bwMode="auto">
          <a:xfrm flipV="1">
            <a:off x="2094012" y="2467225"/>
            <a:ext cx="2935288" cy="657225"/>
          </a:xfrm>
          <a:custGeom>
            <a:avLst/>
            <a:gdLst>
              <a:gd name="T0" fmla="*/ 0 w 2284006"/>
              <a:gd name="T1" fmla="*/ 386502 h 388664"/>
              <a:gd name="T2" fmla="*/ 322890 w 2284006"/>
              <a:gd name="T3" fmla="*/ 339663 h 388664"/>
              <a:gd name="T4" fmla="*/ 678924 w 2284006"/>
              <a:gd name="T5" fmla="*/ 48524 h 388664"/>
              <a:gd name="T6" fmla="*/ 1604613 w 2284006"/>
              <a:gd name="T7" fmla="*/ 48523 h 388664"/>
              <a:gd name="T8" fmla="*/ 1889441 w 2284006"/>
              <a:gd name="T9" fmla="*/ 339663 h 388664"/>
              <a:gd name="T10" fmla="*/ 2276616 w 2284006"/>
              <a:gd name="T11" fmla="*/ 370135 h 388664"/>
              <a:gd name="T12" fmla="*/ 2276616 w 2284006"/>
              <a:gd name="T13" fmla="*/ 370135 h 388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4006"/>
              <a:gd name="T22" fmla="*/ 0 h 388664"/>
              <a:gd name="T23" fmla="*/ 2284006 w 2284006"/>
              <a:gd name="T24" fmla="*/ 388664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37311"/>
              <a:gd name="connsiteY0" fmla="*/ 379349 h 388664"/>
              <a:gd name="connsiteX1" fmla="*/ 323938 w 2137311"/>
              <a:gd name="connsiteY1" fmla="*/ 333377 h 388664"/>
              <a:gd name="connsiteX2" fmla="*/ 681128 w 2137311"/>
              <a:gd name="connsiteY2" fmla="*/ 47626 h 388664"/>
              <a:gd name="connsiteX3" fmla="*/ 1609822 w 2137311"/>
              <a:gd name="connsiteY3" fmla="*/ 47625 h 388664"/>
              <a:gd name="connsiteX4" fmla="*/ 1895574 w 2137311"/>
              <a:gd name="connsiteY4" fmla="*/ 333377 h 388664"/>
              <a:gd name="connsiteX5" fmla="*/ 2137311 w 2137311"/>
              <a:gd name="connsiteY5" fmla="*/ 373840 h 388664"/>
              <a:gd name="connsiteX0" fmla="*/ 0 w 2132996"/>
              <a:gd name="connsiteY0" fmla="*/ 379349 h 389505"/>
              <a:gd name="connsiteX1" fmla="*/ 323938 w 2132996"/>
              <a:gd name="connsiteY1" fmla="*/ 333377 h 389505"/>
              <a:gd name="connsiteX2" fmla="*/ 681128 w 2132996"/>
              <a:gd name="connsiteY2" fmla="*/ 47626 h 389505"/>
              <a:gd name="connsiteX3" fmla="*/ 1609822 w 2132996"/>
              <a:gd name="connsiteY3" fmla="*/ 47625 h 389505"/>
              <a:gd name="connsiteX4" fmla="*/ 1895574 w 2132996"/>
              <a:gd name="connsiteY4" fmla="*/ 333377 h 389505"/>
              <a:gd name="connsiteX5" fmla="*/ 2132996 w 2132996"/>
              <a:gd name="connsiteY5" fmla="*/ 384396 h 38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996" h="389505">
                <a:moveTo>
                  <a:pt x="0" y="379349"/>
                </a:moveTo>
                <a:cubicBezTo>
                  <a:pt x="61410" y="379681"/>
                  <a:pt x="210417" y="388664"/>
                  <a:pt x="323938" y="333377"/>
                </a:cubicBezTo>
                <a:cubicBezTo>
                  <a:pt x="437459" y="278090"/>
                  <a:pt x="466814" y="95251"/>
                  <a:pt x="681128" y="47626"/>
                </a:cubicBezTo>
                <a:cubicBezTo>
                  <a:pt x="895442" y="1"/>
                  <a:pt x="1407414" y="0"/>
                  <a:pt x="1609822" y="47625"/>
                </a:cubicBezTo>
                <a:cubicBezTo>
                  <a:pt x="1812230" y="95250"/>
                  <a:pt x="1808379" y="277249"/>
                  <a:pt x="1895574" y="333377"/>
                </a:cubicBezTo>
                <a:cubicBezTo>
                  <a:pt x="1982769" y="389505"/>
                  <a:pt x="2038055" y="386448"/>
                  <a:pt x="2132996" y="384396"/>
                </a:cubicBezTo>
              </a:path>
            </a:pathLst>
          </a:custGeom>
          <a:noFill/>
          <a:ln w="76200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rot="1080000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 flipV="1">
            <a:off x="2094012" y="2467225"/>
            <a:ext cx="2935288" cy="657225"/>
          </a:xfrm>
          <a:custGeom>
            <a:avLst/>
            <a:gdLst>
              <a:gd name="T0" fmla="*/ 0 w 2284006"/>
              <a:gd name="T1" fmla="*/ 386502 h 388664"/>
              <a:gd name="T2" fmla="*/ 322890 w 2284006"/>
              <a:gd name="T3" fmla="*/ 339663 h 388664"/>
              <a:gd name="T4" fmla="*/ 678924 w 2284006"/>
              <a:gd name="T5" fmla="*/ 48524 h 388664"/>
              <a:gd name="T6" fmla="*/ 1604613 w 2284006"/>
              <a:gd name="T7" fmla="*/ 48523 h 388664"/>
              <a:gd name="T8" fmla="*/ 1889441 w 2284006"/>
              <a:gd name="T9" fmla="*/ 339663 h 388664"/>
              <a:gd name="T10" fmla="*/ 2276616 w 2284006"/>
              <a:gd name="T11" fmla="*/ 370135 h 388664"/>
              <a:gd name="T12" fmla="*/ 2276616 w 2284006"/>
              <a:gd name="T13" fmla="*/ 370135 h 388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4006"/>
              <a:gd name="T22" fmla="*/ 0 h 388664"/>
              <a:gd name="T23" fmla="*/ 2284006 w 2284006"/>
              <a:gd name="T24" fmla="*/ 388664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41626"/>
              <a:gd name="connsiteY0" fmla="*/ 379349 h 388664"/>
              <a:gd name="connsiteX1" fmla="*/ 323938 w 2141626"/>
              <a:gd name="connsiteY1" fmla="*/ 333377 h 388664"/>
              <a:gd name="connsiteX2" fmla="*/ 681128 w 2141626"/>
              <a:gd name="connsiteY2" fmla="*/ 47626 h 388664"/>
              <a:gd name="connsiteX3" fmla="*/ 1609822 w 2141626"/>
              <a:gd name="connsiteY3" fmla="*/ 47625 h 388664"/>
              <a:gd name="connsiteX4" fmla="*/ 1895574 w 2141626"/>
              <a:gd name="connsiteY4" fmla="*/ 333377 h 388664"/>
              <a:gd name="connsiteX5" fmla="*/ 2141626 w 2141626"/>
              <a:gd name="connsiteY5" fmla="*/ 370322 h 388664"/>
              <a:gd name="connsiteX0" fmla="*/ 0 w 2137311"/>
              <a:gd name="connsiteY0" fmla="*/ 379349 h 388664"/>
              <a:gd name="connsiteX1" fmla="*/ 323938 w 2137311"/>
              <a:gd name="connsiteY1" fmla="*/ 333377 h 388664"/>
              <a:gd name="connsiteX2" fmla="*/ 681128 w 2137311"/>
              <a:gd name="connsiteY2" fmla="*/ 47626 h 388664"/>
              <a:gd name="connsiteX3" fmla="*/ 1609822 w 2137311"/>
              <a:gd name="connsiteY3" fmla="*/ 47625 h 388664"/>
              <a:gd name="connsiteX4" fmla="*/ 1895574 w 2137311"/>
              <a:gd name="connsiteY4" fmla="*/ 333377 h 388664"/>
              <a:gd name="connsiteX5" fmla="*/ 2137311 w 2137311"/>
              <a:gd name="connsiteY5" fmla="*/ 373840 h 388664"/>
              <a:gd name="connsiteX0" fmla="*/ 0 w 2132996"/>
              <a:gd name="connsiteY0" fmla="*/ 379349 h 389505"/>
              <a:gd name="connsiteX1" fmla="*/ 323938 w 2132996"/>
              <a:gd name="connsiteY1" fmla="*/ 333377 h 389505"/>
              <a:gd name="connsiteX2" fmla="*/ 681128 w 2132996"/>
              <a:gd name="connsiteY2" fmla="*/ 47626 h 389505"/>
              <a:gd name="connsiteX3" fmla="*/ 1609822 w 2132996"/>
              <a:gd name="connsiteY3" fmla="*/ 47625 h 389505"/>
              <a:gd name="connsiteX4" fmla="*/ 1895574 w 2132996"/>
              <a:gd name="connsiteY4" fmla="*/ 333377 h 389505"/>
              <a:gd name="connsiteX5" fmla="*/ 2132996 w 2132996"/>
              <a:gd name="connsiteY5" fmla="*/ 384396 h 38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996" h="389505">
                <a:moveTo>
                  <a:pt x="0" y="379349"/>
                </a:moveTo>
                <a:cubicBezTo>
                  <a:pt x="61410" y="379681"/>
                  <a:pt x="210417" y="388664"/>
                  <a:pt x="323938" y="333377"/>
                </a:cubicBezTo>
                <a:cubicBezTo>
                  <a:pt x="437459" y="278090"/>
                  <a:pt x="466814" y="95251"/>
                  <a:pt x="681128" y="47626"/>
                </a:cubicBezTo>
                <a:cubicBezTo>
                  <a:pt x="895442" y="1"/>
                  <a:pt x="1407414" y="0"/>
                  <a:pt x="1609822" y="47625"/>
                </a:cubicBezTo>
                <a:cubicBezTo>
                  <a:pt x="1812230" y="95250"/>
                  <a:pt x="1808379" y="277249"/>
                  <a:pt x="1895574" y="333377"/>
                </a:cubicBezTo>
                <a:cubicBezTo>
                  <a:pt x="1982769" y="389505"/>
                  <a:pt x="2038055" y="386448"/>
                  <a:pt x="2132996" y="384396"/>
                </a:cubicBezTo>
              </a:path>
            </a:pathLst>
          </a:custGeom>
          <a:noFill/>
          <a:ln w="76200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rot="10800000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728" y="1369765"/>
            <a:ext cx="335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/>
              <a:t>WiFi</a:t>
            </a:r>
            <a:r>
              <a:rPr lang="en-US" b="0" dirty="0"/>
              <a:t> path: </a:t>
            </a:r>
            <a:br>
              <a:rPr lang="en-US" b="0" dirty="0"/>
            </a:br>
            <a:r>
              <a:rPr lang="en-US" b="0" dirty="0"/>
              <a:t>small RTT</a:t>
            </a:r>
            <a:endParaRPr lang="en-GB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213900" y="2522999"/>
            <a:ext cx="378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cellular path: </a:t>
            </a:r>
            <a:br>
              <a:rPr lang="en-US" b="0" dirty="0">
                <a:solidFill>
                  <a:srgbClr val="000000"/>
                </a:solidFill>
              </a:rPr>
            </a:br>
            <a:r>
              <a:rPr lang="en-US" b="0" dirty="0">
                <a:solidFill>
                  <a:srgbClr val="000000"/>
                </a:solidFill>
              </a:rPr>
              <a:t>high RTT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 rot="10800000">
            <a:off x="1955171" y="2331543"/>
            <a:ext cx="3108325" cy="655638"/>
          </a:xfrm>
          <a:custGeom>
            <a:avLst/>
            <a:gdLst>
              <a:gd name="connsiteX0" fmla="*/ 0 w 2328530"/>
              <a:gd name="connsiteY0" fmla="*/ 411125 h 517451"/>
              <a:gd name="connsiteX1" fmla="*/ 446567 w 2328530"/>
              <a:gd name="connsiteY1" fmla="*/ 464288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11125 h 517451"/>
              <a:gd name="connsiteX1" fmla="*/ 511338 w 2328530"/>
              <a:gd name="connsiteY1" fmla="*/ 413116 h 517451"/>
              <a:gd name="connsiteX2" fmla="*/ 659219 w 2328530"/>
              <a:gd name="connsiteY2" fmla="*/ 92149 h 517451"/>
              <a:gd name="connsiteX3" fmla="*/ 1690577 w 2328530"/>
              <a:gd name="connsiteY3" fmla="*/ 60251 h 517451"/>
              <a:gd name="connsiteX4" fmla="*/ 1977656 w 2328530"/>
              <a:gd name="connsiteY4" fmla="*/ 453656 h 517451"/>
              <a:gd name="connsiteX5" fmla="*/ 2328530 w 2328530"/>
              <a:gd name="connsiteY5" fmla="*/ 443023 h 517451"/>
              <a:gd name="connsiteX6" fmla="*/ 2328530 w 2328530"/>
              <a:gd name="connsiteY6" fmla="*/ 443023 h 517451"/>
              <a:gd name="connsiteX0" fmla="*/ 0 w 2328530"/>
              <a:gd name="connsiteY0" fmla="*/ 405256 h 511582"/>
              <a:gd name="connsiteX1" fmla="*/ 511338 w 2328530"/>
              <a:gd name="connsiteY1" fmla="*/ 407247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405256 h 511582"/>
              <a:gd name="connsiteX1" fmla="*/ 368462 w 2328530"/>
              <a:gd name="connsiteY1" fmla="*/ 407246 h 511582"/>
              <a:gd name="connsiteX2" fmla="*/ 725652 w 2328530"/>
              <a:gd name="connsiteY2" fmla="*/ 121495 h 511582"/>
              <a:gd name="connsiteX3" fmla="*/ 1690577 w 2328530"/>
              <a:gd name="connsiteY3" fmla="*/ 54382 h 511582"/>
              <a:gd name="connsiteX4" fmla="*/ 1977656 w 2328530"/>
              <a:gd name="connsiteY4" fmla="*/ 447787 h 511582"/>
              <a:gd name="connsiteX5" fmla="*/ 2328530 w 2328530"/>
              <a:gd name="connsiteY5" fmla="*/ 437154 h 511582"/>
              <a:gd name="connsiteX6" fmla="*/ 2328530 w 2328530"/>
              <a:gd name="connsiteY6" fmla="*/ 437154 h 511582"/>
              <a:gd name="connsiteX0" fmla="*/ 0 w 2328530"/>
              <a:gd name="connsiteY0" fmla="*/ 398499 h 464284"/>
              <a:gd name="connsiteX1" fmla="*/ 368462 w 2328530"/>
              <a:gd name="connsiteY1" fmla="*/ 400489 h 464284"/>
              <a:gd name="connsiteX2" fmla="*/ 725652 w 2328530"/>
              <a:gd name="connsiteY2" fmla="*/ 114738 h 464284"/>
              <a:gd name="connsiteX3" fmla="*/ 1690577 w 2328530"/>
              <a:gd name="connsiteY3" fmla="*/ 47625 h 464284"/>
              <a:gd name="connsiteX4" fmla="*/ 1940098 w 2328530"/>
              <a:gd name="connsiteY4" fmla="*/ 400489 h 464284"/>
              <a:gd name="connsiteX5" fmla="*/ 2328530 w 2328530"/>
              <a:gd name="connsiteY5" fmla="*/ 430397 h 464284"/>
              <a:gd name="connsiteX6" fmla="*/ 2328530 w 2328530"/>
              <a:gd name="connsiteY6" fmla="*/ 430397 h 464284"/>
              <a:gd name="connsiteX0" fmla="*/ 0 w 2328530"/>
              <a:gd name="connsiteY0" fmla="*/ 331387 h 385987"/>
              <a:gd name="connsiteX1" fmla="*/ 368462 w 2328530"/>
              <a:gd name="connsiteY1" fmla="*/ 333377 h 385987"/>
              <a:gd name="connsiteX2" fmla="*/ 725652 w 2328530"/>
              <a:gd name="connsiteY2" fmla="*/ 47626 h 385987"/>
              <a:gd name="connsiteX3" fmla="*/ 1654346 w 2328530"/>
              <a:gd name="connsiteY3" fmla="*/ 47625 h 385987"/>
              <a:gd name="connsiteX4" fmla="*/ 1940098 w 2328530"/>
              <a:gd name="connsiteY4" fmla="*/ 333377 h 385987"/>
              <a:gd name="connsiteX5" fmla="*/ 2328530 w 2328530"/>
              <a:gd name="connsiteY5" fmla="*/ 363285 h 385987"/>
              <a:gd name="connsiteX6" fmla="*/ 2328530 w 2328530"/>
              <a:gd name="connsiteY6" fmla="*/ 363285 h 385987"/>
              <a:gd name="connsiteX0" fmla="*/ 0 w 2328530"/>
              <a:gd name="connsiteY0" fmla="*/ 331387 h 389771"/>
              <a:gd name="connsiteX1" fmla="*/ 71438 w 2328530"/>
              <a:gd name="connsiteY1" fmla="*/ 385987 h 389771"/>
              <a:gd name="connsiteX2" fmla="*/ 368462 w 2328530"/>
              <a:gd name="connsiteY2" fmla="*/ 333377 h 389771"/>
              <a:gd name="connsiteX3" fmla="*/ 725652 w 2328530"/>
              <a:gd name="connsiteY3" fmla="*/ 47626 h 389771"/>
              <a:gd name="connsiteX4" fmla="*/ 1654346 w 2328530"/>
              <a:gd name="connsiteY4" fmla="*/ 47625 h 389771"/>
              <a:gd name="connsiteX5" fmla="*/ 1940098 w 2328530"/>
              <a:gd name="connsiteY5" fmla="*/ 333377 h 389771"/>
              <a:gd name="connsiteX6" fmla="*/ 2328530 w 2328530"/>
              <a:gd name="connsiteY6" fmla="*/ 363285 h 389771"/>
              <a:gd name="connsiteX7" fmla="*/ 2328530 w 2328530"/>
              <a:gd name="connsiteY7" fmla="*/ 363285 h 389771"/>
              <a:gd name="connsiteX0" fmla="*/ 0 w 2257092"/>
              <a:gd name="connsiteY0" fmla="*/ 385987 h 389771"/>
              <a:gd name="connsiteX1" fmla="*/ 297024 w 2257092"/>
              <a:gd name="connsiteY1" fmla="*/ 333377 h 389771"/>
              <a:gd name="connsiteX2" fmla="*/ 654214 w 2257092"/>
              <a:gd name="connsiteY2" fmla="*/ 47626 h 389771"/>
              <a:gd name="connsiteX3" fmla="*/ 1582908 w 2257092"/>
              <a:gd name="connsiteY3" fmla="*/ 47625 h 389771"/>
              <a:gd name="connsiteX4" fmla="*/ 1868660 w 2257092"/>
              <a:gd name="connsiteY4" fmla="*/ 333377 h 389771"/>
              <a:gd name="connsiteX5" fmla="*/ 2257092 w 2257092"/>
              <a:gd name="connsiteY5" fmla="*/ 363285 h 389771"/>
              <a:gd name="connsiteX6" fmla="*/ 2257092 w 2257092"/>
              <a:gd name="connsiteY6" fmla="*/ 363285 h 3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7092" h="389771">
                <a:moveTo>
                  <a:pt x="0" y="385987"/>
                </a:moveTo>
                <a:cubicBezTo>
                  <a:pt x="61410" y="386319"/>
                  <a:pt x="187988" y="389771"/>
                  <a:pt x="297024" y="333377"/>
                </a:cubicBezTo>
                <a:cubicBezTo>
                  <a:pt x="406060" y="276984"/>
                  <a:pt x="439900" y="95251"/>
                  <a:pt x="654214" y="47626"/>
                </a:cubicBezTo>
                <a:cubicBezTo>
                  <a:pt x="868528" y="1"/>
                  <a:pt x="1380500" y="0"/>
                  <a:pt x="1582908" y="47625"/>
                </a:cubicBezTo>
                <a:cubicBezTo>
                  <a:pt x="1785316" y="95250"/>
                  <a:pt x="1756296" y="280767"/>
                  <a:pt x="1868660" y="333377"/>
                </a:cubicBezTo>
                <a:cubicBezTo>
                  <a:pt x="1981024" y="385987"/>
                  <a:pt x="2192353" y="358300"/>
                  <a:pt x="2257092" y="363285"/>
                </a:cubicBezTo>
                <a:lnTo>
                  <a:pt x="2257092" y="363285"/>
                </a:lnTo>
              </a:path>
            </a:pathLst>
          </a:custGeom>
          <a:ln w="762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97FAD-1FCA-1F4C-887B-6FE496243925}"/>
              </a:ext>
            </a:extLst>
          </p:cNvPr>
          <p:cNvSpPr txBox="1"/>
          <p:nvPr/>
        </p:nvSpPr>
        <p:spPr>
          <a:xfrm>
            <a:off x="6617372" y="861626"/>
            <a:ext cx="23137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/>
              <a:t>RTT = Round-Trip Time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to satisfy design goals 2 and 3</a:t>
            </a:r>
          </a:p>
          <a:p>
            <a:r>
              <a:rPr lang="en-US" dirty="0"/>
              <a:t>The authors </a:t>
            </a:r>
            <a:r>
              <a:rPr lang="en-US" dirty="0">
                <a:solidFill>
                  <a:srgbClr val="FF0000"/>
                </a:solidFill>
              </a:rPr>
              <a:t>do not</a:t>
            </a:r>
            <a:r>
              <a:rPr lang="en-US" dirty="0"/>
              <a:t> claim that:</a:t>
            </a:r>
          </a:p>
          <a:p>
            <a:pPr lvl="1"/>
            <a:r>
              <a:rPr lang="en-US" dirty="0"/>
              <a:t>The algorithm is optimal</a:t>
            </a:r>
          </a:p>
          <a:p>
            <a:pPr lvl="1"/>
            <a:r>
              <a:rPr lang="en-US" dirty="0"/>
              <a:t>It is an exhaustive survey of the design space</a:t>
            </a:r>
          </a:p>
          <a:p>
            <a:pPr marL="342900" lvl="1" indent="-342900">
              <a:buClr>
                <a:srgbClr val="FF0000"/>
              </a:buClr>
              <a:buSzPct val="65000"/>
              <a:buFont typeface="Marlett" charset="0"/>
              <a:buChar char="g"/>
            </a:pPr>
            <a:r>
              <a:rPr lang="en-US" sz="2400" dirty="0">
                <a:cs typeface="ＭＳ Ｐゴシック" charset="0"/>
              </a:rPr>
              <a:t>The design space was signposted by examples, analyzed by calculations and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31672-3D9B-A948-9554-4E0EFA8AA995}"/>
              </a:ext>
            </a:extLst>
          </p:cNvPr>
          <p:cNvSpPr txBox="1"/>
          <p:nvPr/>
        </p:nvSpPr>
        <p:spPr>
          <a:xfrm>
            <a:off x="-92365" y="69655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50285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A connection consists of set of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R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Each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∈ R maintains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conge</a:t>
            </a:r>
            <a:r>
              <a:rPr lang="en-US" spc="-1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ion</a:t>
            </a:r>
            <a:r>
              <a:rPr lang="en-US" spc="6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window</a:t>
            </a:r>
            <a:r>
              <a:rPr lang="en-US" spc="60" dirty="0">
                <a:latin typeface="Calibri"/>
                <a:cs typeface="Calibri"/>
              </a:rPr>
              <a:t> </a:t>
            </a:r>
            <a:r>
              <a:rPr lang="en-US" i="1" dirty="0" err="1">
                <a:latin typeface="Calibri"/>
                <a:cs typeface="Calibri"/>
              </a:rPr>
              <a:t>w</a:t>
            </a:r>
            <a:r>
              <a:rPr lang="en-US" i="1" baseline="-20833" dirty="0" err="1">
                <a:latin typeface="Calibri"/>
                <a:cs typeface="Calibri"/>
              </a:rPr>
              <a:t>r</a:t>
            </a:r>
            <a:endParaRPr lang="en-US" i="1" baseline="-20833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Denote </a:t>
            </a:r>
            <a:r>
              <a:rPr lang="en-US" i="1" dirty="0" err="1">
                <a:latin typeface="Calibri"/>
                <a:cs typeface="Calibri"/>
              </a:rPr>
              <a:t>RTT</a:t>
            </a:r>
            <a:r>
              <a:rPr lang="en-US" i="1" baseline="-25000" dirty="0" err="1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the round trip time measured by </a:t>
            </a:r>
            <a:r>
              <a:rPr lang="en-US" dirty="0" err="1">
                <a:latin typeface="Calibri"/>
                <a:cs typeface="Calibri"/>
              </a:rPr>
              <a:t>subflow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r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Denote </a:t>
            </a:r>
            <a:r>
              <a:rPr lang="en-US" i="1" dirty="0">
                <a:latin typeface="Calibri"/>
                <a:cs typeface="Calibri"/>
              </a:rPr>
              <a:t>S</a:t>
            </a:r>
            <a:r>
              <a:rPr lang="en-US" dirty="0">
                <a:latin typeface="Calibri"/>
                <a:cs typeface="Calibri"/>
              </a:rPr>
              <a:t> the subset of R </a:t>
            </a:r>
            <a:r>
              <a:rPr lang="en-US" dirty="0" err="1">
                <a:latin typeface="Calibri"/>
                <a:cs typeface="Calibri"/>
              </a:rPr>
              <a:t>s.t.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subflows</a:t>
            </a:r>
            <a:r>
              <a:rPr lang="en-US" dirty="0">
                <a:latin typeface="Calibri"/>
                <a:cs typeface="Calibri"/>
              </a:rPr>
              <a:t> in S share a bottleneck with </a:t>
            </a:r>
            <a:r>
              <a:rPr lang="en-US" i="1" dirty="0">
                <a:latin typeface="Calibri"/>
                <a:cs typeface="Calibri"/>
              </a:rPr>
              <a:t>r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09F10-B05D-CD49-838F-8C7D3C096E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14106" y="669683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object 3"/>
          <p:cNvSpPr>
            <a:spLocks/>
          </p:cNvSpPr>
          <p:nvPr/>
        </p:nvSpPr>
        <p:spPr bwMode="auto">
          <a:xfrm>
            <a:off x="4923631" y="5451490"/>
            <a:ext cx="155575" cy="428625"/>
          </a:xfrm>
          <a:custGeom>
            <a:avLst/>
            <a:gdLst>
              <a:gd name="T0" fmla="*/ 39397 w 171450"/>
              <a:gd name="T1" fmla="*/ 0 h 486410"/>
              <a:gd name="T2" fmla="*/ 24061 w 171450"/>
              <a:gd name="T3" fmla="*/ 6939 h 486410"/>
              <a:gd name="T4" fmla="*/ 13757 w 171450"/>
              <a:gd name="T5" fmla="*/ 21259 h 486410"/>
              <a:gd name="T6" fmla="*/ 7601 w 171450"/>
              <a:gd name="T7" fmla="*/ 36156 h 486410"/>
              <a:gd name="T8" fmla="*/ 3095 w 171450"/>
              <a:gd name="T9" fmla="*/ 53937 h 486410"/>
              <a:gd name="T10" fmla="*/ 515 w 171450"/>
              <a:gd name="T11" fmla="*/ 73988 h 486410"/>
              <a:gd name="T12" fmla="*/ 0 w 171450"/>
              <a:gd name="T13" fmla="*/ 88311 h 486410"/>
              <a:gd name="T14" fmla="*/ 130 w 171450"/>
              <a:gd name="T15" fmla="*/ 95555 h 486410"/>
              <a:gd name="T16" fmla="*/ 1144 w 171450"/>
              <a:gd name="T17" fmla="*/ 109533 h 486410"/>
              <a:gd name="T18" fmla="*/ 4397 w 171450"/>
              <a:gd name="T19" fmla="*/ 128895 h 486410"/>
              <a:gd name="T20" fmla="*/ 9484 w 171450"/>
              <a:gd name="T21" fmla="*/ 145784 h 486410"/>
              <a:gd name="T22" fmla="*/ 16129 w 171450"/>
              <a:gd name="T23" fmla="*/ 159585 h 486410"/>
              <a:gd name="T24" fmla="*/ 26944 w 171450"/>
              <a:gd name="T25" fmla="*/ 172121 h 486410"/>
              <a:gd name="T26" fmla="*/ 39397 w 171450"/>
              <a:gd name="T27" fmla="*/ 176623 h 486410"/>
              <a:gd name="T28" fmla="*/ 42626 w 171450"/>
              <a:gd name="T29" fmla="*/ 176330 h 486410"/>
              <a:gd name="T30" fmla="*/ 57503 w 171450"/>
              <a:gd name="T31" fmla="*/ 166766 h 486410"/>
              <a:gd name="T32" fmla="*/ 67259 w 171450"/>
              <a:gd name="T33" fmla="*/ 150757 h 486410"/>
              <a:gd name="T34" fmla="*/ 72898 w 171450"/>
              <a:gd name="T35" fmla="*/ 134829 h 486410"/>
              <a:gd name="T36" fmla="*/ 76796 w 171450"/>
              <a:gd name="T37" fmla="*/ 116224 h 486410"/>
              <a:gd name="T38" fmla="*/ 78674 w 171450"/>
              <a:gd name="T39" fmla="*/ 95555 h 486410"/>
              <a:gd name="T40" fmla="*/ 78805 w 171450"/>
              <a:gd name="T41" fmla="*/ 88311 h 486410"/>
              <a:gd name="T42" fmla="*/ 78674 w 171450"/>
              <a:gd name="T43" fmla="*/ 81069 h 486410"/>
              <a:gd name="T44" fmla="*/ 77660 w 171450"/>
              <a:gd name="T45" fmla="*/ 67091 h 486410"/>
              <a:gd name="T46" fmla="*/ 74404 w 171450"/>
              <a:gd name="T47" fmla="*/ 47728 h 486410"/>
              <a:gd name="T48" fmla="*/ 69316 w 171450"/>
              <a:gd name="T49" fmla="*/ 30840 h 486410"/>
              <a:gd name="T50" fmla="*/ 62667 w 171450"/>
              <a:gd name="T51" fmla="*/ 17040 h 486410"/>
              <a:gd name="T52" fmla="*/ 51848 w 171450"/>
              <a:gd name="T53" fmla="*/ 4502 h 486410"/>
              <a:gd name="T54" fmla="*/ 39397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object 4"/>
          <p:cNvSpPr>
            <a:spLocks/>
          </p:cNvSpPr>
          <p:nvPr/>
        </p:nvSpPr>
        <p:spPr bwMode="auto">
          <a:xfrm>
            <a:off x="4923631" y="5451490"/>
            <a:ext cx="155575" cy="428625"/>
          </a:xfrm>
          <a:custGeom>
            <a:avLst/>
            <a:gdLst>
              <a:gd name="T0" fmla="*/ 39397 w 171450"/>
              <a:gd name="T1" fmla="*/ 176623 h 486410"/>
              <a:gd name="T2" fmla="*/ 54731 w 171450"/>
              <a:gd name="T3" fmla="*/ 169682 h 486410"/>
              <a:gd name="T4" fmla="*/ 65039 w 171450"/>
              <a:gd name="T5" fmla="*/ 155365 h 486410"/>
              <a:gd name="T6" fmla="*/ 71199 w 171450"/>
              <a:gd name="T7" fmla="*/ 140466 h 486410"/>
              <a:gd name="T8" fmla="*/ 75707 w 171450"/>
              <a:gd name="T9" fmla="*/ 122686 h 486410"/>
              <a:gd name="T10" fmla="*/ 78289 w 171450"/>
              <a:gd name="T11" fmla="*/ 102636 h 486410"/>
              <a:gd name="T12" fmla="*/ 78805 w 171450"/>
              <a:gd name="T13" fmla="*/ 88311 h 486410"/>
              <a:gd name="T14" fmla="*/ 78674 w 171450"/>
              <a:gd name="T15" fmla="*/ 81069 h 486410"/>
              <a:gd name="T16" fmla="*/ 77660 w 171450"/>
              <a:gd name="T17" fmla="*/ 67091 h 486410"/>
              <a:gd name="T18" fmla="*/ 74404 w 171450"/>
              <a:gd name="T19" fmla="*/ 47728 h 486410"/>
              <a:gd name="T20" fmla="*/ 69316 w 171450"/>
              <a:gd name="T21" fmla="*/ 30840 h 486410"/>
              <a:gd name="T22" fmla="*/ 62667 w 171450"/>
              <a:gd name="T23" fmla="*/ 17040 h 486410"/>
              <a:gd name="T24" fmla="*/ 51848 w 171450"/>
              <a:gd name="T25" fmla="*/ 4502 h 486410"/>
              <a:gd name="T26" fmla="*/ 39397 w 171450"/>
              <a:gd name="T27" fmla="*/ 0 h 486410"/>
              <a:gd name="T28" fmla="*/ 36164 w 171450"/>
              <a:gd name="T29" fmla="*/ 293 h 486410"/>
              <a:gd name="T30" fmla="*/ 21291 w 171450"/>
              <a:gd name="T31" fmla="*/ 9858 h 486410"/>
              <a:gd name="T32" fmla="*/ 11539 w 171450"/>
              <a:gd name="T33" fmla="*/ 25867 h 486410"/>
              <a:gd name="T34" fmla="*/ 5903 w 171450"/>
              <a:gd name="T35" fmla="*/ 41794 h 486410"/>
              <a:gd name="T36" fmla="*/ 2008 w 171450"/>
              <a:gd name="T37" fmla="*/ 60399 h 486410"/>
              <a:gd name="T38" fmla="*/ 130 w 171450"/>
              <a:gd name="T39" fmla="*/ 81069 h 486410"/>
              <a:gd name="T40" fmla="*/ 0 w 171450"/>
              <a:gd name="T41" fmla="*/ 88311 h 486410"/>
              <a:gd name="T42" fmla="*/ 130 w 171450"/>
              <a:gd name="T43" fmla="*/ 95555 h 486410"/>
              <a:gd name="T44" fmla="*/ 1144 w 171450"/>
              <a:gd name="T45" fmla="*/ 109533 h 486410"/>
              <a:gd name="T46" fmla="*/ 4397 w 171450"/>
              <a:gd name="T47" fmla="*/ 128895 h 486410"/>
              <a:gd name="T48" fmla="*/ 9484 w 171450"/>
              <a:gd name="T49" fmla="*/ 145784 h 486410"/>
              <a:gd name="T50" fmla="*/ 16129 w 171450"/>
              <a:gd name="T51" fmla="*/ 159585 h 486410"/>
              <a:gd name="T52" fmla="*/ 26944 w 171450"/>
              <a:gd name="T53" fmla="*/ 172121 h 486410"/>
              <a:gd name="T54" fmla="*/ 39397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bject 5"/>
          <p:cNvSpPr>
            <a:spLocks/>
          </p:cNvSpPr>
          <p:nvPr/>
        </p:nvSpPr>
        <p:spPr bwMode="auto">
          <a:xfrm>
            <a:off x="2048668" y="4617398"/>
            <a:ext cx="155575" cy="430212"/>
          </a:xfrm>
          <a:custGeom>
            <a:avLst/>
            <a:gdLst>
              <a:gd name="T0" fmla="*/ 39403 w 171450"/>
              <a:gd name="T1" fmla="*/ 0 h 486410"/>
              <a:gd name="T2" fmla="*/ 24064 w 171450"/>
              <a:gd name="T3" fmla="*/ 7147 h 486410"/>
              <a:gd name="T4" fmla="*/ 13758 w 171450"/>
              <a:gd name="T5" fmla="*/ 21897 h 486410"/>
              <a:gd name="T6" fmla="*/ 7601 w 171450"/>
              <a:gd name="T7" fmla="*/ 37241 h 486410"/>
              <a:gd name="T8" fmla="*/ 3095 w 171450"/>
              <a:gd name="T9" fmla="*/ 55556 h 486410"/>
              <a:gd name="T10" fmla="*/ 515 w 171450"/>
              <a:gd name="T11" fmla="*/ 76208 h 486410"/>
              <a:gd name="T12" fmla="*/ 0 w 171450"/>
              <a:gd name="T13" fmla="*/ 90963 h 486410"/>
              <a:gd name="T14" fmla="*/ 130 w 171450"/>
              <a:gd name="T15" fmla="*/ 98421 h 486410"/>
              <a:gd name="T16" fmla="*/ 1144 w 171450"/>
              <a:gd name="T17" fmla="*/ 112820 h 486410"/>
              <a:gd name="T18" fmla="*/ 4397 w 171450"/>
              <a:gd name="T19" fmla="*/ 132763 h 486410"/>
              <a:gd name="T20" fmla="*/ 9484 w 171450"/>
              <a:gd name="T21" fmla="*/ 150158 h 486410"/>
              <a:gd name="T22" fmla="*/ 16130 w 171450"/>
              <a:gd name="T23" fmla="*/ 164372 h 486410"/>
              <a:gd name="T24" fmla="*/ 26946 w 171450"/>
              <a:gd name="T25" fmla="*/ 177285 h 486410"/>
              <a:gd name="T26" fmla="*/ 39403 w 171450"/>
              <a:gd name="T27" fmla="*/ 181923 h 486410"/>
              <a:gd name="T28" fmla="*/ 42634 w 171450"/>
              <a:gd name="T29" fmla="*/ 181622 h 486410"/>
              <a:gd name="T30" fmla="*/ 57509 w 171450"/>
              <a:gd name="T31" fmla="*/ 171770 h 486410"/>
              <a:gd name="T32" fmla="*/ 67263 w 171450"/>
              <a:gd name="T33" fmla="*/ 155280 h 486410"/>
              <a:gd name="T34" fmla="*/ 72901 w 171450"/>
              <a:gd name="T35" fmla="*/ 138876 h 486410"/>
              <a:gd name="T36" fmla="*/ 76797 w 171450"/>
              <a:gd name="T37" fmla="*/ 119711 h 486410"/>
              <a:gd name="T38" fmla="*/ 78674 w 171450"/>
              <a:gd name="T39" fmla="*/ 98421 h 486410"/>
              <a:gd name="T40" fmla="*/ 78805 w 171450"/>
              <a:gd name="T41" fmla="*/ 90963 h 486410"/>
              <a:gd name="T42" fmla="*/ 78674 w 171450"/>
              <a:gd name="T43" fmla="*/ 83501 h 486410"/>
              <a:gd name="T44" fmla="*/ 77660 w 171450"/>
              <a:gd name="T45" fmla="*/ 69103 h 486410"/>
              <a:gd name="T46" fmla="*/ 74407 w 171450"/>
              <a:gd name="T47" fmla="*/ 49159 h 486410"/>
              <a:gd name="T48" fmla="*/ 69320 w 171450"/>
              <a:gd name="T49" fmla="*/ 31766 h 486410"/>
              <a:gd name="T50" fmla="*/ 62672 w 171450"/>
              <a:gd name="T51" fmla="*/ 17550 h 486410"/>
              <a:gd name="T52" fmla="*/ 51857 w 171450"/>
              <a:gd name="T53" fmla="*/ 4637 h 486410"/>
              <a:gd name="T54" fmla="*/ 39403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0"/>
                </a:moveTo>
                <a:lnTo>
                  <a:pt x="52353" y="19088"/>
                </a:lnTo>
                <a:lnTo>
                  <a:pt x="29932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lnTo>
                  <a:pt x="92754" y="484985"/>
                </a:lnTo>
                <a:lnTo>
                  <a:pt x="125117" y="458677"/>
                </a:lnTo>
                <a:lnTo>
                  <a:pt x="146339" y="414646"/>
                </a:lnTo>
                <a:lnTo>
                  <a:pt x="158604" y="370839"/>
                </a:lnTo>
                <a:lnTo>
                  <a:pt x="167079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2048668" y="4617398"/>
            <a:ext cx="155575" cy="430212"/>
          </a:xfrm>
          <a:custGeom>
            <a:avLst/>
            <a:gdLst>
              <a:gd name="T0" fmla="*/ 39403 w 171450"/>
              <a:gd name="T1" fmla="*/ 181923 h 486410"/>
              <a:gd name="T2" fmla="*/ 54738 w 171450"/>
              <a:gd name="T3" fmla="*/ 174774 h 486410"/>
              <a:gd name="T4" fmla="*/ 65044 w 171450"/>
              <a:gd name="T5" fmla="*/ 160026 h 486410"/>
              <a:gd name="T6" fmla="*/ 71202 w 171450"/>
              <a:gd name="T7" fmla="*/ 144681 h 486410"/>
              <a:gd name="T8" fmla="*/ 75708 w 171450"/>
              <a:gd name="T9" fmla="*/ 126368 h 486410"/>
              <a:gd name="T10" fmla="*/ 78289 w 171450"/>
              <a:gd name="T11" fmla="*/ 105716 h 486410"/>
              <a:gd name="T12" fmla="*/ 78805 w 171450"/>
              <a:gd name="T13" fmla="*/ 90963 h 486410"/>
              <a:gd name="T14" fmla="*/ 78674 w 171450"/>
              <a:gd name="T15" fmla="*/ 83501 h 486410"/>
              <a:gd name="T16" fmla="*/ 77660 w 171450"/>
              <a:gd name="T17" fmla="*/ 69103 h 486410"/>
              <a:gd name="T18" fmla="*/ 74407 w 171450"/>
              <a:gd name="T19" fmla="*/ 49159 h 486410"/>
              <a:gd name="T20" fmla="*/ 69320 w 171450"/>
              <a:gd name="T21" fmla="*/ 31766 h 486410"/>
              <a:gd name="T22" fmla="*/ 62672 w 171450"/>
              <a:gd name="T23" fmla="*/ 17550 h 486410"/>
              <a:gd name="T24" fmla="*/ 51857 w 171450"/>
              <a:gd name="T25" fmla="*/ 4637 h 486410"/>
              <a:gd name="T26" fmla="*/ 39403 w 171450"/>
              <a:gd name="T27" fmla="*/ 0 h 486410"/>
              <a:gd name="T28" fmla="*/ 36171 w 171450"/>
              <a:gd name="T29" fmla="*/ 302 h 486410"/>
              <a:gd name="T30" fmla="*/ 21293 w 171450"/>
              <a:gd name="T31" fmla="*/ 10154 h 486410"/>
              <a:gd name="T32" fmla="*/ 11539 w 171450"/>
              <a:gd name="T33" fmla="*/ 26643 h 486410"/>
              <a:gd name="T34" fmla="*/ 5903 w 171450"/>
              <a:gd name="T35" fmla="*/ 43049 h 486410"/>
              <a:gd name="T36" fmla="*/ 2008 w 171450"/>
              <a:gd name="T37" fmla="*/ 62212 h 486410"/>
              <a:gd name="T38" fmla="*/ 130 w 171450"/>
              <a:gd name="T39" fmla="*/ 83501 h 486410"/>
              <a:gd name="T40" fmla="*/ 0 w 171450"/>
              <a:gd name="T41" fmla="*/ 90963 h 486410"/>
              <a:gd name="T42" fmla="*/ 130 w 171450"/>
              <a:gd name="T43" fmla="*/ 98421 h 486410"/>
              <a:gd name="T44" fmla="*/ 1144 w 171450"/>
              <a:gd name="T45" fmla="*/ 112820 h 486410"/>
              <a:gd name="T46" fmla="*/ 4397 w 171450"/>
              <a:gd name="T47" fmla="*/ 132763 h 486410"/>
              <a:gd name="T48" fmla="*/ 9484 w 171450"/>
              <a:gd name="T49" fmla="*/ 150158 h 486410"/>
              <a:gd name="T50" fmla="*/ 16130 w 171450"/>
              <a:gd name="T51" fmla="*/ 164372 h 486410"/>
              <a:gd name="T52" fmla="*/ 26946 w 171450"/>
              <a:gd name="T53" fmla="*/ 177285 h 486410"/>
              <a:gd name="T54" fmla="*/ 39403 w 171450"/>
              <a:gd name="T55" fmla="*/ 1819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24" y="485790"/>
                </a:moveTo>
                <a:lnTo>
                  <a:pt x="119090" y="466701"/>
                </a:lnTo>
                <a:lnTo>
                  <a:pt x="141511" y="427319"/>
                </a:lnTo>
                <a:lnTo>
                  <a:pt x="154908" y="386343"/>
                </a:lnTo>
                <a:lnTo>
                  <a:pt x="164712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8" y="184526"/>
                </a:lnTo>
                <a:lnTo>
                  <a:pt x="161880" y="131272"/>
                </a:lnTo>
                <a:lnTo>
                  <a:pt x="150812" y="84823"/>
                </a:lnTo>
                <a:lnTo>
                  <a:pt x="136350" y="46866"/>
                </a:lnTo>
                <a:lnTo>
                  <a:pt x="112818" y="12383"/>
                </a:lnTo>
                <a:lnTo>
                  <a:pt x="85724" y="0"/>
                </a:lnTo>
                <a:lnTo>
                  <a:pt x="78692" y="805"/>
                </a:lnTo>
                <a:lnTo>
                  <a:pt x="46325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2" y="438924"/>
                </a:lnTo>
                <a:lnTo>
                  <a:pt x="58625" y="473406"/>
                </a:lnTo>
                <a:lnTo>
                  <a:pt x="85724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7"/>
          <p:cNvSpPr>
            <a:spLocks/>
          </p:cNvSpPr>
          <p:nvPr/>
        </p:nvSpPr>
        <p:spPr bwMode="auto">
          <a:xfrm>
            <a:off x="3502818" y="4953948"/>
            <a:ext cx="157163" cy="428625"/>
          </a:xfrm>
          <a:custGeom>
            <a:avLst/>
            <a:gdLst>
              <a:gd name="T0" fmla="*/ 42730 w 171450"/>
              <a:gd name="T1" fmla="*/ 0 h 486410"/>
              <a:gd name="T2" fmla="*/ 26098 w 171450"/>
              <a:gd name="T3" fmla="*/ 6939 h 486410"/>
              <a:gd name="T4" fmla="*/ 14922 w 171450"/>
              <a:gd name="T5" fmla="*/ 21259 h 486410"/>
              <a:gd name="T6" fmla="*/ 8245 w 171450"/>
              <a:gd name="T7" fmla="*/ 36156 h 486410"/>
              <a:gd name="T8" fmla="*/ 3359 w 171450"/>
              <a:gd name="T9" fmla="*/ 53937 h 486410"/>
              <a:gd name="T10" fmla="*/ 560 w 171450"/>
              <a:gd name="T11" fmla="*/ 73988 h 486410"/>
              <a:gd name="T12" fmla="*/ 0 w 171450"/>
              <a:gd name="T13" fmla="*/ 88311 h 486410"/>
              <a:gd name="T14" fmla="*/ 141 w 171450"/>
              <a:gd name="T15" fmla="*/ 95555 h 486410"/>
              <a:gd name="T16" fmla="*/ 1242 w 171450"/>
              <a:gd name="T17" fmla="*/ 109533 h 486410"/>
              <a:gd name="T18" fmla="*/ 4769 w 171450"/>
              <a:gd name="T19" fmla="*/ 128895 h 486410"/>
              <a:gd name="T20" fmla="*/ 10286 w 171450"/>
              <a:gd name="T21" fmla="*/ 145784 h 486410"/>
              <a:gd name="T22" fmla="*/ 17495 w 171450"/>
              <a:gd name="T23" fmla="*/ 159585 h 486410"/>
              <a:gd name="T24" fmla="*/ 29223 w 171450"/>
              <a:gd name="T25" fmla="*/ 172121 h 486410"/>
              <a:gd name="T26" fmla="*/ 42730 w 171450"/>
              <a:gd name="T27" fmla="*/ 176623 h 486410"/>
              <a:gd name="T28" fmla="*/ 46234 w 171450"/>
              <a:gd name="T29" fmla="*/ 176330 h 486410"/>
              <a:gd name="T30" fmla="*/ 62370 w 171450"/>
              <a:gd name="T31" fmla="*/ 166766 h 486410"/>
              <a:gd name="T32" fmla="*/ 72951 w 171450"/>
              <a:gd name="T33" fmla="*/ 150757 h 486410"/>
              <a:gd name="T34" fmla="*/ 79068 w 171450"/>
              <a:gd name="T35" fmla="*/ 134829 h 486410"/>
              <a:gd name="T36" fmla="*/ 83296 w 171450"/>
              <a:gd name="T37" fmla="*/ 116224 h 486410"/>
              <a:gd name="T38" fmla="*/ 85334 w 171450"/>
              <a:gd name="T39" fmla="*/ 95555 h 486410"/>
              <a:gd name="T40" fmla="*/ 85475 w 171450"/>
              <a:gd name="T41" fmla="*/ 88311 h 486410"/>
              <a:gd name="T42" fmla="*/ 85334 w 171450"/>
              <a:gd name="T43" fmla="*/ 81069 h 486410"/>
              <a:gd name="T44" fmla="*/ 84232 w 171450"/>
              <a:gd name="T45" fmla="*/ 67091 h 486410"/>
              <a:gd name="T46" fmla="*/ 80703 w 171450"/>
              <a:gd name="T47" fmla="*/ 47728 h 486410"/>
              <a:gd name="T48" fmla="*/ 75182 w 171450"/>
              <a:gd name="T49" fmla="*/ 30840 h 486410"/>
              <a:gd name="T50" fmla="*/ 67971 w 171450"/>
              <a:gd name="T51" fmla="*/ 17040 h 486410"/>
              <a:gd name="T52" fmla="*/ 56237 w 171450"/>
              <a:gd name="T53" fmla="*/ 4502 h 486410"/>
              <a:gd name="T54" fmla="*/ 42730 w 171450"/>
              <a:gd name="T55" fmla="*/ 0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0"/>
                </a:moveTo>
                <a:lnTo>
                  <a:pt x="52347" y="19088"/>
                </a:lnTo>
                <a:lnTo>
                  <a:pt x="29931" y="58470"/>
                </a:lnTo>
                <a:lnTo>
                  <a:pt x="16537" y="99446"/>
                </a:lnTo>
                <a:lnTo>
                  <a:pt x="6735" y="148351"/>
                </a:lnTo>
                <a:lnTo>
                  <a:pt x="1121" y="203497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lnTo>
                  <a:pt x="92739" y="484985"/>
                </a:lnTo>
                <a:lnTo>
                  <a:pt x="125104" y="458677"/>
                </a:lnTo>
                <a:lnTo>
                  <a:pt x="146330" y="414646"/>
                </a:lnTo>
                <a:lnTo>
                  <a:pt x="158599" y="370839"/>
                </a:lnTo>
                <a:lnTo>
                  <a:pt x="167077" y="319666"/>
                </a:lnTo>
                <a:lnTo>
                  <a:pt x="171165" y="262815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close/>
              </a:path>
            </a:pathLst>
          </a:custGeom>
          <a:solidFill>
            <a:srgbClr val="79A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3502818" y="4953948"/>
            <a:ext cx="157163" cy="428625"/>
          </a:xfrm>
          <a:custGeom>
            <a:avLst/>
            <a:gdLst>
              <a:gd name="T0" fmla="*/ 42730 w 171450"/>
              <a:gd name="T1" fmla="*/ 176623 h 486410"/>
              <a:gd name="T2" fmla="*/ 59364 w 171450"/>
              <a:gd name="T3" fmla="*/ 169682 h 486410"/>
              <a:gd name="T4" fmla="*/ 70544 w 171450"/>
              <a:gd name="T5" fmla="*/ 155365 h 486410"/>
              <a:gd name="T6" fmla="*/ 77226 w 171450"/>
              <a:gd name="T7" fmla="*/ 140466 h 486410"/>
              <a:gd name="T8" fmla="*/ 82114 w 171450"/>
              <a:gd name="T9" fmla="*/ 122686 h 486410"/>
              <a:gd name="T10" fmla="*/ 84915 w 171450"/>
              <a:gd name="T11" fmla="*/ 102636 h 486410"/>
              <a:gd name="T12" fmla="*/ 85475 w 171450"/>
              <a:gd name="T13" fmla="*/ 88311 h 486410"/>
              <a:gd name="T14" fmla="*/ 85334 w 171450"/>
              <a:gd name="T15" fmla="*/ 81069 h 486410"/>
              <a:gd name="T16" fmla="*/ 84232 w 171450"/>
              <a:gd name="T17" fmla="*/ 67091 h 486410"/>
              <a:gd name="T18" fmla="*/ 80703 w 171450"/>
              <a:gd name="T19" fmla="*/ 47728 h 486410"/>
              <a:gd name="T20" fmla="*/ 75182 w 171450"/>
              <a:gd name="T21" fmla="*/ 30840 h 486410"/>
              <a:gd name="T22" fmla="*/ 67971 w 171450"/>
              <a:gd name="T23" fmla="*/ 17040 h 486410"/>
              <a:gd name="T24" fmla="*/ 56237 w 171450"/>
              <a:gd name="T25" fmla="*/ 4502 h 486410"/>
              <a:gd name="T26" fmla="*/ 42730 w 171450"/>
              <a:gd name="T27" fmla="*/ 0 h 486410"/>
              <a:gd name="T28" fmla="*/ 39226 w 171450"/>
              <a:gd name="T29" fmla="*/ 293 h 486410"/>
              <a:gd name="T30" fmla="*/ 23095 w 171450"/>
              <a:gd name="T31" fmla="*/ 9858 h 486410"/>
              <a:gd name="T32" fmla="*/ 12515 w 171450"/>
              <a:gd name="T33" fmla="*/ 25867 h 486410"/>
              <a:gd name="T34" fmla="*/ 6401 w 171450"/>
              <a:gd name="T35" fmla="*/ 41794 h 486410"/>
              <a:gd name="T36" fmla="*/ 2178 w 171450"/>
              <a:gd name="T37" fmla="*/ 60399 h 486410"/>
              <a:gd name="T38" fmla="*/ 141 w 171450"/>
              <a:gd name="T39" fmla="*/ 81069 h 486410"/>
              <a:gd name="T40" fmla="*/ 0 w 171450"/>
              <a:gd name="T41" fmla="*/ 88311 h 486410"/>
              <a:gd name="T42" fmla="*/ 141 w 171450"/>
              <a:gd name="T43" fmla="*/ 95555 h 486410"/>
              <a:gd name="T44" fmla="*/ 1242 w 171450"/>
              <a:gd name="T45" fmla="*/ 109533 h 486410"/>
              <a:gd name="T46" fmla="*/ 4769 w 171450"/>
              <a:gd name="T47" fmla="*/ 128895 h 486410"/>
              <a:gd name="T48" fmla="*/ 10286 w 171450"/>
              <a:gd name="T49" fmla="*/ 145784 h 486410"/>
              <a:gd name="T50" fmla="*/ 17495 w 171450"/>
              <a:gd name="T51" fmla="*/ 159585 h 486410"/>
              <a:gd name="T52" fmla="*/ 29223 w 171450"/>
              <a:gd name="T53" fmla="*/ 172121 h 486410"/>
              <a:gd name="T54" fmla="*/ 42730 w 171450"/>
              <a:gd name="T55" fmla="*/ 176623 h 48641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1450" h="486410">
                <a:moveTo>
                  <a:pt x="85709" y="485790"/>
                </a:moveTo>
                <a:lnTo>
                  <a:pt x="119076" y="466701"/>
                </a:lnTo>
                <a:lnTo>
                  <a:pt x="141501" y="427319"/>
                </a:lnTo>
                <a:lnTo>
                  <a:pt x="154902" y="386343"/>
                </a:lnTo>
                <a:lnTo>
                  <a:pt x="164709" y="337438"/>
                </a:lnTo>
                <a:lnTo>
                  <a:pt x="170327" y="282292"/>
                </a:lnTo>
                <a:lnTo>
                  <a:pt x="171449" y="242895"/>
                </a:lnTo>
                <a:lnTo>
                  <a:pt x="171165" y="222974"/>
                </a:lnTo>
                <a:lnTo>
                  <a:pt x="168957" y="184526"/>
                </a:lnTo>
                <a:lnTo>
                  <a:pt x="161876" y="131272"/>
                </a:lnTo>
                <a:lnTo>
                  <a:pt x="150804" y="84823"/>
                </a:lnTo>
                <a:lnTo>
                  <a:pt x="136339" y="46866"/>
                </a:lnTo>
                <a:lnTo>
                  <a:pt x="112803" y="12383"/>
                </a:lnTo>
                <a:lnTo>
                  <a:pt x="85709" y="0"/>
                </a:lnTo>
                <a:lnTo>
                  <a:pt x="78680" y="805"/>
                </a:lnTo>
                <a:lnTo>
                  <a:pt x="46321" y="27112"/>
                </a:lnTo>
                <a:lnTo>
                  <a:pt x="25104" y="71144"/>
                </a:lnTo>
                <a:lnTo>
                  <a:pt x="12841" y="114950"/>
                </a:lnTo>
                <a:lnTo>
                  <a:pt x="4369" y="166123"/>
                </a:lnTo>
                <a:lnTo>
                  <a:pt x="284" y="222974"/>
                </a:lnTo>
                <a:lnTo>
                  <a:pt x="0" y="242895"/>
                </a:lnTo>
                <a:lnTo>
                  <a:pt x="284" y="262815"/>
                </a:lnTo>
                <a:lnTo>
                  <a:pt x="2490" y="301264"/>
                </a:lnTo>
                <a:lnTo>
                  <a:pt x="9566" y="354517"/>
                </a:lnTo>
                <a:lnTo>
                  <a:pt x="20632" y="400966"/>
                </a:lnTo>
                <a:lnTo>
                  <a:pt x="35091" y="438924"/>
                </a:lnTo>
                <a:lnTo>
                  <a:pt x="58619" y="473406"/>
                </a:lnTo>
                <a:lnTo>
                  <a:pt x="85709" y="485790"/>
                </a:lnTo>
                <a:close/>
              </a:path>
            </a:pathLst>
          </a:custGeom>
          <a:noFill/>
          <a:ln w="1904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object 9"/>
          <p:cNvSpPr>
            <a:spLocks/>
          </p:cNvSpPr>
          <p:nvPr/>
        </p:nvSpPr>
        <p:spPr bwMode="auto">
          <a:xfrm>
            <a:off x="1275555" y="5831217"/>
            <a:ext cx="5230813" cy="0"/>
          </a:xfrm>
          <a:custGeom>
            <a:avLst/>
            <a:gdLst>
              <a:gd name="T0" fmla="*/ 0 w 5753100"/>
              <a:gd name="T1" fmla="*/ 2686830 w 5753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53100">
                <a:moveTo>
                  <a:pt x="0" y="0"/>
                </a:moveTo>
                <a:lnTo>
                  <a:pt x="5753102" y="0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object 10"/>
          <p:cNvSpPr>
            <a:spLocks/>
          </p:cNvSpPr>
          <p:nvPr/>
        </p:nvSpPr>
        <p:spPr bwMode="auto">
          <a:xfrm>
            <a:off x="6505628" y="5771117"/>
            <a:ext cx="207962" cy="203200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9095 h 228600"/>
              <a:gd name="T4" fmla="*/ 107234 w 228600"/>
              <a:gd name="T5" fmla="*/ 44548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11"/>
          <p:cNvSpPr>
            <a:spLocks/>
          </p:cNvSpPr>
          <p:nvPr/>
        </p:nvSpPr>
        <p:spPr bwMode="auto">
          <a:xfrm>
            <a:off x="1358106" y="4923360"/>
            <a:ext cx="5253037" cy="925745"/>
          </a:xfrm>
          <a:custGeom>
            <a:avLst/>
            <a:gdLst>
              <a:gd name="T0" fmla="*/ 96017 w 5777230"/>
              <a:gd name="T1" fmla="*/ 280313 h 781050"/>
              <a:gd name="T2" fmla="*/ 131372 w 5777230"/>
              <a:gd name="T3" fmla="*/ 266650 h 781050"/>
              <a:gd name="T4" fmla="*/ 162477 w 5777230"/>
              <a:gd name="T5" fmla="*/ 242206 h 781050"/>
              <a:gd name="T6" fmla="*/ 189539 w 5777230"/>
              <a:gd name="T7" fmla="*/ 209547 h 781050"/>
              <a:gd name="T8" fmla="*/ 213165 w 5777230"/>
              <a:gd name="T9" fmla="*/ 173013 h 781050"/>
              <a:gd name="T10" fmla="*/ 231632 w 5777230"/>
              <a:gd name="T11" fmla="*/ 142757 h 781050"/>
              <a:gd name="T12" fmla="*/ 256649 w 5777230"/>
              <a:gd name="T13" fmla="*/ 103046 h 781050"/>
              <a:gd name="T14" fmla="*/ 281430 w 5777230"/>
              <a:gd name="T15" fmla="*/ 69129 h 781050"/>
              <a:gd name="T16" fmla="*/ 299039 w 5777230"/>
              <a:gd name="T17" fmla="*/ 50578 h 781050"/>
              <a:gd name="T18" fmla="*/ 308024 w 5777230"/>
              <a:gd name="T19" fmla="*/ 40805 h 781050"/>
              <a:gd name="T20" fmla="*/ 315096 w 5777230"/>
              <a:gd name="T21" fmla="*/ 32511 h 781050"/>
              <a:gd name="T22" fmla="*/ 331331 w 5777230"/>
              <a:gd name="T23" fmla="*/ 17107 h 781050"/>
              <a:gd name="T24" fmla="*/ 376480 w 5777230"/>
              <a:gd name="T25" fmla="*/ 4119 h 781050"/>
              <a:gd name="T26" fmla="*/ 413740 w 5777230"/>
              <a:gd name="T27" fmla="*/ 0 h 781050"/>
              <a:gd name="T28" fmla="*/ 901262 w 5777230"/>
              <a:gd name="T29" fmla="*/ 826 h 781050"/>
              <a:gd name="T30" fmla="*/ 911539 w 5777230"/>
              <a:gd name="T31" fmla="*/ 1126 h 781050"/>
              <a:gd name="T32" fmla="*/ 922085 w 5777230"/>
              <a:gd name="T33" fmla="*/ 1398 h 781050"/>
              <a:gd name="T34" fmla="*/ 961281 w 5777230"/>
              <a:gd name="T35" fmla="*/ 7147 h 781050"/>
              <a:gd name="T36" fmla="*/ 985378 w 5777230"/>
              <a:gd name="T37" fmla="*/ 17898 h 781050"/>
              <a:gd name="T38" fmla="*/ 1009620 w 5777230"/>
              <a:gd name="T39" fmla="*/ 25277 h 781050"/>
              <a:gd name="T40" fmla="*/ 1051106 w 5777230"/>
              <a:gd name="T41" fmla="*/ 29075 h 781050"/>
              <a:gd name="T42" fmla="*/ 1067217 w 5777230"/>
              <a:gd name="T43" fmla="*/ 29262 h 781050"/>
              <a:gd name="T44" fmla="*/ 2218312 w 5777230"/>
              <a:gd name="T45" fmla="*/ 32030 h 781050"/>
              <a:gd name="T46" fmla="*/ 2270126 w 5777230"/>
              <a:gd name="T47" fmla="*/ 37873 h 781050"/>
              <a:gd name="T48" fmla="*/ 2317259 w 5777230"/>
              <a:gd name="T49" fmla="*/ 49505 h 781050"/>
              <a:gd name="T50" fmla="*/ 2359400 w 5777230"/>
              <a:gd name="T51" fmla="*/ 66537 h 781050"/>
              <a:gd name="T52" fmla="*/ 2396232 w 5777230"/>
              <a:gd name="T53" fmla="*/ 88580 h 781050"/>
              <a:gd name="T54" fmla="*/ 2428202 w 5777230"/>
              <a:gd name="T55" fmla="*/ 115797 h 781050"/>
              <a:gd name="T56" fmla="*/ 2459149 w 5777230"/>
              <a:gd name="T57" fmla="*/ 149367 h 781050"/>
              <a:gd name="T58" fmla="*/ 2488561 w 5777230"/>
              <a:gd name="T59" fmla="*/ 185082 h 781050"/>
              <a:gd name="T60" fmla="*/ 2502281 w 5777230"/>
              <a:gd name="T61" fmla="*/ 202201 h 781050"/>
              <a:gd name="T62" fmla="*/ 2526923 w 5777230"/>
              <a:gd name="T63" fmla="*/ 231872 h 781050"/>
              <a:gd name="T64" fmla="*/ 2551494 w 5777230"/>
              <a:gd name="T65" fmla="*/ 254867 h 781050"/>
              <a:gd name="T66" fmla="*/ 2583972 w 5777230"/>
              <a:gd name="T67" fmla="*/ 274755 h 781050"/>
              <a:gd name="T68" fmla="*/ 2622498 w 5777230"/>
              <a:gd name="T69" fmla="*/ 284317 h 781050"/>
              <a:gd name="T70" fmla="*/ 2699121 w 5777230"/>
              <a:gd name="T71" fmla="*/ 286313 h 7810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77230" h="781050">
                <a:moveTo>
                  <a:pt x="0" y="769772"/>
                </a:moveTo>
                <a:lnTo>
                  <a:pt x="205502" y="764621"/>
                </a:lnTo>
                <a:lnTo>
                  <a:pt x="245236" y="748015"/>
                </a:lnTo>
                <a:lnTo>
                  <a:pt x="281175" y="727349"/>
                </a:lnTo>
                <a:lnTo>
                  <a:pt x="317579" y="695728"/>
                </a:lnTo>
                <a:lnTo>
                  <a:pt x="347749" y="660674"/>
                </a:lnTo>
                <a:lnTo>
                  <a:pt x="381756" y="612723"/>
                </a:lnTo>
                <a:lnTo>
                  <a:pt x="405671" y="571591"/>
                </a:lnTo>
                <a:lnTo>
                  <a:pt x="430564" y="524032"/>
                </a:lnTo>
                <a:lnTo>
                  <a:pt x="456235" y="471934"/>
                </a:lnTo>
                <a:lnTo>
                  <a:pt x="482483" y="417184"/>
                </a:lnTo>
                <a:lnTo>
                  <a:pt x="495760" y="389404"/>
                </a:lnTo>
                <a:lnTo>
                  <a:pt x="522496" y="334212"/>
                </a:lnTo>
                <a:lnTo>
                  <a:pt x="549306" y="281083"/>
                </a:lnTo>
                <a:lnTo>
                  <a:pt x="575989" y="231906"/>
                </a:lnTo>
                <a:lnTo>
                  <a:pt x="602344" y="188565"/>
                </a:lnTo>
                <a:lnTo>
                  <a:pt x="628171" y="152948"/>
                </a:lnTo>
                <a:lnTo>
                  <a:pt x="640030" y="137963"/>
                </a:lnTo>
                <a:lnTo>
                  <a:pt x="650300" y="124102"/>
                </a:lnTo>
                <a:lnTo>
                  <a:pt x="659262" y="111307"/>
                </a:lnTo>
                <a:lnTo>
                  <a:pt x="667201" y="99520"/>
                </a:lnTo>
                <a:lnTo>
                  <a:pt x="674397" y="88682"/>
                </a:lnTo>
                <a:lnTo>
                  <a:pt x="681135" y="78734"/>
                </a:lnTo>
                <a:lnTo>
                  <a:pt x="709146" y="46664"/>
                </a:lnTo>
                <a:lnTo>
                  <a:pt x="752423" y="24134"/>
                </a:lnTo>
                <a:lnTo>
                  <a:pt x="805778" y="11235"/>
                </a:lnTo>
                <a:lnTo>
                  <a:pt x="855540" y="3658"/>
                </a:lnTo>
                <a:lnTo>
                  <a:pt x="885526" y="0"/>
                </a:lnTo>
                <a:lnTo>
                  <a:pt x="1918179" y="1523"/>
                </a:lnTo>
                <a:lnTo>
                  <a:pt x="1928966" y="2253"/>
                </a:lnTo>
                <a:lnTo>
                  <a:pt x="1939893" y="2729"/>
                </a:lnTo>
                <a:lnTo>
                  <a:pt x="1950962" y="3069"/>
                </a:lnTo>
                <a:lnTo>
                  <a:pt x="1962176" y="3392"/>
                </a:lnTo>
                <a:lnTo>
                  <a:pt x="1973538" y="3815"/>
                </a:lnTo>
                <a:lnTo>
                  <a:pt x="2020514" y="8869"/>
                </a:lnTo>
                <a:lnTo>
                  <a:pt x="2057423" y="19493"/>
                </a:lnTo>
                <a:lnTo>
                  <a:pt x="2095845" y="39511"/>
                </a:lnTo>
                <a:lnTo>
                  <a:pt x="2109001" y="48822"/>
                </a:lnTo>
                <a:lnTo>
                  <a:pt x="2121851" y="55233"/>
                </a:lnTo>
                <a:lnTo>
                  <a:pt x="2160886" y="68948"/>
                </a:lnTo>
                <a:lnTo>
                  <a:pt x="2199809" y="76113"/>
                </a:lnTo>
                <a:lnTo>
                  <a:pt x="2249676" y="79312"/>
                </a:lnTo>
                <a:lnTo>
                  <a:pt x="2273023" y="79667"/>
                </a:lnTo>
                <a:lnTo>
                  <a:pt x="2284160" y="79820"/>
                </a:lnTo>
                <a:lnTo>
                  <a:pt x="4688841" y="85648"/>
                </a:lnTo>
                <a:lnTo>
                  <a:pt x="4747840" y="87368"/>
                </a:lnTo>
                <a:lnTo>
                  <a:pt x="4804501" y="93299"/>
                </a:lnTo>
                <a:lnTo>
                  <a:pt x="4858739" y="103309"/>
                </a:lnTo>
                <a:lnTo>
                  <a:pt x="4910473" y="117266"/>
                </a:lnTo>
                <a:lnTo>
                  <a:pt x="4959618" y="135037"/>
                </a:lnTo>
                <a:lnTo>
                  <a:pt x="5006091" y="156491"/>
                </a:lnTo>
                <a:lnTo>
                  <a:pt x="5049809" y="181495"/>
                </a:lnTo>
                <a:lnTo>
                  <a:pt x="5090689" y="209916"/>
                </a:lnTo>
                <a:lnTo>
                  <a:pt x="5128646" y="241623"/>
                </a:lnTo>
                <a:lnTo>
                  <a:pt x="5163598" y="276484"/>
                </a:lnTo>
                <a:lnTo>
                  <a:pt x="5197068" y="315863"/>
                </a:lnTo>
                <a:lnTo>
                  <a:pt x="5230421" y="360074"/>
                </a:lnTo>
                <a:lnTo>
                  <a:pt x="5263304" y="407433"/>
                </a:lnTo>
                <a:lnTo>
                  <a:pt x="5295366" y="456255"/>
                </a:lnTo>
                <a:lnTo>
                  <a:pt x="5326254" y="504855"/>
                </a:lnTo>
                <a:lnTo>
                  <a:pt x="5341149" y="528546"/>
                </a:lnTo>
                <a:lnTo>
                  <a:pt x="5355618" y="551550"/>
                </a:lnTo>
                <a:lnTo>
                  <a:pt x="5383104" y="594655"/>
                </a:lnTo>
                <a:lnTo>
                  <a:pt x="5408361" y="632485"/>
                </a:lnTo>
                <a:lnTo>
                  <a:pt x="5431037" y="663357"/>
                </a:lnTo>
                <a:lnTo>
                  <a:pt x="5460951" y="695207"/>
                </a:lnTo>
                <a:lnTo>
                  <a:pt x="5490582" y="721434"/>
                </a:lnTo>
                <a:lnTo>
                  <a:pt x="5530462" y="749457"/>
                </a:lnTo>
                <a:lnTo>
                  <a:pt x="5574567" y="768284"/>
                </a:lnTo>
                <a:lnTo>
                  <a:pt x="5612915" y="775543"/>
                </a:lnTo>
                <a:lnTo>
                  <a:pt x="5641961" y="776793"/>
                </a:lnTo>
                <a:lnTo>
                  <a:pt x="5776916" y="780989"/>
                </a:lnTo>
              </a:path>
            </a:pathLst>
          </a:custGeom>
          <a:noFill/>
          <a:ln w="76199">
            <a:solidFill>
              <a:srgbClr val="CAC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12"/>
          <p:cNvSpPr>
            <a:spLocks/>
          </p:cNvSpPr>
          <p:nvPr/>
        </p:nvSpPr>
        <p:spPr bwMode="auto">
          <a:xfrm>
            <a:off x="1380331" y="4711060"/>
            <a:ext cx="5264150" cy="0"/>
          </a:xfrm>
          <a:custGeom>
            <a:avLst/>
            <a:gdLst>
              <a:gd name="T0" fmla="*/ 0 w 5791200"/>
              <a:gd name="T1" fmla="*/ 2699270 w 57912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791200">
                <a:moveTo>
                  <a:pt x="0" y="0"/>
                </a:moveTo>
                <a:lnTo>
                  <a:pt x="5791205" y="0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bject 13"/>
          <p:cNvSpPr>
            <a:spLocks/>
          </p:cNvSpPr>
          <p:nvPr/>
        </p:nvSpPr>
        <p:spPr bwMode="auto">
          <a:xfrm>
            <a:off x="6506368" y="4609460"/>
            <a:ext cx="207963" cy="201613"/>
          </a:xfrm>
          <a:custGeom>
            <a:avLst/>
            <a:gdLst>
              <a:gd name="T0" fmla="*/ 0 w 228600"/>
              <a:gd name="T1" fmla="*/ 0 h 228600"/>
              <a:gd name="T2" fmla="*/ 0 w 228600"/>
              <a:gd name="T3" fmla="*/ 83678 h 228600"/>
              <a:gd name="T4" fmla="*/ 107238 w 228600"/>
              <a:gd name="T5" fmla="*/ 41839 h 228600"/>
              <a:gd name="T6" fmla="*/ 0 w 228600"/>
              <a:gd name="T7" fmla="*/ 0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59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D81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14"/>
          <p:cNvSpPr>
            <a:spLocks/>
          </p:cNvSpPr>
          <p:nvPr/>
        </p:nvSpPr>
        <p:spPr bwMode="auto">
          <a:xfrm>
            <a:off x="1464468" y="4711060"/>
            <a:ext cx="5167313" cy="823913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object 18"/>
          <p:cNvSpPr>
            <a:spLocks/>
          </p:cNvSpPr>
          <p:nvPr/>
        </p:nvSpPr>
        <p:spPr bwMode="auto">
          <a:xfrm>
            <a:off x="2142331" y="4618985"/>
            <a:ext cx="995362" cy="427038"/>
          </a:xfrm>
          <a:custGeom>
            <a:avLst/>
            <a:gdLst>
              <a:gd name="T0" fmla="*/ 548 w 1095375"/>
              <a:gd name="T1" fmla="*/ 0 h 483870"/>
              <a:gd name="T2" fmla="*/ 35432 w 1095375"/>
              <a:gd name="T3" fmla="*/ 28342 h 483870"/>
              <a:gd name="T4" fmla="*/ 57662 w 1095375"/>
              <a:gd name="T5" fmla="*/ 72483 h 483870"/>
              <a:gd name="T6" fmla="*/ 67916 w 1095375"/>
              <a:gd name="T7" fmla="*/ 112458 h 483870"/>
              <a:gd name="T8" fmla="*/ 74135 w 1095375"/>
              <a:gd name="T9" fmla="*/ 155594 h 483870"/>
              <a:gd name="T10" fmla="*/ 77642 w 1095375"/>
              <a:gd name="T11" fmla="*/ 199436 h 483870"/>
              <a:gd name="T12" fmla="*/ 79125 w 1095375"/>
              <a:gd name="T13" fmla="*/ 227845 h 483870"/>
              <a:gd name="T14" fmla="*/ 77514 w 1095375"/>
              <a:gd name="T15" fmla="*/ 242557 h 483870"/>
              <a:gd name="T16" fmla="*/ 76072 w 1095375"/>
              <a:gd name="T17" fmla="*/ 257652 h 483870"/>
              <a:gd name="T18" fmla="*/ 74730 w 1095375"/>
              <a:gd name="T19" fmla="*/ 273032 h 483870"/>
              <a:gd name="T20" fmla="*/ 73419 w 1095375"/>
              <a:gd name="T21" fmla="*/ 288600 h 483870"/>
              <a:gd name="T22" fmla="*/ 72069 w 1095375"/>
              <a:gd name="T23" fmla="*/ 304257 h 483870"/>
              <a:gd name="T24" fmla="*/ 67094 w 1095375"/>
              <a:gd name="T25" fmla="*/ 350789 h 483870"/>
              <a:gd name="T26" fmla="*/ 59273 w 1095375"/>
              <a:gd name="T27" fmla="*/ 394603 h 483870"/>
              <a:gd name="T28" fmla="*/ 46733 w 1095375"/>
              <a:gd name="T29" fmla="*/ 433058 h 483870"/>
              <a:gd name="T30" fmla="*/ 19433 w 1095375"/>
              <a:gd name="T31" fmla="*/ 471428 h 483870"/>
              <a:gd name="T32" fmla="*/ 0 w 1095375"/>
              <a:gd name="T33" fmla="*/ 483321 h 483870"/>
              <a:gd name="T34" fmla="*/ 1002340 w 1095375"/>
              <a:gd name="T35" fmla="*/ 481126 h 483870"/>
              <a:gd name="T36" fmla="*/ 1038961 w 1095375"/>
              <a:gd name="T37" fmla="*/ 456280 h 483870"/>
              <a:gd name="T38" fmla="*/ 1059363 w 1095375"/>
              <a:gd name="T39" fmla="*/ 422969 h 483870"/>
              <a:gd name="T40" fmla="*/ 1074452 w 1095375"/>
              <a:gd name="T41" fmla="*/ 381491 h 483870"/>
              <a:gd name="T42" fmla="*/ 1084898 w 1095375"/>
              <a:gd name="T43" fmla="*/ 335818 h 483870"/>
              <a:gd name="T44" fmla="*/ 1091369 w 1095375"/>
              <a:gd name="T45" fmla="*/ 289922 h 483870"/>
              <a:gd name="T46" fmla="*/ 1094534 w 1095375"/>
              <a:gd name="T47" fmla="*/ 247774 h 483870"/>
              <a:gd name="T48" fmla="*/ 1095156 w 1095375"/>
              <a:gd name="T49" fmla="*/ 222826 h 483870"/>
              <a:gd name="T50" fmla="*/ 1095084 w 1095375"/>
              <a:gd name="T51" fmla="*/ 210017 h 483870"/>
              <a:gd name="T52" fmla="*/ 1092981 w 1095375"/>
              <a:gd name="T53" fmla="*/ 169986 h 483870"/>
              <a:gd name="T54" fmla="*/ 1087350 w 1095375"/>
              <a:gd name="T55" fmla="*/ 129114 h 483870"/>
              <a:gd name="T56" fmla="*/ 1077294 w 1095375"/>
              <a:gd name="T57" fmla="*/ 89414 h 483870"/>
              <a:gd name="T58" fmla="*/ 1061917 w 1095375"/>
              <a:gd name="T59" fmla="*/ 52896 h 483870"/>
              <a:gd name="T60" fmla="*/ 1031586 w 1095375"/>
              <a:gd name="T61" fmla="*/ 12634 h 483870"/>
              <a:gd name="T62" fmla="*/ 1022027 w 1095375"/>
              <a:gd name="T63" fmla="*/ 4570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2" y="28342"/>
                </a:lnTo>
                <a:lnTo>
                  <a:pt x="57662" y="72483"/>
                </a:lnTo>
                <a:lnTo>
                  <a:pt x="67916" y="112458"/>
                </a:lnTo>
                <a:lnTo>
                  <a:pt x="74135" y="155594"/>
                </a:lnTo>
                <a:lnTo>
                  <a:pt x="77642" y="199436"/>
                </a:lnTo>
                <a:lnTo>
                  <a:pt x="79125" y="227845"/>
                </a:lnTo>
                <a:lnTo>
                  <a:pt x="77514" y="242557"/>
                </a:lnTo>
                <a:lnTo>
                  <a:pt x="76072" y="257652"/>
                </a:lnTo>
                <a:lnTo>
                  <a:pt x="74730" y="273032"/>
                </a:lnTo>
                <a:lnTo>
                  <a:pt x="73419" y="288600"/>
                </a:lnTo>
                <a:lnTo>
                  <a:pt x="72069" y="304257"/>
                </a:lnTo>
                <a:lnTo>
                  <a:pt x="67094" y="350789"/>
                </a:lnTo>
                <a:lnTo>
                  <a:pt x="59273" y="394603"/>
                </a:lnTo>
                <a:lnTo>
                  <a:pt x="46733" y="433058"/>
                </a:lnTo>
                <a:lnTo>
                  <a:pt x="19433" y="471428"/>
                </a:lnTo>
                <a:lnTo>
                  <a:pt x="0" y="483321"/>
                </a:ln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1022027" y="4570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r>
              <a:rPr lang="en-US" b="0" dirty="0"/>
              <a:t>S</a:t>
            </a:r>
            <a:r>
              <a:rPr lang="en-US" b="0" baseline="-25000" dirty="0"/>
              <a:t>0</a:t>
            </a:r>
            <a:endParaRPr lang="en-US" b="0" dirty="0"/>
          </a:p>
        </p:txBody>
      </p:sp>
      <p:sp>
        <p:nvSpPr>
          <p:cNvPr id="57" name="object 19"/>
          <p:cNvSpPr>
            <a:spLocks/>
          </p:cNvSpPr>
          <p:nvPr/>
        </p:nvSpPr>
        <p:spPr bwMode="auto">
          <a:xfrm>
            <a:off x="2142331" y="4618985"/>
            <a:ext cx="995362" cy="427038"/>
          </a:xfrm>
          <a:custGeom>
            <a:avLst/>
            <a:gdLst>
              <a:gd name="T0" fmla="*/ 0 w 1095375"/>
              <a:gd name="T1" fmla="*/ 177884 h 483870"/>
              <a:gd name="T2" fmla="*/ 465973 w 1095375"/>
              <a:gd name="T3" fmla="*/ 177077 h 483870"/>
              <a:gd name="T4" fmla="*/ 482998 w 1095375"/>
              <a:gd name="T5" fmla="*/ 167933 h 483870"/>
              <a:gd name="T6" fmla="*/ 492483 w 1095375"/>
              <a:gd name="T7" fmla="*/ 155672 h 483870"/>
              <a:gd name="T8" fmla="*/ 499496 w 1095375"/>
              <a:gd name="T9" fmla="*/ 140406 h 483870"/>
              <a:gd name="T10" fmla="*/ 504353 w 1095375"/>
              <a:gd name="T11" fmla="*/ 123596 h 483870"/>
              <a:gd name="T12" fmla="*/ 507361 w 1095375"/>
              <a:gd name="T13" fmla="*/ 106704 h 483870"/>
              <a:gd name="T14" fmla="*/ 508832 w 1095375"/>
              <a:gd name="T15" fmla="*/ 91193 h 483870"/>
              <a:gd name="T16" fmla="*/ 509122 w 1095375"/>
              <a:gd name="T17" fmla="*/ 82010 h 483870"/>
              <a:gd name="T18" fmla="*/ 509088 w 1095375"/>
              <a:gd name="T19" fmla="*/ 77296 h 483870"/>
              <a:gd name="T20" fmla="*/ 508111 w 1095375"/>
              <a:gd name="T21" fmla="*/ 62564 h 483870"/>
              <a:gd name="T22" fmla="*/ 505494 w 1095375"/>
              <a:gd name="T23" fmla="*/ 47520 h 483870"/>
              <a:gd name="T24" fmla="*/ 500818 w 1095375"/>
              <a:gd name="T25" fmla="*/ 32908 h 483870"/>
              <a:gd name="T26" fmla="*/ 493670 w 1095375"/>
              <a:gd name="T27" fmla="*/ 19468 h 483870"/>
              <a:gd name="T28" fmla="*/ 479569 w 1095375"/>
              <a:gd name="T29" fmla="*/ 4650 h 483870"/>
              <a:gd name="T30" fmla="*/ 255 w 1095375"/>
              <a:gd name="T31" fmla="*/ 0 h 483870"/>
              <a:gd name="T32" fmla="*/ 4940 w 1095375"/>
              <a:gd name="T33" fmla="*/ 1945 h 483870"/>
              <a:gd name="T34" fmla="*/ 9188 w 1095375"/>
              <a:gd name="T35" fmla="*/ 4355 h 483870"/>
              <a:gd name="T36" fmla="*/ 22280 w 1095375"/>
              <a:gd name="T37" fmla="*/ 17962 h 483870"/>
              <a:gd name="T38" fmla="*/ 28639 w 1095375"/>
              <a:gd name="T39" fmla="*/ 31397 h 483870"/>
              <a:gd name="T40" fmla="*/ 32713 w 1095375"/>
              <a:gd name="T41" fmla="*/ 46598 h 483870"/>
              <a:gd name="T42" fmla="*/ 35117 w 1095375"/>
              <a:gd name="T43" fmla="*/ 62661 h 483870"/>
              <a:gd name="T44" fmla="*/ 36463 w 1095375"/>
              <a:gd name="T45" fmla="*/ 78683 h 483870"/>
              <a:gd name="T46" fmla="*/ 36785 w 1095375"/>
              <a:gd name="T47" fmla="*/ 83858 h 483870"/>
              <a:gd name="T48" fmla="*/ 36034 w 1095375"/>
              <a:gd name="T49" fmla="*/ 89272 h 483870"/>
              <a:gd name="T50" fmla="*/ 35365 w 1095375"/>
              <a:gd name="T51" fmla="*/ 94827 h 483870"/>
              <a:gd name="T52" fmla="*/ 34739 w 1095375"/>
              <a:gd name="T53" fmla="*/ 100489 h 483870"/>
              <a:gd name="T54" fmla="*/ 34129 w 1095375"/>
              <a:gd name="T55" fmla="*/ 106218 h 483870"/>
              <a:gd name="T56" fmla="*/ 33502 w 1095375"/>
              <a:gd name="T57" fmla="*/ 111981 h 483870"/>
              <a:gd name="T58" fmla="*/ 31188 w 1095375"/>
              <a:gd name="T59" fmla="*/ 129106 h 483870"/>
              <a:gd name="T60" fmla="*/ 27553 w 1095375"/>
              <a:gd name="T61" fmla="*/ 145233 h 483870"/>
              <a:gd name="T62" fmla="*/ 21724 w 1095375"/>
              <a:gd name="T63" fmla="*/ 159385 h 483870"/>
              <a:gd name="T64" fmla="*/ 9034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40" y="481126"/>
                </a:lnTo>
                <a:lnTo>
                  <a:pt x="1038961" y="456280"/>
                </a:lnTo>
                <a:lnTo>
                  <a:pt x="1059363" y="422969"/>
                </a:lnTo>
                <a:lnTo>
                  <a:pt x="1074452" y="381491"/>
                </a:lnTo>
                <a:lnTo>
                  <a:pt x="1084898" y="335818"/>
                </a:lnTo>
                <a:lnTo>
                  <a:pt x="1091369" y="289922"/>
                </a:lnTo>
                <a:lnTo>
                  <a:pt x="1094534" y="247774"/>
                </a:lnTo>
                <a:lnTo>
                  <a:pt x="1095156" y="222826"/>
                </a:lnTo>
                <a:lnTo>
                  <a:pt x="1095084" y="210017"/>
                </a:lnTo>
                <a:lnTo>
                  <a:pt x="1092981" y="169986"/>
                </a:lnTo>
                <a:lnTo>
                  <a:pt x="1087350" y="129114"/>
                </a:lnTo>
                <a:lnTo>
                  <a:pt x="1077294" y="89414"/>
                </a:lnTo>
                <a:lnTo>
                  <a:pt x="1061917" y="52896"/>
                </a:lnTo>
                <a:lnTo>
                  <a:pt x="1031586" y="12634"/>
                </a:lnTo>
                <a:lnTo>
                  <a:pt x="548" y="0"/>
                </a:lnTo>
                <a:lnTo>
                  <a:pt x="10625" y="5286"/>
                </a:lnTo>
                <a:lnTo>
                  <a:pt x="19764" y="11832"/>
                </a:lnTo>
                <a:lnTo>
                  <a:pt x="47927" y="48801"/>
                </a:lnTo>
                <a:lnTo>
                  <a:pt x="61605" y="85305"/>
                </a:lnTo>
                <a:lnTo>
                  <a:pt x="70368" y="126607"/>
                </a:lnTo>
                <a:lnTo>
                  <a:pt x="75538" y="170251"/>
                </a:lnTo>
                <a:lnTo>
                  <a:pt x="78436" y="213783"/>
                </a:lnTo>
                <a:lnTo>
                  <a:pt x="79125" y="227845"/>
                </a:lnTo>
                <a:lnTo>
                  <a:pt x="77512" y="242557"/>
                </a:lnTo>
                <a:lnTo>
                  <a:pt x="76069" y="257652"/>
                </a:lnTo>
                <a:lnTo>
                  <a:pt x="74726" y="273032"/>
                </a:lnTo>
                <a:lnTo>
                  <a:pt x="73414" y="288600"/>
                </a:lnTo>
                <a:lnTo>
                  <a:pt x="72064" y="304257"/>
                </a:lnTo>
                <a:lnTo>
                  <a:pt x="67088" y="350789"/>
                </a:lnTo>
                <a:lnTo>
                  <a:pt x="59269" y="394603"/>
                </a:lnTo>
                <a:lnTo>
                  <a:pt x="46730" y="433058"/>
                </a:lnTo>
                <a:lnTo>
                  <a:pt x="19432" y="471428"/>
                </a:lnTo>
                <a:lnTo>
                  <a:pt x="10256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object 23"/>
          <p:cNvSpPr>
            <a:spLocks/>
          </p:cNvSpPr>
          <p:nvPr/>
        </p:nvSpPr>
        <p:spPr bwMode="auto">
          <a:xfrm>
            <a:off x="5025231" y="5451490"/>
            <a:ext cx="995362" cy="427037"/>
          </a:xfrm>
          <a:custGeom>
            <a:avLst/>
            <a:gdLst>
              <a:gd name="T0" fmla="*/ 0 w 1095375"/>
              <a:gd name="T1" fmla="*/ 177881 h 483870"/>
              <a:gd name="T2" fmla="*/ 465985 w 1095375"/>
              <a:gd name="T3" fmla="*/ 177074 h 483870"/>
              <a:gd name="T4" fmla="*/ 483009 w 1095375"/>
              <a:gd name="T5" fmla="*/ 167929 h 483870"/>
              <a:gd name="T6" fmla="*/ 492494 w 1095375"/>
              <a:gd name="T7" fmla="*/ 155669 h 483870"/>
              <a:gd name="T8" fmla="*/ 499510 w 1095375"/>
              <a:gd name="T9" fmla="*/ 140404 h 483870"/>
              <a:gd name="T10" fmla="*/ 504365 w 1095375"/>
              <a:gd name="T11" fmla="*/ 123594 h 483870"/>
              <a:gd name="T12" fmla="*/ 507373 w 1095375"/>
              <a:gd name="T13" fmla="*/ 106702 h 483870"/>
              <a:gd name="T14" fmla="*/ 508844 w 1095375"/>
              <a:gd name="T15" fmla="*/ 91191 h 483870"/>
              <a:gd name="T16" fmla="*/ 509131 w 1095375"/>
              <a:gd name="T17" fmla="*/ 82008 h 483870"/>
              <a:gd name="T18" fmla="*/ 509096 w 1095375"/>
              <a:gd name="T19" fmla="*/ 77294 h 483870"/>
              <a:gd name="T20" fmla="*/ 508113 w 1095375"/>
              <a:gd name="T21" fmla="*/ 62561 h 483870"/>
              <a:gd name="T22" fmla="*/ 505494 w 1095375"/>
              <a:gd name="T23" fmla="*/ 47517 h 483870"/>
              <a:gd name="T24" fmla="*/ 500816 w 1095375"/>
              <a:gd name="T25" fmla="*/ 32906 h 483870"/>
              <a:gd name="T26" fmla="*/ 493666 w 1095375"/>
              <a:gd name="T27" fmla="*/ 19465 h 483870"/>
              <a:gd name="T28" fmla="*/ 479563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1 h 483870"/>
              <a:gd name="T38" fmla="*/ 28646 w 1095375"/>
              <a:gd name="T39" fmla="*/ 31396 h 483870"/>
              <a:gd name="T40" fmla="*/ 32720 w 1095375"/>
              <a:gd name="T41" fmla="*/ 46596 h 483870"/>
              <a:gd name="T42" fmla="*/ 35124 w 1095375"/>
              <a:gd name="T43" fmla="*/ 62658 h 483870"/>
              <a:gd name="T44" fmla="*/ 36469 w 1095375"/>
              <a:gd name="T45" fmla="*/ 78680 h 483870"/>
              <a:gd name="T46" fmla="*/ 36789 w 1095375"/>
              <a:gd name="T47" fmla="*/ 83855 h 483870"/>
              <a:gd name="T48" fmla="*/ 36040 w 1095375"/>
              <a:gd name="T49" fmla="*/ 89269 h 483870"/>
              <a:gd name="T50" fmla="*/ 35369 w 1095375"/>
              <a:gd name="T51" fmla="*/ 94825 h 483870"/>
              <a:gd name="T52" fmla="*/ 34744 w 1095375"/>
              <a:gd name="T53" fmla="*/ 100486 h 483870"/>
              <a:gd name="T54" fmla="*/ 34135 w 1095375"/>
              <a:gd name="T55" fmla="*/ 106216 h 483870"/>
              <a:gd name="T56" fmla="*/ 33508 w 1095375"/>
              <a:gd name="T57" fmla="*/ 111978 h 483870"/>
              <a:gd name="T58" fmla="*/ 31196 w 1095375"/>
              <a:gd name="T59" fmla="*/ 129103 h 483870"/>
              <a:gd name="T60" fmla="*/ 27560 w 1095375"/>
              <a:gd name="T61" fmla="*/ 145230 h 483870"/>
              <a:gd name="T62" fmla="*/ 21729 w 1095375"/>
              <a:gd name="T63" fmla="*/ 159381 h 483870"/>
              <a:gd name="T64" fmla="*/ 9036 w 1095375"/>
              <a:gd name="T65" fmla="*/ 173504 h 483870"/>
              <a:gd name="T66" fmla="*/ 4769 w 1095375"/>
              <a:gd name="T67" fmla="*/ 175946 h 483870"/>
              <a:gd name="T68" fmla="*/ 0 w 1095375"/>
              <a:gd name="T69" fmla="*/ 177881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object 14"/>
          <p:cNvSpPr>
            <a:spLocks/>
          </p:cNvSpPr>
          <p:nvPr/>
        </p:nvSpPr>
        <p:spPr bwMode="auto">
          <a:xfrm>
            <a:off x="1385887" y="4716762"/>
            <a:ext cx="5083969" cy="561035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object 14"/>
          <p:cNvSpPr>
            <a:spLocks/>
          </p:cNvSpPr>
          <p:nvPr/>
        </p:nvSpPr>
        <p:spPr bwMode="auto">
          <a:xfrm>
            <a:off x="1538287" y="4716762"/>
            <a:ext cx="5106194" cy="1053307"/>
          </a:xfrm>
          <a:custGeom>
            <a:avLst/>
            <a:gdLst>
              <a:gd name="T0" fmla="*/ 104896 w 5685155"/>
              <a:gd name="T1" fmla="*/ 3975 h 932179"/>
              <a:gd name="T2" fmla="*/ 143566 w 5685155"/>
              <a:gd name="T3" fmla="*/ 17547 h 932179"/>
              <a:gd name="T4" fmla="*/ 176695 w 5685155"/>
              <a:gd name="T5" fmla="*/ 37247 h 932179"/>
              <a:gd name="T6" fmla="*/ 208205 w 5685155"/>
              <a:gd name="T7" fmla="*/ 66169 h 932179"/>
              <a:gd name="T8" fmla="*/ 231554 w 5685155"/>
              <a:gd name="T9" fmla="*/ 96230 h 932179"/>
              <a:gd name="T10" fmla="*/ 255047 w 5685155"/>
              <a:gd name="T11" fmla="*/ 130174 h 932179"/>
              <a:gd name="T12" fmla="*/ 272494 w 5685155"/>
              <a:gd name="T13" fmla="*/ 155448 h 932179"/>
              <a:gd name="T14" fmla="*/ 295178 w 5685155"/>
              <a:gd name="T15" fmla="*/ 185268 h 932179"/>
              <a:gd name="T16" fmla="*/ 322273 w 5685155"/>
              <a:gd name="T17" fmla="*/ 211155 h 932179"/>
              <a:gd name="T18" fmla="*/ 352227 w 5685155"/>
              <a:gd name="T19" fmla="*/ 230029 h 932179"/>
              <a:gd name="T20" fmla="*/ 393645 w 5685155"/>
              <a:gd name="T21" fmla="*/ 241300 h 932179"/>
              <a:gd name="T22" fmla="*/ 1551215 w 5685155"/>
              <a:gd name="T23" fmla="*/ 253084 h 932179"/>
              <a:gd name="T24" fmla="*/ 1571174 w 5685155"/>
              <a:gd name="T25" fmla="*/ 252934 h 932179"/>
              <a:gd name="T26" fmla="*/ 1616091 w 5685155"/>
              <a:gd name="T27" fmla="*/ 257402 h 932179"/>
              <a:gd name="T28" fmla="*/ 1654709 w 5685155"/>
              <a:gd name="T29" fmla="*/ 273954 h 932179"/>
              <a:gd name="T30" fmla="*/ 1675711 w 5685155"/>
              <a:gd name="T31" fmla="*/ 296897 h 932179"/>
              <a:gd name="T32" fmla="*/ 1694083 w 5685155"/>
              <a:gd name="T33" fmla="*/ 314750 h 932179"/>
              <a:gd name="T34" fmla="*/ 1701888 w 5685155"/>
              <a:gd name="T35" fmla="*/ 319183 h 932179"/>
              <a:gd name="T36" fmla="*/ 1708318 w 5685155"/>
              <a:gd name="T37" fmla="*/ 323388 h 932179"/>
              <a:gd name="T38" fmla="*/ 1714189 w 5685155"/>
              <a:gd name="T39" fmla="*/ 327310 h 932179"/>
              <a:gd name="T40" fmla="*/ 1755629 w 5685155"/>
              <a:gd name="T41" fmla="*/ 340007 h 932179"/>
              <a:gd name="T42" fmla="*/ 2310921 w 5685155"/>
              <a:gd name="T43" fmla="*/ 347134 h 932179"/>
              <a:gd name="T44" fmla="*/ 2334641 w 5685155"/>
              <a:gd name="T45" fmla="*/ 345516 h 932179"/>
              <a:gd name="T46" fmla="*/ 2376688 w 5685155"/>
              <a:gd name="T47" fmla="*/ 342199 h 932179"/>
              <a:gd name="T48" fmla="*/ 2414117 w 5685155"/>
              <a:gd name="T49" fmla="*/ 325849 h 932179"/>
              <a:gd name="T50" fmla="*/ 2434903 w 5685155"/>
              <a:gd name="T51" fmla="*/ 298832 h 932179"/>
              <a:gd name="T52" fmla="*/ 2452294 w 5685155"/>
              <a:gd name="T53" fmla="*/ 259973 h 932179"/>
              <a:gd name="T54" fmla="*/ 2466611 w 5685155"/>
              <a:gd name="T55" fmla="*/ 207368 h 932179"/>
              <a:gd name="T56" fmla="*/ 2473044 w 5685155"/>
              <a:gd name="T57" fmla="*/ 178731 h 932179"/>
              <a:gd name="T58" fmla="*/ 2479222 w 5685155"/>
              <a:gd name="T59" fmla="*/ 150044 h 932179"/>
              <a:gd name="T60" fmla="*/ 2488392 w 5685155"/>
              <a:gd name="T61" fmla="*/ 109384 h 932179"/>
              <a:gd name="T62" fmla="*/ 2501332 w 5685155"/>
              <a:gd name="T63" fmla="*/ 65527 h 932179"/>
              <a:gd name="T64" fmla="*/ 2517055 w 5685155"/>
              <a:gd name="T65" fmla="*/ 36051 h 932179"/>
              <a:gd name="T66" fmla="*/ 2546107 w 5685155"/>
              <a:gd name="T67" fmla="*/ 10341 h 932179"/>
              <a:gd name="T68" fmla="*/ 2566810 w 5685155"/>
              <a:gd name="T69" fmla="*/ 2699 h 932179"/>
              <a:gd name="T70" fmla="*/ 2574969 w 5685155"/>
              <a:gd name="T71" fmla="*/ 0 h 9321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685155" h="932179">
                <a:moveTo>
                  <a:pt x="0" y="3847"/>
                </a:moveTo>
                <a:lnTo>
                  <a:pt x="225207" y="10675"/>
                </a:lnTo>
                <a:lnTo>
                  <a:pt x="267580" y="26956"/>
                </a:lnTo>
                <a:lnTo>
                  <a:pt x="308229" y="47116"/>
                </a:lnTo>
                <a:lnTo>
                  <a:pt x="348529" y="73906"/>
                </a:lnTo>
                <a:lnTo>
                  <a:pt x="379353" y="100006"/>
                </a:lnTo>
                <a:lnTo>
                  <a:pt x="411333" y="132545"/>
                </a:lnTo>
                <a:lnTo>
                  <a:pt x="447004" y="177665"/>
                </a:lnTo>
                <a:lnTo>
                  <a:pt x="471971" y="215958"/>
                </a:lnTo>
                <a:lnTo>
                  <a:pt x="497133" y="258379"/>
                </a:lnTo>
                <a:lnTo>
                  <a:pt x="522372" y="303406"/>
                </a:lnTo>
                <a:lnTo>
                  <a:pt x="547570" y="349516"/>
                </a:lnTo>
                <a:lnTo>
                  <a:pt x="560117" y="372501"/>
                </a:lnTo>
                <a:lnTo>
                  <a:pt x="585031" y="417380"/>
                </a:lnTo>
                <a:lnTo>
                  <a:pt x="609608" y="459534"/>
                </a:lnTo>
                <a:lnTo>
                  <a:pt x="633729" y="497441"/>
                </a:lnTo>
                <a:lnTo>
                  <a:pt x="657276" y="529579"/>
                </a:lnTo>
                <a:lnTo>
                  <a:pt x="691901" y="566951"/>
                </a:lnTo>
                <a:lnTo>
                  <a:pt x="724621" y="595953"/>
                </a:lnTo>
                <a:lnTo>
                  <a:pt x="756212" y="617628"/>
                </a:lnTo>
                <a:lnTo>
                  <a:pt x="798895" y="637012"/>
                </a:lnTo>
                <a:lnTo>
                  <a:pt x="845135" y="647887"/>
                </a:lnTo>
                <a:lnTo>
                  <a:pt x="884060" y="652012"/>
                </a:lnTo>
                <a:lnTo>
                  <a:pt x="3330369" y="679528"/>
                </a:lnTo>
                <a:lnTo>
                  <a:pt x="3352884" y="679091"/>
                </a:lnTo>
                <a:lnTo>
                  <a:pt x="3373219" y="679126"/>
                </a:lnTo>
                <a:lnTo>
                  <a:pt x="3422945" y="681886"/>
                </a:lnTo>
                <a:lnTo>
                  <a:pt x="3469652" y="691127"/>
                </a:lnTo>
                <a:lnTo>
                  <a:pt x="3512760" y="710078"/>
                </a:lnTo>
                <a:lnTo>
                  <a:pt x="3552568" y="735567"/>
                </a:lnTo>
                <a:lnTo>
                  <a:pt x="3577647" y="765027"/>
                </a:lnTo>
                <a:lnTo>
                  <a:pt x="3597655" y="797167"/>
                </a:lnTo>
                <a:lnTo>
                  <a:pt x="3604302" y="807738"/>
                </a:lnTo>
                <a:lnTo>
                  <a:pt x="3637097" y="845100"/>
                </a:lnTo>
                <a:lnTo>
                  <a:pt x="3645955" y="851120"/>
                </a:lnTo>
                <a:lnTo>
                  <a:pt x="3653855" y="857005"/>
                </a:lnTo>
                <a:lnTo>
                  <a:pt x="3661017" y="862736"/>
                </a:lnTo>
                <a:lnTo>
                  <a:pt x="3667659" y="868296"/>
                </a:lnTo>
                <a:lnTo>
                  <a:pt x="3674002" y="873665"/>
                </a:lnTo>
                <a:lnTo>
                  <a:pt x="3680265" y="878827"/>
                </a:lnTo>
                <a:lnTo>
                  <a:pt x="3718056" y="900878"/>
                </a:lnTo>
                <a:lnTo>
                  <a:pt x="3769234" y="912917"/>
                </a:lnTo>
                <a:lnTo>
                  <a:pt x="3829053" y="917913"/>
                </a:lnTo>
                <a:lnTo>
                  <a:pt x="4961415" y="932055"/>
                </a:lnTo>
                <a:lnTo>
                  <a:pt x="4988111" y="929690"/>
                </a:lnTo>
                <a:lnTo>
                  <a:pt x="5012338" y="927710"/>
                </a:lnTo>
                <a:lnTo>
                  <a:pt x="5054089" y="924357"/>
                </a:lnTo>
                <a:lnTo>
                  <a:pt x="5102613" y="918800"/>
                </a:lnTo>
                <a:lnTo>
                  <a:pt x="5148408" y="904682"/>
                </a:lnTo>
                <a:lnTo>
                  <a:pt x="5182967" y="874902"/>
                </a:lnTo>
                <a:lnTo>
                  <a:pt x="5208317" y="837040"/>
                </a:lnTo>
                <a:lnTo>
                  <a:pt x="5227597" y="802362"/>
                </a:lnTo>
                <a:lnTo>
                  <a:pt x="5247276" y="756324"/>
                </a:lnTo>
                <a:lnTo>
                  <a:pt x="5264935" y="698028"/>
                </a:lnTo>
                <a:lnTo>
                  <a:pt x="5280943" y="630503"/>
                </a:lnTo>
                <a:lnTo>
                  <a:pt x="5295669" y="556781"/>
                </a:lnTo>
                <a:lnTo>
                  <a:pt x="5302666" y="518543"/>
                </a:lnTo>
                <a:lnTo>
                  <a:pt x="5309481" y="479891"/>
                </a:lnTo>
                <a:lnTo>
                  <a:pt x="5316160" y="441206"/>
                </a:lnTo>
                <a:lnTo>
                  <a:pt x="5322748" y="402864"/>
                </a:lnTo>
                <a:lnTo>
                  <a:pt x="5329293" y="365247"/>
                </a:lnTo>
                <a:lnTo>
                  <a:pt x="5342434" y="293696"/>
                </a:lnTo>
                <a:lnTo>
                  <a:pt x="5355952" y="229584"/>
                </a:lnTo>
                <a:lnTo>
                  <a:pt x="5370215" y="175940"/>
                </a:lnTo>
                <a:lnTo>
                  <a:pt x="5386430" y="132557"/>
                </a:lnTo>
                <a:lnTo>
                  <a:pt x="5403972" y="96796"/>
                </a:lnTo>
                <a:lnTo>
                  <a:pt x="5430591" y="58283"/>
                </a:lnTo>
                <a:lnTo>
                  <a:pt x="5466344" y="27767"/>
                </a:lnTo>
                <a:lnTo>
                  <a:pt x="5501964" y="10725"/>
                </a:lnTo>
                <a:lnTo>
                  <a:pt x="5510792" y="7247"/>
                </a:lnTo>
                <a:lnTo>
                  <a:pt x="5519576" y="3731"/>
                </a:lnTo>
                <a:lnTo>
                  <a:pt x="5528308" y="0"/>
                </a:lnTo>
                <a:lnTo>
                  <a:pt x="5684827" y="3847"/>
                </a:lnTo>
              </a:path>
            </a:pathLst>
          </a:custGeom>
          <a:noFill/>
          <a:ln w="76199">
            <a:solidFill>
              <a:srgbClr val="D81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object 22"/>
          <p:cNvSpPr>
            <a:spLocks/>
          </p:cNvSpPr>
          <p:nvPr/>
        </p:nvSpPr>
        <p:spPr bwMode="auto">
          <a:xfrm>
            <a:off x="5025231" y="5451490"/>
            <a:ext cx="995362" cy="427037"/>
          </a:xfrm>
          <a:custGeom>
            <a:avLst/>
            <a:gdLst>
              <a:gd name="T0" fmla="*/ 548 w 1095375"/>
              <a:gd name="T1" fmla="*/ 0 h 483870"/>
              <a:gd name="T2" fmla="*/ 35435 w 1095375"/>
              <a:gd name="T3" fmla="*/ 28341 h 483870"/>
              <a:gd name="T4" fmla="*/ 57670 w 1095375"/>
              <a:gd name="T5" fmla="*/ 72482 h 483870"/>
              <a:gd name="T6" fmla="*/ 67927 w 1095375"/>
              <a:gd name="T7" fmla="*/ 112456 h 483870"/>
              <a:gd name="T8" fmla="*/ 74148 w 1095375"/>
              <a:gd name="T9" fmla="*/ 155591 h 483870"/>
              <a:gd name="T10" fmla="*/ 77654 w 1095375"/>
              <a:gd name="T11" fmla="*/ 199433 h 483870"/>
              <a:gd name="T12" fmla="*/ 79135 w 1095375"/>
              <a:gd name="T13" fmla="*/ 227842 h 483870"/>
              <a:gd name="T14" fmla="*/ 77523 w 1095375"/>
              <a:gd name="T15" fmla="*/ 242554 h 483870"/>
              <a:gd name="T16" fmla="*/ 76080 w 1095375"/>
              <a:gd name="T17" fmla="*/ 257649 h 483870"/>
              <a:gd name="T18" fmla="*/ 74738 w 1095375"/>
              <a:gd name="T19" fmla="*/ 273030 h 483870"/>
              <a:gd name="T20" fmla="*/ 73427 w 1095375"/>
              <a:gd name="T21" fmla="*/ 288598 h 483870"/>
              <a:gd name="T22" fmla="*/ 72077 w 1095375"/>
              <a:gd name="T23" fmla="*/ 304256 h 483870"/>
              <a:gd name="T24" fmla="*/ 67102 w 1095375"/>
              <a:gd name="T25" fmla="*/ 350788 h 483870"/>
              <a:gd name="T26" fmla="*/ 59282 w 1095375"/>
              <a:gd name="T27" fmla="*/ 394603 h 483870"/>
              <a:gd name="T28" fmla="*/ 46741 w 1095375"/>
              <a:gd name="T29" fmla="*/ 433058 h 483870"/>
              <a:gd name="T30" fmla="*/ 19437 w 1095375"/>
              <a:gd name="T31" fmla="*/ 471428 h 483870"/>
              <a:gd name="T32" fmla="*/ 0 w 1095375"/>
              <a:gd name="T33" fmla="*/ 483321 h 483870"/>
              <a:gd name="T34" fmla="*/ 1002365 w 1095375"/>
              <a:gd name="T35" fmla="*/ 481126 h 483870"/>
              <a:gd name="T36" fmla="*/ 1038985 w 1095375"/>
              <a:gd name="T37" fmla="*/ 456280 h 483870"/>
              <a:gd name="T38" fmla="*/ 1059387 w 1095375"/>
              <a:gd name="T39" fmla="*/ 422969 h 483870"/>
              <a:gd name="T40" fmla="*/ 1074477 w 1095375"/>
              <a:gd name="T41" fmla="*/ 381491 h 483870"/>
              <a:gd name="T42" fmla="*/ 1084923 w 1095375"/>
              <a:gd name="T43" fmla="*/ 335818 h 483870"/>
              <a:gd name="T44" fmla="*/ 1091394 w 1095375"/>
              <a:gd name="T45" fmla="*/ 289922 h 483870"/>
              <a:gd name="T46" fmla="*/ 1094558 w 1095375"/>
              <a:gd name="T47" fmla="*/ 247774 h 483870"/>
              <a:gd name="T48" fmla="*/ 1095176 w 1095375"/>
              <a:gd name="T49" fmla="*/ 222826 h 483870"/>
              <a:gd name="T50" fmla="*/ 1095100 w 1095375"/>
              <a:gd name="T51" fmla="*/ 210016 h 483870"/>
              <a:gd name="T52" fmla="*/ 1092987 w 1095375"/>
              <a:gd name="T53" fmla="*/ 169983 h 483870"/>
              <a:gd name="T54" fmla="*/ 1087349 w 1095375"/>
              <a:gd name="T55" fmla="*/ 129110 h 483870"/>
              <a:gd name="T56" fmla="*/ 1077289 w 1095375"/>
              <a:gd name="T57" fmla="*/ 89408 h 483870"/>
              <a:gd name="T58" fmla="*/ 1061908 w 1095375"/>
              <a:gd name="T59" fmla="*/ 52890 h 483870"/>
              <a:gd name="T60" fmla="*/ 1031573 w 1095375"/>
              <a:gd name="T61" fmla="*/ 12628 h 483870"/>
              <a:gd name="T62" fmla="*/ 1022013 w 1095375"/>
              <a:gd name="T63" fmla="*/ 4564 h 483870"/>
              <a:gd name="T64" fmla="*/ 548 w 1095375"/>
              <a:gd name="T65" fmla="*/ 0 h 48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397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9" name="object 21"/>
          <p:cNvSpPr>
            <a:spLocks/>
          </p:cNvSpPr>
          <p:nvPr/>
        </p:nvSpPr>
        <p:spPr bwMode="auto">
          <a:xfrm>
            <a:off x="3604418" y="4955535"/>
            <a:ext cx="995363" cy="427038"/>
          </a:xfrm>
          <a:custGeom>
            <a:avLst/>
            <a:gdLst>
              <a:gd name="T0" fmla="*/ 0 w 1095375"/>
              <a:gd name="T1" fmla="*/ 177884 h 483870"/>
              <a:gd name="T2" fmla="*/ 465988 w 1095375"/>
              <a:gd name="T3" fmla="*/ 177077 h 483870"/>
              <a:gd name="T4" fmla="*/ 483013 w 1095375"/>
              <a:gd name="T5" fmla="*/ 167933 h 483870"/>
              <a:gd name="T6" fmla="*/ 492497 w 1095375"/>
              <a:gd name="T7" fmla="*/ 155672 h 483870"/>
              <a:gd name="T8" fmla="*/ 499512 w 1095375"/>
              <a:gd name="T9" fmla="*/ 140406 h 483870"/>
              <a:gd name="T10" fmla="*/ 504368 w 1095375"/>
              <a:gd name="T11" fmla="*/ 123596 h 483870"/>
              <a:gd name="T12" fmla="*/ 507377 w 1095375"/>
              <a:gd name="T13" fmla="*/ 106704 h 483870"/>
              <a:gd name="T14" fmla="*/ 508848 w 1095375"/>
              <a:gd name="T15" fmla="*/ 91193 h 483870"/>
              <a:gd name="T16" fmla="*/ 509134 w 1095375"/>
              <a:gd name="T17" fmla="*/ 82010 h 483870"/>
              <a:gd name="T18" fmla="*/ 509100 w 1095375"/>
              <a:gd name="T19" fmla="*/ 77295 h 483870"/>
              <a:gd name="T20" fmla="*/ 508118 w 1095375"/>
              <a:gd name="T21" fmla="*/ 62561 h 483870"/>
              <a:gd name="T22" fmla="*/ 505496 w 1095375"/>
              <a:gd name="T23" fmla="*/ 47519 h 483870"/>
              <a:gd name="T24" fmla="*/ 500820 w 1095375"/>
              <a:gd name="T25" fmla="*/ 32907 h 483870"/>
              <a:gd name="T26" fmla="*/ 493669 w 1095375"/>
              <a:gd name="T27" fmla="*/ 19466 h 483870"/>
              <a:gd name="T28" fmla="*/ 479566 w 1095375"/>
              <a:gd name="T29" fmla="*/ 4647 h 483870"/>
              <a:gd name="T30" fmla="*/ 255 w 1095375"/>
              <a:gd name="T31" fmla="*/ 0 h 483870"/>
              <a:gd name="T32" fmla="*/ 4941 w 1095375"/>
              <a:gd name="T33" fmla="*/ 1945 h 483870"/>
              <a:gd name="T34" fmla="*/ 9191 w 1095375"/>
              <a:gd name="T35" fmla="*/ 4355 h 483870"/>
              <a:gd name="T36" fmla="*/ 22287 w 1095375"/>
              <a:gd name="T37" fmla="*/ 17962 h 483870"/>
              <a:gd name="T38" fmla="*/ 28646 w 1095375"/>
              <a:gd name="T39" fmla="*/ 31397 h 483870"/>
              <a:gd name="T40" fmla="*/ 32720 w 1095375"/>
              <a:gd name="T41" fmla="*/ 46596 h 483870"/>
              <a:gd name="T42" fmla="*/ 35124 w 1095375"/>
              <a:gd name="T43" fmla="*/ 62659 h 483870"/>
              <a:gd name="T44" fmla="*/ 36469 w 1095375"/>
              <a:gd name="T45" fmla="*/ 78681 h 483870"/>
              <a:gd name="T46" fmla="*/ 36789 w 1095375"/>
              <a:gd name="T47" fmla="*/ 83856 h 483870"/>
              <a:gd name="T48" fmla="*/ 36040 w 1095375"/>
              <a:gd name="T49" fmla="*/ 89271 h 483870"/>
              <a:gd name="T50" fmla="*/ 35369 w 1095375"/>
              <a:gd name="T51" fmla="*/ 94827 h 483870"/>
              <a:gd name="T52" fmla="*/ 34744 w 1095375"/>
              <a:gd name="T53" fmla="*/ 100487 h 483870"/>
              <a:gd name="T54" fmla="*/ 34135 w 1095375"/>
              <a:gd name="T55" fmla="*/ 106217 h 483870"/>
              <a:gd name="T56" fmla="*/ 33508 w 1095375"/>
              <a:gd name="T57" fmla="*/ 111981 h 483870"/>
              <a:gd name="T58" fmla="*/ 31196 w 1095375"/>
              <a:gd name="T59" fmla="*/ 129106 h 483870"/>
              <a:gd name="T60" fmla="*/ 27560 w 1095375"/>
              <a:gd name="T61" fmla="*/ 145233 h 483870"/>
              <a:gd name="T62" fmla="*/ 21729 w 1095375"/>
              <a:gd name="T63" fmla="*/ 159385 h 483870"/>
              <a:gd name="T64" fmla="*/ 9036 w 1095375"/>
              <a:gd name="T65" fmla="*/ 173507 h 483870"/>
              <a:gd name="T66" fmla="*/ 4769 w 1095375"/>
              <a:gd name="T67" fmla="*/ 175950 h 483870"/>
              <a:gd name="T68" fmla="*/ 0 w 1095375"/>
              <a:gd name="T69" fmla="*/ 177884 h 4838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95375" h="483870">
                <a:moveTo>
                  <a:pt x="0" y="483321"/>
                </a:move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548" y="0"/>
                </a:lnTo>
                <a:lnTo>
                  <a:pt x="10627" y="5286"/>
                </a:lnTo>
                <a:lnTo>
                  <a:pt x="19769" y="11832"/>
                </a:lnTo>
                <a:lnTo>
                  <a:pt x="47938" y="48800"/>
                </a:lnTo>
                <a:lnTo>
                  <a:pt x="61619" y="85304"/>
                </a:lnTo>
                <a:lnTo>
                  <a:pt x="70384" y="126605"/>
                </a:lnTo>
                <a:lnTo>
                  <a:pt x="75553" y="170248"/>
                </a:lnTo>
                <a:lnTo>
                  <a:pt x="78448" y="213780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10258" y="478064"/>
                </a:lnTo>
                <a:lnTo>
                  <a:pt x="0" y="483321"/>
                </a:lnTo>
                <a:close/>
              </a:path>
            </a:pathLst>
          </a:custGeom>
          <a:noFill/>
          <a:ln w="25399">
            <a:solidFill>
              <a:srgbClr val="A5C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object 20"/>
          <p:cNvSpPr>
            <a:spLocks/>
          </p:cNvSpPr>
          <p:nvPr/>
        </p:nvSpPr>
        <p:spPr bwMode="auto">
          <a:xfrm>
            <a:off x="3604418" y="4955535"/>
            <a:ext cx="995363" cy="427038"/>
          </a:xfrm>
          <a:custGeom>
            <a:avLst/>
            <a:gdLst>
              <a:gd name="T0" fmla="*/ 255 w 1095375"/>
              <a:gd name="T1" fmla="*/ 0 h 483870"/>
              <a:gd name="T2" fmla="*/ 16473 w 1095375"/>
              <a:gd name="T3" fmla="*/ 10431 h 483870"/>
              <a:gd name="T4" fmla="*/ 26810 w 1095375"/>
              <a:gd name="T5" fmla="*/ 26677 h 483870"/>
              <a:gd name="T6" fmla="*/ 31577 w 1095375"/>
              <a:gd name="T7" fmla="*/ 41390 h 483870"/>
              <a:gd name="T8" fmla="*/ 34470 w 1095375"/>
              <a:gd name="T9" fmla="*/ 57265 h 483870"/>
              <a:gd name="T10" fmla="*/ 36101 w 1095375"/>
              <a:gd name="T11" fmla="*/ 73401 h 483870"/>
              <a:gd name="T12" fmla="*/ 36789 w 1095375"/>
              <a:gd name="T13" fmla="*/ 83856 h 483870"/>
              <a:gd name="T14" fmla="*/ 36040 w 1095375"/>
              <a:gd name="T15" fmla="*/ 89271 h 483870"/>
              <a:gd name="T16" fmla="*/ 35369 w 1095375"/>
              <a:gd name="T17" fmla="*/ 94827 h 483870"/>
              <a:gd name="T18" fmla="*/ 34744 w 1095375"/>
              <a:gd name="T19" fmla="*/ 100487 h 483870"/>
              <a:gd name="T20" fmla="*/ 34135 w 1095375"/>
              <a:gd name="T21" fmla="*/ 106217 h 483870"/>
              <a:gd name="T22" fmla="*/ 33508 w 1095375"/>
              <a:gd name="T23" fmla="*/ 111981 h 483870"/>
              <a:gd name="T24" fmla="*/ 31196 w 1095375"/>
              <a:gd name="T25" fmla="*/ 129106 h 483870"/>
              <a:gd name="T26" fmla="*/ 27560 w 1095375"/>
              <a:gd name="T27" fmla="*/ 145233 h 483870"/>
              <a:gd name="T28" fmla="*/ 21729 w 1095375"/>
              <a:gd name="T29" fmla="*/ 159385 h 483870"/>
              <a:gd name="T30" fmla="*/ 9036 w 1095375"/>
              <a:gd name="T31" fmla="*/ 173507 h 483870"/>
              <a:gd name="T32" fmla="*/ 0 w 1095375"/>
              <a:gd name="T33" fmla="*/ 177884 h 483870"/>
              <a:gd name="T34" fmla="*/ 465988 w 1095375"/>
              <a:gd name="T35" fmla="*/ 177077 h 483870"/>
              <a:gd name="T36" fmla="*/ 483013 w 1095375"/>
              <a:gd name="T37" fmla="*/ 167933 h 483870"/>
              <a:gd name="T38" fmla="*/ 492497 w 1095375"/>
              <a:gd name="T39" fmla="*/ 155672 h 483870"/>
              <a:gd name="T40" fmla="*/ 499512 w 1095375"/>
              <a:gd name="T41" fmla="*/ 140406 h 483870"/>
              <a:gd name="T42" fmla="*/ 504368 w 1095375"/>
              <a:gd name="T43" fmla="*/ 123596 h 483870"/>
              <a:gd name="T44" fmla="*/ 507377 w 1095375"/>
              <a:gd name="T45" fmla="*/ 106704 h 483870"/>
              <a:gd name="T46" fmla="*/ 508848 w 1095375"/>
              <a:gd name="T47" fmla="*/ 91193 h 483870"/>
              <a:gd name="T48" fmla="*/ 509134 w 1095375"/>
              <a:gd name="T49" fmla="*/ 82010 h 483870"/>
              <a:gd name="T50" fmla="*/ 509100 w 1095375"/>
              <a:gd name="T51" fmla="*/ 77295 h 483870"/>
              <a:gd name="T52" fmla="*/ 508118 w 1095375"/>
              <a:gd name="T53" fmla="*/ 62561 h 483870"/>
              <a:gd name="T54" fmla="*/ 505496 w 1095375"/>
              <a:gd name="T55" fmla="*/ 47519 h 483870"/>
              <a:gd name="T56" fmla="*/ 500820 w 1095375"/>
              <a:gd name="T57" fmla="*/ 32907 h 483870"/>
              <a:gd name="T58" fmla="*/ 493669 w 1095375"/>
              <a:gd name="T59" fmla="*/ 19466 h 483870"/>
              <a:gd name="T60" fmla="*/ 479566 w 1095375"/>
              <a:gd name="T61" fmla="*/ 4647 h 483870"/>
              <a:gd name="T62" fmla="*/ 475122 w 1095375"/>
              <a:gd name="T63" fmla="*/ 1680 h 483870"/>
              <a:gd name="T64" fmla="*/ 255 w 1095375"/>
              <a:gd name="T65" fmla="*/ 0 h 4838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95375" h="483870">
                <a:moveTo>
                  <a:pt x="548" y="0"/>
                </a:moveTo>
                <a:lnTo>
                  <a:pt x="35435" y="28341"/>
                </a:lnTo>
                <a:lnTo>
                  <a:pt x="57670" y="72482"/>
                </a:lnTo>
                <a:lnTo>
                  <a:pt x="67927" y="112456"/>
                </a:lnTo>
                <a:lnTo>
                  <a:pt x="74148" y="155591"/>
                </a:lnTo>
                <a:lnTo>
                  <a:pt x="77654" y="199433"/>
                </a:lnTo>
                <a:lnTo>
                  <a:pt x="79135" y="227842"/>
                </a:lnTo>
                <a:lnTo>
                  <a:pt x="77523" y="242554"/>
                </a:lnTo>
                <a:lnTo>
                  <a:pt x="76080" y="257649"/>
                </a:lnTo>
                <a:lnTo>
                  <a:pt x="74738" y="273030"/>
                </a:lnTo>
                <a:lnTo>
                  <a:pt x="73427" y="288598"/>
                </a:lnTo>
                <a:lnTo>
                  <a:pt x="72077" y="304256"/>
                </a:lnTo>
                <a:lnTo>
                  <a:pt x="67102" y="350788"/>
                </a:lnTo>
                <a:lnTo>
                  <a:pt x="59282" y="394603"/>
                </a:lnTo>
                <a:lnTo>
                  <a:pt x="46741" y="433058"/>
                </a:lnTo>
                <a:lnTo>
                  <a:pt x="19437" y="471428"/>
                </a:lnTo>
                <a:lnTo>
                  <a:pt x="0" y="483321"/>
                </a:lnTo>
                <a:lnTo>
                  <a:pt x="1002365" y="481126"/>
                </a:lnTo>
                <a:lnTo>
                  <a:pt x="1038985" y="456280"/>
                </a:lnTo>
                <a:lnTo>
                  <a:pt x="1059387" y="422969"/>
                </a:lnTo>
                <a:lnTo>
                  <a:pt x="1074477" y="381491"/>
                </a:lnTo>
                <a:lnTo>
                  <a:pt x="1084923" y="335818"/>
                </a:lnTo>
                <a:lnTo>
                  <a:pt x="1091394" y="289922"/>
                </a:lnTo>
                <a:lnTo>
                  <a:pt x="1094558" y="247774"/>
                </a:lnTo>
                <a:lnTo>
                  <a:pt x="1095176" y="222826"/>
                </a:lnTo>
                <a:lnTo>
                  <a:pt x="1095100" y="210016"/>
                </a:lnTo>
                <a:lnTo>
                  <a:pt x="1092987" y="169983"/>
                </a:lnTo>
                <a:lnTo>
                  <a:pt x="1087349" y="129110"/>
                </a:lnTo>
                <a:lnTo>
                  <a:pt x="1077289" y="89408"/>
                </a:lnTo>
                <a:lnTo>
                  <a:pt x="1061908" y="52890"/>
                </a:lnTo>
                <a:lnTo>
                  <a:pt x="1031573" y="12628"/>
                </a:lnTo>
                <a:lnTo>
                  <a:pt x="1022013" y="4564"/>
                </a:lnTo>
                <a:lnTo>
                  <a:pt x="548" y="0"/>
                </a:lnTo>
                <a:close/>
              </a:path>
            </a:pathLst>
          </a:custGeom>
          <a:solidFill>
            <a:srgbClr val="C5D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208647" y="6047579"/>
            <a:ext cx="57182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0" dirty="0">
                <a:latin typeface="Calibri"/>
                <a:cs typeface="Calibri"/>
              </a:rPr>
              <a:t>Assume R consists of 4 </a:t>
            </a:r>
            <a:r>
              <a:rPr lang="en-US" sz="1700" b="0" dirty="0" err="1">
                <a:latin typeface="Calibri"/>
                <a:cs typeface="Calibri"/>
              </a:rPr>
              <a:t>subflows</a:t>
            </a:r>
            <a:r>
              <a:rPr lang="en-US" sz="1700" b="0" dirty="0">
                <a:latin typeface="Calibri"/>
                <a:cs typeface="Calibri"/>
              </a:rPr>
              <a:t> in </a:t>
            </a:r>
            <a:r>
              <a:rPr lang="en-US" sz="1700" b="0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lang="en-US" sz="1700" b="0" dirty="0">
                <a:latin typeface="Calibri"/>
                <a:cs typeface="Calibri"/>
              </a:rPr>
              <a:t>and this is r, </a:t>
            </a:r>
          </a:p>
          <a:p>
            <a:r>
              <a:rPr lang="en-US" sz="1700" b="0" dirty="0">
                <a:latin typeface="Calibri"/>
                <a:cs typeface="Calibri"/>
              </a:rPr>
              <a:t>then the bottlenecks for r are S</a:t>
            </a:r>
            <a:r>
              <a:rPr lang="en-US" sz="1700" b="0" baseline="-25000" dirty="0">
                <a:latin typeface="Calibri"/>
                <a:cs typeface="Calibri"/>
              </a:rPr>
              <a:t>1</a:t>
            </a:r>
            <a:r>
              <a:rPr lang="en-US" sz="1700" b="0" dirty="0">
                <a:latin typeface="Calibri"/>
                <a:cs typeface="Calibri"/>
              </a:rPr>
              <a:t> and S</a:t>
            </a:r>
            <a:r>
              <a:rPr lang="en-US" sz="1700" b="0" baseline="-25000" dirty="0">
                <a:latin typeface="Calibri"/>
                <a:cs typeface="Calibri"/>
              </a:rPr>
              <a:t>2</a:t>
            </a:r>
            <a:r>
              <a:rPr lang="en-US" sz="1700" b="0" dirty="0">
                <a:latin typeface="Calibri"/>
                <a:cs typeface="Calibri"/>
              </a:rPr>
              <a:t> as shown in the figure.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968620" y="5277797"/>
            <a:ext cx="0" cy="696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806708" y="4959560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baseline="-25000" dirty="0"/>
              <a:t>1</a:t>
            </a:r>
            <a:endParaRPr lang="en-US" b="0" dirty="0"/>
          </a:p>
        </p:txBody>
      </p:sp>
      <p:sp>
        <p:nvSpPr>
          <p:cNvPr id="70" name="TextBox 69"/>
          <p:cNvSpPr txBox="1"/>
          <p:nvPr/>
        </p:nvSpPr>
        <p:spPr>
          <a:xfrm>
            <a:off x="5367102" y="5444865"/>
            <a:ext cx="4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</a:t>
            </a:r>
            <a:r>
              <a:rPr lang="en-US" b="0" baseline="-25000" dirty="0"/>
              <a:t>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16189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27579" cy="4572000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by: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spc="-1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1" y="2219480"/>
            <a:ext cx="4585577" cy="1398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4BABC-03AC-FD48-B814-0E65D1865F42}"/>
              </a:ext>
            </a:extLst>
          </p:cNvPr>
          <p:cNvSpPr txBox="1"/>
          <p:nvPr/>
        </p:nvSpPr>
        <p:spPr>
          <a:xfrm>
            <a:off x="217506" y="4630889"/>
            <a:ext cx="8708987" cy="197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200" b="0" dirty="0"/>
              <a:t>Reminder: </a:t>
            </a:r>
            <a:r>
              <a:rPr lang="en-US" sz="1200" b="0" dirty="0">
                <a:latin typeface="Times New Roman" pitchFamily="18" charset="0"/>
              </a:rPr>
              <a:t>TCP sender maintains a congestion window, which governs the number of packets that the sender can send without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waiting for an acknowledgment. The congestion window is updated dynamically, growing linearly when there is no congestion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and halved when packet loss occurs. TCP congestion control ensures fairness: when multiple connections utilize the same congested link, </a:t>
            </a:r>
          </a:p>
          <a:p>
            <a:pPr lvl="0" algn="l">
              <a:spcBef>
                <a:spcPct val="30000"/>
              </a:spcBef>
              <a:defRPr/>
            </a:pPr>
            <a:r>
              <a:rPr lang="en-US" sz="1200" b="0" dirty="0">
                <a:latin typeface="Times New Roman" pitchFamily="18" charset="0"/>
              </a:rPr>
              <a:t>each of them will independently converge to the same average value of the congestion window. </a:t>
            </a:r>
          </a:p>
          <a:p>
            <a:pPr lvl="0" algn="l">
              <a:spcBef>
                <a:spcPct val="30000"/>
              </a:spcBef>
              <a:defRPr/>
            </a:pPr>
            <a:endParaRPr lang="en-US" sz="1200" b="0" dirty="0">
              <a:latin typeface="Times New Roman" pitchFamily="18" charset="0"/>
            </a:endParaRPr>
          </a:p>
          <a:p>
            <a:pPr algn="l"/>
            <a:r>
              <a:rPr lang="en-US" sz="1200" b="0" dirty="0">
                <a:latin typeface="Times New Roman" pitchFamily="18" charset="0"/>
              </a:rPr>
              <a:t>Reminder – Algorithm for regular TCP </a:t>
            </a:r>
            <a:endParaRPr lang="en-US" sz="1200" b="0" dirty="0"/>
          </a:p>
          <a:p>
            <a:pPr algn="l" fontAlgn="auto"/>
            <a:r>
              <a:rPr lang="en-US" sz="1200" b="0" dirty="0">
                <a:latin typeface="Times New Roman" pitchFamily="18" charset="0"/>
              </a:rPr>
              <a:t>- For each ACK, increase the congestion window w by 1/w, resulting in an increase of one packet per RTT.1 </a:t>
            </a:r>
          </a:p>
          <a:p>
            <a:pPr algn="l" fontAlgn="auto"/>
            <a:r>
              <a:rPr lang="en-US" sz="1200" b="0" dirty="0">
                <a:latin typeface="Times New Roman" pitchFamily="18" charset="0"/>
              </a:rPr>
              <a:t>- For each loss, decrease w by w/2. </a:t>
            </a:r>
            <a:endParaRPr lang="en-US" sz="1200" b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851977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127579" cy="4572000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by: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1" y="2383361"/>
            <a:ext cx="3698240" cy="1127760"/>
          </a:xfrm>
          <a:prstGeom prst="rect">
            <a:avLst/>
          </a:prstGeom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999901" y="2127655"/>
            <a:ext cx="26304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700" b="0" i="1" dirty="0">
                <a:latin typeface="Calibri" charset="0"/>
                <a:cs typeface="Calibri" charset="0"/>
              </a:rPr>
              <a:t>Design goal 3: At any potential bottleneck S that path r might be in, look at the best that a single-path TCP could get, and compare to what I’m getting.</a:t>
            </a:r>
            <a:r>
              <a:rPr lang="en-US" sz="1700" b="0" i="1" baseline="-25000" dirty="0">
                <a:latin typeface="Calibri" charset="0"/>
                <a:cs typeface="Calibri" charset="0"/>
              </a:rPr>
              <a:t> </a:t>
            </a:r>
            <a:endParaRPr lang="en-US" sz="1700" b="0" i="1" dirty="0">
              <a:latin typeface="Calibri" charset="0"/>
              <a:cs typeface="Calibri" charset="0"/>
            </a:endParaRPr>
          </a:p>
          <a:p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57270" y="2722519"/>
            <a:ext cx="1104961" cy="737392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51988" y="2584613"/>
            <a:ext cx="1003761" cy="440384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99528" y="2993063"/>
            <a:ext cx="912825" cy="440384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B8FA4-A6DC-EC45-9E54-50E5CE1325A7}"/>
              </a:ext>
            </a:extLst>
          </p:cNvPr>
          <p:cNvSpPr txBox="1"/>
          <p:nvPr/>
        </p:nvSpPr>
        <p:spPr>
          <a:xfrm>
            <a:off x="1435791" y="5319229"/>
            <a:ext cx="57330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/>
              <a:t>Intuition:</a:t>
            </a:r>
          </a:p>
          <a:p>
            <a:pPr algn="l"/>
            <a:r>
              <a:rPr lang="en-US" b="0" dirty="0"/>
              <a:t>Numerator -&gt; the best that regular TCP could get</a:t>
            </a:r>
          </a:p>
          <a:p>
            <a:pPr algn="l"/>
            <a:r>
              <a:rPr lang="en-US" b="0" dirty="0"/>
              <a:t>Denominator -&gt; what MPTCP gets</a:t>
            </a:r>
          </a:p>
          <a:p>
            <a:pPr algn="l"/>
            <a:r>
              <a:rPr lang="en-US" b="0" dirty="0"/>
              <a:t>Min -&gt; least congested or used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7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cs typeface="Calibri" charset="0"/>
              </a:rPr>
              <a:t>MPTCP Congestion Control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69255"/>
            <a:ext cx="8127579" cy="4836004"/>
          </a:xfrm>
        </p:spPr>
        <p:txBody>
          <a:bodyPr/>
          <a:lstStyle/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AC</a:t>
            </a:r>
            <a:r>
              <a:rPr lang="en-US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</a:t>
            </a: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lang="en-US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433FF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1F1F"/>
                </a:solidFill>
                <a:latin typeface="Calibri"/>
                <a:cs typeface="Calibri"/>
              </a:rPr>
              <a:t>increase</a:t>
            </a:r>
            <a:r>
              <a:rPr lang="en-US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1F1F1F"/>
                </a:solidFill>
                <a:latin typeface="Calibri"/>
                <a:cs typeface="Calibri"/>
              </a:rPr>
              <a:t>w</a:t>
            </a:r>
            <a:r>
              <a:rPr lang="en-US" i="1" baseline="-20833" dirty="0" err="1">
                <a:solidFill>
                  <a:srgbClr val="292929"/>
                </a:solidFill>
                <a:latin typeface="Calibri"/>
                <a:cs typeface="Calibri"/>
              </a:rPr>
              <a:t>r</a:t>
            </a:r>
            <a:r>
              <a:rPr lang="en-US" i="1" baseline="-20833" dirty="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1F1F1F"/>
                </a:solidFill>
                <a:latin typeface="Calibri"/>
                <a:cs typeface="Calibri"/>
              </a:rPr>
              <a:t>by</a:t>
            </a: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1F1F1F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pc="-1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pc="-10" dirty="0">
                <a:solidFill>
                  <a:srgbClr val="0000FF"/>
                </a:solidFill>
                <a:latin typeface="Calibri"/>
                <a:cs typeface="Calibri"/>
              </a:rPr>
              <a:t>For each drop on path r,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by </a:t>
            </a:r>
            <a:r>
              <a:rPr lang="en-US" spc="-10" dirty="0" err="1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pc="-10" baseline="-25000" dirty="0" err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 /2</a:t>
            </a: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B6C38-1BDD-C54E-9DA5-DCE77E7DA26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" name="Picture 3" descr="Screen Shot 2016-05-03 at 11.4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05" y="2488209"/>
            <a:ext cx="3698240" cy="1127760"/>
          </a:xfrm>
          <a:prstGeom prst="rect">
            <a:avLst/>
          </a:prstGeom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886218" y="2225452"/>
            <a:ext cx="263048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700" b="0" i="1" dirty="0">
                <a:latin typeface="Calibri" charset="0"/>
                <a:cs typeface="Calibri" charset="0"/>
              </a:rPr>
              <a:t>Design goal 2: </a:t>
            </a:r>
            <a:r>
              <a:rPr lang="en-US" sz="1800" b="0" i="1" dirty="0">
                <a:latin typeface="Calibri" charset="0"/>
                <a:cs typeface="Calibri" charset="0"/>
              </a:rPr>
              <a:t>We want to shift traffic away from congestion.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To achieve this, we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increase windows in </a:t>
            </a:r>
          </a:p>
          <a:p>
            <a:pPr algn="just"/>
            <a:r>
              <a:rPr lang="en-US" sz="1800" b="0" i="1" dirty="0">
                <a:latin typeface="Calibri" charset="0"/>
                <a:cs typeface="Calibri" charset="0"/>
              </a:rPr>
              <a:t>proportion to their size. </a:t>
            </a:r>
          </a:p>
          <a:p>
            <a:pPr algn="just"/>
            <a:endParaRPr lang="en-US" sz="1700" b="0" i="1" dirty="0">
              <a:latin typeface="Calibri" charset="0"/>
              <a:cs typeface="Calibri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56083" y="2548266"/>
            <a:ext cx="1089840" cy="602063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90950" y="3030302"/>
            <a:ext cx="1254973" cy="602063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6385" y="677380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52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References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/>
              <a:cs typeface="Calibri"/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RFC 8684 (March 2020): </a:t>
            </a:r>
            <a:r>
              <a:rPr lang="en-US" sz="2000" dirty="0">
                <a:latin typeface="Calibri"/>
                <a:cs typeface="Calibri"/>
                <a:hlinkClick r:id="rId3"/>
              </a:rPr>
              <a:t>https://www.rfc-editor.org/rfc/rfc8684.txt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Q. Peng, A. Walid, J. Hwang and S. H. Low, "Multipath TCP: Analysis, Design, and Implementation," in IEEE/ACM Transactions on Networking, vol. 24, no. 1, pp. 596-609, Feb.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O. Bonaventure, M. Handley, and C. </a:t>
            </a:r>
            <a:r>
              <a:rPr lang="en-US" sz="2000" dirty="0" err="1">
                <a:latin typeface="Calibri"/>
                <a:cs typeface="Calibri"/>
              </a:rPr>
              <a:t>Raiciu</a:t>
            </a:r>
            <a:r>
              <a:rPr lang="en-US" sz="2000" dirty="0">
                <a:latin typeface="Calibri"/>
                <a:cs typeface="Calibri"/>
              </a:rPr>
              <a:t>, An Overview of Multipath TCP, ;login:, Oct. 2012: </a:t>
            </a:r>
            <a:r>
              <a:rPr lang="en-US" sz="2000" dirty="0">
                <a:latin typeface="Calibri"/>
                <a:cs typeface="Calibri"/>
                <a:hlinkClick r:id="rId4"/>
              </a:rPr>
              <a:t>http://inl.info.ucl.ac.be/system/files/bonaventure_0.pdf</a:t>
            </a:r>
            <a:endParaRPr lang="en-US" sz="2000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D7C358-23F4-3C4F-8451-F06694C75E9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969963" y="3708767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3555" name="object 5"/>
          <p:cNvSpPr>
            <a:spLocks/>
          </p:cNvSpPr>
          <p:nvPr/>
        </p:nvSpPr>
        <p:spPr bwMode="auto">
          <a:xfrm>
            <a:off x="3533775" y="3910380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object 6"/>
          <p:cNvSpPr>
            <a:spLocks/>
          </p:cNvSpPr>
          <p:nvPr/>
        </p:nvSpPr>
        <p:spPr bwMode="auto">
          <a:xfrm>
            <a:off x="5421313" y="3910380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object 7"/>
          <p:cNvSpPr>
            <a:spLocks/>
          </p:cNvSpPr>
          <p:nvPr/>
        </p:nvSpPr>
        <p:spPr bwMode="auto">
          <a:xfrm>
            <a:off x="5421313" y="3910380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object 8"/>
          <p:cNvSpPr>
            <a:spLocks/>
          </p:cNvSpPr>
          <p:nvPr/>
        </p:nvSpPr>
        <p:spPr bwMode="auto">
          <a:xfrm>
            <a:off x="3533775" y="3910380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9" name="object 9"/>
          <p:cNvSpPr>
            <a:spLocks noChangeArrowheads="1"/>
          </p:cNvSpPr>
          <p:nvPr/>
        </p:nvSpPr>
        <p:spPr bwMode="auto">
          <a:xfrm>
            <a:off x="7280275" y="3708767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3560" name="object 10"/>
          <p:cNvSpPr>
            <a:spLocks/>
          </p:cNvSpPr>
          <p:nvPr/>
        </p:nvSpPr>
        <p:spPr bwMode="auto">
          <a:xfrm>
            <a:off x="1933575" y="4178667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1" name="object 11"/>
          <p:cNvSpPr>
            <a:spLocks/>
          </p:cNvSpPr>
          <p:nvPr/>
        </p:nvSpPr>
        <p:spPr bwMode="auto">
          <a:xfrm>
            <a:off x="5541963" y="4145330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62" name="object 12"/>
          <p:cNvSpPr>
            <a:spLocks/>
          </p:cNvSpPr>
          <p:nvPr/>
        </p:nvSpPr>
        <p:spPr bwMode="auto">
          <a:xfrm>
            <a:off x="1870075" y="3170605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7 w 1828800"/>
              <a:gd name="T3" fmla="*/ 4558 h 533400"/>
              <a:gd name="T4" fmla="*/ 6485 w 1828800"/>
              <a:gd name="T5" fmla="*/ 1088 h 533400"/>
              <a:gd name="T6" fmla="*/ 845807 w 1828800"/>
              <a:gd name="T7" fmla="*/ 0 h 533400"/>
              <a:gd name="T8" fmla="*/ 852153 w 1828800"/>
              <a:gd name="T9" fmla="*/ 1425 h 533400"/>
              <a:gd name="T10" fmla="*/ 856525 w 1828800"/>
              <a:gd name="T11" fmla="*/ 5145 h 533400"/>
              <a:gd name="T12" fmla="*/ 857904 w 1828800"/>
              <a:gd name="T13" fmla="*/ 189176 h 533400"/>
              <a:gd name="T14" fmla="*/ 856109 w 1828800"/>
              <a:gd name="T15" fmla="*/ 194216 h 533400"/>
              <a:gd name="T16" fmla="*/ 851424 w 1828800"/>
              <a:gd name="T17" fmla="*/ 197690 h 533400"/>
              <a:gd name="T18" fmla="*/ 12080 w 1828800"/>
              <a:gd name="T19" fmla="*/ 198787 h 533400"/>
              <a:gd name="T20" fmla="*/ 5739 w 1828800"/>
              <a:gd name="T21" fmla="*/ 197357 h 533400"/>
              <a:gd name="T22" fmla="*/ 137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2012950" y="3302367"/>
            <a:ext cx="138271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0-1000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425" y="4721592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565" name="object 17"/>
          <p:cNvSpPr txBox="1">
            <a:spLocks noChangeArrowheads="1"/>
          </p:cNvSpPr>
          <p:nvPr/>
        </p:nvSpPr>
        <p:spPr bwMode="auto">
          <a:xfrm>
            <a:off x="6705600" y="4661267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3566" name="Straight Arrow Connector 17"/>
          <p:cNvCxnSpPr>
            <a:cxnSpLocks noChangeShapeType="1"/>
          </p:cNvCxnSpPr>
          <p:nvPr/>
        </p:nvCxnSpPr>
        <p:spPr bwMode="auto">
          <a:xfrm>
            <a:off x="3603625" y="3372217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5A86D6-CC3D-4D4C-B681-865069435A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5602" name="object 4"/>
          <p:cNvSpPr>
            <a:spLocks noChangeArrowheads="1"/>
          </p:cNvSpPr>
          <p:nvPr/>
        </p:nvSpPr>
        <p:spPr bwMode="auto">
          <a:xfrm>
            <a:off x="969963" y="391889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5603" name="object 5"/>
          <p:cNvSpPr>
            <a:spLocks/>
          </p:cNvSpPr>
          <p:nvPr/>
        </p:nvSpPr>
        <p:spPr bwMode="auto">
          <a:xfrm>
            <a:off x="3533775" y="412050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6"/>
          <p:cNvSpPr>
            <a:spLocks/>
          </p:cNvSpPr>
          <p:nvPr/>
        </p:nvSpPr>
        <p:spPr bwMode="auto">
          <a:xfrm>
            <a:off x="5421313" y="412050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7"/>
          <p:cNvSpPr>
            <a:spLocks/>
          </p:cNvSpPr>
          <p:nvPr/>
        </p:nvSpPr>
        <p:spPr bwMode="auto">
          <a:xfrm>
            <a:off x="5421313" y="412050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8"/>
          <p:cNvSpPr>
            <a:spLocks/>
          </p:cNvSpPr>
          <p:nvPr/>
        </p:nvSpPr>
        <p:spPr bwMode="auto">
          <a:xfrm>
            <a:off x="3533775" y="412050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9"/>
          <p:cNvSpPr>
            <a:spLocks noChangeArrowheads="1"/>
          </p:cNvSpPr>
          <p:nvPr/>
        </p:nvSpPr>
        <p:spPr bwMode="auto">
          <a:xfrm>
            <a:off x="7280275" y="391889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5608" name="object 10"/>
          <p:cNvSpPr>
            <a:spLocks/>
          </p:cNvSpPr>
          <p:nvPr/>
        </p:nvSpPr>
        <p:spPr bwMode="auto">
          <a:xfrm>
            <a:off x="1933575" y="438879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11"/>
          <p:cNvSpPr>
            <a:spLocks/>
          </p:cNvSpPr>
          <p:nvPr/>
        </p:nvSpPr>
        <p:spPr bwMode="auto">
          <a:xfrm>
            <a:off x="5541963" y="435545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2"/>
          <p:cNvSpPr>
            <a:spLocks/>
          </p:cNvSpPr>
          <p:nvPr/>
        </p:nvSpPr>
        <p:spPr bwMode="auto">
          <a:xfrm>
            <a:off x="1870075" y="3380733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7 w 1828800"/>
              <a:gd name="T3" fmla="*/ 4558 h 533400"/>
              <a:gd name="T4" fmla="*/ 6485 w 1828800"/>
              <a:gd name="T5" fmla="*/ 1088 h 533400"/>
              <a:gd name="T6" fmla="*/ 845807 w 1828800"/>
              <a:gd name="T7" fmla="*/ 0 h 533400"/>
              <a:gd name="T8" fmla="*/ 852153 w 1828800"/>
              <a:gd name="T9" fmla="*/ 1425 h 533400"/>
              <a:gd name="T10" fmla="*/ 856525 w 1828800"/>
              <a:gd name="T11" fmla="*/ 5145 h 533400"/>
              <a:gd name="T12" fmla="*/ 857904 w 1828800"/>
              <a:gd name="T13" fmla="*/ 189176 h 533400"/>
              <a:gd name="T14" fmla="*/ 856109 w 1828800"/>
              <a:gd name="T15" fmla="*/ 194216 h 533400"/>
              <a:gd name="T16" fmla="*/ 851424 w 1828800"/>
              <a:gd name="T17" fmla="*/ 197690 h 533400"/>
              <a:gd name="T18" fmla="*/ 12080 w 1828800"/>
              <a:gd name="T19" fmla="*/ 198787 h 533400"/>
              <a:gd name="T20" fmla="*/ 5739 w 1828800"/>
              <a:gd name="T21" fmla="*/ 197357 h 533400"/>
              <a:gd name="T22" fmla="*/ 137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3"/>
          <p:cNvSpPr txBox="1">
            <a:spLocks noChangeArrowheads="1"/>
          </p:cNvSpPr>
          <p:nvPr/>
        </p:nvSpPr>
        <p:spPr bwMode="auto">
          <a:xfrm>
            <a:off x="2124075" y="3344220"/>
            <a:ext cx="1127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1000-2000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5612" name="object 16"/>
          <p:cNvSpPr>
            <a:spLocks/>
          </p:cNvSpPr>
          <p:nvPr/>
        </p:nvSpPr>
        <p:spPr bwMode="auto">
          <a:xfrm>
            <a:off x="4011613" y="3380733"/>
            <a:ext cx="1663700" cy="471487"/>
          </a:xfrm>
          <a:custGeom>
            <a:avLst/>
            <a:gdLst>
              <a:gd name="T0" fmla="*/ 0 w 1828800"/>
              <a:gd name="T1" fmla="*/ 9598 h 533400"/>
              <a:gd name="T2" fmla="*/ 1799 w 1828800"/>
              <a:gd name="T3" fmla="*/ 4558 h 533400"/>
              <a:gd name="T4" fmla="*/ 6490 w 1828800"/>
              <a:gd name="T5" fmla="*/ 1088 h 533400"/>
              <a:gd name="T6" fmla="*/ 845817 w 1828800"/>
              <a:gd name="T7" fmla="*/ 0 h 533400"/>
              <a:gd name="T8" fmla="*/ 852162 w 1828800"/>
              <a:gd name="T9" fmla="*/ 1427 h 533400"/>
              <a:gd name="T10" fmla="*/ 856530 w 1828800"/>
              <a:gd name="T11" fmla="*/ 5152 h 533400"/>
              <a:gd name="T12" fmla="*/ 857899 w 1828800"/>
              <a:gd name="T13" fmla="*/ 189176 h 533400"/>
              <a:gd name="T14" fmla="*/ 856105 w 1828800"/>
              <a:gd name="T15" fmla="*/ 194217 h 533400"/>
              <a:gd name="T16" fmla="*/ 851424 w 1828800"/>
              <a:gd name="T17" fmla="*/ 197692 h 533400"/>
              <a:gd name="T18" fmla="*/ 12082 w 1828800"/>
              <a:gd name="T19" fmla="*/ 198787 h 533400"/>
              <a:gd name="T20" fmla="*/ 5746 w 1828800"/>
              <a:gd name="T21" fmla="*/ 197358 h 533400"/>
              <a:gd name="T22" fmla="*/ 1377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5" y="12229"/>
                </a:lnTo>
                <a:lnTo>
                  <a:pt x="13834" y="2921"/>
                </a:lnTo>
                <a:lnTo>
                  <a:pt x="1803044" y="0"/>
                </a:lnTo>
                <a:lnTo>
                  <a:pt x="1816570" y="3828"/>
                </a:lnTo>
                <a:lnTo>
                  <a:pt x="1825878" y="13821"/>
                </a:lnTo>
                <a:lnTo>
                  <a:pt x="1828799" y="507613"/>
                </a:lnTo>
                <a:lnTo>
                  <a:pt x="1824975" y="521141"/>
                </a:lnTo>
                <a:lnTo>
                  <a:pt x="1814993" y="530463"/>
                </a:lnTo>
                <a:lnTo>
                  <a:pt x="25755" y="533399"/>
                </a:lnTo>
                <a:lnTo>
                  <a:pt x="12249" y="529567"/>
                </a:lnTo>
                <a:lnTo>
                  <a:pt x="2935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4154488" y="3512495"/>
            <a:ext cx="1384300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0-1000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425" y="493172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615" name="object 21"/>
          <p:cNvSpPr txBox="1">
            <a:spLocks noChangeArrowheads="1"/>
          </p:cNvSpPr>
          <p:nvPr/>
        </p:nvSpPr>
        <p:spPr bwMode="auto">
          <a:xfrm>
            <a:off x="6705600" y="487139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5616" name="Straight Arrow Connector 3"/>
          <p:cNvCxnSpPr>
            <a:cxnSpLocks noChangeShapeType="1"/>
          </p:cNvCxnSpPr>
          <p:nvPr/>
        </p:nvCxnSpPr>
        <p:spPr bwMode="auto">
          <a:xfrm>
            <a:off x="3551238" y="3547420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61B98-BAED-AE48-9068-C8D57340D8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Data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Trans</a:t>
            </a:r>
            <a:r>
              <a:rPr dirty="0">
                <a:latin typeface="Calibri"/>
                <a:cs typeface="Calibri"/>
              </a:rPr>
              <a:t>m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18" dirty="0">
                <a:latin typeface="Calibri"/>
                <a:cs typeface="Calibri"/>
              </a:rPr>
              <a:t>ss</a:t>
            </a:r>
            <a:r>
              <a:rPr spc="-4" dirty="0">
                <a:latin typeface="Calibri"/>
                <a:cs typeface="Calibri"/>
              </a:rPr>
              <a:t>i</a:t>
            </a:r>
            <a:r>
              <a:rPr spc="-22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</a:t>
            </a:r>
          </a:p>
        </p:txBody>
      </p:sp>
      <p:sp>
        <p:nvSpPr>
          <p:cNvPr id="27650" name="object 4"/>
          <p:cNvSpPr>
            <a:spLocks noChangeArrowheads="1"/>
          </p:cNvSpPr>
          <p:nvPr/>
        </p:nvSpPr>
        <p:spPr bwMode="auto">
          <a:xfrm>
            <a:off x="969963" y="3900623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7651" name="object 5"/>
          <p:cNvSpPr>
            <a:spLocks/>
          </p:cNvSpPr>
          <p:nvPr/>
        </p:nvSpPr>
        <p:spPr bwMode="auto">
          <a:xfrm>
            <a:off x="3533775" y="4102236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6"/>
          <p:cNvSpPr>
            <a:spLocks/>
          </p:cNvSpPr>
          <p:nvPr/>
        </p:nvSpPr>
        <p:spPr bwMode="auto">
          <a:xfrm>
            <a:off x="5421313" y="4102236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7"/>
          <p:cNvSpPr>
            <a:spLocks/>
          </p:cNvSpPr>
          <p:nvPr/>
        </p:nvSpPr>
        <p:spPr bwMode="auto">
          <a:xfrm>
            <a:off x="5421313" y="4102236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8"/>
          <p:cNvSpPr>
            <a:spLocks/>
          </p:cNvSpPr>
          <p:nvPr/>
        </p:nvSpPr>
        <p:spPr bwMode="auto">
          <a:xfrm>
            <a:off x="3533775" y="4102236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9"/>
          <p:cNvSpPr>
            <a:spLocks noChangeArrowheads="1"/>
          </p:cNvSpPr>
          <p:nvPr/>
        </p:nvSpPr>
        <p:spPr bwMode="auto">
          <a:xfrm>
            <a:off x="7280275" y="3900623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7656" name="object 10"/>
          <p:cNvSpPr>
            <a:spLocks/>
          </p:cNvSpPr>
          <p:nvPr/>
        </p:nvSpPr>
        <p:spPr bwMode="auto">
          <a:xfrm>
            <a:off x="1933575" y="4370523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object 11"/>
          <p:cNvSpPr>
            <a:spLocks/>
          </p:cNvSpPr>
          <p:nvPr/>
        </p:nvSpPr>
        <p:spPr bwMode="auto">
          <a:xfrm>
            <a:off x="5541963" y="4337186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object 12"/>
          <p:cNvSpPr>
            <a:spLocks/>
          </p:cNvSpPr>
          <p:nvPr/>
        </p:nvSpPr>
        <p:spPr bwMode="auto">
          <a:xfrm>
            <a:off x="3533775" y="3362461"/>
            <a:ext cx="1662113" cy="471487"/>
          </a:xfrm>
          <a:custGeom>
            <a:avLst/>
            <a:gdLst>
              <a:gd name="T0" fmla="*/ 0 w 1828800"/>
              <a:gd name="T1" fmla="*/ 9598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7 w 1828800"/>
              <a:gd name="T9" fmla="*/ 1425 h 533400"/>
              <a:gd name="T10" fmla="*/ 850008 w 1828800"/>
              <a:gd name="T11" fmla="*/ 5145 h 533400"/>
              <a:gd name="T12" fmla="*/ 851374 w 1828800"/>
              <a:gd name="T13" fmla="*/ 189176 h 533400"/>
              <a:gd name="T14" fmla="*/ 849592 w 1828800"/>
              <a:gd name="T15" fmla="*/ 194216 h 533400"/>
              <a:gd name="T16" fmla="*/ 844943 w 1828800"/>
              <a:gd name="T17" fmla="*/ 197690 h 533400"/>
              <a:gd name="T18" fmla="*/ 11990 w 1828800"/>
              <a:gd name="T19" fmla="*/ 198787 h 533400"/>
              <a:gd name="T20" fmla="*/ 5696 w 1828800"/>
              <a:gd name="T21" fmla="*/ 197358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object 13"/>
          <p:cNvSpPr txBox="1">
            <a:spLocks noChangeArrowheads="1"/>
          </p:cNvSpPr>
          <p:nvPr/>
        </p:nvSpPr>
        <p:spPr bwMode="auto">
          <a:xfrm>
            <a:off x="3535363" y="3325948"/>
            <a:ext cx="1660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660" name="object 16"/>
          <p:cNvSpPr>
            <a:spLocks/>
          </p:cNvSpPr>
          <p:nvPr/>
        </p:nvSpPr>
        <p:spPr bwMode="auto">
          <a:xfrm>
            <a:off x="5700713" y="3362461"/>
            <a:ext cx="1662112" cy="471487"/>
          </a:xfrm>
          <a:custGeom>
            <a:avLst/>
            <a:gdLst>
              <a:gd name="T0" fmla="*/ 0 w 1828800"/>
              <a:gd name="T1" fmla="*/ 9598 h 533400"/>
              <a:gd name="T2" fmla="*/ 1782 w 1828800"/>
              <a:gd name="T3" fmla="*/ 4558 h 533400"/>
              <a:gd name="T4" fmla="*/ 6434 w 1828800"/>
              <a:gd name="T5" fmla="*/ 1088 h 533400"/>
              <a:gd name="T6" fmla="*/ 839366 w 1828800"/>
              <a:gd name="T7" fmla="*/ 0 h 533400"/>
              <a:gd name="T8" fmla="*/ 845664 w 1828800"/>
              <a:gd name="T9" fmla="*/ 1427 h 533400"/>
              <a:gd name="T10" fmla="*/ 849997 w 1828800"/>
              <a:gd name="T11" fmla="*/ 5152 h 533400"/>
              <a:gd name="T12" fmla="*/ 851356 w 1828800"/>
              <a:gd name="T13" fmla="*/ 189176 h 533400"/>
              <a:gd name="T14" fmla="*/ 849576 w 1828800"/>
              <a:gd name="T15" fmla="*/ 194217 h 533400"/>
              <a:gd name="T16" fmla="*/ 844929 w 1828800"/>
              <a:gd name="T17" fmla="*/ 197692 h 533400"/>
              <a:gd name="T18" fmla="*/ 11990 w 1828800"/>
              <a:gd name="T19" fmla="*/ 198787 h 533400"/>
              <a:gd name="T20" fmla="*/ 5696 w 1828800"/>
              <a:gd name="T21" fmla="*/ 197358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17"/>
          <p:cNvSpPr txBox="1"/>
          <p:nvPr/>
        </p:nvSpPr>
        <p:spPr>
          <a:xfrm>
            <a:off x="5753100" y="3459298"/>
            <a:ext cx="1384300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662" name="object 20"/>
          <p:cNvSpPr>
            <a:spLocks/>
          </p:cNvSpPr>
          <p:nvPr/>
        </p:nvSpPr>
        <p:spPr bwMode="auto">
          <a:xfrm>
            <a:off x="1385888" y="3362461"/>
            <a:ext cx="1662112" cy="471487"/>
          </a:xfrm>
          <a:custGeom>
            <a:avLst/>
            <a:gdLst>
              <a:gd name="T0" fmla="*/ 0 w 1828800"/>
              <a:gd name="T1" fmla="*/ 9598 h 533400"/>
              <a:gd name="T2" fmla="*/ 1783 w 1828800"/>
              <a:gd name="T3" fmla="*/ 4558 h 533400"/>
              <a:gd name="T4" fmla="*/ 6434 w 1828800"/>
              <a:gd name="T5" fmla="*/ 1088 h 533400"/>
              <a:gd name="T6" fmla="*/ 839371 w 1828800"/>
              <a:gd name="T7" fmla="*/ 0 h 533400"/>
              <a:gd name="T8" fmla="*/ 845668 w 1828800"/>
              <a:gd name="T9" fmla="*/ 1425 h 533400"/>
              <a:gd name="T10" fmla="*/ 850008 w 1828800"/>
              <a:gd name="T11" fmla="*/ 5145 h 533400"/>
              <a:gd name="T12" fmla="*/ 851375 w 1828800"/>
              <a:gd name="T13" fmla="*/ 189176 h 533400"/>
              <a:gd name="T14" fmla="*/ 849592 w 1828800"/>
              <a:gd name="T15" fmla="*/ 194216 h 533400"/>
              <a:gd name="T16" fmla="*/ 844943 w 1828800"/>
              <a:gd name="T17" fmla="*/ 197690 h 533400"/>
              <a:gd name="T18" fmla="*/ 11988 w 1828800"/>
              <a:gd name="T19" fmla="*/ 198787 h 533400"/>
              <a:gd name="T20" fmla="*/ 5696 w 1828800"/>
              <a:gd name="T21" fmla="*/ 197357 h 533400"/>
              <a:gd name="T22" fmla="*/ 1364 w 1828800"/>
              <a:gd name="T23" fmla="*/ 193631 h 533400"/>
              <a:gd name="T24" fmla="*/ 0 w 1828800"/>
              <a:gd name="T25" fmla="*/ 9598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object 21"/>
          <p:cNvSpPr txBox="1">
            <a:spLocks noChangeArrowheads="1"/>
          </p:cNvSpPr>
          <p:nvPr/>
        </p:nvSpPr>
        <p:spPr bwMode="auto">
          <a:xfrm>
            <a:off x="1655763" y="3325948"/>
            <a:ext cx="1128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425" y="4913448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665" name="object 25"/>
          <p:cNvSpPr txBox="1">
            <a:spLocks noChangeArrowheads="1"/>
          </p:cNvSpPr>
          <p:nvPr/>
        </p:nvSpPr>
        <p:spPr bwMode="auto">
          <a:xfrm>
            <a:off x="6705600" y="4853123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7666" name="Straight Arrow Connector 25"/>
          <p:cNvCxnSpPr>
            <a:cxnSpLocks noChangeShapeType="1"/>
          </p:cNvCxnSpPr>
          <p:nvPr/>
        </p:nvCxnSpPr>
        <p:spPr bwMode="auto">
          <a:xfrm>
            <a:off x="3057525" y="3564073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7" name="Straight Arrow Connector 26"/>
          <p:cNvCxnSpPr>
            <a:cxnSpLocks noChangeShapeType="1"/>
          </p:cNvCxnSpPr>
          <p:nvPr/>
        </p:nvCxnSpPr>
        <p:spPr bwMode="auto">
          <a:xfrm>
            <a:off x="5243513" y="3598998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B2EDB6-7E7B-3A4D-8547-66C287EE45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L</a:t>
            </a:r>
            <a:r>
              <a:rPr spc="-22" dirty="0">
                <a:latin typeface="Calibri"/>
                <a:cs typeface="Calibri"/>
              </a:rPr>
              <a:t>os</a:t>
            </a:r>
            <a:r>
              <a:rPr dirty="0">
                <a:latin typeface="Calibri"/>
                <a:cs typeface="Calibri"/>
              </a:rPr>
              <a:t>t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18" dirty="0">
                <a:latin typeface="Calibri"/>
                <a:cs typeface="Calibri"/>
              </a:rPr>
              <a:t>Packets</a:t>
            </a:r>
          </a:p>
        </p:txBody>
      </p:sp>
      <p:sp>
        <p:nvSpPr>
          <p:cNvPr id="29698" name="object 4"/>
          <p:cNvSpPr>
            <a:spLocks noChangeArrowheads="1"/>
          </p:cNvSpPr>
          <p:nvPr/>
        </p:nvSpPr>
        <p:spPr bwMode="auto">
          <a:xfrm>
            <a:off x="969963" y="378185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699" name="object 5"/>
          <p:cNvSpPr>
            <a:spLocks/>
          </p:cNvSpPr>
          <p:nvPr/>
        </p:nvSpPr>
        <p:spPr bwMode="auto">
          <a:xfrm>
            <a:off x="3533775" y="398346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6"/>
          <p:cNvSpPr>
            <a:spLocks/>
          </p:cNvSpPr>
          <p:nvPr/>
        </p:nvSpPr>
        <p:spPr bwMode="auto">
          <a:xfrm>
            <a:off x="5421313" y="398346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object 7"/>
          <p:cNvSpPr>
            <a:spLocks/>
          </p:cNvSpPr>
          <p:nvPr/>
        </p:nvSpPr>
        <p:spPr bwMode="auto">
          <a:xfrm>
            <a:off x="5421313" y="398346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object 8"/>
          <p:cNvSpPr>
            <a:spLocks/>
          </p:cNvSpPr>
          <p:nvPr/>
        </p:nvSpPr>
        <p:spPr bwMode="auto">
          <a:xfrm>
            <a:off x="3533775" y="398346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object 9"/>
          <p:cNvSpPr>
            <a:spLocks noChangeArrowheads="1"/>
          </p:cNvSpPr>
          <p:nvPr/>
        </p:nvSpPr>
        <p:spPr bwMode="auto">
          <a:xfrm>
            <a:off x="7280275" y="378185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9704" name="object 10"/>
          <p:cNvSpPr>
            <a:spLocks/>
          </p:cNvSpPr>
          <p:nvPr/>
        </p:nvSpPr>
        <p:spPr bwMode="auto">
          <a:xfrm>
            <a:off x="1933575" y="425175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object 11"/>
          <p:cNvSpPr>
            <a:spLocks/>
          </p:cNvSpPr>
          <p:nvPr/>
        </p:nvSpPr>
        <p:spPr bwMode="auto">
          <a:xfrm>
            <a:off x="5541963" y="421841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object 12"/>
          <p:cNvSpPr>
            <a:spLocks/>
          </p:cNvSpPr>
          <p:nvPr/>
        </p:nvSpPr>
        <p:spPr bwMode="auto">
          <a:xfrm>
            <a:off x="5467350" y="3445305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5 w 1828800"/>
              <a:gd name="T3" fmla="*/ 4558 h 533400"/>
              <a:gd name="T4" fmla="*/ 6439 w 1828800"/>
              <a:gd name="T5" fmla="*/ 1088 h 533400"/>
              <a:gd name="T6" fmla="*/ 839385 w 1828800"/>
              <a:gd name="T7" fmla="*/ 0 h 533400"/>
              <a:gd name="T8" fmla="*/ 845682 w 1828800"/>
              <a:gd name="T9" fmla="*/ 1427 h 533400"/>
              <a:gd name="T10" fmla="*/ 850014 w 1828800"/>
              <a:gd name="T11" fmla="*/ 5152 h 533400"/>
              <a:gd name="T12" fmla="*/ 851374 w 1828800"/>
              <a:gd name="T13" fmla="*/ 189179 h 533400"/>
              <a:gd name="T14" fmla="*/ 849595 w 1828800"/>
              <a:gd name="T15" fmla="*/ 194221 h 533400"/>
              <a:gd name="T16" fmla="*/ 844947 w 1828800"/>
              <a:gd name="T17" fmla="*/ 197694 h 533400"/>
              <a:gd name="T18" fmla="*/ 11990 w 1828800"/>
              <a:gd name="T19" fmla="*/ 198789 h 533400"/>
              <a:gd name="T20" fmla="*/ 5703 w 1828800"/>
              <a:gd name="T21" fmla="*/ 197361 h 533400"/>
              <a:gd name="T22" fmla="*/ 1366 w 1828800"/>
              <a:gd name="T23" fmla="*/ 193635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5" y="12229"/>
                </a:lnTo>
                <a:lnTo>
                  <a:pt x="13834" y="2921"/>
                </a:lnTo>
                <a:lnTo>
                  <a:pt x="1803044" y="0"/>
                </a:lnTo>
                <a:lnTo>
                  <a:pt x="1816570" y="3828"/>
                </a:lnTo>
                <a:lnTo>
                  <a:pt x="1825878" y="13821"/>
                </a:lnTo>
                <a:lnTo>
                  <a:pt x="1828799" y="507613"/>
                </a:lnTo>
                <a:lnTo>
                  <a:pt x="1824975" y="521141"/>
                </a:lnTo>
                <a:lnTo>
                  <a:pt x="1814993" y="530463"/>
                </a:lnTo>
                <a:lnTo>
                  <a:pt x="25755" y="533399"/>
                </a:lnTo>
                <a:lnTo>
                  <a:pt x="12249" y="529567"/>
                </a:lnTo>
                <a:lnTo>
                  <a:pt x="2935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5608638" y="3578655"/>
            <a:ext cx="13843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708" name="object 16"/>
          <p:cNvSpPr>
            <a:spLocks/>
          </p:cNvSpPr>
          <p:nvPr/>
        </p:nvSpPr>
        <p:spPr bwMode="auto">
          <a:xfrm>
            <a:off x="1241425" y="3445305"/>
            <a:ext cx="1662113" cy="471488"/>
          </a:xfrm>
          <a:custGeom>
            <a:avLst/>
            <a:gdLst>
              <a:gd name="T0" fmla="*/ 0 w 1828800"/>
              <a:gd name="T1" fmla="*/ 9599 h 533400"/>
              <a:gd name="T2" fmla="*/ 1784 w 1828800"/>
              <a:gd name="T3" fmla="*/ 4558 h 533400"/>
              <a:gd name="T4" fmla="*/ 6437 w 1828800"/>
              <a:gd name="T5" fmla="*/ 1091 h 533400"/>
              <a:gd name="T6" fmla="*/ 839383 w 1828800"/>
              <a:gd name="T7" fmla="*/ 0 h 533400"/>
              <a:gd name="T8" fmla="*/ 845680 w 1828800"/>
              <a:gd name="T9" fmla="*/ 1427 h 533400"/>
              <a:gd name="T10" fmla="*/ 850013 w 1828800"/>
              <a:gd name="T11" fmla="*/ 5152 h 533400"/>
              <a:gd name="T12" fmla="*/ 851373 w 1828800"/>
              <a:gd name="T13" fmla="*/ 189179 h 533400"/>
              <a:gd name="T14" fmla="*/ 849593 w 1828800"/>
              <a:gd name="T15" fmla="*/ 194221 h 533400"/>
              <a:gd name="T16" fmla="*/ 844947 w 1828800"/>
              <a:gd name="T17" fmla="*/ 197694 h 533400"/>
              <a:gd name="T18" fmla="*/ 11994 w 1828800"/>
              <a:gd name="T19" fmla="*/ 198789 h 533400"/>
              <a:gd name="T20" fmla="*/ 5701 w 1828800"/>
              <a:gd name="T21" fmla="*/ 197362 h 533400"/>
              <a:gd name="T22" fmla="*/ 1366 w 1828800"/>
              <a:gd name="T23" fmla="*/ 193637 h 533400"/>
              <a:gd name="T24" fmla="*/ 0 w 1828800"/>
              <a:gd name="T25" fmla="*/ 9599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31" y="12231"/>
                </a:lnTo>
                <a:lnTo>
                  <a:pt x="13826" y="2924"/>
                </a:lnTo>
                <a:lnTo>
                  <a:pt x="1803041" y="0"/>
                </a:lnTo>
                <a:lnTo>
                  <a:pt x="1816567" y="3828"/>
                </a:lnTo>
                <a:lnTo>
                  <a:pt x="1825875" y="13821"/>
                </a:lnTo>
                <a:lnTo>
                  <a:pt x="1828796" y="507613"/>
                </a:lnTo>
                <a:lnTo>
                  <a:pt x="1824972" y="521141"/>
                </a:lnTo>
                <a:lnTo>
                  <a:pt x="1814990" y="530463"/>
                </a:lnTo>
                <a:lnTo>
                  <a:pt x="25764" y="533399"/>
                </a:lnTo>
                <a:lnTo>
                  <a:pt x="12247" y="529568"/>
                </a:lnTo>
                <a:lnTo>
                  <a:pt x="2935" y="519574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object 17"/>
          <p:cNvSpPr txBox="1">
            <a:spLocks noChangeArrowheads="1"/>
          </p:cNvSpPr>
          <p:nvPr/>
        </p:nvSpPr>
        <p:spPr bwMode="auto">
          <a:xfrm>
            <a:off x="1241425" y="3400855"/>
            <a:ext cx="1922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</a:t>
            </a:r>
          </a:p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425" y="479468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	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711" name="object 21"/>
          <p:cNvSpPr txBox="1">
            <a:spLocks noChangeArrowheads="1"/>
          </p:cNvSpPr>
          <p:nvPr/>
        </p:nvSpPr>
        <p:spPr bwMode="auto">
          <a:xfrm>
            <a:off x="6705600" y="473435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cxnSp>
        <p:nvCxnSpPr>
          <p:cNvPr id="29712" name="Straight Arrow Connector 21"/>
          <p:cNvCxnSpPr>
            <a:cxnSpLocks noChangeShapeType="1"/>
          </p:cNvCxnSpPr>
          <p:nvPr/>
        </p:nvCxnSpPr>
        <p:spPr bwMode="auto">
          <a:xfrm>
            <a:off x="2903538" y="3631043"/>
            <a:ext cx="477837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3" name="Straight Arrow Connector 23"/>
          <p:cNvCxnSpPr>
            <a:cxnSpLocks noChangeShapeType="1"/>
          </p:cNvCxnSpPr>
          <p:nvPr/>
        </p:nvCxnSpPr>
        <p:spPr bwMode="auto">
          <a:xfrm>
            <a:off x="7191375" y="3631043"/>
            <a:ext cx="47783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2CF83-208A-3145-A1B3-8B4178E03B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How do the browser and the server know that a packet is lost?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22225"/>
            <a:ext cx="7772400" cy="749300"/>
          </a:xfrm>
        </p:spPr>
        <p:txBody>
          <a:bodyPr lIns="0" tIns="313912" rIns="0" bIns="0" rtlCol="0">
            <a:spAutoFit/>
          </a:bodyPr>
          <a:lstStyle/>
          <a:p>
            <a:pPr marL="148731">
              <a:defRPr/>
            </a:pPr>
            <a:r>
              <a:rPr spc="-27" dirty="0">
                <a:latin typeface="Calibri"/>
                <a:cs typeface="Calibri"/>
              </a:rPr>
              <a:t>TCP: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Sequence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#s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and</a:t>
            </a:r>
            <a:r>
              <a:rPr spc="108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ACKs</a:t>
            </a: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969963" y="4055935"/>
            <a:ext cx="963612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1747" name="object 5"/>
          <p:cNvSpPr>
            <a:spLocks/>
          </p:cNvSpPr>
          <p:nvPr/>
        </p:nvSpPr>
        <p:spPr bwMode="auto">
          <a:xfrm>
            <a:off x="3533775" y="4257548"/>
            <a:ext cx="1947863" cy="471487"/>
          </a:xfrm>
          <a:custGeom>
            <a:avLst/>
            <a:gdLst>
              <a:gd name="T0" fmla="*/ 995654 w 2143760"/>
              <a:gd name="T1" fmla="*/ 0 h 533400"/>
              <a:gd name="T2" fmla="*/ 30954 w 2143760"/>
              <a:gd name="T3" fmla="*/ 0 h 533400"/>
              <a:gd name="T4" fmla="*/ 28416 w 2143760"/>
              <a:gd name="T5" fmla="*/ 329 h 533400"/>
              <a:gd name="T6" fmla="*/ 16730 w 2143760"/>
              <a:gd name="T7" fmla="*/ 11093 h 533400"/>
              <a:gd name="T8" fmla="*/ 9066 w 2143760"/>
              <a:gd name="T9" fmla="*/ 29110 h 533400"/>
              <a:gd name="T10" fmla="*/ 4639 w 2143760"/>
              <a:gd name="T11" fmla="*/ 47034 h 533400"/>
              <a:gd name="T12" fmla="*/ 1578 w 2143760"/>
              <a:gd name="T13" fmla="*/ 67975 h 533400"/>
              <a:gd name="T14" fmla="*/ 405 w 2143760"/>
              <a:gd name="T15" fmla="*/ 83270 h 533400"/>
              <a:gd name="T16" fmla="*/ 0 w 2143760"/>
              <a:gd name="T17" fmla="*/ 99392 h 533400"/>
              <a:gd name="T18" fmla="*/ 103 w 2143760"/>
              <a:gd name="T19" fmla="*/ 107544 h 533400"/>
              <a:gd name="T20" fmla="*/ 899 w 2143760"/>
              <a:gd name="T21" fmla="*/ 123276 h 533400"/>
              <a:gd name="T22" fmla="*/ 2433 w 2143760"/>
              <a:gd name="T23" fmla="*/ 138079 h 533400"/>
              <a:gd name="T24" fmla="*/ 5973 w 2143760"/>
              <a:gd name="T25" fmla="*/ 158090 h 533400"/>
              <a:gd name="T26" fmla="*/ 10811 w 2143760"/>
              <a:gd name="T27" fmla="*/ 174858 h 533400"/>
              <a:gd name="T28" fmla="*/ 18907 w 2143760"/>
              <a:gd name="T29" fmla="*/ 190975 h 533400"/>
              <a:gd name="T30" fmla="*/ 30954 w 2143760"/>
              <a:gd name="T31" fmla="*/ 198787 h 533400"/>
              <a:gd name="T32" fmla="*/ 995654 w 2143760"/>
              <a:gd name="T33" fmla="*/ 198787 h 533400"/>
              <a:gd name="T34" fmla="*/ 993115 w 2143760"/>
              <a:gd name="T35" fmla="*/ 198456 h 533400"/>
              <a:gd name="T36" fmla="*/ 990630 w 2143760"/>
              <a:gd name="T37" fmla="*/ 197485 h 533400"/>
              <a:gd name="T38" fmla="*/ 979341 w 2143760"/>
              <a:gd name="T39" fmla="*/ 183893 h 533400"/>
              <a:gd name="T40" fmla="*/ 973753 w 2143760"/>
              <a:gd name="T41" fmla="*/ 169673 h 533400"/>
              <a:gd name="T42" fmla="*/ 969326 w 2143760"/>
              <a:gd name="T43" fmla="*/ 151747 h 533400"/>
              <a:gd name="T44" fmla="*/ 966264 w 2143760"/>
              <a:gd name="T45" fmla="*/ 130807 h 533400"/>
              <a:gd name="T46" fmla="*/ 965090 w 2143760"/>
              <a:gd name="T47" fmla="*/ 115514 h 533400"/>
              <a:gd name="T48" fmla="*/ 964684 w 2143760"/>
              <a:gd name="T49" fmla="*/ 99392 h 533400"/>
              <a:gd name="T50" fmla="*/ 964788 w 2143760"/>
              <a:gd name="T51" fmla="*/ 91241 h 533400"/>
              <a:gd name="T52" fmla="*/ 965586 w 2143760"/>
              <a:gd name="T53" fmla="*/ 75506 h 533400"/>
              <a:gd name="T54" fmla="*/ 967118 w 2143760"/>
              <a:gd name="T55" fmla="*/ 60701 h 533400"/>
              <a:gd name="T56" fmla="*/ 970660 w 2143760"/>
              <a:gd name="T57" fmla="*/ 40689 h 533400"/>
              <a:gd name="T58" fmla="*/ 975499 w 2143760"/>
              <a:gd name="T59" fmla="*/ 23924 h 533400"/>
              <a:gd name="T60" fmla="*/ 983600 w 2143760"/>
              <a:gd name="T61" fmla="*/ 7810 h 533400"/>
              <a:gd name="T62" fmla="*/ 993115 w 2143760"/>
              <a:gd name="T63" fmla="*/ 329 h 533400"/>
              <a:gd name="T64" fmla="*/ 995654 w 2143760"/>
              <a:gd name="T65" fmla="*/ 0 h 533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43760" h="533400">
                <a:moveTo>
                  <a:pt x="2143140" y="0"/>
                </a:moveTo>
                <a:lnTo>
                  <a:pt x="66629" y="0"/>
                </a:lnTo>
                <a:lnTo>
                  <a:pt x="61165" y="883"/>
                </a:lnTo>
                <a:lnTo>
                  <a:pt x="36013" y="29765"/>
                </a:lnTo>
                <a:lnTo>
                  <a:pt x="19518" y="78108"/>
                </a:lnTo>
                <a:lnTo>
                  <a:pt x="9984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6" y="330786"/>
                </a:lnTo>
                <a:lnTo>
                  <a:pt x="5237" y="370505"/>
                </a:lnTo>
                <a:lnTo>
                  <a:pt x="12858" y="424203"/>
                </a:lnTo>
                <a:lnTo>
                  <a:pt x="23271" y="469195"/>
                </a:lnTo>
                <a:lnTo>
                  <a:pt x="40697" y="512439"/>
                </a:lnTo>
                <a:lnTo>
                  <a:pt x="66629" y="533399"/>
                </a:lnTo>
                <a:lnTo>
                  <a:pt x="2143140" y="533399"/>
                </a:lnTo>
                <a:lnTo>
                  <a:pt x="2137672" y="532515"/>
                </a:lnTo>
                <a:lnTo>
                  <a:pt x="2132326" y="529908"/>
                </a:lnTo>
                <a:lnTo>
                  <a:pt x="2108024" y="493438"/>
                </a:lnTo>
                <a:lnTo>
                  <a:pt x="2096002" y="455279"/>
                </a:lnTo>
                <a:lnTo>
                  <a:pt x="2086466" y="407179"/>
                </a:lnTo>
                <a:lnTo>
                  <a:pt x="2079878" y="350992"/>
                </a:lnTo>
                <a:lnTo>
                  <a:pt x="2077352" y="309956"/>
                </a:lnTo>
                <a:lnTo>
                  <a:pt x="2076480" y="266699"/>
                </a:lnTo>
                <a:lnTo>
                  <a:pt x="2076701" y="244824"/>
                </a:lnTo>
                <a:lnTo>
                  <a:pt x="2078417" y="202603"/>
                </a:lnTo>
                <a:lnTo>
                  <a:pt x="2081718" y="162881"/>
                </a:lnTo>
                <a:lnTo>
                  <a:pt x="2089340" y="109183"/>
                </a:lnTo>
                <a:lnTo>
                  <a:pt x="2099756" y="64194"/>
                </a:lnTo>
                <a:lnTo>
                  <a:pt x="2117191" y="20956"/>
                </a:lnTo>
                <a:lnTo>
                  <a:pt x="2137672" y="883"/>
                </a:lnTo>
                <a:lnTo>
                  <a:pt x="2143140" y="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6"/>
          <p:cNvSpPr>
            <a:spLocks/>
          </p:cNvSpPr>
          <p:nvPr/>
        </p:nvSpPr>
        <p:spPr bwMode="auto">
          <a:xfrm>
            <a:off x="5421313" y="4257548"/>
            <a:ext cx="120650" cy="471487"/>
          </a:xfrm>
          <a:custGeom>
            <a:avLst/>
            <a:gdLst>
              <a:gd name="T0" fmla="*/ 29932 w 133350"/>
              <a:gd name="T1" fmla="*/ 0 h 533400"/>
              <a:gd name="T2" fmla="*/ 16175 w 133350"/>
              <a:gd name="T3" fmla="*/ 11093 h 533400"/>
              <a:gd name="T4" fmla="*/ 8766 w 133350"/>
              <a:gd name="T5" fmla="*/ 29110 h 533400"/>
              <a:gd name="T6" fmla="*/ 4484 w 133350"/>
              <a:gd name="T7" fmla="*/ 47034 h 533400"/>
              <a:gd name="T8" fmla="*/ 1525 w 133350"/>
              <a:gd name="T9" fmla="*/ 67975 h 533400"/>
              <a:gd name="T10" fmla="*/ 391 w 133350"/>
              <a:gd name="T11" fmla="*/ 83270 h 533400"/>
              <a:gd name="T12" fmla="*/ 0 w 133350"/>
              <a:gd name="T13" fmla="*/ 99392 h 533400"/>
              <a:gd name="T14" fmla="*/ 99 w 133350"/>
              <a:gd name="T15" fmla="*/ 107544 h 533400"/>
              <a:gd name="T16" fmla="*/ 869 w 133350"/>
              <a:gd name="T17" fmla="*/ 123276 h 533400"/>
              <a:gd name="T18" fmla="*/ 2352 w 133350"/>
              <a:gd name="T19" fmla="*/ 138079 h 533400"/>
              <a:gd name="T20" fmla="*/ 5774 w 133350"/>
              <a:gd name="T21" fmla="*/ 158090 h 533400"/>
              <a:gd name="T22" fmla="*/ 10451 w 133350"/>
              <a:gd name="T23" fmla="*/ 174858 h 533400"/>
              <a:gd name="T24" fmla="*/ 18279 w 133350"/>
              <a:gd name="T25" fmla="*/ 190975 h 533400"/>
              <a:gd name="T26" fmla="*/ 29932 w 133350"/>
              <a:gd name="T27" fmla="*/ 198787 h 533400"/>
              <a:gd name="T28" fmla="*/ 32385 w 133350"/>
              <a:gd name="T29" fmla="*/ 198456 h 533400"/>
              <a:gd name="T30" fmla="*/ 43683 w 133350"/>
              <a:gd name="T31" fmla="*/ 187691 h 533400"/>
              <a:gd name="T32" fmla="*/ 51092 w 133350"/>
              <a:gd name="T33" fmla="*/ 169673 h 533400"/>
              <a:gd name="T34" fmla="*/ 55377 w 133350"/>
              <a:gd name="T35" fmla="*/ 151747 h 533400"/>
              <a:gd name="T36" fmla="*/ 58336 w 133350"/>
              <a:gd name="T37" fmla="*/ 130807 h 533400"/>
              <a:gd name="T38" fmla="*/ 59472 w 133350"/>
              <a:gd name="T39" fmla="*/ 115514 h 533400"/>
              <a:gd name="T40" fmla="*/ 59864 w 133350"/>
              <a:gd name="T41" fmla="*/ 99392 h 533400"/>
              <a:gd name="T42" fmla="*/ 59766 w 133350"/>
              <a:gd name="T43" fmla="*/ 91241 h 533400"/>
              <a:gd name="T44" fmla="*/ 58993 w 133350"/>
              <a:gd name="T45" fmla="*/ 75506 h 533400"/>
              <a:gd name="T46" fmla="*/ 57510 w 133350"/>
              <a:gd name="T47" fmla="*/ 60701 h 533400"/>
              <a:gd name="T48" fmla="*/ 54086 w 133350"/>
              <a:gd name="T49" fmla="*/ 40689 h 533400"/>
              <a:gd name="T50" fmla="*/ 49407 w 133350"/>
              <a:gd name="T51" fmla="*/ 23924 h 533400"/>
              <a:gd name="T52" fmla="*/ 41578 w 133350"/>
              <a:gd name="T53" fmla="*/ 7810 h 533400"/>
              <a:gd name="T54" fmla="*/ 29932 w 133350"/>
              <a:gd name="T55" fmla="*/ 0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0"/>
                </a:moveTo>
                <a:lnTo>
                  <a:pt x="36023" y="29765"/>
                </a:lnTo>
                <a:lnTo>
                  <a:pt x="19522" y="78108"/>
                </a:lnTo>
                <a:lnTo>
                  <a:pt x="9986" y="126206"/>
                </a:lnTo>
                <a:lnTo>
                  <a:pt x="3397" y="182396"/>
                </a:lnTo>
                <a:lnTo>
                  <a:pt x="872" y="223436"/>
                </a:lnTo>
                <a:lnTo>
                  <a:pt x="0" y="266699"/>
                </a:lnTo>
                <a:lnTo>
                  <a:pt x="220" y="288571"/>
                </a:lnTo>
                <a:lnTo>
                  <a:pt x="1937" y="330786"/>
                </a:lnTo>
                <a:lnTo>
                  <a:pt x="5237" y="370505"/>
                </a:lnTo>
                <a:lnTo>
                  <a:pt x="12860" y="424203"/>
                </a:lnTo>
                <a:lnTo>
                  <a:pt x="23276" y="469195"/>
                </a:lnTo>
                <a:lnTo>
                  <a:pt x="40710" y="512439"/>
                </a:lnTo>
                <a:lnTo>
                  <a:pt x="66659" y="533399"/>
                </a:lnTo>
                <a:lnTo>
                  <a:pt x="72123" y="532515"/>
                </a:lnTo>
                <a:lnTo>
                  <a:pt x="97282" y="503628"/>
                </a:lnTo>
                <a:lnTo>
                  <a:pt x="113785" y="455279"/>
                </a:lnTo>
                <a:lnTo>
                  <a:pt x="123326" y="407179"/>
                </a:lnTo>
                <a:lnTo>
                  <a:pt x="129918" y="350992"/>
                </a:lnTo>
                <a:lnTo>
                  <a:pt x="132446" y="309956"/>
                </a:lnTo>
                <a:lnTo>
                  <a:pt x="133319" y="266699"/>
                </a:lnTo>
                <a:lnTo>
                  <a:pt x="133098" y="244824"/>
                </a:lnTo>
                <a:lnTo>
                  <a:pt x="131380" y="202603"/>
                </a:lnTo>
                <a:lnTo>
                  <a:pt x="128077" y="162881"/>
                </a:lnTo>
                <a:lnTo>
                  <a:pt x="120450" y="109183"/>
                </a:lnTo>
                <a:lnTo>
                  <a:pt x="110030" y="64194"/>
                </a:lnTo>
                <a:lnTo>
                  <a:pt x="92595" y="20956"/>
                </a:lnTo>
                <a:lnTo>
                  <a:pt x="66659" y="0"/>
                </a:lnTo>
                <a:close/>
              </a:path>
            </a:pathLst>
          </a:custGeom>
          <a:solidFill>
            <a:srgbClr val="96B5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object 7"/>
          <p:cNvSpPr>
            <a:spLocks/>
          </p:cNvSpPr>
          <p:nvPr/>
        </p:nvSpPr>
        <p:spPr bwMode="auto">
          <a:xfrm>
            <a:off x="5421313" y="4257548"/>
            <a:ext cx="120650" cy="471487"/>
          </a:xfrm>
          <a:custGeom>
            <a:avLst/>
            <a:gdLst>
              <a:gd name="T0" fmla="*/ 29932 w 133350"/>
              <a:gd name="T1" fmla="*/ 198787 h 533400"/>
              <a:gd name="T2" fmla="*/ 16175 w 133350"/>
              <a:gd name="T3" fmla="*/ 187691 h 533400"/>
              <a:gd name="T4" fmla="*/ 8766 w 133350"/>
              <a:gd name="T5" fmla="*/ 169673 h 533400"/>
              <a:gd name="T6" fmla="*/ 4484 w 133350"/>
              <a:gd name="T7" fmla="*/ 151747 h 533400"/>
              <a:gd name="T8" fmla="*/ 1525 w 133350"/>
              <a:gd name="T9" fmla="*/ 130807 h 533400"/>
              <a:gd name="T10" fmla="*/ 391 w 133350"/>
              <a:gd name="T11" fmla="*/ 115514 h 533400"/>
              <a:gd name="T12" fmla="*/ 0 w 133350"/>
              <a:gd name="T13" fmla="*/ 99392 h 533400"/>
              <a:gd name="T14" fmla="*/ 99 w 133350"/>
              <a:gd name="T15" fmla="*/ 91241 h 533400"/>
              <a:gd name="T16" fmla="*/ 869 w 133350"/>
              <a:gd name="T17" fmla="*/ 75506 h 533400"/>
              <a:gd name="T18" fmla="*/ 2352 w 133350"/>
              <a:gd name="T19" fmla="*/ 60701 h 533400"/>
              <a:gd name="T20" fmla="*/ 5774 w 133350"/>
              <a:gd name="T21" fmla="*/ 40689 h 533400"/>
              <a:gd name="T22" fmla="*/ 10451 w 133350"/>
              <a:gd name="T23" fmla="*/ 23924 h 533400"/>
              <a:gd name="T24" fmla="*/ 18279 w 133350"/>
              <a:gd name="T25" fmla="*/ 7810 h 533400"/>
              <a:gd name="T26" fmla="*/ 29932 w 133350"/>
              <a:gd name="T27" fmla="*/ 0 h 533400"/>
              <a:gd name="T28" fmla="*/ 32385 w 133350"/>
              <a:gd name="T29" fmla="*/ 329 h 533400"/>
              <a:gd name="T30" fmla="*/ 43683 w 133350"/>
              <a:gd name="T31" fmla="*/ 11093 h 533400"/>
              <a:gd name="T32" fmla="*/ 51092 w 133350"/>
              <a:gd name="T33" fmla="*/ 29110 h 533400"/>
              <a:gd name="T34" fmla="*/ 55377 w 133350"/>
              <a:gd name="T35" fmla="*/ 47034 h 533400"/>
              <a:gd name="T36" fmla="*/ 58336 w 133350"/>
              <a:gd name="T37" fmla="*/ 67975 h 533400"/>
              <a:gd name="T38" fmla="*/ 59472 w 133350"/>
              <a:gd name="T39" fmla="*/ 83270 h 533400"/>
              <a:gd name="T40" fmla="*/ 59864 w 133350"/>
              <a:gd name="T41" fmla="*/ 99392 h 533400"/>
              <a:gd name="T42" fmla="*/ 59766 w 133350"/>
              <a:gd name="T43" fmla="*/ 107544 h 533400"/>
              <a:gd name="T44" fmla="*/ 58993 w 133350"/>
              <a:gd name="T45" fmla="*/ 123276 h 533400"/>
              <a:gd name="T46" fmla="*/ 57510 w 133350"/>
              <a:gd name="T47" fmla="*/ 138079 h 533400"/>
              <a:gd name="T48" fmla="*/ 54086 w 133350"/>
              <a:gd name="T49" fmla="*/ 158090 h 533400"/>
              <a:gd name="T50" fmla="*/ 49407 w 133350"/>
              <a:gd name="T51" fmla="*/ 174858 h 533400"/>
              <a:gd name="T52" fmla="*/ 41578 w 133350"/>
              <a:gd name="T53" fmla="*/ 190975 h 533400"/>
              <a:gd name="T54" fmla="*/ 29932 w 133350"/>
              <a:gd name="T55" fmla="*/ 198787 h 533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3350" h="533400">
                <a:moveTo>
                  <a:pt x="66659" y="533399"/>
                </a:moveTo>
                <a:lnTo>
                  <a:pt x="36023" y="503628"/>
                </a:lnTo>
                <a:lnTo>
                  <a:pt x="19522" y="455279"/>
                </a:lnTo>
                <a:lnTo>
                  <a:pt x="9986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7" y="202603"/>
                </a:lnTo>
                <a:lnTo>
                  <a:pt x="5237" y="162881"/>
                </a:lnTo>
                <a:lnTo>
                  <a:pt x="12860" y="109183"/>
                </a:lnTo>
                <a:lnTo>
                  <a:pt x="23276" y="64194"/>
                </a:lnTo>
                <a:lnTo>
                  <a:pt x="40710" y="20956"/>
                </a:lnTo>
                <a:lnTo>
                  <a:pt x="66659" y="0"/>
                </a:lnTo>
                <a:lnTo>
                  <a:pt x="72123" y="883"/>
                </a:lnTo>
                <a:lnTo>
                  <a:pt x="97282" y="29765"/>
                </a:lnTo>
                <a:lnTo>
                  <a:pt x="113785" y="78108"/>
                </a:lnTo>
                <a:lnTo>
                  <a:pt x="123326" y="126206"/>
                </a:lnTo>
                <a:lnTo>
                  <a:pt x="129918" y="182396"/>
                </a:lnTo>
                <a:lnTo>
                  <a:pt x="132446" y="223436"/>
                </a:lnTo>
                <a:lnTo>
                  <a:pt x="133319" y="266699"/>
                </a:lnTo>
                <a:lnTo>
                  <a:pt x="133098" y="288571"/>
                </a:lnTo>
                <a:lnTo>
                  <a:pt x="131380" y="330786"/>
                </a:lnTo>
                <a:lnTo>
                  <a:pt x="128077" y="370505"/>
                </a:lnTo>
                <a:lnTo>
                  <a:pt x="120450" y="424203"/>
                </a:lnTo>
                <a:lnTo>
                  <a:pt x="110030" y="469195"/>
                </a:lnTo>
                <a:lnTo>
                  <a:pt x="92595" y="512439"/>
                </a:lnTo>
                <a:lnTo>
                  <a:pt x="66659" y="533399"/>
                </a:lnTo>
                <a:close/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object 8"/>
          <p:cNvSpPr>
            <a:spLocks/>
          </p:cNvSpPr>
          <p:nvPr/>
        </p:nvSpPr>
        <p:spPr bwMode="auto">
          <a:xfrm>
            <a:off x="3533775" y="4257548"/>
            <a:ext cx="1947863" cy="471487"/>
          </a:xfrm>
          <a:custGeom>
            <a:avLst/>
            <a:gdLst>
              <a:gd name="T0" fmla="*/ 995654 w 2143760"/>
              <a:gd name="T1" fmla="*/ 198787 h 533400"/>
              <a:gd name="T2" fmla="*/ 30954 w 2143760"/>
              <a:gd name="T3" fmla="*/ 198787 h 533400"/>
              <a:gd name="T4" fmla="*/ 28416 w 2143760"/>
              <a:gd name="T5" fmla="*/ 198456 h 533400"/>
              <a:gd name="T6" fmla="*/ 16730 w 2143760"/>
              <a:gd name="T7" fmla="*/ 187691 h 533400"/>
              <a:gd name="T8" fmla="*/ 9066 w 2143760"/>
              <a:gd name="T9" fmla="*/ 169673 h 533400"/>
              <a:gd name="T10" fmla="*/ 4639 w 2143760"/>
              <a:gd name="T11" fmla="*/ 151747 h 533400"/>
              <a:gd name="T12" fmla="*/ 1578 w 2143760"/>
              <a:gd name="T13" fmla="*/ 130807 h 533400"/>
              <a:gd name="T14" fmla="*/ 405 w 2143760"/>
              <a:gd name="T15" fmla="*/ 115514 h 533400"/>
              <a:gd name="T16" fmla="*/ 0 w 2143760"/>
              <a:gd name="T17" fmla="*/ 99392 h 533400"/>
              <a:gd name="T18" fmla="*/ 103 w 2143760"/>
              <a:gd name="T19" fmla="*/ 91241 h 533400"/>
              <a:gd name="T20" fmla="*/ 899 w 2143760"/>
              <a:gd name="T21" fmla="*/ 75506 h 533400"/>
              <a:gd name="T22" fmla="*/ 2433 w 2143760"/>
              <a:gd name="T23" fmla="*/ 60701 h 533400"/>
              <a:gd name="T24" fmla="*/ 5973 w 2143760"/>
              <a:gd name="T25" fmla="*/ 40689 h 533400"/>
              <a:gd name="T26" fmla="*/ 10811 w 2143760"/>
              <a:gd name="T27" fmla="*/ 23924 h 533400"/>
              <a:gd name="T28" fmla="*/ 18907 w 2143760"/>
              <a:gd name="T29" fmla="*/ 7810 h 533400"/>
              <a:gd name="T30" fmla="*/ 30954 w 2143760"/>
              <a:gd name="T31" fmla="*/ 0 h 533400"/>
              <a:gd name="T32" fmla="*/ 995654 w 2143760"/>
              <a:gd name="T33" fmla="*/ 0 h 5334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43760" h="533400">
                <a:moveTo>
                  <a:pt x="2143140" y="533399"/>
                </a:moveTo>
                <a:lnTo>
                  <a:pt x="66629" y="533399"/>
                </a:lnTo>
                <a:lnTo>
                  <a:pt x="61165" y="532515"/>
                </a:lnTo>
                <a:lnTo>
                  <a:pt x="36013" y="503628"/>
                </a:lnTo>
                <a:lnTo>
                  <a:pt x="19518" y="455279"/>
                </a:lnTo>
                <a:lnTo>
                  <a:pt x="9984" y="407179"/>
                </a:lnTo>
                <a:lnTo>
                  <a:pt x="3397" y="350992"/>
                </a:lnTo>
                <a:lnTo>
                  <a:pt x="872" y="309956"/>
                </a:lnTo>
                <a:lnTo>
                  <a:pt x="0" y="266699"/>
                </a:lnTo>
                <a:lnTo>
                  <a:pt x="220" y="244824"/>
                </a:lnTo>
                <a:lnTo>
                  <a:pt x="1936" y="202603"/>
                </a:lnTo>
                <a:lnTo>
                  <a:pt x="5237" y="162881"/>
                </a:lnTo>
                <a:lnTo>
                  <a:pt x="12858" y="109183"/>
                </a:lnTo>
                <a:lnTo>
                  <a:pt x="23271" y="64194"/>
                </a:lnTo>
                <a:lnTo>
                  <a:pt x="40697" y="20956"/>
                </a:lnTo>
                <a:lnTo>
                  <a:pt x="66629" y="0"/>
                </a:lnTo>
                <a:lnTo>
                  <a:pt x="2143140" y="0"/>
                </a:lnTo>
              </a:path>
            </a:pathLst>
          </a:custGeom>
          <a:noFill/>
          <a:ln w="38099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7280275" y="4055935"/>
            <a:ext cx="963613" cy="9350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1752" name="object 10"/>
          <p:cNvSpPr>
            <a:spLocks/>
          </p:cNvSpPr>
          <p:nvPr/>
        </p:nvSpPr>
        <p:spPr bwMode="auto">
          <a:xfrm>
            <a:off x="1933575" y="4525835"/>
            <a:ext cx="1600200" cy="0"/>
          </a:xfrm>
          <a:custGeom>
            <a:avLst/>
            <a:gdLst>
              <a:gd name="T0" fmla="*/ 0 w 1759585"/>
              <a:gd name="T1" fmla="*/ 822943 w 17595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59585">
                <a:moveTo>
                  <a:pt x="0" y="0"/>
                </a:moveTo>
                <a:lnTo>
                  <a:pt x="1758967" y="0"/>
                </a:lnTo>
              </a:path>
            </a:pathLst>
          </a:custGeom>
          <a:noFill/>
          <a:ln w="3200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object 11"/>
          <p:cNvSpPr>
            <a:spLocks/>
          </p:cNvSpPr>
          <p:nvPr/>
        </p:nvSpPr>
        <p:spPr bwMode="auto">
          <a:xfrm>
            <a:off x="5541963" y="4492498"/>
            <a:ext cx="1738312" cy="31750"/>
          </a:xfrm>
          <a:custGeom>
            <a:avLst/>
            <a:gdLst>
              <a:gd name="T0" fmla="*/ 894618 w 1911350"/>
              <a:gd name="T1" fmla="*/ 16280 h 34925"/>
              <a:gd name="T2" fmla="*/ 861098 w 1911350"/>
              <a:gd name="T3" fmla="*/ 16251 h 34925"/>
              <a:gd name="T4" fmla="*/ 827745 w 1911350"/>
              <a:gd name="T5" fmla="*/ 16163 h 34925"/>
              <a:gd name="T6" fmla="*/ 794729 w 1911350"/>
              <a:gd name="T7" fmla="*/ 16021 h 34925"/>
              <a:gd name="T8" fmla="*/ 762215 w 1911350"/>
              <a:gd name="T9" fmla="*/ 15825 h 34925"/>
              <a:gd name="T10" fmla="*/ 730372 w 1911350"/>
              <a:gd name="T11" fmla="*/ 15583 h 34925"/>
              <a:gd name="T12" fmla="*/ 699367 w 1911350"/>
              <a:gd name="T13" fmla="*/ 15293 h 34925"/>
              <a:gd name="T14" fmla="*/ 669371 w 1911350"/>
              <a:gd name="T15" fmla="*/ 14961 h 34925"/>
              <a:gd name="T16" fmla="*/ 640547 w 1911350"/>
              <a:gd name="T17" fmla="*/ 14588 h 34925"/>
              <a:gd name="T18" fmla="*/ 613064 w 1911350"/>
              <a:gd name="T19" fmla="*/ 14179 h 34925"/>
              <a:gd name="T20" fmla="*/ 587094 w 1911350"/>
              <a:gd name="T21" fmla="*/ 13738 h 34925"/>
              <a:gd name="T22" fmla="*/ 562798 w 1911350"/>
              <a:gd name="T23" fmla="*/ 13265 h 34925"/>
              <a:gd name="T24" fmla="*/ 540350 w 1911350"/>
              <a:gd name="T25" fmla="*/ 12765 h 34925"/>
              <a:gd name="T26" fmla="*/ 519913 w 1911350"/>
              <a:gd name="T27" fmla="*/ 12240 h 34925"/>
              <a:gd name="T28" fmla="*/ 501657 w 1911350"/>
              <a:gd name="T29" fmla="*/ 11693 h 34925"/>
              <a:gd name="T30" fmla="*/ 472359 w 1911350"/>
              <a:gd name="T31" fmla="*/ 10548 h 34925"/>
              <a:gd name="T32" fmla="*/ 453796 w 1911350"/>
              <a:gd name="T33" fmla="*/ 9353 h 34925"/>
              <a:gd name="T34" fmla="*/ 447309 w 1911350"/>
              <a:gd name="T35" fmla="*/ 8133 h 34925"/>
              <a:gd name="T36" fmla="*/ 445659 w 1911350"/>
              <a:gd name="T37" fmla="*/ 7524 h 34925"/>
              <a:gd name="T38" fmla="*/ 422261 w 1911350"/>
              <a:gd name="T39" fmla="*/ 5725 h 34925"/>
              <a:gd name="T40" fmla="*/ 392961 w 1911350"/>
              <a:gd name="T41" fmla="*/ 4583 h 34925"/>
              <a:gd name="T42" fmla="*/ 374705 w 1911350"/>
              <a:gd name="T43" fmla="*/ 4038 h 34925"/>
              <a:gd name="T44" fmla="*/ 354268 w 1911350"/>
              <a:gd name="T45" fmla="*/ 3514 h 34925"/>
              <a:gd name="T46" fmla="*/ 331819 w 1911350"/>
              <a:gd name="T47" fmla="*/ 3014 h 34925"/>
              <a:gd name="T48" fmla="*/ 307526 w 1911350"/>
              <a:gd name="T49" fmla="*/ 2542 h 34925"/>
              <a:gd name="T50" fmla="*/ 281553 w 1911350"/>
              <a:gd name="T51" fmla="*/ 2100 h 34925"/>
              <a:gd name="T52" fmla="*/ 254072 w 1911350"/>
              <a:gd name="T53" fmla="*/ 1691 h 34925"/>
              <a:gd name="T54" fmla="*/ 225248 w 1911350"/>
              <a:gd name="T55" fmla="*/ 1319 h 34925"/>
              <a:gd name="T56" fmla="*/ 195250 w 1911350"/>
              <a:gd name="T57" fmla="*/ 987 h 34925"/>
              <a:gd name="T58" fmla="*/ 164246 w 1911350"/>
              <a:gd name="T59" fmla="*/ 698 h 34925"/>
              <a:gd name="T60" fmla="*/ 132403 w 1911350"/>
              <a:gd name="T61" fmla="*/ 455 h 34925"/>
              <a:gd name="T62" fmla="*/ 99890 w 1911350"/>
              <a:gd name="T63" fmla="*/ 260 h 34925"/>
              <a:gd name="T64" fmla="*/ 66872 w 1911350"/>
              <a:gd name="T65" fmla="*/ 117 h 34925"/>
              <a:gd name="T66" fmla="*/ 33519 w 1911350"/>
              <a:gd name="T67" fmla="*/ 30 h 34925"/>
              <a:gd name="T68" fmla="*/ 0 w 1911350"/>
              <a:gd name="T69" fmla="*/ 0 h 349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11350" h="34925">
                <a:moveTo>
                  <a:pt x="1911339" y="34899"/>
                </a:moveTo>
                <a:lnTo>
                  <a:pt x="1839724" y="34835"/>
                </a:lnTo>
                <a:lnTo>
                  <a:pt x="1768467" y="34646"/>
                </a:lnTo>
                <a:lnTo>
                  <a:pt x="1697926" y="34340"/>
                </a:lnTo>
                <a:lnTo>
                  <a:pt x="1628461" y="33923"/>
                </a:lnTo>
                <a:lnTo>
                  <a:pt x="1560429" y="33400"/>
                </a:lnTo>
                <a:lnTo>
                  <a:pt x="1494189" y="32780"/>
                </a:lnTo>
                <a:lnTo>
                  <a:pt x="1430100" y="32068"/>
                </a:lnTo>
                <a:lnTo>
                  <a:pt x="1368519" y="31271"/>
                </a:lnTo>
                <a:lnTo>
                  <a:pt x="1309805" y="30395"/>
                </a:lnTo>
                <a:lnTo>
                  <a:pt x="1254316" y="29447"/>
                </a:lnTo>
                <a:lnTo>
                  <a:pt x="1202411" y="28433"/>
                </a:lnTo>
                <a:lnTo>
                  <a:pt x="1154449" y="27361"/>
                </a:lnTo>
                <a:lnTo>
                  <a:pt x="1110787" y="26236"/>
                </a:lnTo>
                <a:lnTo>
                  <a:pt x="1071783" y="25064"/>
                </a:lnTo>
                <a:lnTo>
                  <a:pt x="1009187" y="22610"/>
                </a:lnTo>
                <a:lnTo>
                  <a:pt x="969527" y="20049"/>
                </a:lnTo>
                <a:lnTo>
                  <a:pt x="955669" y="17434"/>
                </a:lnTo>
                <a:lnTo>
                  <a:pt x="952145" y="16128"/>
                </a:lnTo>
                <a:lnTo>
                  <a:pt x="902152" y="12273"/>
                </a:lnTo>
                <a:lnTo>
                  <a:pt x="839556" y="9824"/>
                </a:lnTo>
                <a:lnTo>
                  <a:pt x="800552" y="8655"/>
                </a:lnTo>
                <a:lnTo>
                  <a:pt x="756890" y="7531"/>
                </a:lnTo>
                <a:lnTo>
                  <a:pt x="708927" y="6460"/>
                </a:lnTo>
                <a:lnTo>
                  <a:pt x="657023" y="5448"/>
                </a:lnTo>
                <a:lnTo>
                  <a:pt x="601534" y="4501"/>
                </a:lnTo>
                <a:lnTo>
                  <a:pt x="542820" y="3626"/>
                </a:lnTo>
                <a:lnTo>
                  <a:pt x="481239" y="2829"/>
                </a:lnTo>
                <a:lnTo>
                  <a:pt x="417149" y="2118"/>
                </a:lnTo>
                <a:lnTo>
                  <a:pt x="350910" y="1498"/>
                </a:lnTo>
                <a:lnTo>
                  <a:pt x="282878" y="976"/>
                </a:lnTo>
                <a:lnTo>
                  <a:pt x="213413" y="558"/>
                </a:lnTo>
                <a:lnTo>
                  <a:pt x="142872" y="252"/>
                </a:lnTo>
                <a:lnTo>
                  <a:pt x="71615" y="64"/>
                </a:lnTo>
                <a:lnTo>
                  <a:pt x="0" y="0"/>
                </a:lnTo>
              </a:path>
            </a:pathLst>
          </a:custGeom>
          <a:noFill/>
          <a:ln w="25399">
            <a:solidFill>
              <a:srgbClr val="91919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4" name="object 12"/>
          <p:cNvSpPr>
            <a:spLocks/>
          </p:cNvSpPr>
          <p:nvPr/>
        </p:nvSpPr>
        <p:spPr bwMode="auto">
          <a:xfrm>
            <a:off x="3602038" y="3451098"/>
            <a:ext cx="1662112" cy="469900"/>
          </a:xfrm>
          <a:custGeom>
            <a:avLst/>
            <a:gdLst>
              <a:gd name="T0" fmla="*/ 0 w 1828800"/>
              <a:gd name="T1" fmla="*/ 9343 h 533400"/>
              <a:gd name="T2" fmla="*/ 1782 w 1828800"/>
              <a:gd name="T3" fmla="*/ 4436 h 533400"/>
              <a:gd name="T4" fmla="*/ 6434 w 1828800"/>
              <a:gd name="T5" fmla="*/ 1060 h 533400"/>
              <a:gd name="T6" fmla="*/ 839366 w 1828800"/>
              <a:gd name="T7" fmla="*/ 0 h 533400"/>
              <a:gd name="T8" fmla="*/ 845665 w 1828800"/>
              <a:gd name="T9" fmla="*/ 1388 h 533400"/>
              <a:gd name="T10" fmla="*/ 850004 w 1828800"/>
              <a:gd name="T11" fmla="*/ 5008 h 533400"/>
              <a:gd name="T12" fmla="*/ 851371 w 1828800"/>
              <a:gd name="T13" fmla="*/ 184142 h 533400"/>
              <a:gd name="T14" fmla="*/ 849588 w 1828800"/>
              <a:gd name="T15" fmla="*/ 189046 h 533400"/>
              <a:gd name="T16" fmla="*/ 844939 w 1828800"/>
              <a:gd name="T17" fmla="*/ 192427 h 533400"/>
              <a:gd name="T18" fmla="*/ 11990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1" y="3824"/>
                </a:lnTo>
                <a:lnTo>
                  <a:pt x="1825863" y="13806"/>
                </a:lnTo>
                <a:lnTo>
                  <a:pt x="1828799" y="507613"/>
                </a:lnTo>
                <a:lnTo>
                  <a:pt x="1824971" y="521134"/>
                </a:lnTo>
                <a:lnTo>
                  <a:pt x="1814984" y="530456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5" name="object 13"/>
          <p:cNvSpPr txBox="1">
            <a:spLocks noChangeArrowheads="1"/>
          </p:cNvSpPr>
          <p:nvPr/>
        </p:nvSpPr>
        <p:spPr bwMode="auto">
          <a:xfrm>
            <a:off x="3871913" y="3403473"/>
            <a:ext cx="112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1001-2000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756" name="object 14"/>
          <p:cNvSpPr>
            <a:spLocks/>
          </p:cNvSpPr>
          <p:nvPr/>
        </p:nvSpPr>
        <p:spPr bwMode="auto">
          <a:xfrm>
            <a:off x="6026150" y="3451098"/>
            <a:ext cx="1663700" cy="469900"/>
          </a:xfrm>
          <a:custGeom>
            <a:avLst/>
            <a:gdLst>
              <a:gd name="T0" fmla="*/ 0 w 1828800"/>
              <a:gd name="T1" fmla="*/ 9343 h 533400"/>
              <a:gd name="T2" fmla="*/ 1796 w 1828800"/>
              <a:gd name="T3" fmla="*/ 4436 h 533400"/>
              <a:gd name="T4" fmla="*/ 6484 w 1828800"/>
              <a:gd name="T5" fmla="*/ 1060 h 533400"/>
              <a:gd name="T6" fmla="*/ 845803 w 1828800"/>
              <a:gd name="T7" fmla="*/ 0 h 533400"/>
              <a:gd name="T8" fmla="*/ 852150 w 1828800"/>
              <a:gd name="T9" fmla="*/ 1388 h 533400"/>
              <a:gd name="T10" fmla="*/ 856514 w 1828800"/>
              <a:gd name="T11" fmla="*/ 5014 h 533400"/>
              <a:gd name="T12" fmla="*/ 857884 w 1828800"/>
              <a:gd name="T13" fmla="*/ 184142 h 533400"/>
              <a:gd name="T14" fmla="*/ 856090 w 1828800"/>
              <a:gd name="T15" fmla="*/ 189049 h 533400"/>
              <a:gd name="T16" fmla="*/ 851408 w 1828800"/>
              <a:gd name="T17" fmla="*/ 192432 h 533400"/>
              <a:gd name="T18" fmla="*/ 12082 w 1828800"/>
              <a:gd name="T19" fmla="*/ 193495 h 533400"/>
              <a:gd name="T20" fmla="*/ 5739 w 1828800"/>
              <a:gd name="T21" fmla="*/ 192106 h 533400"/>
              <a:gd name="T22" fmla="*/ 1374 w 1828800"/>
              <a:gd name="T23" fmla="*/ 188480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8" y="12229"/>
                </a:lnTo>
                <a:lnTo>
                  <a:pt x="13821" y="2921"/>
                </a:lnTo>
                <a:lnTo>
                  <a:pt x="1803013" y="0"/>
                </a:lnTo>
                <a:lnTo>
                  <a:pt x="1816540" y="3828"/>
                </a:lnTo>
                <a:lnTo>
                  <a:pt x="1825847" y="13821"/>
                </a:lnTo>
                <a:lnTo>
                  <a:pt x="1828769" y="507613"/>
                </a:lnTo>
                <a:lnTo>
                  <a:pt x="1824945" y="521141"/>
                </a:lnTo>
                <a:lnTo>
                  <a:pt x="1814962" y="530463"/>
                </a:lnTo>
                <a:lnTo>
                  <a:pt x="25755" y="533399"/>
                </a:lnTo>
                <a:lnTo>
                  <a:pt x="12236" y="529567"/>
                </a:lnTo>
                <a:lnTo>
                  <a:pt x="2929" y="519569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15"/>
          <p:cNvSpPr txBox="1"/>
          <p:nvPr/>
        </p:nvSpPr>
        <p:spPr>
          <a:xfrm>
            <a:off x="6169025" y="3530473"/>
            <a:ext cx="1384300" cy="277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Data: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1-1000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758" name="object 16"/>
          <p:cNvSpPr>
            <a:spLocks/>
          </p:cNvSpPr>
          <p:nvPr/>
        </p:nvSpPr>
        <p:spPr bwMode="auto">
          <a:xfrm>
            <a:off x="1177925" y="3451098"/>
            <a:ext cx="1662113" cy="469900"/>
          </a:xfrm>
          <a:custGeom>
            <a:avLst/>
            <a:gdLst>
              <a:gd name="T0" fmla="*/ 0 w 1828800"/>
              <a:gd name="T1" fmla="*/ 9343 h 533400"/>
              <a:gd name="T2" fmla="*/ 1783 w 1828800"/>
              <a:gd name="T3" fmla="*/ 4436 h 533400"/>
              <a:gd name="T4" fmla="*/ 6434 w 1828800"/>
              <a:gd name="T5" fmla="*/ 1060 h 533400"/>
              <a:gd name="T6" fmla="*/ 839374 w 1828800"/>
              <a:gd name="T7" fmla="*/ 0 h 533400"/>
              <a:gd name="T8" fmla="*/ 845673 w 1828800"/>
              <a:gd name="T9" fmla="*/ 1388 h 533400"/>
              <a:gd name="T10" fmla="*/ 850012 w 1828800"/>
              <a:gd name="T11" fmla="*/ 5008 h 533400"/>
              <a:gd name="T12" fmla="*/ 851379 w 1828800"/>
              <a:gd name="T13" fmla="*/ 184142 h 533400"/>
              <a:gd name="T14" fmla="*/ 849597 w 1828800"/>
              <a:gd name="T15" fmla="*/ 189046 h 533400"/>
              <a:gd name="T16" fmla="*/ 844947 w 1828800"/>
              <a:gd name="T17" fmla="*/ 192427 h 533400"/>
              <a:gd name="T18" fmla="*/ 11988 w 1828800"/>
              <a:gd name="T19" fmla="*/ 193495 h 533400"/>
              <a:gd name="T20" fmla="*/ 5696 w 1828800"/>
              <a:gd name="T21" fmla="*/ 192106 h 533400"/>
              <a:gd name="T22" fmla="*/ 1364 w 1828800"/>
              <a:gd name="T23" fmla="*/ 188479 h 533400"/>
              <a:gd name="T24" fmla="*/ 0 w 1828800"/>
              <a:gd name="T25" fmla="*/ 9343 h 533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533400">
                <a:moveTo>
                  <a:pt x="0" y="25755"/>
                </a:moveTo>
                <a:lnTo>
                  <a:pt x="3829" y="12228"/>
                </a:lnTo>
                <a:lnTo>
                  <a:pt x="13822" y="2921"/>
                </a:lnTo>
                <a:lnTo>
                  <a:pt x="1803023" y="0"/>
                </a:lnTo>
                <a:lnTo>
                  <a:pt x="1816550" y="3824"/>
                </a:lnTo>
                <a:lnTo>
                  <a:pt x="1825872" y="13806"/>
                </a:lnTo>
                <a:lnTo>
                  <a:pt x="1828809" y="507613"/>
                </a:lnTo>
                <a:lnTo>
                  <a:pt x="1824980" y="521134"/>
                </a:lnTo>
                <a:lnTo>
                  <a:pt x="1814993" y="530456"/>
                </a:lnTo>
                <a:lnTo>
                  <a:pt x="25752" y="533399"/>
                </a:lnTo>
                <a:lnTo>
                  <a:pt x="12235" y="529566"/>
                </a:lnTo>
                <a:lnTo>
                  <a:pt x="2929" y="519568"/>
                </a:lnTo>
                <a:lnTo>
                  <a:pt x="0" y="25755"/>
                </a:lnTo>
                <a:close/>
              </a:path>
            </a:pathLst>
          </a:custGeom>
          <a:noFill/>
          <a:ln w="9524">
            <a:solidFill>
              <a:srgbClr val="4349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9" name="object 17"/>
          <p:cNvSpPr txBox="1">
            <a:spLocks noChangeArrowheads="1"/>
          </p:cNvSpPr>
          <p:nvPr/>
        </p:nvSpPr>
        <p:spPr bwMode="auto">
          <a:xfrm>
            <a:off x="1412875" y="3403473"/>
            <a:ext cx="1128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2270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Data: 2001-3000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425" y="5068760"/>
            <a:ext cx="3065463" cy="27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397">
              <a:tabLst>
                <a:tab pos="1125452" algn="l"/>
              </a:tabLst>
              <a:defRPr/>
            </a:pP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Br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ow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ser:</a:t>
            </a:r>
            <a:r>
              <a:rPr lang="en-US" sz="18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Se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1800" spc="-13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3KB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f</a:t>
            </a:r>
            <a:r>
              <a:rPr sz="1800" spc="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333399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399"/>
                </a:solidFill>
                <a:latin typeface="Calibri"/>
                <a:cs typeface="Calibri"/>
              </a:rPr>
              <a:t>ata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761" name="object 19"/>
          <p:cNvSpPr txBox="1">
            <a:spLocks noChangeArrowheads="1"/>
          </p:cNvSpPr>
          <p:nvPr/>
        </p:nvSpPr>
        <p:spPr bwMode="auto">
          <a:xfrm>
            <a:off x="6705600" y="5008435"/>
            <a:ext cx="156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99"/>
                </a:solidFill>
                <a:latin typeface="Calibri" charset="0"/>
                <a:cs typeface="Calibri" charset="0"/>
              </a:rPr>
              <a:t>HTTP Server: Read Request</a:t>
            </a:r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762" name="object 20"/>
          <p:cNvSpPr txBox="1">
            <a:spLocks noChangeArrowheads="1"/>
          </p:cNvSpPr>
          <p:nvPr/>
        </p:nvSpPr>
        <p:spPr bwMode="auto">
          <a:xfrm>
            <a:off x="5334000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293688" indent="-1238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</a:t>
            </a:r>
          </a:p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1763" name="object 21"/>
          <p:cNvSpPr txBox="1">
            <a:spLocks noChangeArrowheads="1"/>
          </p:cNvSpPr>
          <p:nvPr/>
        </p:nvSpPr>
        <p:spPr bwMode="auto">
          <a:xfrm>
            <a:off x="2909888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1001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31764" name="object 22"/>
          <p:cNvSpPr txBox="1">
            <a:spLocks noChangeArrowheads="1"/>
          </p:cNvSpPr>
          <p:nvPr/>
        </p:nvSpPr>
        <p:spPr bwMode="auto">
          <a:xfrm>
            <a:off x="485775" y="3451098"/>
            <a:ext cx="692150" cy="371475"/>
          </a:xfrm>
          <a:prstGeom prst="rect">
            <a:avLst/>
          </a:prstGeom>
          <a:noFill/>
          <a:ln w="9524">
            <a:solidFill>
              <a:srgbClr val="4349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61925" indent="7938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438"/>
              </a:lnSpc>
            </a:pPr>
            <a:r>
              <a:rPr lang="en-US" sz="1300">
                <a:solidFill>
                  <a:srgbClr val="333399"/>
                </a:solidFill>
                <a:latin typeface="Calibri" charset="0"/>
                <a:cs typeface="Calibri" charset="0"/>
              </a:rPr>
              <a:t>SEQ </a:t>
            </a:r>
            <a:r>
              <a:rPr lang="en-US" sz="1300">
                <a:solidFill>
                  <a:srgbClr val="FF0000"/>
                </a:solidFill>
                <a:latin typeface="Calibri" charset="0"/>
                <a:cs typeface="Calibri" charset="0"/>
              </a:rPr>
              <a:t>2001</a:t>
            </a:r>
            <a:endParaRPr lang="en-US" sz="1300">
              <a:latin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E9C591-C88C-8B41-B5B9-4E5031C625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Assuming a browser wants to send 3KB of data in 3 TCP segments to an HTTP Server</a:t>
            </a:r>
          </a:p>
          <a:p>
            <a:pPr marL="742950" lvl="2" indent="-342900">
              <a:buClrTx/>
              <a:buSzPct val="65000"/>
              <a:buFont typeface="Marlett" charset="0"/>
              <a:buChar char="g"/>
            </a:pPr>
            <a:r>
              <a:rPr lang="en-US" dirty="0">
                <a:latin typeface="Calibri"/>
                <a:cs typeface="Calibri"/>
              </a:rPr>
              <a:t>How do the browser and the server know that a packet is lost?</a:t>
            </a:r>
          </a:p>
          <a:p>
            <a:pPr marL="1200150" lvl="3" indent="-342900">
              <a:buSzPct val="100000"/>
              <a:buFont typeface="Lucida Grande"/>
              <a:buChar char="-"/>
            </a:pPr>
            <a:r>
              <a:rPr lang="en-US" sz="1700" dirty="0">
                <a:latin typeface="Calibri"/>
                <a:cs typeface="Calibri"/>
              </a:rPr>
              <a:t>Based on the sequence numbers and ACKs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35648</TotalTime>
  <Words>2827</Words>
  <Application>Microsoft Macintosh PowerPoint</Application>
  <PresentationFormat>On-screen Show (4:3)</PresentationFormat>
  <Paragraphs>463</Paragraphs>
  <Slides>49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Lucida Grande</vt:lpstr>
      <vt:lpstr>Marlett</vt:lpstr>
      <vt:lpstr>Times New Roman</vt:lpstr>
      <vt:lpstr>Wingdings</vt:lpstr>
      <vt:lpstr>Default Design</vt:lpstr>
      <vt:lpstr>PowerPoint Presentation</vt:lpstr>
      <vt:lpstr>Reminder: Transmission Control Protocol (TCP)</vt:lpstr>
      <vt:lpstr>TCP Connection Setup</vt:lpstr>
      <vt:lpstr>TCP Data Transmission</vt:lpstr>
      <vt:lpstr>TCP Data Transmission</vt:lpstr>
      <vt:lpstr>TCP Data Transmission</vt:lpstr>
      <vt:lpstr>TCP Data Transmission</vt:lpstr>
      <vt:lpstr>TCP: Lost Packets</vt:lpstr>
      <vt:lpstr>TCP: Sequence #s and ACKs</vt:lpstr>
      <vt:lpstr>TCP: Sequence #s and ACKs</vt:lpstr>
      <vt:lpstr>TCP: Sequence #s and ACKs</vt:lpstr>
      <vt:lpstr>TCP: Sequence #s and ACKs</vt:lpstr>
      <vt:lpstr>TCP for Wireless and Mobile Networks</vt:lpstr>
      <vt:lpstr>TCP for Wireless and Mobile Networks</vt:lpstr>
      <vt:lpstr>TCP for Wireless and Mobile Networks</vt:lpstr>
      <vt:lpstr>TCP for Wireless and Mobile Networks</vt:lpstr>
      <vt:lpstr>TCP for Wireless and Mobile Networks</vt:lpstr>
      <vt:lpstr>PowerPoint Presentation</vt:lpstr>
      <vt:lpstr>MPTCP Architecture</vt:lpstr>
      <vt:lpstr>How to set up an MPTCP session?</vt:lpstr>
      <vt:lpstr>MPTCP Operation – Setting up the Initial Subflow</vt:lpstr>
      <vt:lpstr>MPTCP Operation – Setting up the Initial Subflow</vt:lpstr>
      <vt:lpstr>MPTCP Operation – Setting up the Initial Subflow</vt:lpstr>
      <vt:lpstr>MPTCP Operation – Adding an Additional Subflow</vt:lpstr>
      <vt:lpstr>MPTCP Operation – Adding an Additional Subflow</vt:lpstr>
      <vt:lpstr>MPTCP Operation – Adding an Additional Subflow</vt:lpstr>
      <vt:lpstr>How to Transfer Data?</vt:lpstr>
      <vt:lpstr>MPTCP Data Transfer</vt:lpstr>
      <vt:lpstr>MPTCP Data Transfer</vt:lpstr>
      <vt:lpstr>What Happens When a TCP Subflow Fails ?</vt:lpstr>
      <vt:lpstr>Retransmission Heuristics</vt:lpstr>
      <vt:lpstr>An Important Question</vt:lpstr>
      <vt:lpstr>An Important Question</vt:lpstr>
      <vt:lpstr>MPTCP Congestion Control</vt:lpstr>
      <vt:lpstr>Design Goals for MPTCP</vt:lpstr>
      <vt:lpstr>Design Goal 1: Be Fair to Regular TCP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2: MPTCP Should Use Efﬁcient Paths</vt:lpstr>
      <vt:lpstr>Design Goal 3: Perform as well as TCP</vt:lpstr>
      <vt:lpstr>MPTCP Congestion Control Algorithm</vt:lpstr>
      <vt:lpstr>MPTCP Congestion Control Algorithm</vt:lpstr>
      <vt:lpstr>MPTCP Congestion Control Algorithm</vt:lpstr>
      <vt:lpstr>MPTCP Congestion Control Algorithm</vt:lpstr>
      <vt:lpstr>MPTCP Congestion Control Algorithm</vt:lpstr>
      <vt:lpstr>References</vt:lpstr>
    </vt:vector>
  </TitlesOfParts>
  <Manager/>
  <Company>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</dc:title>
  <dc:subject/>
  <dc:creator> </dc:creator>
  <cp:keywords/>
  <dc:description/>
  <cp:lastModifiedBy>Haitham Hassanieh</cp:lastModifiedBy>
  <cp:revision>3022</cp:revision>
  <cp:lastPrinted>2020-04-06T16:28:14Z</cp:lastPrinted>
  <dcterms:created xsi:type="dcterms:W3CDTF">1996-09-30T18:28:10Z</dcterms:created>
  <dcterms:modified xsi:type="dcterms:W3CDTF">2024-12-17T13:20:05Z</dcterms:modified>
  <cp:category/>
</cp:coreProperties>
</file>