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94"/>
  </p:normalViewPr>
  <p:slideViewPr>
    <p:cSldViewPr snapToGrid="0">
      <p:cViewPr varScale="1">
        <p:scale>
          <a:sx n="121" d="100"/>
          <a:sy n="121" d="100"/>
        </p:scale>
        <p:origin x="2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r-CH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CH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CH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r>
              <a:rPr lang="fr-CH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fr-CH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/>
            <a:fld id="{E4A193C9-5993-4FBF-A725-42ACBEE4E300}" type="slidenum">
              <a:rPr lang="fr-CH" sz="1400" b="0" strike="noStrike" spc="-1">
                <a:latin typeface="Times New Roman"/>
              </a:rPr>
              <a:t>‹#›</a:t>
            </a:fld>
            <a:endParaRPr lang="fr-CH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989263" y="887413"/>
            <a:ext cx="4254500" cy="2393950"/>
          </a:xfrm>
          <a:prstGeom prst="rect">
            <a:avLst/>
          </a:prstGeom>
          <a:ln w="0">
            <a:noFill/>
          </a:ln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023480" y="3416400"/>
            <a:ext cx="8184600" cy="2792160"/>
          </a:xfrm>
          <a:prstGeom prst="rect">
            <a:avLst/>
          </a:prstGeom>
          <a:noFill/>
          <a:ln w="0">
            <a:noFill/>
          </a:ln>
        </p:spPr>
        <p:txBody>
          <a:bodyPr lIns="95040" tIns="47520" rIns="95040" bIns="47520" anchor="t">
            <a:noAutofit/>
          </a:bodyPr>
          <a:lstStyle/>
          <a:p>
            <a:pPr marL="310680" indent="-308880">
              <a:lnSpc>
                <a:spcPct val="100000"/>
              </a:lnSpc>
              <a:tabLst>
                <a:tab pos="0" algn="l"/>
              </a:tabLst>
            </a:pPr>
            <a:endParaRPr lang="fr-CH" sz="2000" b="0" strike="noStrike" spc="-1" dirty="0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5797080" y="6743160"/>
            <a:ext cx="4431600" cy="35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040" tIns="47520" rIns="95040" bIns="47520" anchor="b">
            <a:noAutofit/>
          </a:bodyPr>
          <a:lstStyle/>
          <a:p>
            <a:pPr algn="r">
              <a:lnSpc>
                <a:spcPct val="100000"/>
              </a:lnSpc>
            </a:pPr>
            <a:fld id="{F042588A-7D8C-4F8F-AAD4-2FF77E02804E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CH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989263" y="887413"/>
            <a:ext cx="4254500" cy="2393950"/>
          </a:xfrm>
          <a:prstGeom prst="rect">
            <a:avLst/>
          </a:prstGeom>
          <a:ln w="0">
            <a:noFill/>
          </a:ln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023480" y="3416400"/>
            <a:ext cx="8184600" cy="2792160"/>
          </a:xfrm>
          <a:prstGeom prst="rect">
            <a:avLst/>
          </a:prstGeom>
          <a:noFill/>
          <a:ln w="0">
            <a:noFill/>
          </a:ln>
        </p:spPr>
        <p:txBody>
          <a:bodyPr lIns="95040" tIns="47520" rIns="95040" bIns="47520" anchor="t">
            <a:noAutofit/>
          </a:bodyPr>
          <a:lstStyle/>
          <a:p>
            <a:pPr marL="216000" indent="-214560">
              <a:lnSpc>
                <a:spcPct val="107000"/>
              </a:lnSpc>
              <a:tabLst>
                <a:tab pos="0" algn="l"/>
              </a:tabLst>
            </a:pPr>
            <a:r>
              <a:rPr lang="en-US" sz="2000" b="0" strike="noStrike" spc="-1">
                <a:latin typeface="Arial"/>
              </a:rPr>
              <a:t>Trouver des outils plus chimie ? </a:t>
            </a:r>
            <a:endParaRPr lang="fr-CH" sz="2000" b="0" strike="noStrike" spc="-1">
              <a:latin typeface="Arial"/>
            </a:endParaRPr>
          </a:p>
          <a:p>
            <a:pPr marL="216000" indent="-214560">
              <a:lnSpc>
                <a:spcPct val="107000"/>
              </a:lnSpc>
              <a:tabLst>
                <a:tab pos="0" algn="l"/>
              </a:tabLst>
            </a:pPr>
            <a:endParaRPr lang="fr-CH" sz="2000" b="0" strike="noStrike" spc="-1">
              <a:latin typeface="Arial"/>
            </a:endParaRPr>
          </a:p>
          <a:p>
            <a:pPr marL="342720" indent="-340920">
              <a:lnSpc>
                <a:spcPct val="107000"/>
              </a:lnSpc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en-US" sz="2000" b="0" strike="noStrike" spc="-1">
                <a:latin typeface="Arial"/>
                <a:ea typeface="Times New Roman"/>
              </a:rPr>
              <a:t>Tester un outil de leur choix (6 x 5min = 30min) </a:t>
            </a:r>
            <a:endParaRPr lang="fr-CH" sz="2000" b="0" strike="noStrike" spc="-1">
              <a:latin typeface="Arial"/>
            </a:endParaRPr>
          </a:p>
          <a:p>
            <a:pPr marL="742680" lvl="1" indent="-283680">
              <a:lnSpc>
                <a:spcPct val="107000"/>
              </a:lnSpc>
              <a:buClr>
                <a:srgbClr val="000000"/>
              </a:buClr>
              <a:buFont typeface="Courier New"/>
              <a:buChar char="o"/>
              <a:tabLst>
                <a:tab pos="0" algn="l"/>
              </a:tabLst>
            </a:pPr>
            <a:r>
              <a:rPr lang="en-US" sz="2000" b="0" strike="noStrike" spc="-1">
                <a:latin typeface="Arial"/>
                <a:ea typeface="Times New Roman"/>
              </a:rPr>
              <a:t>Réaliser une tâche / exercice avec outils choisi dans la partie tips&amp;tricks</a:t>
            </a:r>
            <a:endParaRPr lang="fr-CH" sz="2000" b="0" strike="noStrike" spc="-1">
              <a:latin typeface="Arial"/>
            </a:endParaRPr>
          </a:p>
          <a:p>
            <a:pPr marL="1199520" lvl="2" indent="-283680">
              <a:lnSpc>
                <a:spcPct val="107000"/>
              </a:lnSpc>
              <a:buClr>
                <a:srgbClr val="000000"/>
              </a:buClr>
              <a:buFont typeface="Courier New"/>
              <a:buChar char="o"/>
              <a:tabLst>
                <a:tab pos="0" algn="l"/>
              </a:tabLst>
            </a:pPr>
            <a:r>
              <a:rPr lang="en-US" sz="2000" b="0" strike="noStrike" spc="-1">
                <a:latin typeface="Arial"/>
                <a:ea typeface="Times New Roman"/>
              </a:rPr>
              <a:t>Chaque ex. doit avoir : Un lien / Petite procedure step-by-step / Domande finale</a:t>
            </a:r>
            <a:endParaRPr lang="fr-CH" sz="2000" b="0" strike="noStrike" spc="-1">
              <a:latin typeface="Arial"/>
            </a:endParaRPr>
          </a:p>
          <a:p>
            <a:pPr marL="742680" lvl="1" indent="-283680">
              <a:lnSpc>
                <a:spcPct val="107000"/>
              </a:lnSpc>
              <a:buClr>
                <a:srgbClr val="000000"/>
              </a:buClr>
              <a:buFont typeface="Courier New"/>
              <a:buChar char="o"/>
              <a:tabLst>
                <a:tab pos="0" algn="l"/>
              </a:tabLst>
            </a:pPr>
            <a:r>
              <a:rPr lang="en-US" sz="2000" b="0" strike="noStrike" spc="-1">
                <a:latin typeface="Arial"/>
                <a:ea typeface="Times New Roman"/>
              </a:rPr>
              <a:t>Retour à faire (? Assez de temps ?)</a:t>
            </a:r>
            <a:endParaRPr lang="fr-CH" sz="2000" b="0" strike="noStrike" spc="-1">
              <a:latin typeface="Arial"/>
            </a:endParaRPr>
          </a:p>
          <a:p>
            <a:pPr marL="310680" indent="-308880">
              <a:lnSpc>
                <a:spcPct val="100000"/>
              </a:lnSpc>
              <a:tabLst>
                <a:tab pos="0" algn="l"/>
              </a:tabLst>
            </a:pPr>
            <a:endParaRPr lang="fr-CH" sz="2000" b="0" strike="noStrike" spc="-1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5797080" y="6743160"/>
            <a:ext cx="4431600" cy="35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040" tIns="47520" rIns="95040" bIns="47520" anchor="b">
            <a:noAutofit/>
          </a:bodyPr>
          <a:lstStyle/>
          <a:p>
            <a:pPr algn="r">
              <a:lnSpc>
                <a:spcPct val="100000"/>
              </a:lnSpc>
            </a:pPr>
            <a:fld id="{F042588A-7D8C-4F8F-AAD4-2FF77E02804E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CH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4486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CH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2"/>
          <p:cNvPicPr/>
          <p:nvPr/>
        </p:nvPicPr>
        <p:blipFill>
          <a:blip r:embed="rId14"/>
          <a:stretch/>
        </p:blipFill>
        <p:spPr>
          <a:xfrm>
            <a:off x="173160" y="176400"/>
            <a:ext cx="868680" cy="374040"/>
          </a:xfrm>
          <a:prstGeom prst="rect">
            <a:avLst/>
          </a:prstGeom>
          <a:ln w="0">
            <a:noFill/>
          </a:ln>
        </p:spPr>
      </p:pic>
      <p:sp>
        <p:nvSpPr>
          <p:cNvPr id="5" name="CustomShape 1" hidden="1"/>
          <p:cNvSpPr/>
          <p:nvPr/>
        </p:nvSpPr>
        <p:spPr>
          <a:xfrm rot="16200000">
            <a:off x="573120" y="6533640"/>
            <a:ext cx="57600" cy="76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r-CH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CH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CH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CH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CH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CH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CH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CH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emo.chemotion.ibcs.kit.edu/" TargetMode="External"/><Relationship Id="rId13" Type="http://schemas.openxmlformats.org/officeDocument/2006/relationships/hyperlink" Target="https://mailsac.com/" TargetMode="External"/><Relationship Id="rId1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hyperlink" Target="https://noto.epfl.ch/" TargetMode="External"/><Relationship Id="rId12" Type="http://schemas.openxmlformats.org/officeDocument/2006/relationships/hyperlink" Target="https://go.epfl.ch/online-RDM-doc" TargetMode="External"/><Relationship Id="rId1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ackmd.io/" TargetMode="External"/><Relationship Id="rId11" Type="http://schemas.microsoft.com/office/2007/relationships/hdphoto" Target="../media/hdphoto1.wdp"/><Relationship Id="rId5" Type="http://schemas.openxmlformats.org/officeDocument/2006/relationships/hyperlink" Target="https://www.protocols.io/" TargetMode="External"/><Relationship Id="rId15" Type="http://schemas.openxmlformats.org/officeDocument/2006/relationships/hyperlink" Target="https://inboxkitten.com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hyperlink" Target="https://drive.switch.ch/" TargetMode="External"/><Relationship Id="rId14" Type="http://schemas.openxmlformats.org/officeDocument/2006/relationships/hyperlink" Target="https://disposeamail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1206000" y="174600"/>
            <a:ext cx="10479960" cy="85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0" rIns="72000" bIns="4680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Online documentation: </a:t>
            </a:r>
            <a:r>
              <a:rPr lang="en-US" sz="4000" b="1" strike="noStrike" spc="-94" dirty="0">
                <a:solidFill>
                  <a:srgbClr val="FF0000"/>
                </a:solidFill>
                <a:latin typeface="Franklin Gothic Demi Cond"/>
                <a:ea typeface="Roboto Black"/>
              </a:rPr>
              <a:t>Exercise</a:t>
            </a: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 [</a:t>
            </a:r>
            <a:r>
              <a:rPr lang="en-US" sz="2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~</a:t>
            </a:r>
            <a:r>
              <a:rPr lang="en-US" sz="4000" b="1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4</a:t>
            </a: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0 min + discuss.] </a:t>
            </a:r>
            <a:endParaRPr lang="fr-CH" sz="4000" b="0" strike="noStrike" spc="-1" dirty="0"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11508120" y="260280"/>
            <a:ext cx="680400" cy="21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noAutofit/>
          </a:bodyPr>
          <a:lstStyle/>
          <a:p>
            <a:pPr algn="ctr">
              <a:lnSpc>
                <a:spcPct val="100000"/>
              </a:lnSpc>
            </a:pPr>
            <a:fld id="{9C7C479B-FF6F-43AF-8D33-E9F9667D547A}" type="slidenum">
              <a:rPr lang="en-US" sz="950" b="1" strike="noStrike" spc="-1">
                <a:solidFill>
                  <a:srgbClr val="413C3A"/>
                </a:solidFill>
                <a:latin typeface="Franklin Gothic Demi Cond"/>
                <a:ea typeface="Arial"/>
              </a:rPr>
              <a:t>1</a:t>
            </a:fld>
            <a:endParaRPr lang="fr-CH" sz="950" b="0" strike="noStrike" spc="-1">
              <a:latin typeface="Arial"/>
            </a:endParaRPr>
          </a:p>
        </p:txBody>
      </p:sp>
      <p:sp>
        <p:nvSpPr>
          <p:cNvPr id="49" name="Rectangle 6"/>
          <p:cNvSpPr/>
          <p:nvPr/>
        </p:nvSpPr>
        <p:spPr>
          <a:xfrm>
            <a:off x="1320818" y="869204"/>
            <a:ext cx="10199077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800" lvl="2">
              <a:buClr>
                <a:srgbClr val="FF0000"/>
              </a:buClr>
            </a:pPr>
            <a:r>
              <a:rPr lang="fr-CH" spc="-1" dirty="0" err="1">
                <a:latin typeface="Arial"/>
              </a:rPr>
              <a:t>I</a:t>
            </a:r>
            <a:r>
              <a:rPr lang="fr-CH" sz="1800" b="0" strike="noStrike" spc="-1" dirty="0" err="1">
                <a:latin typeface="Arial"/>
              </a:rPr>
              <a:t>naccurately</a:t>
            </a:r>
            <a:r>
              <a:rPr lang="fr-CH" sz="1800" b="0" strike="noStrike" spc="-1" dirty="0">
                <a:latin typeface="Arial"/>
              </a:rPr>
              <a:t> </a:t>
            </a:r>
            <a:r>
              <a:rPr lang="fr-CH" sz="1800" b="0" strike="noStrike" spc="-1" dirty="0" err="1">
                <a:latin typeface="Arial"/>
              </a:rPr>
              <a:t>inspired</a:t>
            </a:r>
            <a:r>
              <a:rPr lang="fr-CH" sz="1800" b="0" strike="noStrike" spc="-1" dirty="0">
                <a:latin typeface="Arial"/>
              </a:rPr>
              <a:t> </a:t>
            </a:r>
            <a:r>
              <a:rPr lang="fr-CH" sz="1800" b="0" strike="noStrike" spc="-1" dirty="0" err="1">
                <a:latin typeface="Arial"/>
              </a:rPr>
              <a:t>from</a:t>
            </a:r>
            <a:r>
              <a:rPr lang="fr-CH" sz="1800" b="0" strike="noStrike" spc="-1" dirty="0">
                <a:latin typeface="Arial"/>
              </a:rPr>
              <a:t> Camargo et al. </a:t>
            </a:r>
            <a:r>
              <a:rPr lang="fr-CH" sz="1800" b="0" i="1" strike="noStrike" spc="-1" dirty="0" err="1">
                <a:latin typeface="Arial"/>
              </a:rPr>
              <a:t>Forensic</a:t>
            </a:r>
            <a:r>
              <a:rPr lang="fr-CH" sz="1800" b="0" i="1" strike="noStrike" spc="-1" dirty="0">
                <a:latin typeface="Arial"/>
              </a:rPr>
              <a:t> Science International</a:t>
            </a:r>
            <a:r>
              <a:rPr lang="fr-CH" sz="1800" b="0" strike="noStrike" spc="-1" dirty="0">
                <a:latin typeface="Arial"/>
              </a:rPr>
              <a:t> </a:t>
            </a:r>
            <a:r>
              <a:rPr lang="fr-CH" b="1" spc="-1" dirty="0">
                <a:latin typeface="Arial"/>
              </a:rPr>
              <a:t>2012</a:t>
            </a:r>
            <a:r>
              <a:rPr lang="fr-CH" spc="-1" dirty="0">
                <a:latin typeface="Arial"/>
              </a:rPr>
              <a:t>, 223(1-3), </a:t>
            </a:r>
            <a:r>
              <a:rPr lang="fr-CH" dirty="0"/>
              <a:t>298-305</a:t>
            </a:r>
            <a:br>
              <a:rPr lang="fr-CH" dirty="0"/>
            </a:br>
            <a:r>
              <a:rPr lang="fr-CH" dirty="0"/>
              <a:t>and</a:t>
            </a:r>
            <a:r>
              <a:rPr lang="fr-CH" spc="-1" dirty="0">
                <a:latin typeface="Arial"/>
              </a:rPr>
              <a:t> </a:t>
            </a:r>
            <a:r>
              <a:rPr lang="fr-CH" sz="1800" strike="noStrike" spc="-1" dirty="0" err="1">
                <a:latin typeface="Arial"/>
              </a:rPr>
              <a:t>Patiny</a:t>
            </a:r>
            <a:r>
              <a:rPr lang="fr-CH" sz="1800" b="0" strike="noStrike" spc="-1" dirty="0">
                <a:latin typeface="Arial"/>
              </a:rPr>
              <a:t> et al. </a:t>
            </a:r>
            <a:r>
              <a:rPr lang="fr-CH" i="1" dirty="0">
                <a:effectLst/>
              </a:rPr>
              <a:t>Data</a:t>
            </a:r>
            <a:r>
              <a:rPr lang="fr-CH" dirty="0">
                <a:effectLst/>
              </a:rPr>
              <a:t> </a:t>
            </a:r>
            <a:r>
              <a:rPr lang="fr-CH" b="1" dirty="0">
                <a:effectLst/>
              </a:rPr>
              <a:t>2020</a:t>
            </a:r>
            <a:r>
              <a:rPr lang="fr-CH" dirty="0">
                <a:effectLst/>
              </a:rPr>
              <a:t>, </a:t>
            </a:r>
            <a:r>
              <a:rPr lang="fr-CH" i="1" dirty="0">
                <a:effectLst/>
              </a:rPr>
              <a:t>5</a:t>
            </a:r>
            <a:r>
              <a:rPr lang="fr-CH" dirty="0">
                <a:effectLst/>
              </a:rPr>
              <a:t>(4), 116</a:t>
            </a:r>
          </a:p>
        </p:txBody>
      </p:sp>
      <p:sp>
        <p:nvSpPr>
          <p:cNvPr id="61" name="CustomShape 5"/>
          <p:cNvSpPr/>
          <p:nvPr/>
        </p:nvSpPr>
        <p:spPr>
          <a:xfrm rot="16200000">
            <a:off x="-1762920" y="3575160"/>
            <a:ext cx="4718880" cy="120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950" b="0" strike="noStrike" spc="-1" dirty="0">
                <a:solidFill>
                  <a:srgbClr val="E30613"/>
                </a:solidFill>
                <a:latin typeface="Arial"/>
                <a:ea typeface="Arial"/>
              </a:rPr>
              <a:t>EDCH 2024 / Hands-on with Research Data Management in Chemistry</a:t>
            </a:r>
            <a:endParaRPr lang="fr-CH" sz="950" b="0" strike="noStrike" spc="-1" dirty="0"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A44228-438B-D1A1-A67E-15654FCB0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7612" y="3769677"/>
            <a:ext cx="32639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ta 05 00116 g001 550">
            <a:extLst>
              <a:ext uri="{FF2B5EF4-FFF2-40B4-BE49-F238E27FC236}">
                <a16:creationId xmlns:a16="http://schemas.microsoft.com/office/drawing/2014/main" id="{0866CA7A-2E9A-3DCD-F3FA-BF1F45C2A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472" y="4810630"/>
            <a:ext cx="1739829" cy="1861794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ata 05 00116 g002">
            <a:extLst>
              <a:ext uri="{FF2B5EF4-FFF2-40B4-BE49-F238E27FC236}">
                <a16:creationId xmlns:a16="http://schemas.microsoft.com/office/drawing/2014/main" id="{FF42589F-A65D-F6C3-113D-71A89B061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959" y="2422097"/>
            <a:ext cx="5434999" cy="315411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en angle 6">
            <a:extLst>
              <a:ext uri="{FF2B5EF4-FFF2-40B4-BE49-F238E27FC236}">
                <a16:creationId xmlns:a16="http://schemas.microsoft.com/office/drawing/2014/main" id="{92849327-D0F3-435A-B71A-221C27356146}"/>
              </a:ext>
            </a:extLst>
          </p:cNvPr>
          <p:cNvCxnSpPr>
            <a:cxnSpLocks/>
            <a:stCxn id="1026" idx="0"/>
            <a:endCxn id="25" idx="1"/>
          </p:cNvCxnSpPr>
          <p:nvPr/>
        </p:nvCxnSpPr>
        <p:spPr>
          <a:xfrm flipV="1">
            <a:off x="2415812" y="2858848"/>
            <a:ext cx="825225" cy="1387079"/>
          </a:xfrm>
          <a:prstGeom prst="bentConnector5">
            <a:avLst>
              <a:gd name="adj1" fmla="val 27702"/>
              <a:gd name="adj2" fmla="val 37378"/>
              <a:gd name="adj3" fmla="val 7229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en angle 8">
            <a:extLst>
              <a:ext uri="{FF2B5EF4-FFF2-40B4-BE49-F238E27FC236}">
                <a16:creationId xmlns:a16="http://schemas.microsoft.com/office/drawing/2014/main" id="{308CFA59-E968-77A8-DE43-D397C536860F}"/>
              </a:ext>
            </a:extLst>
          </p:cNvPr>
          <p:cNvCxnSpPr>
            <a:stCxn id="1026" idx="0"/>
            <a:endCxn id="1028" idx="1"/>
          </p:cNvCxnSpPr>
          <p:nvPr/>
        </p:nvCxnSpPr>
        <p:spPr>
          <a:xfrm>
            <a:off x="2415812" y="4245927"/>
            <a:ext cx="1047660" cy="1495600"/>
          </a:xfrm>
          <a:prstGeom prst="bentConnector5">
            <a:avLst>
              <a:gd name="adj1" fmla="val 21820"/>
              <a:gd name="adj2" fmla="val 34800"/>
              <a:gd name="adj3" fmla="val 7818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en angle 11">
            <a:extLst>
              <a:ext uri="{FF2B5EF4-FFF2-40B4-BE49-F238E27FC236}">
                <a16:creationId xmlns:a16="http://schemas.microsoft.com/office/drawing/2014/main" id="{98F52925-B8B2-826B-220B-6D49C4248F13}"/>
              </a:ext>
            </a:extLst>
          </p:cNvPr>
          <p:cNvCxnSpPr>
            <a:cxnSpLocks/>
            <a:stCxn id="25" idx="3"/>
            <a:endCxn id="1030" idx="1"/>
          </p:cNvCxnSpPr>
          <p:nvPr/>
        </p:nvCxnSpPr>
        <p:spPr>
          <a:xfrm>
            <a:off x="5444791" y="2858848"/>
            <a:ext cx="806168" cy="11403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13">
            <a:extLst>
              <a:ext uri="{FF2B5EF4-FFF2-40B4-BE49-F238E27FC236}">
                <a16:creationId xmlns:a16="http://schemas.microsoft.com/office/drawing/2014/main" id="{9FEF8928-E1B8-FD56-2070-789A66C2F21B}"/>
              </a:ext>
            </a:extLst>
          </p:cNvPr>
          <p:cNvCxnSpPr>
            <a:stCxn id="1028" idx="3"/>
            <a:endCxn id="1030" idx="1"/>
          </p:cNvCxnSpPr>
          <p:nvPr/>
        </p:nvCxnSpPr>
        <p:spPr>
          <a:xfrm flipV="1">
            <a:off x="5203301" y="3999152"/>
            <a:ext cx="1047658" cy="17423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93014DBC-5277-0DE4-D11C-033AA43AD9E5}"/>
              </a:ext>
            </a:extLst>
          </p:cNvPr>
          <p:cNvSpPr txBox="1"/>
          <p:nvPr/>
        </p:nvSpPr>
        <p:spPr>
          <a:xfrm>
            <a:off x="3715267" y="1571265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IR </a:t>
            </a:r>
            <a:r>
              <a:rPr lang="fr-FR" dirty="0" err="1"/>
              <a:t>spectra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AA13BEC-3667-5697-ACA9-84C157B23DF1}"/>
              </a:ext>
            </a:extLst>
          </p:cNvPr>
          <p:cNvSpPr txBox="1"/>
          <p:nvPr/>
        </p:nvSpPr>
        <p:spPr>
          <a:xfrm>
            <a:off x="3620178" y="4333166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Photographs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738B885-3815-1F92-D6CC-B304A9C4A310}"/>
              </a:ext>
            </a:extLst>
          </p:cNvPr>
          <p:cNvSpPr txBox="1"/>
          <p:nvPr/>
        </p:nvSpPr>
        <p:spPr>
          <a:xfrm>
            <a:off x="6422916" y="1617431"/>
            <a:ext cx="5263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Algorithms</a:t>
            </a:r>
            <a:r>
              <a:rPr lang="fr-FR" dirty="0"/>
              <a:t>: Principal Components </a:t>
            </a:r>
            <a:r>
              <a:rPr lang="fr-FR" dirty="0" err="1"/>
              <a:t>Analysis</a:t>
            </a:r>
            <a:r>
              <a:rPr lang="fr-FR" dirty="0"/>
              <a:t> (PCA)</a:t>
            </a:r>
            <a:br>
              <a:rPr lang="fr-FR" dirty="0"/>
            </a:br>
            <a:r>
              <a:rPr lang="fr-FR" dirty="0"/>
              <a:t>and </a:t>
            </a:r>
            <a:r>
              <a:rPr lang="fr-FR" i="1" dirty="0"/>
              <a:t>k</a:t>
            </a:r>
            <a:r>
              <a:rPr lang="fr-FR" dirty="0"/>
              <a:t>-</a:t>
            </a:r>
            <a:r>
              <a:rPr lang="fr-FR" dirty="0" err="1"/>
              <a:t>means</a:t>
            </a:r>
            <a:r>
              <a:rPr lang="fr-FR" dirty="0"/>
              <a:t> </a:t>
            </a:r>
            <a:r>
              <a:rPr lang="fr-FR" dirty="0" err="1"/>
              <a:t>clusterning</a:t>
            </a:r>
            <a:r>
              <a:rPr lang="fr-FR" dirty="0"/>
              <a:t> (KMC)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349F2704-6E4F-23A0-31F6-B3290A19F854}"/>
              </a:ext>
            </a:extLst>
          </p:cNvPr>
          <p:cNvCxnSpPr>
            <a:stCxn id="1030" idx="2"/>
          </p:cNvCxnSpPr>
          <p:nvPr/>
        </p:nvCxnSpPr>
        <p:spPr>
          <a:xfrm flipH="1">
            <a:off x="8968457" y="5576207"/>
            <a:ext cx="2" cy="505730"/>
          </a:xfrm>
          <a:prstGeom prst="straightConnector1">
            <a:avLst/>
          </a:prstGeom>
          <a:ln w="76200" cmpd="tri"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8DCF6232-BFE9-4A43-CD67-3353B705BE99}"/>
              </a:ext>
            </a:extLst>
          </p:cNvPr>
          <p:cNvSpPr txBox="1"/>
          <p:nvPr/>
        </p:nvSpPr>
        <p:spPr>
          <a:xfrm>
            <a:off x="6538332" y="6081937"/>
            <a:ext cx="451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dbl" dirty="0" err="1"/>
              <a:t>Families</a:t>
            </a:r>
            <a:r>
              <a:rPr lang="fr-FR" u="dbl" dirty="0"/>
              <a:t> of </a:t>
            </a:r>
            <a:r>
              <a:rPr lang="fr-FR" u="dbl" dirty="0" err="1"/>
              <a:t>pills</a:t>
            </a:r>
            <a:r>
              <a:rPr lang="fr-FR" u="dbl" dirty="0"/>
              <a:t> </a:t>
            </a:r>
            <a:r>
              <a:rPr lang="fr-FR" u="dbl" dirty="0" err="1"/>
              <a:t>with</a:t>
            </a:r>
            <a:r>
              <a:rPr lang="fr-FR" u="dbl" dirty="0"/>
              <a:t> probable </a:t>
            </a:r>
            <a:r>
              <a:rPr lang="fr-FR" u="dbl" dirty="0" err="1"/>
              <a:t>same</a:t>
            </a:r>
            <a:r>
              <a:rPr lang="fr-FR" u="dbl" dirty="0"/>
              <a:t> </a:t>
            </a:r>
            <a:r>
              <a:rPr lang="fr-FR" u="dbl" dirty="0" err="1"/>
              <a:t>origin</a:t>
            </a:r>
            <a:r>
              <a:rPr lang="fr-FR" u="dbl" dirty="0"/>
              <a:t>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D5793C-0156-B9C7-DF62-71C3430CA023}"/>
              </a:ext>
            </a:extLst>
          </p:cNvPr>
          <p:cNvSpPr txBox="1"/>
          <p:nvPr/>
        </p:nvSpPr>
        <p:spPr>
          <a:xfrm>
            <a:off x="1146489" y="192001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Ecstasy </a:t>
            </a:r>
            <a:r>
              <a:rPr lang="fr-FR" dirty="0" err="1"/>
              <a:t>pills</a:t>
            </a:r>
            <a:endParaRPr lang="fr-FR" dirty="0"/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577783ED-2335-54F1-220A-6D4F218052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86483867-4F4A-DA2F-F6D7-ADD43C1CC9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1037" y="2032440"/>
            <a:ext cx="2203754" cy="16528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2" name="CustomShape 4">
            <a:extLst>
              <a:ext uri="{FF2B5EF4-FFF2-40B4-BE49-F238E27FC236}">
                <a16:creationId xmlns:a16="http://schemas.microsoft.com/office/drawing/2014/main" id="{EFA67D11-473D-4656-8694-E1F0A2D1EA3D}"/>
              </a:ext>
            </a:extLst>
          </p:cNvPr>
          <p:cNvSpPr/>
          <p:nvPr/>
        </p:nvSpPr>
        <p:spPr>
          <a:xfrm rot="16200000">
            <a:off x="9484920" y="2503080"/>
            <a:ext cx="4720320" cy="67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-1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Alain </a:t>
            </a:r>
            <a:r>
              <a:rPr kumimoji="0" lang="en-US" sz="950" b="0" i="0" u="none" strike="noStrike" kern="1200" cap="none" spc="-1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Borel</a:t>
            </a:r>
            <a:r>
              <a:rPr kumimoji="0" lang="en-US" sz="950" b="0" i="0" u="none" strike="noStrike" kern="1200" cap="none" spc="-1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, Francesco Varrato</a:t>
            </a:r>
            <a:endParaRPr kumimoji="0" lang="fr-CH" sz="95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1206000" y="174600"/>
            <a:ext cx="10479960" cy="85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0" rIns="72000" bIns="4680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Online documentation: </a:t>
            </a:r>
            <a:r>
              <a:rPr lang="en-US" sz="4000" b="1" strike="noStrike" spc="-94" dirty="0">
                <a:solidFill>
                  <a:srgbClr val="FF0000"/>
                </a:solidFill>
                <a:latin typeface="Franklin Gothic Demi Cond"/>
                <a:ea typeface="Roboto Black"/>
              </a:rPr>
              <a:t>Exercise</a:t>
            </a: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 [</a:t>
            </a:r>
            <a:r>
              <a:rPr kumimoji="0" lang="en-US" sz="2000" b="1" i="0" u="none" strike="noStrike" kern="1200" cap="none" spc="-94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Franklin Gothic Demi Cond"/>
                <a:ea typeface="Roboto Black"/>
              </a:rPr>
              <a:t>~</a:t>
            </a:r>
            <a:r>
              <a:rPr kumimoji="0" lang="en-US" sz="4000" b="1" i="0" u="none" strike="noStrike" kern="1200" cap="none" spc="-94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Franklin Gothic Demi Cond"/>
                <a:ea typeface="Roboto Black"/>
              </a:rPr>
              <a:t>40 min + discuss.] </a:t>
            </a:r>
            <a:r>
              <a:rPr lang="en-US" sz="4000" b="1" strike="noStrike" spc="-94" dirty="0">
                <a:solidFill>
                  <a:srgbClr val="413C3A"/>
                </a:solidFill>
                <a:latin typeface="Franklin Gothic Demi Cond"/>
                <a:ea typeface="Roboto Black"/>
              </a:rPr>
              <a:t> </a:t>
            </a:r>
            <a:endParaRPr lang="fr-CH" sz="4000" b="0" strike="noStrike" spc="-1" dirty="0"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11508120" y="260280"/>
            <a:ext cx="680400" cy="21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noAutofit/>
          </a:bodyPr>
          <a:lstStyle/>
          <a:p>
            <a:pPr algn="ctr">
              <a:lnSpc>
                <a:spcPct val="100000"/>
              </a:lnSpc>
            </a:pPr>
            <a:fld id="{9C7C479B-FF6F-43AF-8D33-E9F9667D547A}" type="slidenum">
              <a:rPr lang="en-US" sz="950" b="1" strike="noStrike" spc="-1">
                <a:solidFill>
                  <a:srgbClr val="413C3A"/>
                </a:solidFill>
                <a:latin typeface="Franklin Gothic Demi Cond"/>
                <a:ea typeface="Arial"/>
              </a:rPr>
              <a:t>2</a:t>
            </a:fld>
            <a:endParaRPr lang="fr-CH" sz="950" b="0" strike="noStrike" spc="-1">
              <a:latin typeface="Arial"/>
            </a:endParaRPr>
          </a:p>
        </p:txBody>
      </p:sp>
      <p:sp>
        <p:nvSpPr>
          <p:cNvPr id="48" name="Rectangle 2"/>
          <p:cNvSpPr/>
          <p:nvPr/>
        </p:nvSpPr>
        <p:spPr>
          <a:xfrm>
            <a:off x="902892" y="694067"/>
            <a:ext cx="7170840" cy="39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343080" indent="-343080">
              <a:lnSpc>
                <a:spcPct val="100000"/>
              </a:lnSpc>
              <a:buClr>
                <a:srgbClr val="FF0000"/>
              </a:buClr>
              <a:buFont typeface="Arial"/>
              <a:buAutoNum type="arabicPeriod"/>
            </a:pPr>
            <a:r>
              <a:rPr lang="en-US" sz="2000" b="1" strike="noStrike" spc="-1" dirty="0">
                <a:solidFill>
                  <a:srgbClr val="FF0000"/>
                </a:solidFill>
                <a:latin typeface="Arial"/>
                <a:ea typeface="Arial"/>
              </a:rPr>
              <a:t>[10’]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Familiar with your </a:t>
            </a:r>
            <a:r>
              <a:rPr lang="en-US" sz="2000" b="1" strike="noStrike" spc="-1" dirty="0" err="1">
                <a:solidFill>
                  <a:srgbClr val="000000"/>
                </a:solidFill>
                <a:latin typeface="Arial"/>
                <a:ea typeface="Arial"/>
              </a:rPr>
              <a:t>groups’s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tool</a:t>
            </a:r>
            <a:endParaRPr lang="fr-CH" sz="2000" b="1" strike="noStrike" spc="-1" dirty="0">
              <a:latin typeface="Arial"/>
            </a:endParaRPr>
          </a:p>
        </p:txBody>
      </p:sp>
      <p:sp>
        <p:nvSpPr>
          <p:cNvPr id="49" name="Rectangle 6"/>
          <p:cNvSpPr/>
          <p:nvPr/>
        </p:nvSpPr>
        <p:spPr>
          <a:xfrm>
            <a:off x="933840" y="3784526"/>
            <a:ext cx="9342720" cy="309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344880" lvl="2" indent="-343080">
              <a:lnSpc>
                <a:spcPct val="100000"/>
              </a:lnSpc>
              <a:buClr>
                <a:srgbClr val="FF0000"/>
              </a:buClr>
              <a:buFont typeface="Arial"/>
              <a:buAutoNum type="arabicPeriod" startAt="2"/>
            </a:pPr>
            <a:r>
              <a:rPr lang="en-US" sz="2000" b="1" strike="noStrike" spc="-1" dirty="0">
                <a:solidFill>
                  <a:srgbClr val="FF0000"/>
                </a:solidFill>
                <a:latin typeface="Arial"/>
                <a:ea typeface="Arial"/>
              </a:rPr>
              <a:t>[20’]	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Write a protocol for the analysis of ecstasy pills</a:t>
            </a:r>
            <a:endParaRPr lang="fr-CH" sz="2000" b="0" strike="noStrike" spc="-1" dirty="0">
              <a:latin typeface="Arial"/>
            </a:endParaRPr>
          </a:p>
          <a:p>
            <a:pPr marL="797040" lvl="2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Wingdings" charset="2"/>
              <a:buChar char=""/>
            </a:pP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Focus on reproducibility of data workflow</a:t>
            </a:r>
            <a:endParaRPr lang="fr-CH" sz="1800" b="0" strike="noStrike" spc="-1" dirty="0">
              <a:latin typeface="Arial"/>
            </a:endParaRPr>
          </a:p>
          <a:p>
            <a:pPr marL="797040" lvl="2" indent="-285840">
              <a:buClr>
                <a:srgbClr val="FF0000"/>
              </a:buClr>
              <a:buFont typeface="Wingdings" charset="2"/>
              <a:buChar char=""/>
            </a:pPr>
            <a:r>
              <a:rPr lang="en-US" b="0" strike="noStrike" spc="-1" dirty="0">
                <a:solidFill>
                  <a:srgbClr val="000000"/>
                </a:solidFill>
                <a:latin typeface="Arial"/>
                <a:ea typeface="Arial"/>
              </a:rPr>
              <a:t>From </a:t>
            </a:r>
            <a:r>
              <a:rPr lang="en-US" spc="-1" dirty="0">
                <a:solidFill>
                  <a:srgbClr val="000000"/>
                </a:solidFill>
                <a:latin typeface="Arial"/>
                <a:ea typeface="Arial"/>
              </a:rPr>
              <a:t>recorded spectra and pictures …</a:t>
            </a:r>
            <a:endParaRPr lang="fr-CH" spc="-1" dirty="0">
              <a:solidFill>
                <a:srgbClr val="000000"/>
              </a:solidFill>
              <a:latin typeface="Arial"/>
              <a:ea typeface="Arial"/>
            </a:endParaRPr>
          </a:p>
          <a:p>
            <a:pPr marL="797040" lvl="2" indent="-285840">
              <a:buClr>
                <a:srgbClr val="FF0000"/>
              </a:buClr>
              <a:buFont typeface="Wingdings" charset="2"/>
              <a:buChar char=""/>
            </a:pPr>
            <a:r>
              <a:rPr lang="fr-CH" spc="-1" dirty="0">
                <a:latin typeface="Arial"/>
              </a:rPr>
              <a:t>… to 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  <a:ea typeface="Arial"/>
              </a:rPr>
              <a:t>data publication.</a:t>
            </a:r>
          </a:p>
          <a:p>
            <a:pPr marL="797040" lvl="2" indent="-285840">
              <a:lnSpc>
                <a:spcPct val="100000"/>
              </a:lnSpc>
              <a:buClr>
                <a:srgbClr val="FF0000"/>
              </a:buClr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Try to include some data-oriented info, for ex. file formats</a:t>
            </a:r>
            <a:br>
              <a:rPr dirty="0"/>
            </a:br>
            <a:r>
              <a:rPr lang="en-US" sz="1800" b="1" strike="noStrike" spc="-1" dirty="0">
                <a:solidFill>
                  <a:srgbClr val="000000"/>
                </a:solidFill>
                <a:latin typeface="Arial (body)"/>
                <a:ea typeface="DejaVu Sans"/>
              </a:rPr>
              <a:t> </a:t>
            </a:r>
            <a:endParaRPr lang="fr-CH" sz="1800" b="0" strike="noStrike" spc="-1" dirty="0">
              <a:latin typeface="Arial"/>
            </a:endParaRPr>
          </a:p>
          <a:p>
            <a:pPr marL="344880" lvl="2" indent="-343080">
              <a:spcAft>
                <a:spcPts val="1199"/>
              </a:spcAft>
              <a:buClr>
                <a:srgbClr val="FF0000"/>
              </a:buClr>
              <a:buFont typeface="Arial"/>
              <a:buAutoNum type="arabicPeriod" startAt="3"/>
            </a:pPr>
            <a:r>
              <a:rPr lang="en-US" sz="2000" b="1" strike="noStrike" spc="-1" dirty="0">
                <a:solidFill>
                  <a:srgbClr val="FF0000"/>
                </a:solidFill>
                <a:latin typeface="Arial"/>
                <a:ea typeface="Arial"/>
              </a:rPr>
              <a:t>[10’]</a:t>
            </a: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	Evaluate</a:t>
            </a:r>
            <a:r>
              <a:rPr lang="en-US" sz="20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the software you used</a:t>
            </a:r>
            <a:endParaRPr lang="fr-CH" sz="2000" b="0" strike="noStrike" spc="-1" dirty="0">
              <a:latin typeface="Arial"/>
            </a:endParaRPr>
          </a:p>
          <a:p>
            <a:pPr marL="802080" lvl="3" indent="-343080">
              <a:lnSpc>
                <a:spcPts val="21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Who is this </a:t>
            </a:r>
            <a:r>
              <a:rPr lang="en-US" b="1" strike="noStrike" spc="-1" dirty="0">
                <a:solidFill>
                  <a:srgbClr val="000000"/>
                </a:solidFill>
                <a:latin typeface="Arial (body)"/>
                <a:ea typeface="Arial"/>
              </a:rPr>
              <a:t>specific software </a:t>
            </a: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for?</a:t>
            </a:r>
            <a:endParaRPr lang="fr-CH" b="0" strike="noStrike" spc="-1" dirty="0">
              <a:latin typeface="Arial"/>
            </a:endParaRPr>
          </a:p>
          <a:p>
            <a:pPr marL="800280" lvl="3" indent="-341280">
              <a:lnSpc>
                <a:spcPts val="21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Which </a:t>
            </a:r>
            <a:r>
              <a:rPr lang="en-US" b="1" strike="noStrike" spc="-1" dirty="0">
                <a:solidFill>
                  <a:srgbClr val="000000"/>
                </a:solidFill>
                <a:latin typeface="Arial (body)"/>
                <a:ea typeface="Arial"/>
              </a:rPr>
              <a:t>difficulty </a:t>
            </a: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in documenting?</a:t>
            </a:r>
            <a:endParaRPr lang="fr-CH" b="0" strike="noStrike" spc="-1" dirty="0">
              <a:latin typeface="Arial"/>
            </a:endParaRPr>
          </a:p>
          <a:p>
            <a:pPr marL="800280" lvl="3" indent="-341280">
              <a:lnSpc>
                <a:spcPts val="21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Which </a:t>
            </a:r>
            <a:r>
              <a:rPr lang="en-US" b="1" strike="noStrike" spc="-1" dirty="0">
                <a:solidFill>
                  <a:srgbClr val="000000"/>
                </a:solidFill>
                <a:latin typeface="Arial (body)"/>
                <a:ea typeface="Arial"/>
              </a:rPr>
              <a:t>advantage</a:t>
            </a:r>
            <a:r>
              <a:rPr lang="en-US" b="0" strike="noStrike" spc="-1" dirty="0">
                <a:solidFill>
                  <a:srgbClr val="000000"/>
                </a:solidFill>
                <a:latin typeface="Arial (body)"/>
                <a:ea typeface="Arial"/>
              </a:rPr>
              <a:t> in documenting?</a:t>
            </a:r>
            <a:endParaRPr lang="fr-CH" b="0" strike="noStrike" spc="-1" dirty="0">
              <a:latin typeface="Arial"/>
            </a:endParaRPr>
          </a:p>
        </p:txBody>
      </p:sp>
      <p:grpSp>
        <p:nvGrpSpPr>
          <p:cNvPr id="50" name="Group 10"/>
          <p:cNvGrpSpPr/>
          <p:nvPr/>
        </p:nvGrpSpPr>
        <p:grpSpPr>
          <a:xfrm>
            <a:off x="1937160" y="1289880"/>
            <a:ext cx="5511960" cy="2507438"/>
            <a:chOff x="1937160" y="1289880"/>
            <a:chExt cx="5511960" cy="2507438"/>
          </a:xfrm>
        </p:grpSpPr>
        <p:pic>
          <p:nvPicPr>
            <p:cNvPr id="51" name="Picture 10" descr="Image result for HackMD"/>
            <p:cNvPicPr/>
            <p:nvPr/>
          </p:nvPicPr>
          <p:blipFill>
            <a:blip r:embed="rId3">
              <a:lum bright="70000" contrast="-70000"/>
            </a:blip>
            <a:srcRect l="19931" t="15687" r="20361" b="16060"/>
            <a:stretch/>
          </p:blipFill>
          <p:spPr>
            <a:xfrm>
              <a:off x="1996560" y="1862000"/>
              <a:ext cx="401400" cy="403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Picture 41"/>
            <p:cNvPicPr/>
            <p:nvPr/>
          </p:nvPicPr>
          <p:blipFill>
            <a:blip r:embed="rId4"/>
            <a:srcRect l="-896" t="10105" r="84380" b="12743"/>
            <a:stretch/>
          </p:blipFill>
          <p:spPr>
            <a:xfrm>
              <a:off x="1937160" y="1357490"/>
              <a:ext cx="496800" cy="403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Rectangle 4"/>
            <p:cNvSpPr/>
            <p:nvPr/>
          </p:nvSpPr>
          <p:spPr>
            <a:xfrm>
              <a:off x="2536560" y="1289880"/>
              <a:ext cx="4912560" cy="250743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>
                <a:lnSpc>
                  <a:spcPct val="150000"/>
                </a:lnSpc>
                <a:spcAft>
                  <a:spcPts val="1199"/>
                </a:spcAft>
                <a:tabLst>
                  <a:tab pos="2689200" algn="l"/>
                </a:tabLst>
              </a:pPr>
              <a:r>
                <a:rPr lang="en-US" sz="1600" b="0" strike="noStrike" spc="-1" dirty="0">
                  <a:solidFill>
                    <a:srgbClr val="000000"/>
                  </a:solidFill>
                  <a:latin typeface="Arial"/>
                  <a:ea typeface="Arial"/>
                </a:rPr>
                <a:t>Group 1: </a:t>
              </a:r>
              <a:r>
                <a:rPr lang="en-US" sz="1600" b="1" u="sng" strike="noStrike" spc="-1" dirty="0">
                  <a:solidFill>
                    <a:srgbClr val="413C3A"/>
                  </a:solidFill>
                  <a:uFillTx/>
                  <a:latin typeface="Arial"/>
                  <a:ea typeface="Arial"/>
                  <a:hlinkClick r:id="rId5"/>
                </a:rPr>
                <a:t>protocols.io</a:t>
              </a:r>
              <a:endParaRPr lang="fr-CH" sz="1600" b="0" strike="noStrike" spc="-1" dirty="0">
                <a:latin typeface="Arial"/>
              </a:endParaRPr>
            </a:p>
            <a:p>
              <a:pPr>
                <a:lnSpc>
                  <a:spcPct val="150000"/>
                </a:lnSpc>
                <a:spcAft>
                  <a:spcPts val="1199"/>
                </a:spcAft>
                <a:tabLst>
                  <a:tab pos="2689200" algn="l"/>
                </a:tabLst>
              </a:pPr>
              <a:r>
                <a:rPr lang="en-US" sz="1600" b="0" strike="noStrike" spc="-1" dirty="0">
                  <a:solidFill>
                    <a:srgbClr val="000000"/>
                  </a:solidFill>
                  <a:latin typeface="Arial"/>
                  <a:ea typeface="Arial"/>
                </a:rPr>
                <a:t>Group 2: </a:t>
              </a:r>
              <a:r>
                <a:rPr lang="en-US" sz="1600" b="1" u="sng" strike="noStrike" spc="-1" dirty="0">
                  <a:solidFill>
                    <a:srgbClr val="413C3A"/>
                  </a:solidFill>
                  <a:uFillTx/>
                  <a:latin typeface="Arial"/>
                  <a:ea typeface="Arial"/>
                  <a:hlinkClick r:id="rId6"/>
                </a:rPr>
                <a:t>hackmd.io</a:t>
              </a:r>
              <a:endParaRPr lang="fr-CH" sz="1600" b="0" strike="noStrike" spc="-1" dirty="0">
                <a:latin typeface="Arial"/>
              </a:endParaRPr>
            </a:p>
            <a:p>
              <a:pPr>
                <a:lnSpc>
                  <a:spcPct val="150000"/>
                </a:lnSpc>
                <a:spcAft>
                  <a:spcPts val="1199"/>
                </a:spcAft>
                <a:tabLst>
                  <a:tab pos="2689200" algn="l"/>
                </a:tabLst>
              </a:pPr>
              <a:r>
                <a:rPr lang="en-US" sz="1600" b="0" strike="noStrike" spc="-1" dirty="0">
                  <a:solidFill>
                    <a:srgbClr val="000000"/>
                  </a:solidFill>
                  <a:latin typeface="Arial"/>
                  <a:ea typeface="Arial"/>
                </a:rPr>
                <a:t>Group 3: </a:t>
              </a:r>
              <a:r>
                <a:rPr lang="en-US" sz="1600" b="1" u="sng" strike="noStrike" spc="-1" dirty="0">
                  <a:solidFill>
                    <a:srgbClr val="413C3A"/>
                  </a:solidFill>
                  <a:uFillTx/>
                  <a:latin typeface="Arial"/>
                  <a:ea typeface="DejaVu Sans"/>
                  <a:hlinkClick r:id="rId7"/>
                </a:rPr>
                <a:t>noto.epfl.ch</a:t>
              </a:r>
              <a:endParaRPr lang="fr-CH" sz="1600" b="0" strike="noStrike" spc="-1" dirty="0">
                <a:latin typeface="Arial"/>
              </a:endParaRPr>
            </a:p>
            <a:p>
              <a:pPr>
                <a:lnSpc>
                  <a:spcPct val="150000"/>
                </a:lnSpc>
                <a:spcAft>
                  <a:spcPts val="1199"/>
                </a:spcAft>
                <a:tabLst>
                  <a:tab pos="2689200" algn="l"/>
                </a:tabLst>
              </a:pPr>
              <a:r>
                <a:rPr lang="en-US" sz="1600" spc="-1" dirty="0">
                  <a:solidFill>
                    <a:srgbClr val="000000"/>
                  </a:solidFill>
                  <a:latin typeface="Arial"/>
                  <a:ea typeface="Arial"/>
                </a:rPr>
                <a:t>Group 4: </a:t>
              </a:r>
              <a:r>
                <a:rPr lang="en-US" sz="1600" b="1" spc="-1" dirty="0" err="1">
                  <a:solidFill>
                    <a:srgbClr val="000000"/>
                  </a:solidFill>
                  <a:latin typeface="Arial"/>
                  <a:ea typeface="Arial"/>
                  <a:hlinkClick r:id="rId8"/>
                </a:rPr>
                <a:t>Chemotion</a:t>
              </a:r>
              <a:endParaRPr lang="en-US" sz="1600" b="1" strike="noStrike" spc="-1" dirty="0">
                <a:solidFill>
                  <a:srgbClr val="000000"/>
                </a:solidFill>
                <a:latin typeface="Arial"/>
                <a:ea typeface="Arial"/>
              </a:endParaRPr>
            </a:p>
            <a:p>
              <a:pPr>
                <a:lnSpc>
                  <a:spcPct val="150000"/>
                </a:lnSpc>
                <a:spcAft>
                  <a:spcPts val="1199"/>
                </a:spcAft>
                <a:tabLst>
                  <a:tab pos="2689200" algn="l"/>
                </a:tabLst>
              </a:pPr>
              <a:r>
                <a:rPr lang="en-US" sz="1600" b="0" strike="noStrike" spc="-1" dirty="0">
                  <a:solidFill>
                    <a:srgbClr val="000000"/>
                  </a:solidFill>
                  <a:latin typeface="Arial"/>
                  <a:ea typeface="Arial"/>
                </a:rPr>
                <a:t>Group 5 </a:t>
              </a:r>
              <a:r>
                <a:rPr lang="en-US" sz="1600" b="1" u="sng" strike="noStrike" spc="-1" dirty="0">
                  <a:solidFill>
                    <a:srgbClr val="413C3A"/>
                  </a:solidFill>
                  <a:uFillTx/>
                  <a:latin typeface="Arial"/>
                  <a:ea typeface="DejaVu Sans"/>
                  <a:hlinkClick r:id="rId9"/>
                </a:rPr>
                <a:t>drive.switch.ch</a:t>
              </a:r>
              <a:r>
                <a:rPr lang="en-US" sz="1600" b="0" strike="noStrike" spc="-1" dirty="0">
                  <a:solidFill>
                    <a:srgbClr val="FF0000"/>
                  </a:solidFill>
                  <a:latin typeface="Arial"/>
                  <a:ea typeface="Arial"/>
                </a:rPr>
                <a:t> </a:t>
              </a:r>
              <a:r>
                <a:rPr lang="en-US" sz="1600" b="0" strike="noStrike" spc="-1" dirty="0">
                  <a:solidFill>
                    <a:srgbClr val="000000"/>
                  </a:solidFill>
                  <a:latin typeface="Arial"/>
                  <a:ea typeface="Arial"/>
                </a:rPr>
                <a:t>	</a:t>
              </a:r>
              <a:endParaRPr lang="fr-CH" sz="1600" b="0" strike="noStrike" spc="-1" dirty="0">
                <a:latin typeface="Arial"/>
              </a:endParaRPr>
            </a:p>
          </p:txBody>
        </p:sp>
        <p:pic>
          <p:nvPicPr>
            <p:cNvPr id="55" name="Picture 9"/>
            <p:cNvPicPr/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1946520" y="3472211"/>
              <a:ext cx="501480" cy="246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Right Brace 11"/>
          <p:cNvSpPr/>
          <p:nvPr/>
        </p:nvSpPr>
        <p:spPr>
          <a:xfrm>
            <a:off x="5605200" y="1368000"/>
            <a:ext cx="388440" cy="2263320"/>
          </a:xfrm>
          <a:prstGeom prst="rightBrace">
            <a:avLst>
              <a:gd name="adj1" fmla="val 8333"/>
              <a:gd name="adj2" fmla="val 1810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CH"/>
          </a:p>
        </p:txBody>
      </p:sp>
      <p:sp>
        <p:nvSpPr>
          <p:cNvPr id="57" name="Rectangle 12"/>
          <p:cNvSpPr/>
          <p:nvPr/>
        </p:nvSpPr>
        <p:spPr>
          <a:xfrm>
            <a:off x="5991480" y="1527624"/>
            <a:ext cx="1688040" cy="39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strike="noStrike" cap="small" spc="-1" dirty="0">
                <a:solidFill>
                  <a:srgbClr val="000000"/>
                </a:solidFill>
                <a:latin typeface="Arial"/>
                <a:ea typeface="Arial"/>
              </a:rPr>
              <a:t>by groups</a:t>
            </a:r>
            <a:endParaRPr lang="fr-CH" sz="2000" b="0" strike="noStrike" spc="-1" dirty="0">
              <a:latin typeface="Arial"/>
            </a:endParaRPr>
          </a:p>
        </p:txBody>
      </p:sp>
      <p:sp>
        <p:nvSpPr>
          <p:cNvPr id="58" name="Right Brace 24"/>
          <p:cNvSpPr/>
          <p:nvPr/>
        </p:nvSpPr>
        <p:spPr>
          <a:xfrm>
            <a:off x="6846480" y="5898240"/>
            <a:ext cx="372960" cy="921600"/>
          </a:xfrm>
          <a:prstGeom prst="rightBrace">
            <a:avLst>
              <a:gd name="adj1" fmla="val 13759"/>
              <a:gd name="adj2" fmla="val 7326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CH"/>
          </a:p>
        </p:txBody>
      </p:sp>
      <p:sp>
        <p:nvSpPr>
          <p:cNvPr id="59" name="Rectangle 15"/>
          <p:cNvSpPr/>
          <p:nvPr/>
        </p:nvSpPr>
        <p:spPr>
          <a:xfrm>
            <a:off x="7524551" y="6326070"/>
            <a:ext cx="3404160" cy="39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CH" sz="2000" b="1" u="sng" strike="noStrike" spc="-1" dirty="0">
                <a:solidFill>
                  <a:srgbClr val="413C3A"/>
                </a:solidFill>
                <a:uFillTx/>
                <a:latin typeface="Arial"/>
                <a:ea typeface="DejaVu Sans"/>
                <a:hlinkClick r:id="rId12"/>
              </a:rPr>
              <a:t>go.epfl.ch/online-RDM-doc</a:t>
            </a:r>
            <a:endParaRPr lang="fr-CH" sz="2000" b="0" strike="noStrike" spc="-1" dirty="0">
              <a:latin typeface="Arial"/>
            </a:endParaRPr>
          </a:p>
        </p:txBody>
      </p:sp>
      <p:sp>
        <p:nvSpPr>
          <p:cNvPr id="60" name="Rectangle 1"/>
          <p:cNvSpPr/>
          <p:nvPr/>
        </p:nvSpPr>
        <p:spPr>
          <a:xfrm>
            <a:off x="9307062" y="883800"/>
            <a:ext cx="2378898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808080"/>
                </a:solidFill>
                <a:latin typeface="Arial"/>
                <a:ea typeface="DejaVu Sans"/>
              </a:rPr>
              <a:t>Disposable emails: </a:t>
            </a:r>
            <a:endParaRPr lang="fr-CH" sz="18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808080"/>
              </a:buClr>
              <a:buFont typeface="Wingdings" charset="2"/>
              <a:buChar char=""/>
            </a:pPr>
            <a:r>
              <a:rPr lang="en-US" sz="1800" b="0" u="sng" strike="noStrike" spc="-1" dirty="0">
                <a:solidFill>
                  <a:srgbClr val="413C3A"/>
                </a:solidFill>
                <a:uFillTx/>
                <a:latin typeface="Arial"/>
                <a:ea typeface="DejaVu Sans"/>
                <a:hlinkClick r:id="rId13"/>
              </a:rPr>
              <a:t>mailsac.com</a:t>
            </a:r>
            <a:endParaRPr lang="fr-CH" sz="18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808080"/>
              </a:buClr>
              <a:buFont typeface="Wingdings" charset="2"/>
              <a:buChar char=""/>
            </a:pPr>
            <a:r>
              <a:rPr lang="en-US" sz="1800" b="0" u="sng" strike="noStrike" spc="-1" dirty="0">
                <a:solidFill>
                  <a:srgbClr val="413C3A"/>
                </a:solidFill>
                <a:uFillTx/>
                <a:latin typeface="Arial"/>
                <a:ea typeface="DejaVu Sans"/>
                <a:hlinkClick r:id="rId14"/>
              </a:rPr>
              <a:t>disposeamail.com</a:t>
            </a:r>
            <a:r>
              <a:rPr lang="en-US" sz="1800" b="0" strike="noStrike" spc="-1" dirty="0">
                <a:solidFill>
                  <a:srgbClr val="808080"/>
                </a:solidFill>
                <a:latin typeface="Arial"/>
                <a:ea typeface="DejaVu Sans"/>
              </a:rPr>
              <a:t> </a:t>
            </a:r>
            <a:endParaRPr lang="fr-CH" sz="18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808080"/>
              </a:buClr>
              <a:buFont typeface="Wingdings" charset="2"/>
              <a:buChar char=""/>
            </a:pPr>
            <a:r>
              <a:rPr lang="en-US" sz="1800" b="0" u="sng" strike="noStrike" spc="-1" dirty="0">
                <a:solidFill>
                  <a:srgbClr val="413C3A"/>
                </a:solidFill>
                <a:uFillTx/>
                <a:latin typeface="Arial"/>
                <a:ea typeface="DejaVu Sans"/>
                <a:hlinkClick r:id="rId15"/>
              </a:rPr>
              <a:t>inboxkitten.com</a:t>
            </a:r>
            <a:endParaRPr lang="fr-CH" sz="1800" b="0" strike="noStrike" spc="-1" dirty="0">
              <a:latin typeface="Arial"/>
            </a:endParaRPr>
          </a:p>
        </p:txBody>
      </p:sp>
      <p:sp>
        <p:nvSpPr>
          <p:cNvPr id="61" name="CustomShape 5"/>
          <p:cNvSpPr/>
          <p:nvPr/>
        </p:nvSpPr>
        <p:spPr>
          <a:xfrm rot="16200000">
            <a:off x="-1762920" y="3575160"/>
            <a:ext cx="4718880" cy="120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950" b="0" strike="noStrike" spc="-1" dirty="0">
                <a:solidFill>
                  <a:srgbClr val="E30613"/>
                </a:solidFill>
                <a:latin typeface="Arial"/>
                <a:ea typeface="Arial"/>
              </a:rPr>
              <a:t>EDCH 2024 / Hands-on with Research Data Management in Chemistry</a:t>
            </a:r>
            <a:endParaRPr lang="fr-CH" sz="950" b="0" strike="noStrike" spc="-1" dirty="0">
              <a:latin typeface="Arial"/>
            </a:endParaRPr>
          </a:p>
        </p:txBody>
      </p:sp>
      <p:pic>
        <p:nvPicPr>
          <p:cNvPr id="62" name="Picture 2"/>
          <p:cNvPicPr/>
          <p:nvPr/>
        </p:nvPicPr>
        <p:blipFill>
          <a:blip r:embed="rId16"/>
          <a:stretch/>
        </p:blipFill>
        <p:spPr>
          <a:xfrm>
            <a:off x="8581500" y="3311921"/>
            <a:ext cx="3057120" cy="3057120"/>
          </a:xfrm>
          <a:prstGeom prst="rect">
            <a:avLst/>
          </a:prstGeom>
          <a:ln w="0">
            <a:noFill/>
          </a:ln>
        </p:spPr>
      </p:pic>
      <p:pic>
        <p:nvPicPr>
          <p:cNvPr id="3" name="Picture 2" descr="A white circle with a black background&#10;&#10;Description automatically generated">
            <a:extLst>
              <a:ext uri="{FF2B5EF4-FFF2-40B4-BE49-F238E27FC236}">
                <a16:creationId xmlns:a16="http://schemas.microsoft.com/office/drawing/2014/main" id="{46732147-A75C-8960-2071-50C402610F0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270" y="2901947"/>
            <a:ext cx="406400" cy="406400"/>
          </a:xfrm>
          <a:prstGeom prst="rect">
            <a:avLst/>
          </a:prstGeom>
        </p:spPr>
      </p:pic>
      <p:pic>
        <p:nvPicPr>
          <p:cNvPr id="5" name="Picture 4" descr="A grey circle with dots&#10;&#10;Description automatically generated">
            <a:extLst>
              <a:ext uri="{FF2B5EF4-FFF2-40B4-BE49-F238E27FC236}">
                <a16:creationId xmlns:a16="http://schemas.microsoft.com/office/drawing/2014/main" id="{408E66F6-12BF-01FB-56ED-DAE40F07195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422" y="2352654"/>
            <a:ext cx="483578" cy="48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17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413C3A"/>
      </a:hlink>
      <a:folHlink>
        <a:srgbClr val="413C3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413C3A"/>
      </a:hlink>
      <a:folHlink>
        <a:srgbClr val="413C3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04_EDCHRDM-2022_Tools1</Template>
  <TotalTime>30</TotalTime>
  <Words>290</Words>
  <Application>Microsoft Macintosh PowerPoint</Application>
  <PresentationFormat>Widescreen</PresentationFormat>
  <Paragraphs>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(body)</vt:lpstr>
      <vt:lpstr>Courier New</vt:lpstr>
      <vt:lpstr>Franklin Gothic Demi Cond</vt:lpstr>
      <vt:lpstr>Symbol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Varrato Francesco</dc:creator>
  <dc:description/>
  <cp:lastModifiedBy>Alain Borel</cp:lastModifiedBy>
  <cp:revision>47</cp:revision>
  <dcterms:created xsi:type="dcterms:W3CDTF">2021-12-22T14:28:21Z</dcterms:created>
  <dcterms:modified xsi:type="dcterms:W3CDTF">2024-02-20T08:08:58Z</dcterms:modified>
  <dc:language>fr-CH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10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2</vt:i4>
  </property>
  <property fmtid="{D5CDD505-2E9C-101B-9397-08002B2CF9AE}" pid="7" name="PresentationFormat">
    <vt:lpwstr>Widescreen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2</vt:i4>
  </property>
</Properties>
</file>