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57" r:id="rId4"/>
    <p:sldId id="258" r:id="rId5"/>
    <p:sldId id="262" r:id="rId6"/>
    <p:sldId id="260" r:id="rId7"/>
    <p:sldId id="261" r:id="rId8"/>
  </p:sldIdLst>
  <p:sldSz cx="12192000" cy="6858000"/>
  <p:notesSz cx="6858000" cy="12192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8" d="100"/>
          <a:sy n="78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CH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CH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r-CH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fr-CH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fr-CH" sz="1400" b="0" strike="noStrike" spc="-1">
                <a:latin typeface="Times New Roman"/>
              </a:defRPr>
            </a:lvl1pPr>
          </a:lstStyle>
          <a:p>
            <a:r>
              <a:rPr lang="fr-CH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fr-CH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D38183E6-BF19-4517-B74D-A7D8D5BDDB15}" type="slidenum">
              <a:rPr lang="fr-CH" sz="1400" b="0" strike="noStrike" spc="-1">
                <a:latin typeface="Times New Roman"/>
              </a:rPr>
              <a:t>‹#›</a:t>
            </a:fld>
            <a:endParaRPr lang="fr-CH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CH" sz="20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fr-CH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81DB5AB-3A6D-47B6-AFAA-62B150528274}" type="slidenum">
              <a:rPr lang="fr-CH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fr-CH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90850" y="887413"/>
            <a:ext cx="4249738" cy="2390775"/>
          </a:xfrm>
          <a:prstGeom prst="rect">
            <a:avLst/>
          </a:prstGeom>
          <a:ln w="0">
            <a:noFill/>
          </a:ln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023480" y="3416400"/>
            <a:ext cx="8182800" cy="2790360"/>
          </a:xfrm>
          <a:prstGeom prst="rect">
            <a:avLst/>
          </a:prstGeom>
          <a:noFill/>
          <a:ln w="0">
            <a:noFill/>
          </a:ln>
        </p:spPr>
        <p:txBody>
          <a:bodyPr lIns="95040" tIns="47520" rIns="95040" bIns="47520" anchor="t">
            <a:noAutofit/>
          </a:bodyPr>
          <a:lstStyle/>
          <a:p>
            <a:endParaRPr lang="fr-CH" sz="20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5797080" y="6743160"/>
            <a:ext cx="4429800" cy="35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ABD4EA5A-34AE-47F1-82ED-84FEFF8CF64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fr-CH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CH" sz="2000" b="0" strike="noStrike" spc="-1">
                <a:latin typeface="Arial"/>
              </a:rPr>
              <a:t>Présenter le doc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CH" sz="2000" b="0" strike="noStrike" spc="-1">
                <a:latin typeface="Arial"/>
              </a:rPr>
              <a:t>Leur dire de réfléchir à ce qu’ils savent déjà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CH" sz="2000" b="0" strike="noStrike" spc="-1">
                <a:latin typeface="Arial"/>
              </a:rPr>
              <a:t>Dire la documentation se fait à toutes les étapes (donc elle devrait être partout dans la to-do)</a:t>
            </a:r>
          </a:p>
        </p:txBody>
      </p:sp>
      <p:sp>
        <p:nvSpPr>
          <p:cNvPr id="108" name="PlaceHolder 3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fr-CH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3498C85-A5DD-4A51-9C5D-77284B0D2771}" type="slidenum">
              <a:rPr lang="fr-CH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fr-CH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7413"/>
            <a:ext cx="4254500" cy="2393950"/>
          </a:xfrm>
          <a:prstGeom prst="rect">
            <a:avLst/>
          </a:prstGeom>
          <a:ln w="0">
            <a:noFill/>
          </a:ln>
        </p:spPr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023480" y="3416400"/>
            <a:ext cx="8184600" cy="2792160"/>
          </a:xfrm>
          <a:prstGeom prst="rect">
            <a:avLst/>
          </a:prstGeom>
          <a:noFill/>
          <a:ln w="0">
            <a:noFill/>
          </a:ln>
        </p:spPr>
        <p:txBody>
          <a:bodyPr lIns="95040" tIns="47520" rIns="95040" bIns="47520" anchor="t">
            <a:noAutofit/>
          </a:bodyPr>
          <a:lstStyle/>
          <a:p>
            <a:pPr marL="216000" indent="-214560">
              <a:lnSpc>
                <a:spcPct val="107000"/>
              </a:lnSpc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Trouver des outils plus chimie ? </a:t>
            </a:r>
            <a:endParaRPr lang="fr-CH" sz="2000" b="0" strike="noStrike" spc="-1">
              <a:latin typeface="Arial"/>
            </a:endParaRPr>
          </a:p>
          <a:p>
            <a:pPr marL="216000" indent="-214560">
              <a:lnSpc>
                <a:spcPct val="107000"/>
              </a:lnSpc>
              <a:tabLst>
                <a:tab pos="0" algn="l"/>
              </a:tabLst>
            </a:pPr>
            <a:endParaRPr lang="fr-CH" sz="2000" b="0" strike="noStrike" spc="-1">
              <a:latin typeface="Arial"/>
            </a:endParaRPr>
          </a:p>
          <a:p>
            <a:pPr marL="342720" indent="-340920">
              <a:lnSpc>
                <a:spcPct val="107000"/>
              </a:lnSpc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en-US" sz="2000" b="0" strike="noStrike" spc="-1">
                <a:latin typeface="Arial"/>
                <a:ea typeface="Times New Roman"/>
              </a:rPr>
              <a:t>Tester un outil de leur choix (6 x 5min = 30min) </a:t>
            </a:r>
            <a:endParaRPr lang="fr-CH" sz="2000" b="0" strike="noStrike" spc="-1">
              <a:latin typeface="Arial"/>
            </a:endParaRPr>
          </a:p>
          <a:p>
            <a:pPr marL="742680" lvl="1" indent="-283680">
              <a:lnSpc>
                <a:spcPct val="107000"/>
              </a:lnSpc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000" b="0" strike="noStrike" spc="-1">
                <a:latin typeface="Arial"/>
                <a:ea typeface="Times New Roman"/>
              </a:rPr>
              <a:t>Réaliser une tâche / exercice avec outils choisi dans la partie tips&amp;tricks</a:t>
            </a:r>
            <a:endParaRPr lang="fr-CH" sz="2000" b="0" strike="noStrike" spc="-1">
              <a:latin typeface="Arial"/>
            </a:endParaRPr>
          </a:p>
          <a:p>
            <a:pPr marL="1199520" lvl="2" indent="-283680">
              <a:lnSpc>
                <a:spcPct val="107000"/>
              </a:lnSpc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000" b="0" strike="noStrike" spc="-1">
                <a:latin typeface="Arial"/>
                <a:ea typeface="Times New Roman"/>
              </a:rPr>
              <a:t>Chaque ex. doit avoir : Un lien / Petite procedure step-by-step / Domande finale</a:t>
            </a:r>
            <a:endParaRPr lang="fr-CH" sz="2000" b="0" strike="noStrike" spc="-1">
              <a:latin typeface="Arial"/>
            </a:endParaRPr>
          </a:p>
          <a:p>
            <a:pPr marL="742680" lvl="1" indent="-283680">
              <a:lnSpc>
                <a:spcPct val="107000"/>
              </a:lnSpc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000" b="0" strike="noStrike" spc="-1">
                <a:latin typeface="Arial"/>
                <a:ea typeface="Times New Roman"/>
              </a:rPr>
              <a:t>Retour à faire (? Assez de temps ?)</a:t>
            </a:r>
            <a:endParaRPr lang="fr-CH" sz="2000" b="0" strike="noStrike" spc="-1">
              <a:latin typeface="Arial"/>
            </a:endParaRPr>
          </a:p>
          <a:p>
            <a:pPr marL="310680" indent="-308880">
              <a:lnSpc>
                <a:spcPct val="100000"/>
              </a:lnSpc>
              <a:tabLst>
                <a:tab pos="0" algn="l"/>
              </a:tabLst>
            </a:pPr>
            <a:endParaRPr lang="fr-CH" sz="2000" b="0" strike="noStrike" spc="-1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5797080" y="6743160"/>
            <a:ext cx="443160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2588A-7D8C-4F8F-AAD4-2FF77E02804E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H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48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7413"/>
            <a:ext cx="4254500" cy="2393950"/>
          </a:xfrm>
          <a:prstGeom prst="rect">
            <a:avLst/>
          </a:prstGeom>
          <a:ln w="0">
            <a:noFill/>
          </a:ln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023480" y="3416400"/>
            <a:ext cx="8183880" cy="2791440"/>
          </a:xfrm>
          <a:prstGeom prst="rect">
            <a:avLst/>
          </a:prstGeom>
          <a:noFill/>
          <a:ln w="0">
            <a:noFill/>
          </a:ln>
        </p:spPr>
        <p:txBody>
          <a:bodyPr lIns="95040" tIns="47520" rIns="95040" bIns="47520" anchor="t">
            <a:noAutofit/>
          </a:bodyPr>
          <a:lstStyle/>
          <a:p>
            <a:pPr marL="216000" indent="-214560">
              <a:lnSpc>
                <a:spcPct val="107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Trouver des outils plus chimie ? </a:t>
            </a:r>
            <a:endParaRPr lang="fr-CH" sz="2000" b="0" strike="noStrike" spc="-1">
              <a:latin typeface="Arial"/>
            </a:endParaRPr>
          </a:p>
          <a:p>
            <a:pPr marL="216000" indent="-214560">
              <a:lnSpc>
                <a:spcPct val="107000"/>
              </a:lnSpc>
              <a:buNone/>
              <a:tabLst>
                <a:tab pos="0" algn="l"/>
              </a:tabLst>
            </a:pPr>
            <a:endParaRPr lang="fr-CH" sz="2000" b="0" strike="noStrike" spc="-1">
              <a:latin typeface="Arial"/>
            </a:endParaRPr>
          </a:p>
          <a:p>
            <a:pPr marL="342720" indent="-340920">
              <a:lnSpc>
                <a:spcPct val="107000"/>
              </a:lnSpc>
              <a:buClr>
                <a:srgbClr val="000000"/>
              </a:buClr>
              <a:buFont typeface="Symbol"/>
              <a:buChar char=""/>
              <a:tabLst>
                <a:tab pos="0" algn="l"/>
              </a:tabLst>
            </a:pPr>
            <a:r>
              <a:rPr lang="en-US" sz="2000" b="0" strike="noStrike" spc="-1">
                <a:latin typeface="Arial"/>
                <a:ea typeface="Times New Roman"/>
              </a:rPr>
              <a:t>Tester un outil de leur choix (6 x 5min = 30min) </a:t>
            </a:r>
            <a:endParaRPr lang="fr-CH" sz="2000" b="0" strike="noStrike" spc="-1">
              <a:latin typeface="Arial"/>
            </a:endParaRPr>
          </a:p>
          <a:p>
            <a:pPr marL="742680" lvl="1" indent="-283680">
              <a:lnSpc>
                <a:spcPct val="107000"/>
              </a:lnSpc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000" b="0" strike="noStrike" spc="-1">
                <a:latin typeface="Arial"/>
                <a:ea typeface="Times New Roman"/>
              </a:rPr>
              <a:t>Réaliser une tâche / exercice avec outils choisi dans la partie tips&amp;tricks</a:t>
            </a:r>
            <a:endParaRPr lang="fr-CH" sz="2000" b="0" strike="noStrike" spc="-1">
              <a:latin typeface="Arial"/>
            </a:endParaRPr>
          </a:p>
          <a:p>
            <a:pPr marL="1199520" lvl="2" indent="-283680">
              <a:lnSpc>
                <a:spcPct val="107000"/>
              </a:lnSpc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000" b="0" strike="noStrike" spc="-1">
                <a:latin typeface="Arial"/>
                <a:ea typeface="Times New Roman"/>
              </a:rPr>
              <a:t>Chaque ex. doit avoir : Un lien / Petite procedure step-by-step / Domande finale</a:t>
            </a:r>
            <a:endParaRPr lang="fr-CH" sz="2000" b="0" strike="noStrike" spc="-1">
              <a:latin typeface="Arial"/>
            </a:endParaRPr>
          </a:p>
          <a:p>
            <a:pPr marL="742680" lvl="1" indent="-283680">
              <a:lnSpc>
                <a:spcPct val="107000"/>
              </a:lnSpc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000" b="0" strike="noStrike" spc="-1">
                <a:latin typeface="Arial"/>
                <a:ea typeface="Times New Roman"/>
              </a:rPr>
              <a:t>Retour à faire (? Assez de temps ?)</a:t>
            </a:r>
            <a:endParaRPr lang="fr-CH" sz="2000" b="0" strike="noStrike" spc="-1">
              <a:latin typeface="Arial"/>
            </a:endParaRPr>
          </a:p>
          <a:p>
            <a:pPr marL="310680" indent="-308880">
              <a:lnSpc>
                <a:spcPct val="100000"/>
              </a:lnSpc>
              <a:buNone/>
              <a:tabLst>
                <a:tab pos="0" algn="l"/>
              </a:tabLst>
            </a:pPr>
            <a:endParaRPr lang="fr-CH" sz="2000" b="0" strike="noStrike" spc="-1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5797080" y="6743160"/>
            <a:ext cx="4430880" cy="35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1E038309-5D6D-4D39-837B-FA79727F257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fr-CH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7413"/>
            <a:ext cx="4254500" cy="2393950"/>
          </a:xfrm>
          <a:prstGeom prst="rect">
            <a:avLst/>
          </a:prstGeom>
          <a:ln w="0">
            <a:noFill/>
          </a:ln>
        </p:spPr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023480" y="3416400"/>
            <a:ext cx="8185320" cy="2792880"/>
          </a:xfrm>
          <a:prstGeom prst="rect">
            <a:avLst/>
          </a:prstGeom>
          <a:noFill/>
          <a:ln w="0">
            <a:noFill/>
          </a:ln>
        </p:spPr>
        <p:txBody>
          <a:bodyPr lIns="95040" tIns="47520" rIns="95040" bIns="47520" anchor="t">
            <a:noAutofit/>
          </a:bodyPr>
          <a:lstStyle/>
          <a:p>
            <a:pPr marL="310680" indent="-3088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+mn-lt"/>
              </a:rPr>
              <a:t>5 minutes de consignes</a:t>
            </a:r>
            <a:endParaRPr lang="fr-CH" sz="2000" b="0" strike="noStrike" spc="-1">
              <a:latin typeface="Arial"/>
            </a:endParaRPr>
          </a:p>
          <a:p>
            <a:pPr marL="310680" indent="-3088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+mn-lt"/>
              </a:rPr>
              <a:t>+</a:t>
            </a:r>
            <a:endParaRPr lang="fr-CH" sz="2000" b="0" strike="noStrike" spc="-1">
              <a:latin typeface="Arial"/>
            </a:endParaRPr>
          </a:p>
          <a:p>
            <a:pPr marL="310680" indent="-3088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35 minutes d’exercice </a:t>
            </a:r>
            <a:endParaRPr lang="fr-CH" sz="2000" b="0" strike="noStrike" spc="-1">
              <a:latin typeface="Arial"/>
            </a:endParaRPr>
          </a:p>
          <a:p>
            <a:pPr marL="310680" indent="-3088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= 40 minutes + 8 minutes x n of datasets (32 minutes ?)</a:t>
            </a:r>
            <a:endParaRPr lang="fr-CH" sz="2000" b="0" strike="noStrike" spc="-1">
              <a:latin typeface="Arial"/>
            </a:endParaRPr>
          </a:p>
          <a:p>
            <a:pPr marL="310680" indent="-3088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~ 1h15 </a:t>
            </a:r>
            <a:endParaRPr lang="fr-CH" sz="2000" b="0" strike="noStrike" spc="-1">
              <a:latin typeface="Arial"/>
            </a:endParaRPr>
          </a:p>
          <a:p>
            <a:pPr marL="310680" indent="-308880">
              <a:lnSpc>
                <a:spcPct val="100000"/>
              </a:lnSpc>
              <a:buNone/>
              <a:tabLst>
                <a:tab pos="0" algn="l"/>
              </a:tabLst>
            </a:pPr>
            <a:endParaRPr lang="fr-CH" sz="2000" b="0" strike="noStrike" spc="-1">
              <a:latin typeface="Arial"/>
            </a:endParaRPr>
          </a:p>
          <a:p>
            <a:pPr marL="310680" indent="-308880">
              <a:lnSpc>
                <a:spcPct val="100000"/>
              </a:lnSpc>
              <a:buNone/>
              <a:tabLst>
                <a:tab pos="0" algn="l"/>
              </a:tabLst>
            </a:pPr>
            <a:endParaRPr lang="fr-CH" sz="20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5797080" y="6743160"/>
            <a:ext cx="4432320" cy="35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CAE3FFDB-6727-4323-8A59-09B8AF759C8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fr-CH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65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883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853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712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646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207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85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29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685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211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342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44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/>
          <p:nvPr/>
        </p:nvPicPr>
        <p:blipFill>
          <a:blip r:embed="rId14"/>
          <a:stretch/>
        </p:blipFill>
        <p:spPr>
          <a:xfrm>
            <a:off x="173160" y="176400"/>
            <a:ext cx="869400" cy="374760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1" hidden="1"/>
          <p:cNvSpPr/>
          <p:nvPr/>
        </p:nvSpPr>
        <p:spPr>
          <a:xfrm rot="16200000">
            <a:off x="573120" y="6532920"/>
            <a:ext cx="58320" cy="77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/>
          <p:nvPr/>
        </p:nvPicPr>
        <p:blipFill>
          <a:blip r:embed="rId14"/>
          <a:stretch/>
        </p:blipFill>
        <p:spPr>
          <a:xfrm>
            <a:off x="173160" y="176400"/>
            <a:ext cx="868680" cy="374040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1" hidden="1"/>
          <p:cNvSpPr/>
          <p:nvPr/>
        </p:nvSpPr>
        <p:spPr>
          <a:xfrm rot="16200000">
            <a:off x="573120" y="6533640"/>
            <a:ext cx="57600" cy="7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CH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CH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CH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85164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switch.ch/" TargetMode="External"/><Relationship Id="rId13" Type="http://schemas.openxmlformats.org/officeDocument/2006/relationships/hyperlink" Target="https://mailsac.com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noto.epfl.ch/" TargetMode="External"/><Relationship Id="rId12" Type="http://schemas.openxmlformats.org/officeDocument/2006/relationships/hyperlink" Target="https://go.epfl.ch/online-RDM-doc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hackmd.io/" TargetMode="External"/><Relationship Id="rId11" Type="http://schemas.microsoft.com/office/2007/relationships/hdphoto" Target="../media/hdphoto1.wdp"/><Relationship Id="rId5" Type="http://schemas.openxmlformats.org/officeDocument/2006/relationships/hyperlink" Target="https://www.protocols.io/" TargetMode="External"/><Relationship Id="rId15" Type="http://schemas.openxmlformats.org/officeDocument/2006/relationships/hyperlink" Target="https://inboxkitte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14" Type="http://schemas.openxmlformats.org/officeDocument/2006/relationships/hyperlink" Target="https://disposeamail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moodle.epfl.ch/course/view.php?id=164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Espace réservé pour une image  11"/>
          <p:cNvPicPr/>
          <p:nvPr/>
        </p:nvPicPr>
        <p:blipFill>
          <a:blip r:embed="rId3"/>
          <a:srcRect l="5600" r="5600"/>
          <a:stretch/>
        </p:blipFill>
        <p:spPr>
          <a:xfrm>
            <a:off x="1775520" y="0"/>
            <a:ext cx="10410840" cy="6592320"/>
          </a:xfrm>
          <a:prstGeom prst="rect">
            <a:avLst/>
          </a:prstGeom>
          <a:ln w="0"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7250760" y="762480"/>
            <a:ext cx="4939560" cy="39283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16000" tIns="0" rIns="72000" bIns="468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br>
              <a:rPr sz="1800"/>
            </a:br>
            <a:r>
              <a:rPr lang="en-US" sz="4000" b="1" strike="noStrike" spc="-18">
                <a:solidFill>
                  <a:srgbClr val="FFFFFF"/>
                </a:solidFill>
                <a:latin typeface="Arial"/>
                <a:ea typeface="Roboto Black"/>
              </a:rPr>
              <a:t>Hands-on with Research Data Management in Chemistry</a:t>
            </a:r>
            <a:endParaRPr lang="fr-CH" sz="40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4000" b="1" strike="noStrike" spc="-18">
                <a:solidFill>
                  <a:srgbClr val="FFFFFF"/>
                </a:solidFill>
                <a:latin typeface="Arial"/>
                <a:ea typeface="DejaVu Sans"/>
              </a:rPr>
              <a:t>-</a:t>
            </a:r>
            <a:br>
              <a:rPr sz="1800"/>
            </a:br>
            <a:r>
              <a:rPr lang="en-US" sz="4000" b="1" strike="noStrike" spc="-18">
                <a:solidFill>
                  <a:srgbClr val="FFFFFF"/>
                </a:solidFill>
                <a:latin typeface="Arial"/>
                <a:ea typeface="DejaVu Sans"/>
              </a:rPr>
              <a:t>Day 2</a:t>
            </a:r>
            <a:br>
              <a:rPr sz="4000"/>
            </a:br>
            <a:endParaRPr lang="fr-CH" sz="4000" b="0" strike="noStrike" spc="-1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8546760" y="4908600"/>
            <a:ext cx="2851560" cy="180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413C3A"/>
                </a:solidFill>
                <a:latin typeface="Arial"/>
                <a:ea typeface="Arial"/>
              </a:rPr>
              <a:t>Alain Borel</a:t>
            </a:r>
            <a:endParaRPr lang="fr-CH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413C3A"/>
                </a:solidFill>
                <a:latin typeface="Arial"/>
                <a:ea typeface="Arial"/>
              </a:rPr>
              <a:t>Francesco Varrato</a:t>
            </a:r>
            <a:endParaRPr lang="fr-CH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413C3A"/>
                </a:solidFill>
                <a:latin typeface="Arial"/>
                <a:ea typeface="Arial"/>
              </a:rPr>
              <a:t>Research Data Team, EPFL Library</a:t>
            </a:r>
            <a:endParaRPr lang="fr-CH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413C3A"/>
                </a:solidFill>
                <a:latin typeface="Arial"/>
                <a:ea typeface="Arial"/>
              </a:rPr>
              <a:t>EDCH-RDM, </a:t>
            </a:r>
            <a:r>
              <a:rPr lang="en-US" sz="1400" b="0" strike="noStrike" spc="-1" dirty="0">
                <a:solidFill>
                  <a:srgbClr val="413C3A"/>
                </a:solidFill>
                <a:latin typeface="Arial"/>
                <a:ea typeface="Arial"/>
              </a:rPr>
              <a:t>Feb. 2024</a:t>
            </a:r>
            <a:endParaRPr lang="fr-CH" sz="1400" b="0" strike="noStrike" spc="-1" dirty="0">
              <a:latin typeface="Arial"/>
            </a:endParaRPr>
          </a:p>
        </p:txBody>
      </p:sp>
      <p:pic>
        <p:nvPicPr>
          <p:cNvPr id="5" name="Image 14">
            <a:extLst>
              <a:ext uri="{FF2B5EF4-FFF2-40B4-BE49-F238E27FC236}">
                <a16:creationId xmlns:a16="http://schemas.microsoft.com/office/drawing/2014/main" id="{91BB2669-AF75-4D4D-A80A-D9E5F0A164A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96440" y="6466320"/>
            <a:ext cx="1194480" cy="25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206000" y="174600"/>
            <a:ext cx="9449280" cy="85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0" rIns="72000" bIns="46800" anchor="t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800" b="1" strike="noStrike" spc="-94">
                <a:solidFill>
                  <a:srgbClr val="413C3A"/>
                </a:solidFill>
                <a:latin typeface="Franklin Gothic Demi Cond"/>
                <a:ea typeface="Roboto Black"/>
              </a:rPr>
              <a:t>Program</a:t>
            </a:r>
            <a:endParaRPr lang="fr-CH" sz="3800" b="0" strike="noStrike" spc="-1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11508120" y="260280"/>
            <a:ext cx="67860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ACE2328E-445E-4C64-90C6-6CDFB6132F69}" type="slidenum">
              <a:rPr lang="en-US" sz="950" b="1" strike="noStrike" spc="-1">
                <a:solidFill>
                  <a:srgbClr val="413C3A"/>
                </a:solidFill>
                <a:latin typeface="Franklin Gothic Demi Cond"/>
                <a:ea typeface="Arial"/>
              </a:rPr>
              <a:t>2</a:t>
            </a:fld>
            <a:endParaRPr lang="fr-CH" sz="950" b="0" strike="noStrike" spc="-1">
              <a:latin typeface="Arial"/>
            </a:endParaRPr>
          </a:p>
        </p:txBody>
      </p:sp>
      <p:pic>
        <p:nvPicPr>
          <p:cNvPr id="51" name="Image 14"/>
          <p:cNvPicPr/>
          <p:nvPr/>
        </p:nvPicPr>
        <p:blipFill>
          <a:blip r:embed="rId3"/>
          <a:stretch/>
        </p:blipFill>
        <p:spPr>
          <a:xfrm>
            <a:off x="10860120" y="6545880"/>
            <a:ext cx="1191960" cy="249480"/>
          </a:xfrm>
          <a:prstGeom prst="rect">
            <a:avLst/>
          </a:prstGeom>
          <a:ln w="0">
            <a:noFill/>
          </a:ln>
        </p:spPr>
      </p:pic>
      <p:sp>
        <p:nvSpPr>
          <p:cNvPr id="52" name="CustomShape 5"/>
          <p:cNvSpPr/>
          <p:nvPr/>
        </p:nvSpPr>
        <p:spPr>
          <a:xfrm rot="16200000">
            <a:off x="-1762920" y="3574800"/>
            <a:ext cx="4719240" cy="121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50" b="0" strike="noStrike" spc="-1" dirty="0">
                <a:solidFill>
                  <a:srgbClr val="E30613"/>
                </a:solidFill>
                <a:latin typeface="Arial"/>
                <a:ea typeface="Arial"/>
              </a:rPr>
              <a:t>EDCH 2024 / Hands-on with Research Data Management in Chemistry</a:t>
            </a:r>
            <a:endParaRPr lang="fr-CH" sz="950" b="0" strike="noStrike" spc="-1" dirty="0"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 rot="16200000">
            <a:off x="9484920" y="2503440"/>
            <a:ext cx="4719960" cy="67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50" b="0" strike="noStrike" spc="-1" dirty="0">
                <a:solidFill>
                  <a:srgbClr val="413C3A"/>
                </a:solidFill>
                <a:latin typeface="Arial"/>
                <a:ea typeface="Arial"/>
              </a:rPr>
              <a:t>Alain </a:t>
            </a:r>
            <a:r>
              <a:rPr lang="en-US" sz="950" b="0" strike="noStrike" spc="-1" dirty="0" err="1">
                <a:solidFill>
                  <a:srgbClr val="413C3A"/>
                </a:solidFill>
                <a:latin typeface="Arial"/>
                <a:ea typeface="Arial"/>
              </a:rPr>
              <a:t>Borel</a:t>
            </a:r>
            <a:r>
              <a:rPr lang="en-US" sz="950" b="0" strike="noStrike" spc="-1" dirty="0">
                <a:solidFill>
                  <a:srgbClr val="413C3A"/>
                </a:solidFill>
                <a:latin typeface="Arial"/>
                <a:ea typeface="Arial"/>
              </a:rPr>
              <a:t>, Francesco Varrato</a:t>
            </a:r>
            <a:endParaRPr lang="fr-CH" sz="950" b="0" strike="noStrike" spc="-1" dirty="0">
              <a:latin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924DCA-3114-6B51-CC97-AC9FED8171C6}"/>
              </a:ext>
            </a:extLst>
          </p:cNvPr>
          <p:cNvGraphicFramePr/>
          <p:nvPr/>
        </p:nvGraphicFramePr>
        <p:xfrm>
          <a:off x="1203120" y="902880"/>
          <a:ext cx="10302120" cy="4869265"/>
        </p:xfrm>
        <a:graphic>
          <a:graphicData uri="http://schemas.openxmlformats.org/drawingml/2006/table">
            <a:tbl>
              <a:tblPr/>
              <a:tblGrid>
                <a:gridCol w="25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9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lang="fr-CH" sz="2000" b="0" strike="noStrike" spc="-1">
                        <a:latin typeface="Arial"/>
                      </a:endParaRPr>
                    </a:p>
                  </a:txBody>
                  <a:tcPr marL="137520" marR="137520" anchor="ctr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2024 – 02 – 21</a:t>
                      </a:r>
                      <a:endParaRPr lang="fr-CH" sz="2000" b="0" strike="noStrike" spc="-1" dirty="0">
                        <a:latin typeface="Arial"/>
                      </a:endParaRPr>
                    </a:p>
                  </a:txBody>
                  <a:tcPr marL="137520" marR="13752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en-US" sz="2000" b="1" strike="noStrike" spc="-1" dirty="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2024 – 02 – 22</a:t>
                      </a:r>
                      <a:endParaRPr lang="fr-CH" sz="2000" b="0" strike="noStrike" spc="-1" dirty="0">
                        <a:latin typeface="Arial"/>
                      </a:endParaRPr>
                    </a:p>
                  </a:txBody>
                  <a:tcPr marL="137520" marR="13752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en-US" sz="2000" b="1" strike="noStrike" spc="-1" dirty="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2024 – 02 – 29</a:t>
                      </a:r>
                      <a:endParaRPr lang="fr-CH" sz="2000" b="0" strike="noStrike" spc="-1" dirty="0">
                        <a:latin typeface="Arial"/>
                      </a:endParaRPr>
                    </a:p>
                  </a:txBody>
                  <a:tcPr marL="137520" marR="13752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92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Morning</a:t>
                      </a:r>
                      <a:br>
                        <a:rPr dirty="0"/>
                      </a:br>
                      <a:r>
                        <a:rPr lang="en-US" sz="2000" b="0" strike="noStrike" spc="-1" dirty="0">
                          <a:solidFill>
                            <a:srgbClr val="413C3A"/>
                          </a:solidFill>
                          <a:latin typeface="Arial"/>
                          <a:ea typeface="Calibri"/>
                        </a:rPr>
                        <a:t>9:00-12:30</a:t>
                      </a:r>
                      <a:endParaRPr lang="fr-CH" sz="2000" b="0" strike="noStrike" spc="-1" dirty="0">
                        <a:latin typeface="Arial"/>
                      </a:endParaRPr>
                    </a:p>
                  </a:txBody>
                  <a:tcPr marL="114840" marR="11484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[1h] 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Theory 1</a:t>
                      </a:r>
                      <a:endParaRPr lang="it-IT" sz="3200" dirty="0">
                        <a:effectLst/>
                      </a:endParaRPr>
                    </a:p>
                  </a:txBody>
                  <a:tcPr marL="68390" marR="68390" marT="0" marB="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[1h] 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 2</a:t>
                      </a:r>
                      <a:endParaRPr lang="it-IT" sz="3200" dirty="0">
                        <a:effectLst/>
                      </a:endParaRPr>
                    </a:p>
                  </a:txBody>
                  <a:tcPr marL="68390" marR="68390" marT="0" marB="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 [3h] 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Theory 3</a:t>
                      </a:r>
                    </a:p>
                  </a:txBody>
                  <a:tcPr marL="68390" marR="68390" marT="0" marB="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53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[3h] </a:t>
                      </a:r>
                      <a:r>
                        <a:rPr lang="it-IT" sz="1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Patiny</a:t>
                      </a:r>
                      <a:endParaRPr lang="it-IT" sz="3200" dirty="0">
                        <a:effectLst/>
                      </a:endParaRPr>
                    </a:p>
                  </a:txBody>
                  <a:tcPr marL="68390" marR="68390" marT="0" marB="0" anchor="ctr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[3h] </a:t>
                      </a:r>
                      <a:r>
                        <a:rPr lang="it-IT" sz="1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Dürr</a:t>
                      </a:r>
                      <a:endParaRPr lang="it-IT" sz="1800" dirty="0">
                        <a:effectLst/>
                      </a:endParaRPr>
                    </a:p>
                  </a:txBody>
                  <a:tcPr marL="68390" marR="68390" marT="0" marB="0" anchor="ctr"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[3h] </a:t>
                      </a:r>
                      <a:r>
                        <a:rPr lang="it-IT" sz="11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Dürr</a:t>
                      </a:r>
                      <a:endParaRPr lang="it-IT" dirty="0">
                        <a:effectLst/>
                      </a:endParaRPr>
                    </a:p>
                  </a:txBody>
                  <a:tcPr marL="68390" marR="68390" marT="0" marB="0" anchor="ctr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516"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 [1h] </a:t>
                      </a: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Theory 4</a:t>
                      </a:r>
                    </a:p>
                  </a:txBody>
                  <a:tcPr marL="68390" marR="68390" marT="0" marB="0" anchor="ctr"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244730"/>
                  </a:ext>
                </a:extLst>
              </a:tr>
              <a:tr h="206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LUNCH BREAK</a:t>
                      </a:r>
                      <a:endParaRPr lang="fr-CH" sz="1200" b="0" strike="noStrike" spc="-1">
                        <a:latin typeface="Arial"/>
                      </a:endParaRPr>
                    </a:p>
                  </a:txBody>
                  <a:tcPr marL="137520" marR="137520" anchor="b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lang="fr-CH" sz="700" b="0" strike="noStrike" spc="-1" dirty="0">
                        <a:latin typeface="Arial"/>
                      </a:endParaRPr>
                    </a:p>
                  </a:txBody>
                  <a:tcPr marL="137520" marR="13752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lang="fr-CH" sz="700" b="0" strike="noStrike" spc="-1" dirty="0">
                        <a:latin typeface="Arial"/>
                      </a:endParaRPr>
                    </a:p>
                  </a:txBody>
                  <a:tcPr marL="137520" marR="137520" anchor="ctr">
                    <a:lnL w="12240">
                      <a:noFill/>
                    </a:lnL>
                    <a:lnR w="12240">
                      <a:noFill/>
                    </a:lnR>
                    <a:lnT w="1224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lang="fr-CH" sz="700" b="0" strike="noStrike" spc="-1" dirty="0">
                        <a:latin typeface="Arial"/>
                      </a:endParaRPr>
                    </a:p>
                  </a:txBody>
                  <a:tcPr marL="137520" marR="13752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73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Afternoon</a:t>
                      </a:r>
                      <a:br>
                        <a:rPr dirty="0"/>
                      </a:br>
                      <a:r>
                        <a:rPr lang="en-US" sz="2000" b="0" strike="noStrike" spc="-1" dirty="0">
                          <a:solidFill>
                            <a:srgbClr val="413C3A"/>
                          </a:solidFill>
                          <a:latin typeface="Arial"/>
                          <a:ea typeface="Calibri"/>
                        </a:rPr>
                        <a:t>13:15-17:00</a:t>
                      </a:r>
                      <a:endParaRPr lang="fr-CH" sz="2000" b="0" strike="noStrike" spc="-1" dirty="0">
                        <a:latin typeface="Arial"/>
                      </a:endParaRPr>
                    </a:p>
                  </a:txBody>
                  <a:tcPr marL="114840" marR="1148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 [1h] 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Tools 1</a:t>
                      </a:r>
                      <a:endParaRPr lang="fr-CH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37520" marR="13752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 [3h] 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Hands-on: </a:t>
                      </a:r>
                      <a:br>
                        <a:rPr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Data workflow</a:t>
                      </a:r>
                      <a:endParaRPr lang="fr-CH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37520" marR="13752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11. [3h] 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Hands-on:</a:t>
                      </a:r>
                      <a:br>
                        <a:rPr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Project / Report</a:t>
                      </a:r>
                      <a:endParaRPr lang="fr-CH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37520" marR="13752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731"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 [3h] 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Theory 2</a:t>
                      </a:r>
                      <a:endParaRPr lang="fr-CH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37520" marR="13752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447512"/>
                  </a:ext>
                </a:extLst>
              </a:tr>
              <a:tr h="76932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 [3h] 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Theory 2</a:t>
                      </a:r>
                      <a:endParaRPr lang="fr-CH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37520" marR="13752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 [1h] 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Feedback 1</a:t>
                      </a:r>
                      <a:endParaRPr lang="fr-CH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37520" marR="13752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12. [1h] 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Feedback 2</a:t>
                      </a:r>
                      <a:endParaRPr lang="fr-CH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37520" marR="13752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9">
            <a:extLst>
              <a:ext uri="{FF2B5EF4-FFF2-40B4-BE49-F238E27FC236}">
                <a16:creationId xmlns:a16="http://schemas.microsoft.com/office/drawing/2014/main" id="{63C5DEEC-0C2E-BFC5-F50B-BC1859E97427}"/>
              </a:ext>
            </a:extLst>
          </p:cNvPr>
          <p:cNvSpPr/>
          <p:nvPr/>
        </p:nvSpPr>
        <p:spPr>
          <a:xfrm>
            <a:off x="3771360" y="6161124"/>
            <a:ext cx="516456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latin typeface="Arial"/>
                <a:ea typeface="DejaVu Sans"/>
              </a:rPr>
              <a:t>+ 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short breaks</a:t>
            </a:r>
            <a:r>
              <a:rPr lang="en-US" sz="180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every 1-2 hours</a:t>
            </a:r>
            <a:endParaRPr lang="fr-CH" sz="18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2"/>
          <p:cNvGraphicFramePr/>
          <p:nvPr/>
        </p:nvGraphicFramePr>
        <p:xfrm>
          <a:off x="1534320" y="1027440"/>
          <a:ext cx="9882360" cy="5413680"/>
        </p:xfrm>
        <a:graphic>
          <a:graphicData uri="http://schemas.openxmlformats.org/drawingml/2006/table">
            <a:tbl>
              <a:tblPr/>
              <a:tblGrid>
                <a:gridCol w="125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6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US" sz="1300" b="1" strike="noStrike" spc="-1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ACTIVITIES</a:t>
                      </a:r>
                      <a:endParaRPr lang="fr-CH" sz="13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US" sz="1300" b="1" strike="noStrike" spc="-1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COLLEAGUE / PARTNER</a:t>
                      </a:r>
                      <a:endParaRPr lang="fr-CH" sz="13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US" sz="1300" b="1" strike="noStrike" spc="-1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TOOLS</a:t>
                      </a:r>
                      <a:endParaRPr lang="fr-CH" sz="13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GB" sz="1300" b="1" strike="noStrike" spc="-1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TO-DO</a:t>
                      </a:r>
                      <a:endParaRPr lang="fr-CH" sz="13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FUNDING PLANNING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CREATION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ETHICAL CLEARANCE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ACQUISITION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STORING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ANALYSIS 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LEGAL CLEARANCE 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SHARING 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PUBLISHING 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7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ARCHIVING 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CH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fr-CH" sz="1100" b="0" strike="noStrike" spc="-1">
                        <a:latin typeface="Arial"/>
                      </a:endParaRPr>
                    </a:p>
                  </a:txBody>
                  <a:tcPr marL="120600" marR="1206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6" name="CustomShape 1"/>
          <p:cNvSpPr/>
          <p:nvPr/>
        </p:nvSpPr>
        <p:spPr>
          <a:xfrm>
            <a:off x="1206000" y="174600"/>
            <a:ext cx="9451080" cy="8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0" rIns="72000" bIns="468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800" b="1" strike="noStrike" spc="-94">
                <a:solidFill>
                  <a:srgbClr val="413C3A"/>
                </a:solidFill>
                <a:latin typeface="Franklin Gothic Demi Cond"/>
                <a:ea typeface="Roboto Black"/>
              </a:rPr>
              <a:t>Data actions in your project</a:t>
            </a:r>
            <a:endParaRPr lang="fr-CH" sz="3800" b="0" strike="noStrike" spc="-1"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11508120" y="260280"/>
            <a:ext cx="68040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10C6328E-FD17-46D9-9BAF-3A90578A8749}" type="slidenum">
              <a:rPr lang="en-US" sz="950" b="1" strike="noStrike" spc="-1">
                <a:solidFill>
                  <a:srgbClr val="413C3A"/>
                </a:solidFill>
                <a:latin typeface="Franklin Gothic Demi Cond"/>
                <a:ea typeface="Arial"/>
              </a:rPr>
              <a:t>3</a:t>
            </a:fld>
            <a:endParaRPr lang="fr-CH" sz="950" b="0" strike="noStrike" spc="-1">
              <a:latin typeface="Arial"/>
            </a:endParaRPr>
          </a:p>
        </p:txBody>
      </p:sp>
      <p:pic>
        <p:nvPicPr>
          <p:cNvPr id="58" name="Image 14"/>
          <p:cNvPicPr/>
          <p:nvPr/>
        </p:nvPicPr>
        <p:blipFill>
          <a:blip r:embed="rId3"/>
          <a:stretch/>
        </p:blipFill>
        <p:spPr>
          <a:xfrm>
            <a:off x="10860120" y="6545880"/>
            <a:ext cx="1193760" cy="251280"/>
          </a:xfrm>
          <a:prstGeom prst="rect">
            <a:avLst/>
          </a:prstGeom>
          <a:ln w="0">
            <a:noFill/>
          </a:ln>
        </p:spPr>
      </p:pic>
      <p:sp>
        <p:nvSpPr>
          <p:cNvPr id="59" name="CustomShape 4"/>
          <p:cNvSpPr/>
          <p:nvPr/>
        </p:nvSpPr>
        <p:spPr>
          <a:xfrm rot="1800000">
            <a:off x="6722775" y="3296349"/>
            <a:ext cx="3978000" cy="1175582"/>
          </a:xfrm>
          <a:prstGeom prst="rect">
            <a:avLst/>
          </a:prstGeom>
          <a:solidFill>
            <a:srgbClr val="FFFFFF"/>
          </a:solidFill>
          <a:ln w="19080">
            <a:solidFill>
              <a:srgbClr val="1C1C1C"/>
            </a:solidFill>
            <a:round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9320" rIns="90000" bIns="4932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200" b="1" strike="noStrike" spc="-1" dirty="0">
                <a:solidFill>
                  <a:srgbClr val="A80000"/>
                </a:solidFill>
                <a:latin typeface="Arial"/>
                <a:ea typeface="Arial"/>
              </a:rPr>
              <a:t>Did you fill </a:t>
            </a:r>
            <a:br>
              <a:rPr lang="en-US" sz="3200" b="1" strike="noStrike" spc="-1" dirty="0">
                <a:solidFill>
                  <a:srgbClr val="A80000"/>
                </a:solidFill>
                <a:latin typeface="Arial"/>
                <a:ea typeface="Arial"/>
              </a:rPr>
            </a:br>
            <a:r>
              <a:rPr lang="en-US" sz="3200" b="1" strike="noStrike" spc="-1" dirty="0">
                <a:solidFill>
                  <a:srgbClr val="A80000"/>
                </a:solidFill>
                <a:latin typeface="Arial"/>
                <a:ea typeface="Arial"/>
              </a:rPr>
              <a:t>some?</a:t>
            </a:r>
            <a:endParaRPr lang="fr-CH" sz="3200" b="0" strike="noStrike" spc="-1" dirty="0">
              <a:latin typeface="Arial"/>
            </a:endParaRPr>
          </a:p>
        </p:txBody>
      </p:sp>
      <p:sp>
        <p:nvSpPr>
          <p:cNvPr id="9" name="CustomShape 4">
            <a:extLst>
              <a:ext uri="{FF2B5EF4-FFF2-40B4-BE49-F238E27FC236}">
                <a16:creationId xmlns:a16="http://schemas.microsoft.com/office/drawing/2014/main" id="{19F0CC5F-2CCE-4CAE-897D-8F1E5CBC51BB}"/>
              </a:ext>
            </a:extLst>
          </p:cNvPr>
          <p:cNvSpPr/>
          <p:nvPr/>
        </p:nvSpPr>
        <p:spPr>
          <a:xfrm rot="16200000">
            <a:off x="9484920" y="2503440"/>
            <a:ext cx="4719960" cy="67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50" b="0" strike="noStrike" spc="-1" dirty="0">
                <a:solidFill>
                  <a:srgbClr val="413C3A"/>
                </a:solidFill>
                <a:latin typeface="Arial"/>
                <a:ea typeface="Arial"/>
              </a:rPr>
              <a:t>Alain </a:t>
            </a:r>
            <a:r>
              <a:rPr lang="en-US" sz="950" b="0" strike="noStrike" spc="-1" dirty="0" err="1">
                <a:solidFill>
                  <a:srgbClr val="413C3A"/>
                </a:solidFill>
                <a:latin typeface="Arial"/>
                <a:ea typeface="Arial"/>
              </a:rPr>
              <a:t>Borel</a:t>
            </a:r>
            <a:r>
              <a:rPr lang="en-US" sz="950" b="0" strike="noStrike" spc="-1" dirty="0">
                <a:solidFill>
                  <a:srgbClr val="413C3A"/>
                </a:solidFill>
                <a:latin typeface="Arial"/>
                <a:ea typeface="Arial"/>
              </a:rPr>
              <a:t>, Francesco Varrato</a:t>
            </a:r>
            <a:endParaRPr lang="fr-CH" sz="950" b="0" strike="noStrike" spc="-1" dirty="0">
              <a:latin typeface="Arial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EB7EE3E1-B589-0BB2-8390-6A9B5DAB8212}"/>
              </a:ext>
            </a:extLst>
          </p:cNvPr>
          <p:cNvSpPr/>
          <p:nvPr/>
        </p:nvSpPr>
        <p:spPr>
          <a:xfrm rot="16200000">
            <a:off x="-1762920" y="3574800"/>
            <a:ext cx="4719240" cy="121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50" b="0" strike="noStrike" spc="-1" dirty="0">
                <a:solidFill>
                  <a:srgbClr val="E30613"/>
                </a:solidFill>
                <a:latin typeface="Arial"/>
                <a:ea typeface="Arial"/>
              </a:rPr>
              <a:t>EDCH 2024 / Hands-on with Research Data Management in Chemistry</a:t>
            </a:r>
            <a:endParaRPr lang="fr-CH" sz="95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206000" y="174600"/>
            <a:ext cx="10479960" cy="8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0" rIns="72000" bIns="468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94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Roboto Black"/>
              </a:rPr>
              <a:t>Online documentation: </a:t>
            </a:r>
            <a:r>
              <a:rPr kumimoji="0" lang="en-US" sz="4000" b="1" i="0" u="none" strike="noStrike" kern="1200" cap="none" spc="-9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/>
                <a:ea typeface="Roboto Black"/>
              </a:rPr>
              <a:t>Exercise</a:t>
            </a:r>
            <a:r>
              <a:rPr kumimoji="0" lang="en-US" sz="4000" b="1" i="0" u="none" strike="noStrike" kern="1200" cap="none" spc="-94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Roboto Black"/>
              </a:rPr>
              <a:t> [</a:t>
            </a:r>
            <a:r>
              <a:rPr kumimoji="0" lang="en-US" sz="2000" b="1" i="0" u="none" strike="noStrike" kern="1200" cap="none" spc="-94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Roboto Black"/>
              </a:rPr>
              <a:t>~</a:t>
            </a:r>
            <a:r>
              <a:rPr kumimoji="0" lang="en-US" sz="4000" b="1" i="0" u="none" strike="noStrike" kern="1200" cap="none" spc="-94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Roboto Black"/>
              </a:rPr>
              <a:t>40 min + discuss.]  </a:t>
            </a:r>
            <a:endParaRPr kumimoji="0" lang="fr-CH" sz="4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11508120" y="260280"/>
            <a:ext cx="68040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C479B-FF6F-43AF-8D33-E9F9667D547A}" type="slidenum">
              <a:rPr kumimoji="0" lang="en-US" sz="950" b="1" i="0" u="none" strike="noStrike" kern="1200" cap="none" spc="-1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H" sz="95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8" name="Rectangle 2"/>
          <p:cNvSpPr/>
          <p:nvPr/>
        </p:nvSpPr>
        <p:spPr>
          <a:xfrm>
            <a:off x="969840" y="883800"/>
            <a:ext cx="71708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Arial"/>
              </a:rPr>
              <a:t>[5’] Familiar with your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Arial"/>
              </a:rPr>
              <a:t>groups’s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Arial"/>
              </a:rPr>
              <a:t> tool</a:t>
            </a:r>
            <a:endParaRPr kumimoji="0" lang="fr-CH" sz="2000" b="1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933840" y="3784526"/>
            <a:ext cx="9342720" cy="309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4880" marR="0" lvl="2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AutoNum type="arabicPeriod" startAt="2"/>
              <a:tabLst/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Arial"/>
              </a:rPr>
              <a:t>[20’]	Write a protocol for the analysis of ecstasy pills</a:t>
            </a:r>
            <a:endParaRPr kumimoji="0" lang="fr-CH" sz="20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  <a:p>
            <a:pPr marL="797040" marR="0" lvl="2" indent="-28584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2"/>
              <a:buChar char=""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Arial"/>
              </a:rPr>
              <a:t>Focus on reproducibility of data workflow</a:t>
            </a:r>
            <a:endParaRPr kumimoji="0" lang="fr-CH" sz="18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  <a:p>
            <a:pPr marL="797040" marR="0" lvl="2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2"/>
              <a:buChar char=""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Arial"/>
              </a:rPr>
              <a:t>From recorded spectra and pictures …</a:t>
            </a:r>
            <a:endParaRPr kumimoji="0" lang="fr-CH" sz="18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  <a:ea typeface="Arial"/>
            </a:endParaRPr>
          </a:p>
          <a:p>
            <a:pPr marL="797040" marR="0" lvl="2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2"/>
              <a:buChar char=""/>
              <a:tabLst/>
              <a:defRPr/>
            </a:pPr>
            <a:r>
              <a:rPr kumimoji="0" lang="fr-CH" sz="18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</a:rPr>
              <a:t>… to 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Arial"/>
              </a:rPr>
              <a:t>data publication.</a:t>
            </a:r>
          </a:p>
          <a:p>
            <a:pPr marL="797040" marR="0" lvl="2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2"/>
              <a:buChar char=""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</a:rPr>
              <a:t>Try to include some data-oriented info, for ex. file formats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</a:rPr>
            </a:b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(body)"/>
                <a:ea typeface="DejaVu Sans"/>
              </a:rPr>
              <a:t> </a:t>
            </a:r>
            <a:endParaRPr kumimoji="0" lang="fr-CH" sz="18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  <a:p>
            <a:pPr marL="344880" marR="0" lvl="2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>
                <a:srgbClr val="FF0000"/>
              </a:buClr>
              <a:buSzTx/>
              <a:buFont typeface="Arial"/>
              <a:buAutoNum type="arabicPeriod" startAt="3"/>
              <a:tabLst/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Arial"/>
              </a:rPr>
              <a:t>[5’]	Evaluate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Arial"/>
              </a:rPr>
              <a:t> the software you used:</a:t>
            </a:r>
            <a:endParaRPr kumimoji="0" lang="fr-CH" sz="20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  <a:p>
            <a:pPr marL="802080" marR="0" lvl="3" indent="-34308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 startAt="3"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(body)"/>
                <a:ea typeface="Arial"/>
              </a:rPr>
              <a:t>Who is this 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(body)"/>
                <a:ea typeface="Arial"/>
              </a:rPr>
              <a:t>specific software 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(body)"/>
                <a:ea typeface="Arial"/>
              </a:rPr>
              <a:t>for?</a:t>
            </a:r>
            <a:endParaRPr kumimoji="0" lang="fr-CH" sz="18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  <a:p>
            <a:pPr marL="800280" marR="0" lvl="3" indent="-34128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Franklin Gothic Demi Cond"/>
              <a:buAutoNum type="arabicPeriod" startAt="3"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(body)"/>
                <a:ea typeface="Arial"/>
              </a:rPr>
              <a:t>Which 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(body)"/>
                <a:ea typeface="Arial"/>
              </a:rPr>
              <a:t>difficulty 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(body)"/>
                <a:ea typeface="Arial"/>
              </a:rPr>
              <a:t>in documenting?</a:t>
            </a:r>
            <a:endParaRPr kumimoji="0" lang="fr-CH" sz="18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  <a:p>
            <a:pPr marL="800280" marR="0" lvl="3" indent="-34128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Franklin Gothic Demi Cond"/>
              <a:buAutoNum type="arabicPeriod" startAt="3"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(body)"/>
                <a:ea typeface="Arial"/>
              </a:rPr>
              <a:t>Which 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(body)"/>
                <a:ea typeface="Arial"/>
              </a:rPr>
              <a:t>advantage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(body)"/>
                <a:ea typeface="Arial"/>
              </a:rPr>
              <a:t> in documenting?</a:t>
            </a:r>
            <a:endParaRPr kumimoji="0" lang="fr-CH" sz="18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50" name="Group 10"/>
          <p:cNvGrpSpPr/>
          <p:nvPr/>
        </p:nvGrpSpPr>
        <p:grpSpPr>
          <a:xfrm>
            <a:off x="1937160" y="1289880"/>
            <a:ext cx="5511960" cy="2375280"/>
            <a:chOff x="1937160" y="1289880"/>
            <a:chExt cx="5511960" cy="2375280"/>
          </a:xfrm>
        </p:grpSpPr>
        <p:pic>
          <p:nvPicPr>
            <p:cNvPr id="51" name="Picture 10" descr="Image result for HackMD"/>
            <p:cNvPicPr/>
            <p:nvPr/>
          </p:nvPicPr>
          <p:blipFill>
            <a:blip r:embed="rId3">
              <a:lum bright="70000" contrast="-70000"/>
            </a:blip>
            <a:srcRect l="19931" t="15687" r="20361" b="16060"/>
            <a:stretch/>
          </p:blipFill>
          <p:spPr>
            <a:xfrm>
              <a:off x="1996560" y="1904040"/>
              <a:ext cx="401400" cy="403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" name="Picture 41"/>
            <p:cNvPicPr/>
            <p:nvPr/>
          </p:nvPicPr>
          <p:blipFill>
            <a:blip r:embed="rId4"/>
            <a:srcRect l="-896" t="10105" r="84380" b="12743"/>
            <a:stretch/>
          </p:blipFill>
          <p:spPr>
            <a:xfrm>
              <a:off x="1937160" y="1368000"/>
              <a:ext cx="496800" cy="403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" name="Rectangle 4"/>
            <p:cNvSpPr/>
            <p:nvPr/>
          </p:nvSpPr>
          <p:spPr>
            <a:xfrm>
              <a:off x="2536560" y="1289880"/>
              <a:ext cx="4912560" cy="237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199"/>
                </a:spcAft>
                <a:buClrTx/>
                <a:buSzTx/>
                <a:buFontTx/>
                <a:buNone/>
                <a:tabLst>
                  <a:tab pos="2689200" algn="l"/>
                </a:tabLst>
                <a:defRPr/>
              </a:pPr>
              <a:r>
                <a:rPr kumimoji="0" lang="en-US" sz="2000" b="0" i="0" u="none" strike="noStrike" kern="1200" cap="none" spc="-1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Arial"/>
                </a:rPr>
                <a:t>Group 1: </a:t>
              </a:r>
              <a:r>
                <a:rPr kumimoji="0" lang="en-US" sz="2000" b="1" i="0" u="sng" strike="noStrike" kern="1200" cap="none" spc="-1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protocols.io</a:t>
              </a:r>
              <a:endParaRPr kumimoji="0" lang="fr-CH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199"/>
                </a:spcAft>
                <a:buClrTx/>
                <a:buSzTx/>
                <a:buFontTx/>
                <a:buNone/>
                <a:tabLst>
                  <a:tab pos="2689200" algn="l"/>
                </a:tabLst>
                <a:defRPr/>
              </a:pPr>
              <a:r>
                <a:rPr kumimoji="0" lang="en-US" sz="2000" b="0" i="0" u="none" strike="noStrike" kern="1200" cap="none" spc="-1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Arial"/>
                </a:rPr>
                <a:t>Group 2: </a:t>
              </a:r>
              <a:r>
                <a:rPr kumimoji="0" lang="en-US" sz="2000" b="1" i="0" u="sng" strike="noStrike" kern="1200" cap="none" spc="-1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hackmd.io</a:t>
              </a:r>
              <a:endParaRPr kumimoji="0" lang="fr-CH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199"/>
                </a:spcAft>
                <a:buClrTx/>
                <a:buSzTx/>
                <a:buFontTx/>
                <a:buNone/>
                <a:tabLst>
                  <a:tab pos="2689200" algn="l"/>
                </a:tabLst>
                <a:defRPr/>
              </a:pPr>
              <a:r>
                <a:rPr kumimoji="0" lang="en-US" sz="2000" b="0" i="0" u="none" strike="noStrike" kern="1200" cap="none" spc="-1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Arial"/>
                </a:rPr>
                <a:t>Group 3: </a:t>
              </a:r>
              <a:r>
                <a:rPr kumimoji="0" lang="en-US" sz="2000" b="1" i="0" u="sng" strike="noStrike" kern="1200" cap="none" spc="-1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DejaVu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noto.epfl.ch</a:t>
              </a:r>
              <a:endParaRPr kumimoji="0" lang="fr-CH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199"/>
                </a:spcAft>
                <a:buClrTx/>
                <a:buSzTx/>
                <a:buFontTx/>
                <a:buNone/>
                <a:tabLst>
                  <a:tab pos="2689200" algn="l"/>
                </a:tabLst>
                <a:defRPr/>
              </a:pPr>
              <a:r>
                <a:rPr kumimoji="0" lang="en-US" sz="2000" b="0" i="0" u="none" strike="noStrike" kern="1200" cap="none" spc="-1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Arial"/>
                </a:rPr>
                <a:t>Group 4: </a:t>
              </a:r>
              <a:r>
                <a:rPr kumimoji="0" lang="en-US" sz="2000" b="1" i="0" u="sng" strike="noStrike" kern="1200" cap="none" spc="-1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DejaVu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drive.switch.ch</a:t>
              </a:r>
              <a:r>
                <a:rPr kumimoji="0" lang="en-US" sz="2000" b="0" i="0" u="none" strike="noStrike" kern="1200" cap="none" spc="-1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Arial"/>
                </a:rPr>
                <a:t> 	</a:t>
              </a:r>
              <a:endParaRPr kumimoji="0" lang="fr-CH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54" name="Picture 8" descr="Logo&#10;&#10;Description automatically generated"/>
            <p:cNvPicPr/>
            <p:nvPr/>
          </p:nvPicPr>
          <p:blipFill>
            <a:blip r:embed="rId9"/>
            <a:srcRect r="82907"/>
            <a:stretch/>
          </p:blipFill>
          <p:spPr>
            <a:xfrm>
              <a:off x="2026800" y="2499120"/>
              <a:ext cx="407160" cy="403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5" name="Picture 9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1946520" y="3093840"/>
              <a:ext cx="501480" cy="246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6" name="Right Brace 11"/>
          <p:cNvSpPr/>
          <p:nvPr/>
        </p:nvSpPr>
        <p:spPr>
          <a:xfrm>
            <a:off x="5605200" y="1368000"/>
            <a:ext cx="388440" cy="2263320"/>
          </a:xfrm>
          <a:prstGeom prst="rightBrace">
            <a:avLst>
              <a:gd name="adj1" fmla="val 8333"/>
              <a:gd name="adj2" fmla="val 18102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7" name="Rectangle 12"/>
          <p:cNvSpPr/>
          <p:nvPr/>
        </p:nvSpPr>
        <p:spPr>
          <a:xfrm>
            <a:off x="5991480" y="1527624"/>
            <a:ext cx="140799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small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Arial"/>
              </a:rPr>
              <a:t>by groups</a:t>
            </a:r>
            <a:endParaRPr kumimoji="0" lang="fr-CH" sz="20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8" name="Right Brace 24"/>
          <p:cNvSpPr/>
          <p:nvPr/>
        </p:nvSpPr>
        <p:spPr>
          <a:xfrm>
            <a:off x="6846480" y="5898240"/>
            <a:ext cx="372960" cy="921600"/>
          </a:xfrm>
          <a:prstGeom prst="rightBrace">
            <a:avLst>
              <a:gd name="adj1" fmla="val 13759"/>
              <a:gd name="adj2" fmla="val 73262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" name="Rectangle 15"/>
          <p:cNvSpPr/>
          <p:nvPr/>
        </p:nvSpPr>
        <p:spPr>
          <a:xfrm>
            <a:off x="7524551" y="6326070"/>
            <a:ext cx="340416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sng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DejaVu San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go.epfl.ch/online-RDM-doc</a:t>
            </a:r>
            <a:endParaRPr kumimoji="0" lang="fr-CH" sz="20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" name="Rectangle 1"/>
          <p:cNvSpPr/>
          <p:nvPr/>
        </p:nvSpPr>
        <p:spPr>
          <a:xfrm>
            <a:off x="9307062" y="883800"/>
            <a:ext cx="2378898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DejaVu Sans"/>
              </a:rPr>
              <a:t>Disposable emails: </a:t>
            </a:r>
            <a:endParaRPr kumimoji="0" lang="fr-CH" sz="18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Tx/>
              <a:buFont typeface="Wingdings" charset="2"/>
              <a:buChar char=""/>
              <a:tabLst/>
              <a:defRPr/>
            </a:pPr>
            <a:r>
              <a:rPr kumimoji="0" lang="en-US" sz="1800" b="0" i="0" u="sng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DejaVu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mailsac.com</a:t>
            </a:r>
            <a:endParaRPr kumimoji="0" lang="fr-CH" sz="18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Tx/>
              <a:buFont typeface="Wingdings" charset="2"/>
              <a:buChar char=""/>
              <a:tabLst/>
              <a:defRPr/>
            </a:pPr>
            <a:r>
              <a:rPr kumimoji="0" lang="en-US" sz="1800" b="0" i="0" u="sng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DejaVu San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disposeamail.com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DejaVu Sans"/>
              </a:rPr>
              <a:t> </a:t>
            </a:r>
            <a:endParaRPr kumimoji="0" lang="fr-CH" sz="18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Tx/>
              <a:buFont typeface="Wingdings" charset="2"/>
              <a:buChar char=""/>
              <a:tabLst/>
              <a:defRPr/>
            </a:pPr>
            <a:r>
              <a:rPr kumimoji="0" lang="en-US" sz="1800" b="0" i="0" u="sng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DejaVu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inboxkitten.com</a:t>
            </a:r>
            <a:endParaRPr kumimoji="0" lang="fr-CH" sz="18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2" name="Picture 2"/>
          <p:cNvPicPr/>
          <p:nvPr/>
        </p:nvPicPr>
        <p:blipFill>
          <a:blip r:embed="rId16">
            <a:lum bright="70000" contrast="-70000"/>
          </a:blip>
          <a:stretch/>
        </p:blipFill>
        <p:spPr>
          <a:xfrm>
            <a:off x="8581500" y="3311921"/>
            <a:ext cx="3057120" cy="305712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4">
            <a:extLst>
              <a:ext uri="{FF2B5EF4-FFF2-40B4-BE49-F238E27FC236}">
                <a16:creationId xmlns:a16="http://schemas.microsoft.com/office/drawing/2014/main" id="{2DBDCB06-5846-F7C5-17FC-E613F8C8D49B}"/>
              </a:ext>
            </a:extLst>
          </p:cNvPr>
          <p:cNvSpPr/>
          <p:nvPr/>
        </p:nvSpPr>
        <p:spPr>
          <a:xfrm rot="20700000">
            <a:off x="3380935" y="3291465"/>
            <a:ext cx="6039720" cy="1735378"/>
          </a:xfrm>
          <a:prstGeom prst="rect">
            <a:avLst/>
          </a:prstGeom>
          <a:solidFill>
            <a:srgbClr val="FFFFFF"/>
          </a:solidFill>
          <a:ln w="19080">
            <a:solidFill>
              <a:srgbClr val="1C1C1C"/>
            </a:solidFill>
            <a:round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9320" rIns="90000" bIns="4932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900" b="1" strike="noStrike" spc="-1" dirty="0">
                <a:solidFill>
                  <a:srgbClr val="A80000"/>
                </a:solidFill>
                <a:latin typeface="Arial"/>
                <a:ea typeface="Arial"/>
              </a:rPr>
              <a:t>Just a </a:t>
            </a:r>
            <a:br>
              <a:rPr lang="en-US" sz="4900" b="1" strike="noStrike" spc="-1" dirty="0">
                <a:solidFill>
                  <a:srgbClr val="A80000"/>
                </a:solidFill>
                <a:latin typeface="Arial"/>
                <a:ea typeface="Arial"/>
              </a:rPr>
            </a:br>
            <a:r>
              <a:rPr lang="en-US" sz="4900" b="1" strike="noStrike" spc="-1" dirty="0">
                <a:solidFill>
                  <a:srgbClr val="A80000"/>
                </a:solidFill>
                <a:latin typeface="Arial"/>
                <a:ea typeface="Arial"/>
              </a:rPr>
              <a:t>short reminder</a:t>
            </a:r>
            <a:endParaRPr lang="fr-CH" sz="4900" b="0" strike="noStrike" spc="-1" dirty="0">
              <a:latin typeface="Arial"/>
            </a:endParaRPr>
          </a:p>
        </p:txBody>
      </p:sp>
      <p:sp>
        <p:nvSpPr>
          <p:cNvPr id="3" name="CustomShape 5">
            <a:extLst>
              <a:ext uri="{FF2B5EF4-FFF2-40B4-BE49-F238E27FC236}">
                <a16:creationId xmlns:a16="http://schemas.microsoft.com/office/drawing/2014/main" id="{5ADDA116-285A-8804-0149-2AB6C2C8F84F}"/>
              </a:ext>
            </a:extLst>
          </p:cNvPr>
          <p:cNvSpPr/>
          <p:nvPr/>
        </p:nvSpPr>
        <p:spPr>
          <a:xfrm rot="16200000">
            <a:off x="-1762920" y="3574800"/>
            <a:ext cx="4719240" cy="121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50" b="0" strike="noStrike" spc="-1" dirty="0">
                <a:solidFill>
                  <a:srgbClr val="E30613"/>
                </a:solidFill>
                <a:latin typeface="Arial"/>
                <a:ea typeface="Arial"/>
              </a:rPr>
              <a:t>EDCH 2024 / Hands-on with Research Data Management in Chemistry</a:t>
            </a:r>
            <a:endParaRPr lang="fr-CH" sz="95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1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206000" y="174600"/>
            <a:ext cx="1047924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0" rIns="72000" bIns="468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b="1" strike="noStrike" spc="-94" dirty="0">
                <a:solidFill>
                  <a:srgbClr val="413C3A"/>
                </a:solidFill>
                <a:latin typeface="Franklin Gothic Demi Cond"/>
                <a:ea typeface="Roboto Black"/>
              </a:rPr>
              <a:t>What tools do </a:t>
            </a:r>
            <a:r>
              <a:rPr lang="en-US" sz="4000" b="1" strike="noStrike" spc="-94" dirty="0">
                <a:solidFill>
                  <a:srgbClr val="FF0000"/>
                </a:solidFill>
                <a:latin typeface="Franklin Gothic Demi Cond"/>
                <a:ea typeface="Roboto Black"/>
              </a:rPr>
              <a:t>you</a:t>
            </a:r>
            <a:r>
              <a:rPr lang="en-US" sz="4000" b="1" strike="noStrike" spc="-94" dirty="0">
                <a:solidFill>
                  <a:srgbClr val="413C3A"/>
                </a:solidFill>
                <a:latin typeface="Franklin Gothic Demi Cond"/>
                <a:ea typeface="Roboto Black"/>
              </a:rPr>
              <a:t> use for protocols?</a:t>
            </a:r>
            <a:endParaRPr lang="fr-CH" sz="4000" b="0" strike="noStrike" spc="-1" dirty="0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1508120" y="260280"/>
            <a:ext cx="67968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3AC86AF2-12BB-4694-8A2A-447358F19213}" type="slidenum">
              <a:rPr lang="en-US" sz="950" b="1" strike="noStrike" spc="-1">
                <a:solidFill>
                  <a:srgbClr val="413C3A"/>
                </a:solidFill>
                <a:latin typeface="Franklin Gothic Demi Cond"/>
                <a:ea typeface="Arial"/>
              </a:rPr>
              <a:t>5</a:t>
            </a:fld>
            <a:endParaRPr lang="fr-CH" sz="950" b="0" strike="noStrike" spc="-1">
              <a:latin typeface="Arial"/>
            </a:endParaRPr>
          </a:p>
        </p:txBody>
      </p:sp>
      <p:sp>
        <p:nvSpPr>
          <p:cNvPr id="84" name="TextBox 23"/>
          <p:cNvSpPr/>
          <p:nvPr/>
        </p:nvSpPr>
        <p:spPr>
          <a:xfrm>
            <a:off x="3042720" y="3226320"/>
            <a:ext cx="6098760" cy="11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7200" b="0" strike="noStrike" spc="-1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lang="fr-CH" sz="7200" b="0" strike="noStrike" spc="-1">
              <a:latin typeface="Arial"/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3867A371-230C-4FDE-903B-C342DECACC6A}"/>
              </a:ext>
            </a:extLst>
          </p:cNvPr>
          <p:cNvSpPr/>
          <p:nvPr/>
        </p:nvSpPr>
        <p:spPr>
          <a:xfrm rot="16200000">
            <a:off x="9484920" y="2503440"/>
            <a:ext cx="4719960" cy="67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50" b="0" strike="noStrike" spc="-1" dirty="0">
                <a:solidFill>
                  <a:srgbClr val="413C3A"/>
                </a:solidFill>
                <a:latin typeface="Arial"/>
                <a:ea typeface="Arial"/>
              </a:rPr>
              <a:t>Alain </a:t>
            </a:r>
            <a:r>
              <a:rPr lang="en-US" sz="950" b="0" strike="noStrike" spc="-1" dirty="0" err="1">
                <a:solidFill>
                  <a:srgbClr val="413C3A"/>
                </a:solidFill>
                <a:latin typeface="Arial"/>
                <a:ea typeface="Arial"/>
              </a:rPr>
              <a:t>Borel</a:t>
            </a:r>
            <a:r>
              <a:rPr lang="en-US" sz="950" b="0" strike="noStrike" spc="-1" dirty="0">
                <a:solidFill>
                  <a:srgbClr val="413C3A"/>
                </a:solidFill>
                <a:latin typeface="Arial"/>
                <a:ea typeface="Arial"/>
              </a:rPr>
              <a:t>, Francesco Varrato</a:t>
            </a:r>
            <a:endParaRPr lang="fr-CH" sz="950" b="0" strike="noStrike" spc="-1" dirty="0">
              <a:latin typeface="Arial"/>
            </a:endParaRPr>
          </a:p>
        </p:txBody>
      </p:sp>
      <p:pic>
        <p:nvPicPr>
          <p:cNvPr id="8" name="Image 14">
            <a:extLst>
              <a:ext uri="{FF2B5EF4-FFF2-40B4-BE49-F238E27FC236}">
                <a16:creationId xmlns:a16="http://schemas.microsoft.com/office/drawing/2014/main" id="{69089EFF-3D09-4EE9-A56A-92B34AD2241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60120" y="6545880"/>
            <a:ext cx="1194480" cy="25200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5">
            <a:extLst>
              <a:ext uri="{FF2B5EF4-FFF2-40B4-BE49-F238E27FC236}">
                <a16:creationId xmlns:a16="http://schemas.microsoft.com/office/drawing/2014/main" id="{5E687F08-DCDE-5F00-723A-8A27E1C992DE}"/>
              </a:ext>
            </a:extLst>
          </p:cNvPr>
          <p:cNvSpPr/>
          <p:nvPr/>
        </p:nvSpPr>
        <p:spPr>
          <a:xfrm rot="16200000">
            <a:off x="-1762920" y="3575160"/>
            <a:ext cx="4718880" cy="120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-1" normalizeH="0" baseline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/>
                <a:ea typeface="Arial"/>
              </a:rPr>
              <a:t>EDCH 2024 / Hands-on with Research Data Management in Chemistry</a:t>
            </a:r>
            <a:endParaRPr kumimoji="0" lang="fr-CH" sz="9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206000" y="174600"/>
            <a:ext cx="9451800" cy="85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0" rIns="72000" bIns="468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b="1" strike="noStrike" spc="-94" dirty="0">
                <a:solidFill>
                  <a:srgbClr val="413C3A"/>
                </a:solidFill>
                <a:latin typeface="Franklin Gothic Demi Cond"/>
                <a:ea typeface="Roboto Black"/>
              </a:rPr>
              <a:t>Exercise [</a:t>
            </a:r>
            <a:r>
              <a:rPr lang="en-US" sz="2000" b="1" strike="noStrike" spc="-94" dirty="0">
                <a:solidFill>
                  <a:srgbClr val="413C3A"/>
                </a:solidFill>
                <a:latin typeface="Franklin Gothic Demi Cond"/>
                <a:ea typeface="Roboto Black"/>
              </a:rPr>
              <a:t>~</a:t>
            </a:r>
            <a:r>
              <a:rPr lang="en-US" sz="4000" b="1" strike="noStrike" spc="-94" dirty="0">
                <a:solidFill>
                  <a:srgbClr val="413C3A"/>
                </a:solidFill>
                <a:latin typeface="Franklin Gothic Demi Cond"/>
                <a:ea typeface="Roboto Black"/>
              </a:rPr>
              <a:t>40 min] </a:t>
            </a:r>
            <a:endParaRPr lang="fr-CH" sz="4000" b="0" strike="noStrike" spc="-1" dirty="0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1508120" y="260280"/>
            <a:ext cx="68112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E1BA41FE-D91E-42FF-9C65-51483772BA0A}" type="slidenum">
              <a:rPr lang="en-US" sz="950" b="1" strike="noStrike" spc="-1">
                <a:solidFill>
                  <a:srgbClr val="413C3A"/>
                </a:solidFill>
                <a:latin typeface="Franklin Gothic Demi Cond"/>
                <a:ea typeface="Arial"/>
              </a:rPr>
              <a:t>6</a:t>
            </a:fld>
            <a:endParaRPr lang="fr-CH" sz="950" b="0" strike="noStrike" spc="-1">
              <a:latin typeface="Arial"/>
            </a:endParaRPr>
          </a:p>
        </p:txBody>
      </p:sp>
      <p:pic>
        <p:nvPicPr>
          <p:cNvPr id="88" name="Image 14"/>
          <p:cNvPicPr/>
          <p:nvPr/>
        </p:nvPicPr>
        <p:blipFill>
          <a:blip r:embed="rId3"/>
          <a:stretch/>
        </p:blipFill>
        <p:spPr>
          <a:xfrm>
            <a:off x="10860120" y="6545880"/>
            <a:ext cx="1194480" cy="252000"/>
          </a:xfrm>
          <a:prstGeom prst="rect">
            <a:avLst/>
          </a:prstGeom>
          <a:ln w="0">
            <a:noFill/>
          </a:ln>
        </p:spPr>
      </p:pic>
      <p:sp>
        <p:nvSpPr>
          <p:cNvPr id="90" name="Rectangle 2"/>
          <p:cNvSpPr/>
          <p:nvPr/>
        </p:nvSpPr>
        <p:spPr>
          <a:xfrm>
            <a:off x="969840" y="883800"/>
            <a:ext cx="7171560" cy="573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FF0000"/>
              </a:buClr>
              <a:buFont typeface="Arial"/>
              <a:buAutoNum type="arabicPeriod"/>
            </a:pPr>
            <a:r>
              <a:rPr lang="en-US" sz="2000" b="1" strike="noStrike" spc="-1" dirty="0">
                <a:solidFill>
                  <a:srgbClr val="FF0000"/>
                </a:solidFill>
                <a:latin typeface="Arial"/>
                <a:ea typeface="Arial"/>
              </a:rPr>
              <a:t>[20’]	</a:t>
            </a:r>
            <a:r>
              <a:rPr lang="en-US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Get to know the dataset 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you were assigned </a:t>
            </a:r>
            <a:b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        and answer the</a:t>
            </a:r>
            <a:r>
              <a:rPr lang="en-US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4 questions</a:t>
            </a:r>
            <a:endParaRPr lang="fr-CH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CH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CH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CH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CH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CH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CH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CH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CH" sz="2000" b="0" strike="noStrike" spc="-1" dirty="0">
              <a:latin typeface="Arial"/>
            </a:endParaRPr>
          </a:p>
          <a:p>
            <a:pPr marL="344880" lvl="2" indent="-343080">
              <a:lnSpc>
                <a:spcPct val="100000"/>
              </a:lnSpc>
              <a:buClr>
                <a:srgbClr val="FF0000"/>
              </a:buClr>
              <a:buFont typeface="Arial"/>
              <a:buAutoNum type="arabicPeriod" startAt="2"/>
            </a:pPr>
            <a:r>
              <a:rPr lang="en-US" sz="2000" b="1" strike="noStrike" spc="-1" dirty="0">
                <a:solidFill>
                  <a:srgbClr val="FF0000"/>
                </a:solidFill>
                <a:latin typeface="Arial"/>
                <a:ea typeface="Arial"/>
              </a:rPr>
              <a:t>[10’]	</a:t>
            </a:r>
            <a:r>
              <a:rPr lang="en-US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Compare your answers 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with your group </a:t>
            </a:r>
            <a:b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sz="2000" b="0" strike="noStrike" spc="-1" dirty="0">
                <a:solidFill>
                  <a:srgbClr val="000000"/>
                </a:solidFill>
                <a:latin typeface="Arial (body)"/>
                <a:ea typeface="Arial"/>
              </a:rPr>
              <a:t>and choose what to highlight</a:t>
            </a:r>
            <a:endParaRPr lang="fr-CH" sz="2000" b="0" strike="noStrike" spc="-1" dirty="0">
              <a:latin typeface="Arial"/>
            </a:endParaRPr>
          </a:p>
          <a:p>
            <a:pPr marL="1800">
              <a:lnSpc>
                <a:spcPct val="100000"/>
              </a:lnSpc>
              <a:buNone/>
            </a:pPr>
            <a:endParaRPr lang="fr-CH" sz="2000" b="0" strike="noStrike" spc="-1" dirty="0">
              <a:latin typeface="Arial"/>
            </a:endParaRPr>
          </a:p>
          <a:p>
            <a:pPr marL="1800">
              <a:lnSpc>
                <a:spcPct val="100000"/>
              </a:lnSpc>
              <a:buNone/>
            </a:pPr>
            <a:br>
              <a:rPr sz="2000" dirty="0"/>
            </a:br>
            <a:endParaRPr lang="fr-CH" sz="2000" b="0" strike="noStrike" spc="-1" dirty="0">
              <a:latin typeface="Arial"/>
            </a:endParaRPr>
          </a:p>
          <a:p>
            <a:pPr marL="344880" indent="-343080">
              <a:lnSpc>
                <a:spcPct val="100000"/>
              </a:lnSpc>
              <a:buClr>
                <a:srgbClr val="FF0000"/>
              </a:buClr>
              <a:buFont typeface="Arial"/>
              <a:buAutoNum type="arabicPeriod" startAt="3"/>
            </a:pPr>
            <a:r>
              <a:rPr lang="en-US" sz="2000" b="1" strike="noStrike" spc="-1" dirty="0">
                <a:solidFill>
                  <a:srgbClr val="FF0000"/>
                </a:solidFill>
                <a:latin typeface="Arial (body)"/>
                <a:ea typeface="Arial"/>
              </a:rPr>
              <a:t>[10’]</a:t>
            </a:r>
            <a:r>
              <a:rPr lang="en-US" sz="2000" b="1" strike="noStrike" spc="-1" dirty="0">
                <a:solidFill>
                  <a:srgbClr val="000000"/>
                </a:solidFill>
                <a:latin typeface="Arial (body)"/>
                <a:ea typeface="Arial"/>
              </a:rPr>
              <a:t>	Each group presents their dataset</a:t>
            </a:r>
            <a:r>
              <a:rPr lang="en-US" sz="2000" b="0" strike="noStrike" spc="-1" dirty="0">
                <a:solidFill>
                  <a:srgbClr val="000000"/>
                </a:solidFill>
                <a:latin typeface="Arial (body)"/>
                <a:ea typeface="Arial"/>
              </a:rPr>
              <a:t> and its main   	features / qualities / flaws: </a:t>
            </a:r>
            <a:endParaRPr lang="fr-CH" sz="2000" b="0" strike="noStrike" spc="-1" dirty="0">
              <a:latin typeface="Arial"/>
            </a:endParaRPr>
          </a:p>
          <a:p>
            <a:pPr marL="1800">
              <a:lnSpc>
                <a:spcPct val="150000"/>
              </a:lnSpc>
              <a:buNone/>
            </a:pPr>
            <a:r>
              <a:rPr lang="en-US" sz="2000" b="1" strike="noStrike" spc="-1" dirty="0">
                <a:solidFill>
                  <a:srgbClr val="000000"/>
                </a:solidFill>
                <a:latin typeface="Arial (body)"/>
                <a:ea typeface="Arial"/>
              </a:rPr>
              <a:t>	+ discussion</a:t>
            </a:r>
            <a:endParaRPr lang="fr-CH" sz="2000" b="0" strike="noStrike" spc="-1" dirty="0">
              <a:latin typeface="Arial"/>
            </a:endParaRPr>
          </a:p>
        </p:txBody>
      </p:sp>
      <p:sp>
        <p:nvSpPr>
          <p:cNvPr id="91" name="Rectangle 4"/>
          <p:cNvSpPr/>
          <p:nvPr/>
        </p:nvSpPr>
        <p:spPr>
          <a:xfrm>
            <a:off x="2402640" y="2516400"/>
            <a:ext cx="2575440" cy="91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50000"/>
              </a:lnSpc>
              <a:spcAft>
                <a:spcPts val="1199"/>
              </a:spcAft>
              <a:buNone/>
              <a:tabLst>
                <a:tab pos="26892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Datasets &amp; Questions </a:t>
            </a:r>
            <a:br>
              <a:rPr sz="1800" dirty="0"/>
            </a:br>
            <a:r>
              <a:rPr lang="en-US" sz="1800" b="1" u="sng" strike="noStrike" spc="-1" dirty="0">
                <a:solidFill>
                  <a:srgbClr val="413C3A"/>
                </a:solidFill>
                <a:uFillTx/>
                <a:latin typeface="Arial"/>
                <a:ea typeface="Arial"/>
                <a:hlinkClick r:id="rId4"/>
              </a:rPr>
              <a:t>check Moodle</a:t>
            </a:r>
            <a:endParaRPr lang="fr-CH" sz="1800" b="0" strike="noStrike" spc="-1" dirty="0">
              <a:latin typeface="Arial"/>
            </a:endParaRPr>
          </a:p>
        </p:txBody>
      </p:sp>
      <p:sp>
        <p:nvSpPr>
          <p:cNvPr id="92" name="Right Brace 11"/>
          <p:cNvSpPr/>
          <p:nvPr/>
        </p:nvSpPr>
        <p:spPr>
          <a:xfrm>
            <a:off x="7947720" y="883800"/>
            <a:ext cx="389160" cy="2602080"/>
          </a:xfrm>
          <a:prstGeom prst="rightBrace">
            <a:avLst>
              <a:gd name="adj1" fmla="val 8333"/>
              <a:gd name="adj2" fmla="val 18102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93" name="Rectangle 12"/>
          <p:cNvSpPr/>
          <p:nvPr/>
        </p:nvSpPr>
        <p:spPr>
          <a:xfrm>
            <a:off x="8356817" y="1144080"/>
            <a:ext cx="1723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cap="small" spc="-1" dirty="0">
                <a:solidFill>
                  <a:srgbClr val="000000"/>
                </a:solidFill>
                <a:latin typeface="Arial"/>
                <a:ea typeface="Arial"/>
              </a:rPr>
              <a:t>individually</a:t>
            </a:r>
            <a:endParaRPr lang="fr-CH" sz="1800" b="0" strike="noStrike" spc="-1" dirty="0">
              <a:latin typeface="Arial"/>
            </a:endParaRPr>
          </a:p>
        </p:txBody>
      </p:sp>
      <p:sp>
        <p:nvSpPr>
          <p:cNvPr id="94" name="Right Brace 24"/>
          <p:cNvSpPr/>
          <p:nvPr/>
        </p:nvSpPr>
        <p:spPr>
          <a:xfrm>
            <a:off x="7947000" y="3817800"/>
            <a:ext cx="389160" cy="1044000"/>
          </a:xfrm>
          <a:prstGeom prst="rightBrace">
            <a:avLst>
              <a:gd name="adj1" fmla="val 8333"/>
              <a:gd name="adj2" fmla="val 33084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95" name="Right Brace 24"/>
          <p:cNvSpPr/>
          <p:nvPr/>
        </p:nvSpPr>
        <p:spPr>
          <a:xfrm>
            <a:off x="7947000" y="5334120"/>
            <a:ext cx="389160" cy="1321920"/>
          </a:xfrm>
          <a:prstGeom prst="rightBrace">
            <a:avLst>
              <a:gd name="adj1" fmla="val 8333"/>
              <a:gd name="adj2" fmla="val 24641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96" name="Rectangle 20"/>
          <p:cNvSpPr/>
          <p:nvPr/>
        </p:nvSpPr>
        <p:spPr>
          <a:xfrm>
            <a:off x="8356767" y="3971922"/>
            <a:ext cx="1238586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cap="small" spc="-1" dirty="0">
                <a:solidFill>
                  <a:srgbClr val="000000"/>
                </a:solidFill>
                <a:latin typeface="Arial"/>
                <a:ea typeface="Arial"/>
              </a:rPr>
              <a:t>4 groups </a:t>
            </a:r>
            <a:endParaRPr lang="fr-CH" sz="1800" b="0" strike="noStrike" spc="-1" dirty="0">
              <a:latin typeface="Arial"/>
            </a:endParaRPr>
          </a:p>
        </p:txBody>
      </p:sp>
      <p:sp>
        <p:nvSpPr>
          <p:cNvPr id="97" name="Rectangle 21"/>
          <p:cNvSpPr/>
          <p:nvPr/>
        </p:nvSpPr>
        <p:spPr>
          <a:xfrm>
            <a:off x="8336160" y="5451170"/>
            <a:ext cx="376812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cap="small" spc="-1" dirty="0">
                <a:solidFill>
                  <a:srgbClr val="000000"/>
                </a:solidFill>
                <a:latin typeface="Arial"/>
                <a:ea typeface="Arial"/>
              </a:rPr>
              <a:t>one person per group [2 mins / p]</a:t>
            </a:r>
            <a:endParaRPr lang="fr-CH" sz="1800" b="0" strike="noStrike" spc="-1" dirty="0">
              <a:latin typeface="Arial"/>
            </a:endParaRPr>
          </a:p>
        </p:txBody>
      </p:sp>
      <p:pic>
        <p:nvPicPr>
          <p:cNvPr id="98" name="Picture 2"/>
          <p:cNvPicPr/>
          <p:nvPr/>
        </p:nvPicPr>
        <p:blipFill>
          <a:blip r:embed="rId5"/>
          <a:stretch/>
        </p:blipFill>
        <p:spPr>
          <a:xfrm>
            <a:off x="5391900" y="1326420"/>
            <a:ext cx="2142000" cy="2142000"/>
          </a:xfrm>
          <a:prstGeom prst="rect">
            <a:avLst/>
          </a:prstGeom>
          <a:ln w="0">
            <a:noFill/>
          </a:ln>
        </p:spPr>
      </p:pic>
      <p:sp>
        <p:nvSpPr>
          <p:cNvPr id="16" name="CustomShape 4">
            <a:extLst>
              <a:ext uri="{FF2B5EF4-FFF2-40B4-BE49-F238E27FC236}">
                <a16:creationId xmlns:a16="http://schemas.microsoft.com/office/drawing/2014/main" id="{B63889DE-91B7-40B2-AADF-A21806F52FEF}"/>
              </a:ext>
            </a:extLst>
          </p:cNvPr>
          <p:cNvSpPr/>
          <p:nvPr/>
        </p:nvSpPr>
        <p:spPr>
          <a:xfrm rot="16200000">
            <a:off x="9484920" y="2503440"/>
            <a:ext cx="4719960" cy="67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50" b="0" strike="noStrike" spc="-1" dirty="0">
                <a:solidFill>
                  <a:srgbClr val="413C3A"/>
                </a:solidFill>
                <a:latin typeface="Arial"/>
                <a:ea typeface="Arial"/>
              </a:rPr>
              <a:t>Alain </a:t>
            </a:r>
            <a:r>
              <a:rPr lang="en-US" sz="950" b="0" strike="noStrike" spc="-1" dirty="0" err="1">
                <a:solidFill>
                  <a:srgbClr val="413C3A"/>
                </a:solidFill>
                <a:latin typeface="Arial"/>
                <a:ea typeface="Arial"/>
              </a:rPr>
              <a:t>Borel</a:t>
            </a:r>
            <a:r>
              <a:rPr lang="en-US" sz="950" b="0" strike="noStrike" spc="-1" dirty="0">
                <a:solidFill>
                  <a:srgbClr val="413C3A"/>
                </a:solidFill>
                <a:latin typeface="Arial"/>
                <a:ea typeface="Arial"/>
              </a:rPr>
              <a:t>, Francesco Varrato</a:t>
            </a:r>
            <a:endParaRPr lang="fr-CH" sz="950" b="0" strike="noStrike" spc="-1" dirty="0">
              <a:latin typeface="Arial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AAC02F65-0107-EABC-A57F-C489D84C0D3A}"/>
              </a:ext>
            </a:extLst>
          </p:cNvPr>
          <p:cNvSpPr/>
          <p:nvPr/>
        </p:nvSpPr>
        <p:spPr>
          <a:xfrm rot="16200000">
            <a:off x="-1762920" y="3575160"/>
            <a:ext cx="4718880" cy="120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-1" normalizeH="0" baseline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/>
                <a:ea typeface="Arial"/>
              </a:rPr>
              <a:t>EDCH 2024 / Hands-on with Research Data Management in Chemistry</a:t>
            </a:r>
            <a:endParaRPr kumimoji="0" lang="fr-CH" sz="9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413C3A"/>
      </a:hlink>
      <a:folHlink>
        <a:srgbClr val="413C3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413C3A"/>
      </a:hlink>
      <a:folHlink>
        <a:srgbClr val="413C3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413C3A"/>
      </a:hlink>
      <a:folHlink>
        <a:srgbClr val="413C3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695</Words>
  <Application>Microsoft Office PowerPoint</Application>
  <PresentationFormat>Widescreen</PresentationFormat>
  <Paragraphs>159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(body)</vt:lpstr>
      <vt:lpstr>Calibri</vt:lpstr>
      <vt:lpstr>Courier New</vt:lpstr>
      <vt:lpstr>Franklin Gothic Demi Cond</vt:lpstr>
      <vt:lpstr>Symbol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Marselli Béatrice</dc:creator>
  <dc:description/>
  <cp:lastModifiedBy>Francesco Varrato</cp:lastModifiedBy>
  <cp:revision>1121</cp:revision>
  <dcterms:created xsi:type="dcterms:W3CDTF">2018-11-09T06:29:29Z</dcterms:created>
  <dcterms:modified xsi:type="dcterms:W3CDTF">2024-02-06T08:45:36Z</dcterms:modified>
  <dc:language>fr-CH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6</vt:i4>
  </property>
  <property fmtid="{D5CDD505-2E9C-101B-9397-08002B2CF9AE}" pid="7" name="PresentationFormat">
    <vt:lpwstr>Grand écran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6</vt:i4>
  </property>
</Properties>
</file>