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7"/>
  </p:notesMasterIdLst>
  <p:handoutMasterIdLst>
    <p:handoutMasterId r:id="rId8"/>
  </p:handoutMasterIdLst>
  <p:sldIdLst>
    <p:sldId id="260" r:id="rId2"/>
    <p:sldId id="1189" r:id="rId3"/>
    <p:sldId id="1119" r:id="rId4"/>
    <p:sldId id="1108" r:id="rId5"/>
    <p:sldId id="1117" r:id="rId6"/>
  </p:sldIdLst>
  <p:sldSz cx="9144000" cy="5143500" type="screen16x9"/>
  <p:notesSz cx="6858000" cy="9144000"/>
  <p:defaultTex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0101"/>
    <a:srgbClr val="B1ACAB"/>
    <a:srgbClr val="26FF0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95"/>
    <p:restoredTop sz="94626"/>
  </p:normalViewPr>
  <p:slideViewPr>
    <p:cSldViewPr snapToGrid="0" snapToObjects="1">
      <p:cViewPr varScale="1">
        <p:scale>
          <a:sx n="156" d="100"/>
          <a:sy n="156" d="100"/>
        </p:scale>
        <p:origin x="192" y="256"/>
      </p:cViewPr>
      <p:guideLst>
        <p:guide orient="horz" pos="1620"/>
        <p:guide pos="2880"/>
      </p:guideLst>
    </p:cSldViewPr>
  </p:slideViewPr>
  <p:notesTextViewPr>
    <p:cViewPr>
      <p:scale>
        <a:sx n="100" d="100"/>
        <a:sy n="100" d="100"/>
      </p:scale>
      <p:origin x="0" y="0"/>
    </p:cViewPr>
  </p:notesTextViewPr>
  <p:notesViewPr>
    <p:cSldViewPr snapToGrid="0"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D079E3A-14A3-224F-9EA1-9D2C491EEB2E}" type="datetime1">
              <a:rPr lang="en-US" smtClean="0"/>
              <a:t>3/26/24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94B398C-41D1-0641-BDF1-9FA50C74FEB0}" type="slidenum">
              <a:rPr lang="en-US" smtClean="0"/>
              <a:t>‹#›</a:t>
            </a:fld>
            <a:endParaRPr lang="en-US"/>
          </a:p>
        </p:txBody>
      </p:sp>
    </p:spTree>
    <p:extLst>
      <p:ext uri="{BB962C8B-B14F-4D97-AF65-F5344CB8AC3E}">
        <p14:creationId xmlns:p14="http://schemas.microsoft.com/office/powerpoint/2010/main" val="39142932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6EDD52-1B90-3948-9643-01718427A56F}" type="datetime1">
              <a:rPr lang="en-US" smtClean="0"/>
              <a:t>3/26/24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B4BE67-6FF9-DA42-9535-B0937EB6E5B0}" type="slidenum">
              <a:rPr lang="en-US" smtClean="0"/>
              <a:t>‹#›</a:t>
            </a:fld>
            <a:endParaRPr lang="en-US"/>
          </a:p>
        </p:txBody>
      </p:sp>
    </p:spTree>
    <p:extLst>
      <p:ext uri="{BB962C8B-B14F-4D97-AF65-F5344CB8AC3E}">
        <p14:creationId xmlns:p14="http://schemas.microsoft.com/office/powerpoint/2010/main" val="251777626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EB4BE67-6FF9-DA42-9535-B0937EB6E5B0}" type="slidenum">
              <a:rPr lang="en-US" smtClean="0"/>
              <a:t>1</a:t>
            </a:fld>
            <a:endParaRPr lang="en-US"/>
          </a:p>
        </p:txBody>
      </p:sp>
    </p:spTree>
    <p:extLst>
      <p:ext uri="{BB962C8B-B14F-4D97-AF65-F5344CB8AC3E}">
        <p14:creationId xmlns:p14="http://schemas.microsoft.com/office/powerpoint/2010/main" val="3946699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BFFD8D9-6AAA-B44F-8BD5-98D7A6546A6C}"/>
              </a:ext>
            </a:extLst>
          </p:cNvPr>
          <p:cNvSpPr>
            <a:spLocks noGrp="1"/>
          </p:cNvSpPr>
          <p:nvPr>
            <p:ph type="title"/>
          </p:nvPr>
        </p:nvSpPr>
        <p:spPr/>
        <p:txBody>
          <a:bodyPr/>
          <a:lstStyle/>
          <a:p>
            <a:r>
              <a:rPr lang="fr-FR"/>
              <a:t>Modifiez le style du titre</a:t>
            </a:r>
          </a:p>
        </p:txBody>
      </p:sp>
      <p:sp>
        <p:nvSpPr>
          <p:cNvPr id="8" name="Espace réservé du pied de page 7">
            <a:extLst>
              <a:ext uri="{FF2B5EF4-FFF2-40B4-BE49-F238E27FC236}">
                <a16:creationId xmlns:a16="http://schemas.microsoft.com/office/drawing/2014/main" id="{A948AF20-C2DF-3542-BB6A-8354A9817325}"/>
              </a:ext>
            </a:extLst>
          </p:cNvPr>
          <p:cNvSpPr>
            <a:spLocks noGrp="1"/>
          </p:cNvSpPr>
          <p:nvPr>
            <p:ph type="ftr" sz="quarter" idx="11"/>
          </p:nvPr>
        </p:nvSpPr>
        <p:spPr/>
        <p:txBody>
          <a:bodyPr/>
          <a:lstStyle>
            <a:lvl1pPr marL="0" marR="0" indent="0" algn="r" defTabSz="685800" rtl="0" eaLnBrk="1" fontAlgn="auto" latinLnBrk="0" hangingPunct="1">
              <a:lnSpc>
                <a:spcPct val="100000"/>
              </a:lnSpc>
              <a:spcBef>
                <a:spcPts val="0"/>
              </a:spcBef>
              <a:spcAft>
                <a:spcPts val="0"/>
              </a:spcAft>
              <a:buClrTx/>
              <a:buSzTx/>
              <a:buFontTx/>
              <a:buNone/>
              <a:tabLst/>
              <a:defRPr/>
            </a:lvl1pPr>
          </a:lstStyle>
          <a:p>
            <a:r>
              <a:rPr lang="fr-FR" dirty="0"/>
              <a:t>Emad Oveisi</a:t>
            </a:r>
          </a:p>
        </p:txBody>
      </p:sp>
      <p:sp>
        <p:nvSpPr>
          <p:cNvPr id="9" name="Espace réservé du numéro de diapositive 8">
            <a:extLst>
              <a:ext uri="{FF2B5EF4-FFF2-40B4-BE49-F238E27FC236}">
                <a16:creationId xmlns:a16="http://schemas.microsoft.com/office/drawing/2014/main" id="{71083942-1443-BC45-9F95-32C82A8DCDE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
        <p:nvSpPr>
          <p:cNvPr id="10" name="Date Placeholder 3"/>
          <p:cNvSpPr>
            <a:spLocks noGrp="1"/>
          </p:cNvSpPr>
          <p:nvPr>
            <p:ph type="dt" sz="half" idx="4294967295"/>
          </p:nvPr>
        </p:nvSpPr>
        <p:spPr>
          <a:xfrm rot="16200000">
            <a:off x="-1221413" y="2778452"/>
            <a:ext cx="3341052" cy="911524"/>
          </a:xfrm>
          <a:prstGeom prst="rect">
            <a:avLst/>
          </a:prstGeom>
        </p:spPr>
        <p:txBody>
          <a:bodyPr vert="horz" lIns="91440" tIns="45720" rIns="91440" bIns="45720" rtlCol="0" anchor="ctr"/>
          <a:lstStyle>
            <a:lvl1pPr marL="0" marR="0" indent="0" algn="l" defTabSz="685800" rtl="0" eaLnBrk="1" fontAlgn="auto" latinLnBrk="0" hangingPunct="1">
              <a:lnSpc>
                <a:spcPct val="100000"/>
              </a:lnSpc>
              <a:spcBef>
                <a:spcPts val="0"/>
              </a:spcBef>
              <a:spcAft>
                <a:spcPts val="0"/>
              </a:spcAft>
              <a:buClrTx/>
              <a:buSzTx/>
              <a:buFontTx/>
              <a:buNone/>
              <a:tabLst/>
              <a:defRPr sz="700">
                <a:solidFill>
                  <a:schemeClr val="accent1"/>
                </a:solidFill>
                <a:latin typeface="Arial" panose="020B0604020202020204" pitchFamily="34" charset="0"/>
              </a:defRPr>
            </a:lvl1pPr>
          </a:lstStyle>
          <a:p>
            <a:r>
              <a:rPr lang="fr-CH">
                <a:solidFill>
                  <a:srgbClr val="E30613"/>
                </a:solidFill>
              </a:rPr>
              <a:t>MSE637 | Imaging modes in TEM</a:t>
            </a:r>
            <a:endParaRPr lang="fr-FR" dirty="0">
              <a:solidFill>
                <a:srgbClr val="E30613"/>
              </a:solidFill>
            </a:endParaRPr>
          </a:p>
        </p:txBody>
      </p:sp>
    </p:spTree>
    <p:extLst>
      <p:ext uri="{BB962C8B-B14F-4D97-AF65-F5344CB8AC3E}">
        <p14:creationId xmlns:p14="http://schemas.microsoft.com/office/powerpoint/2010/main" val="542282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18" name="Footer Placeholder 17"/>
          <p:cNvSpPr>
            <a:spLocks noGrp="1"/>
          </p:cNvSpPr>
          <p:nvPr>
            <p:ph type="ftr" sz="quarter" idx="11"/>
          </p:nvPr>
        </p:nvSpPr>
        <p:spPr/>
        <p:txBody>
          <a:bodyPr/>
          <a:lstStyle/>
          <a:p>
            <a:r>
              <a:rPr lang="fr-FR"/>
              <a:t>Emad Oveisi</a:t>
            </a:r>
            <a:endParaRPr lang="fr-FR" dirty="0"/>
          </a:p>
        </p:txBody>
      </p:sp>
      <p:sp>
        <p:nvSpPr>
          <p:cNvPr id="19" name="Slide Number Placeholder 18"/>
          <p:cNvSpPr>
            <a:spLocks noGrp="1"/>
          </p:cNvSpPr>
          <p:nvPr>
            <p:ph type="sldNum" sz="quarter" idx="12"/>
          </p:nvPr>
        </p:nvSpPr>
        <p:spPr/>
        <p:txBody>
          <a:bodyPr/>
          <a:lstStyle/>
          <a:p>
            <a:fld id="{E1E1CD7C-2161-7D43-862E-CE4C333CD873}" type="slidenum">
              <a:rPr lang="fr-FR" smtClean="0"/>
              <a:pPr/>
              <a:t>‹#›</a:t>
            </a:fld>
            <a:endParaRPr lang="fr-FR" dirty="0"/>
          </a:p>
        </p:txBody>
      </p:sp>
      <p:sp>
        <p:nvSpPr>
          <p:cNvPr id="5" name="Date Placeholder 3"/>
          <p:cNvSpPr>
            <a:spLocks noGrp="1"/>
          </p:cNvSpPr>
          <p:nvPr>
            <p:ph type="dt" sz="half" idx="4294967295"/>
          </p:nvPr>
        </p:nvSpPr>
        <p:spPr>
          <a:xfrm rot="16200000">
            <a:off x="-1221413" y="2778452"/>
            <a:ext cx="3341052" cy="911524"/>
          </a:xfrm>
          <a:prstGeom prst="rect">
            <a:avLst/>
          </a:prstGeom>
        </p:spPr>
        <p:txBody>
          <a:bodyPr vert="horz" lIns="91440" tIns="45720" rIns="91440" bIns="45720" rtlCol="0" anchor="ctr"/>
          <a:lstStyle>
            <a:lvl1pPr marL="0" marR="0" indent="0" algn="l" defTabSz="685800" rtl="0" eaLnBrk="1" fontAlgn="auto" latinLnBrk="0" hangingPunct="1">
              <a:lnSpc>
                <a:spcPct val="100000"/>
              </a:lnSpc>
              <a:spcBef>
                <a:spcPts val="0"/>
              </a:spcBef>
              <a:spcAft>
                <a:spcPts val="0"/>
              </a:spcAft>
              <a:buClrTx/>
              <a:buSzTx/>
              <a:buFontTx/>
              <a:buNone/>
              <a:tabLst/>
              <a:defRPr sz="700">
                <a:solidFill>
                  <a:schemeClr val="accent1"/>
                </a:solidFill>
                <a:latin typeface="Arial" panose="020B0604020202020204" pitchFamily="34" charset="0"/>
              </a:defRPr>
            </a:lvl1pPr>
          </a:lstStyle>
          <a:p>
            <a:r>
              <a:rPr lang="fr-CH">
                <a:solidFill>
                  <a:srgbClr val="E30613"/>
                </a:solidFill>
              </a:rPr>
              <a:t>MSE637 | Imaging modes in TEM</a:t>
            </a:r>
            <a:endParaRPr lang="fr-FR" dirty="0">
              <a:solidFill>
                <a:srgbClr val="E30613"/>
              </a:solidFill>
            </a:endParaRPr>
          </a:p>
        </p:txBody>
      </p:sp>
    </p:spTree>
    <p:extLst>
      <p:ext uri="{BB962C8B-B14F-4D97-AF65-F5344CB8AC3E}">
        <p14:creationId xmlns:p14="http://schemas.microsoft.com/office/powerpoint/2010/main" val="1894840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Espace réservé du pied de page 5">
            <a:extLst>
              <a:ext uri="{FF2B5EF4-FFF2-40B4-BE49-F238E27FC236}">
                <a16:creationId xmlns:a16="http://schemas.microsoft.com/office/drawing/2014/main" id="{5F9CFC1D-0B2A-0A4E-9C0D-682EECA55703}"/>
              </a:ext>
            </a:extLst>
          </p:cNvPr>
          <p:cNvSpPr>
            <a:spLocks noGrp="1"/>
          </p:cNvSpPr>
          <p:nvPr>
            <p:ph type="ftr" sz="quarter" idx="11"/>
          </p:nvPr>
        </p:nvSpPr>
        <p:spPr>
          <a:xfrm rot="16200000">
            <a:off x="7115989" y="1874064"/>
            <a:ext cx="3543260" cy="512762"/>
          </a:xfrm>
        </p:spPr>
        <p:txBody>
          <a:bodyPr/>
          <a:lstStyle/>
          <a:p>
            <a:r>
              <a:rPr lang="fr-FR" dirty="0"/>
              <a:t>Emad Oveisi</a:t>
            </a:r>
          </a:p>
        </p:txBody>
      </p:sp>
      <p:sp>
        <p:nvSpPr>
          <p:cNvPr id="3" name="Espace réservé du numéro de diapositive 6">
            <a:extLst>
              <a:ext uri="{FF2B5EF4-FFF2-40B4-BE49-F238E27FC236}">
                <a16:creationId xmlns:a16="http://schemas.microsoft.com/office/drawing/2014/main" id="{56622065-A833-2340-B0FD-ACB065A3B8CF}"/>
              </a:ext>
            </a:extLst>
          </p:cNvPr>
          <p:cNvSpPr>
            <a:spLocks noGrp="1"/>
          </p:cNvSpPr>
          <p:nvPr>
            <p:ph type="sldNum" sz="quarter" idx="12"/>
          </p:nvPr>
        </p:nvSpPr>
        <p:spPr>
          <a:xfrm>
            <a:off x="8631238" y="195263"/>
            <a:ext cx="512762" cy="163552"/>
          </a:xfrm>
        </p:spPr>
        <p:txBody>
          <a:bodyPr/>
          <a:lstStyle/>
          <a:p>
            <a:fld id="{E1E1CD7C-2161-7D43-862E-CE4C333CD873}" type="slidenum">
              <a:rPr lang="fr-FR" smtClean="0"/>
              <a:pPr/>
              <a:t>‹#›</a:t>
            </a:fld>
            <a:endParaRPr lang="fr-FR" dirty="0"/>
          </a:p>
        </p:txBody>
      </p:sp>
      <p:sp>
        <p:nvSpPr>
          <p:cNvPr id="5" name="Date Placeholder 3"/>
          <p:cNvSpPr>
            <a:spLocks noGrp="1"/>
          </p:cNvSpPr>
          <p:nvPr>
            <p:ph type="dt" sz="half" idx="4294967295"/>
          </p:nvPr>
        </p:nvSpPr>
        <p:spPr>
          <a:xfrm rot="16200000">
            <a:off x="-1221413" y="2778452"/>
            <a:ext cx="3341052" cy="911524"/>
          </a:xfrm>
          <a:prstGeom prst="rect">
            <a:avLst/>
          </a:prstGeom>
        </p:spPr>
        <p:txBody>
          <a:bodyPr vert="horz" lIns="91440" tIns="45720" rIns="91440" bIns="45720" rtlCol="0" anchor="ctr"/>
          <a:lstStyle>
            <a:lvl1pPr marL="0" marR="0" indent="0" algn="l" defTabSz="685800" rtl="0" eaLnBrk="1" fontAlgn="auto" latinLnBrk="0" hangingPunct="1">
              <a:lnSpc>
                <a:spcPct val="100000"/>
              </a:lnSpc>
              <a:spcBef>
                <a:spcPts val="0"/>
              </a:spcBef>
              <a:spcAft>
                <a:spcPts val="0"/>
              </a:spcAft>
              <a:buClrTx/>
              <a:buSzTx/>
              <a:buFontTx/>
              <a:buNone/>
              <a:tabLst/>
              <a:defRPr sz="700">
                <a:solidFill>
                  <a:schemeClr val="accent1"/>
                </a:solidFill>
                <a:latin typeface="Arial" panose="020B0604020202020204" pitchFamily="34" charset="0"/>
              </a:defRPr>
            </a:lvl1pPr>
          </a:lstStyle>
          <a:p>
            <a:r>
              <a:rPr lang="fr-CH">
                <a:solidFill>
                  <a:srgbClr val="E30613"/>
                </a:solidFill>
              </a:rPr>
              <a:t>MSE637 | Imaging modes in TEM</a:t>
            </a:r>
            <a:endParaRPr lang="fr-FR" dirty="0">
              <a:solidFill>
                <a:srgbClr val="E30613"/>
              </a:solidFill>
            </a:endParaRPr>
          </a:p>
        </p:txBody>
      </p:sp>
    </p:spTree>
    <p:extLst>
      <p:ext uri="{BB962C8B-B14F-4D97-AF65-F5344CB8AC3E}">
        <p14:creationId xmlns:p14="http://schemas.microsoft.com/office/powerpoint/2010/main" val="804875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457200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endParaRPr>
          </a:p>
        </p:txBody>
      </p:sp>
      <p:sp>
        <p:nvSpPr>
          <p:cNvPr id="2" name="Title 1"/>
          <p:cNvSpPr>
            <a:spLocks noGrp="1"/>
          </p:cNvSpPr>
          <p:nvPr>
            <p:ph type="title"/>
          </p:nvPr>
        </p:nvSpPr>
        <p:spPr>
          <a:xfrm>
            <a:off x="4572000" y="777875"/>
            <a:ext cx="4058920" cy="1793875"/>
          </a:xfrm>
        </p:spPr>
        <p:txBody>
          <a:bodyPr anchor="ctr" anchorCtr="0">
            <a:normAutofit/>
          </a:bodyPr>
          <a:lstStyle>
            <a:lvl1pPr>
              <a:defRPr sz="3200">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4572000" y="2571750"/>
            <a:ext cx="4058920" cy="215650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904875" y="0"/>
            <a:ext cx="3667125" cy="5143500"/>
          </a:xfrm>
        </p:spPr>
        <p:txBody>
          <a:bodyPr/>
          <a:lstStyle/>
          <a:p>
            <a:r>
              <a:rPr lang="fr-FR"/>
              <a:t>Cliquez sur l'icône pour ajouter une image</a:t>
            </a:r>
          </a:p>
        </p:txBody>
      </p:sp>
      <p:sp>
        <p:nvSpPr>
          <p:cNvPr id="13" name="Espace réservé du pied de page 12"/>
          <p:cNvSpPr>
            <a:spLocks noGrp="1"/>
          </p:cNvSpPr>
          <p:nvPr>
            <p:ph type="ftr" sz="quarter" idx="15"/>
          </p:nvPr>
        </p:nvSpPr>
        <p:spPr/>
        <p:txBody>
          <a:bodyPr/>
          <a:lstStyle>
            <a:lvl1pPr marL="0" marR="0" indent="0" algn="r" defTabSz="685800" rtl="0" eaLnBrk="1" fontAlgn="auto" latinLnBrk="0" hangingPunct="1">
              <a:lnSpc>
                <a:spcPct val="100000"/>
              </a:lnSpc>
              <a:spcBef>
                <a:spcPts val="0"/>
              </a:spcBef>
              <a:spcAft>
                <a:spcPts val="0"/>
              </a:spcAft>
              <a:buClrTx/>
              <a:buSzTx/>
              <a:buFontTx/>
              <a:buNone/>
              <a:tabLst/>
              <a:defRPr>
                <a:solidFill>
                  <a:schemeClr val="bg1"/>
                </a:solidFill>
              </a:defRPr>
            </a:lvl1pPr>
          </a:lstStyle>
          <a:p>
            <a:r>
              <a:rPr lang="fr-FR" dirty="0"/>
              <a:t>Emad Oveisi</a:t>
            </a:r>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
        <p:nvSpPr>
          <p:cNvPr id="11" name="Date Placeholder 3"/>
          <p:cNvSpPr>
            <a:spLocks noGrp="1"/>
          </p:cNvSpPr>
          <p:nvPr>
            <p:ph type="dt" sz="half" idx="4294967295"/>
          </p:nvPr>
        </p:nvSpPr>
        <p:spPr>
          <a:xfrm rot="16200000">
            <a:off x="-1221413" y="2778452"/>
            <a:ext cx="3341052" cy="911524"/>
          </a:xfrm>
          <a:prstGeom prst="rect">
            <a:avLst/>
          </a:prstGeom>
        </p:spPr>
        <p:txBody>
          <a:bodyPr vert="horz" lIns="91440" tIns="45720" rIns="91440" bIns="45720" rtlCol="0" anchor="ctr"/>
          <a:lstStyle>
            <a:lvl1pPr marL="0" marR="0" indent="0" algn="l" defTabSz="685800" rtl="0" eaLnBrk="1" fontAlgn="auto" latinLnBrk="0" hangingPunct="1">
              <a:lnSpc>
                <a:spcPct val="100000"/>
              </a:lnSpc>
              <a:spcBef>
                <a:spcPts val="0"/>
              </a:spcBef>
              <a:spcAft>
                <a:spcPts val="0"/>
              </a:spcAft>
              <a:buClrTx/>
              <a:buSzTx/>
              <a:buFontTx/>
              <a:buNone/>
              <a:tabLst/>
              <a:defRPr sz="700">
                <a:solidFill>
                  <a:schemeClr val="accent1"/>
                </a:solidFill>
                <a:latin typeface="Arial" panose="020B0604020202020204" pitchFamily="34" charset="0"/>
              </a:defRPr>
            </a:lvl1pPr>
          </a:lstStyle>
          <a:p>
            <a:r>
              <a:rPr lang="fr-CH">
                <a:solidFill>
                  <a:srgbClr val="E30613"/>
                </a:solidFill>
              </a:rPr>
              <a:t>MSE637 | Imaging modes in TEM</a:t>
            </a:r>
            <a:endParaRPr lang="fr-FR" dirty="0">
              <a:solidFill>
                <a:srgbClr val="E30613"/>
              </a:solidFill>
            </a:endParaRPr>
          </a:p>
        </p:txBody>
      </p:sp>
    </p:spTree>
    <p:extLst>
      <p:ext uri="{BB962C8B-B14F-4D97-AF65-F5344CB8AC3E}">
        <p14:creationId xmlns:p14="http://schemas.microsoft.com/office/powerpoint/2010/main" val="945584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Espace réservé du pied de page 5">
            <a:extLst>
              <a:ext uri="{FF2B5EF4-FFF2-40B4-BE49-F238E27FC236}">
                <a16:creationId xmlns:a16="http://schemas.microsoft.com/office/drawing/2014/main" id="{5F9CFC1D-0B2A-0A4E-9C0D-682EECA55703}"/>
              </a:ext>
            </a:extLst>
          </p:cNvPr>
          <p:cNvSpPr>
            <a:spLocks noGrp="1"/>
          </p:cNvSpPr>
          <p:nvPr>
            <p:ph type="ftr" sz="quarter" idx="11"/>
          </p:nvPr>
        </p:nvSpPr>
        <p:spPr>
          <a:xfrm rot="16200000">
            <a:off x="7115989" y="1874064"/>
            <a:ext cx="3543260" cy="512762"/>
          </a:xfrm>
        </p:spPr>
        <p:txBody>
          <a:bodyPr/>
          <a:lstStyle/>
          <a:p>
            <a:r>
              <a:rPr lang="fr-FR" dirty="0"/>
              <a:t>Emad Oveisi</a:t>
            </a:r>
          </a:p>
        </p:txBody>
      </p:sp>
      <p:sp>
        <p:nvSpPr>
          <p:cNvPr id="3" name="Espace réservé du numéro de diapositive 6">
            <a:extLst>
              <a:ext uri="{FF2B5EF4-FFF2-40B4-BE49-F238E27FC236}">
                <a16:creationId xmlns:a16="http://schemas.microsoft.com/office/drawing/2014/main" id="{56622065-A833-2340-B0FD-ACB065A3B8CF}"/>
              </a:ext>
            </a:extLst>
          </p:cNvPr>
          <p:cNvSpPr>
            <a:spLocks noGrp="1"/>
          </p:cNvSpPr>
          <p:nvPr>
            <p:ph type="sldNum" sz="quarter" idx="12"/>
          </p:nvPr>
        </p:nvSpPr>
        <p:spPr>
          <a:xfrm>
            <a:off x="8631238" y="195263"/>
            <a:ext cx="512762" cy="163552"/>
          </a:xfrm>
        </p:spPr>
        <p:txBody>
          <a:bodyPr/>
          <a:lstStyle/>
          <a:p>
            <a:fld id="{E1E1CD7C-2161-7D43-862E-CE4C333CD873}" type="slidenum">
              <a:rPr lang="fr-FR" smtClean="0"/>
              <a:pPr/>
              <a:t>‹#›</a:t>
            </a:fld>
            <a:endParaRPr lang="fr-FR" dirty="0"/>
          </a:p>
        </p:txBody>
      </p:sp>
      <p:sp>
        <p:nvSpPr>
          <p:cNvPr id="5" name="Date Placeholder 3"/>
          <p:cNvSpPr>
            <a:spLocks noGrp="1"/>
          </p:cNvSpPr>
          <p:nvPr>
            <p:ph type="dt" sz="half" idx="4294967295"/>
          </p:nvPr>
        </p:nvSpPr>
        <p:spPr>
          <a:xfrm rot="16200000">
            <a:off x="-1221413" y="2778452"/>
            <a:ext cx="3341052" cy="911524"/>
          </a:xfrm>
          <a:prstGeom prst="rect">
            <a:avLst/>
          </a:prstGeom>
        </p:spPr>
        <p:txBody>
          <a:bodyPr vert="horz" lIns="91440" tIns="45720" rIns="91440" bIns="45720" rtlCol="0" anchor="ctr"/>
          <a:lstStyle>
            <a:lvl1pPr marL="0" marR="0" indent="0" algn="l" defTabSz="685800" rtl="0" eaLnBrk="1" fontAlgn="auto" latinLnBrk="0" hangingPunct="1">
              <a:lnSpc>
                <a:spcPct val="100000"/>
              </a:lnSpc>
              <a:spcBef>
                <a:spcPts val="0"/>
              </a:spcBef>
              <a:spcAft>
                <a:spcPts val="0"/>
              </a:spcAft>
              <a:buClrTx/>
              <a:buSzTx/>
              <a:buFontTx/>
              <a:buNone/>
              <a:tabLst/>
              <a:defRPr sz="700">
                <a:solidFill>
                  <a:schemeClr val="accent1"/>
                </a:solidFill>
                <a:latin typeface="Arial" panose="020B0604020202020204" pitchFamily="34" charset="0"/>
              </a:defRPr>
            </a:lvl1pPr>
          </a:lstStyle>
          <a:p>
            <a:r>
              <a:rPr lang="fr-CH">
                <a:solidFill>
                  <a:srgbClr val="E30613"/>
                </a:solidFill>
              </a:rPr>
              <a:t>MSE637 | Imaging modes in TEM</a:t>
            </a:r>
            <a:endParaRPr lang="fr-FR" dirty="0">
              <a:solidFill>
                <a:srgbClr val="E30613"/>
              </a:solidFill>
            </a:endParaRPr>
          </a:p>
        </p:txBody>
      </p:sp>
    </p:spTree>
    <p:extLst>
      <p:ext uri="{BB962C8B-B14F-4D97-AF65-F5344CB8AC3E}">
        <p14:creationId xmlns:p14="http://schemas.microsoft.com/office/powerpoint/2010/main" val="36100401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4875" y="131032"/>
            <a:ext cx="3667125" cy="1072753"/>
          </a:xfrm>
          <a:prstGeom prst="rect">
            <a:avLst/>
          </a:prstGeom>
        </p:spPr>
        <p:txBody>
          <a:bodyPr vert="horz" lIns="180000" tIns="0" rIns="72000" bIns="4680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904875" y="1563688"/>
            <a:ext cx="7726363" cy="3386772"/>
          </a:xfrm>
          <a:prstGeom prst="rect">
            <a:avLst/>
          </a:prstGeom>
        </p:spPr>
        <p:txBody>
          <a:bodyPr vert="horz" lIns="180000" tIns="45720" rIns="91440" bIns="45720" rtlCol="0">
            <a:normAutofit/>
          </a:bodyPr>
          <a:lstStyle/>
          <a:p>
            <a:pPr lvl="0"/>
            <a:r>
              <a:rPr lang="fr-FR" dirty="0"/>
              <a:t>Modifier les styles du texte du masque</a:t>
            </a:r>
          </a:p>
          <a:p>
            <a:pPr lvl="1"/>
            <a:r>
              <a:rPr lang="fr-FR" dirty="0"/>
              <a:t>Deuxième niveau</a:t>
            </a:r>
          </a:p>
          <a:p>
            <a:pPr lvl="2"/>
            <a:r>
              <a:rPr lang="fr-FR" dirty="0"/>
              <a:t>Troisième niveau
Quatrième niveau
Cinquième niveau</a:t>
            </a:r>
            <a:endParaRPr lang="en-US" dirty="0"/>
          </a:p>
        </p:txBody>
      </p:sp>
      <p:sp>
        <p:nvSpPr>
          <p:cNvPr id="5" name="Footer Placeholder 4"/>
          <p:cNvSpPr>
            <a:spLocks noGrp="1"/>
          </p:cNvSpPr>
          <p:nvPr>
            <p:ph type="ftr" sz="quarter" idx="3"/>
          </p:nvPr>
        </p:nvSpPr>
        <p:spPr>
          <a:xfrm rot="16200000">
            <a:off x="7115989" y="1874064"/>
            <a:ext cx="3543260" cy="512762"/>
          </a:xfrm>
          <a:prstGeom prst="rect">
            <a:avLst/>
          </a:prstGeom>
        </p:spPr>
        <p:txBody>
          <a:bodyPr vert="horz" lIns="91440" tIns="45720" rIns="91440" bIns="45720" rtlCol="0" anchor="ctr"/>
          <a:lstStyle>
            <a:lvl1pPr algn="r">
              <a:defRPr sz="700">
                <a:solidFill>
                  <a:schemeClr val="tx1"/>
                </a:solidFill>
                <a:latin typeface="Arial" panose="020B0604020202020204" pitchFamily="34" charset="0"/>
              </a:defRPr>
            </a:lvl1pPr>
          </a:lstStyle>
          <a:p>
            <a:r>
              <a:rPr lang="fr-FR" dirty="0"/>
              <a:t>Emad Oveisi</a:t>
            </a:r>
          </a:p>
        </p:txBody>
      </p:sp>
      <p:sp>
        <p:nvSpPr>
          <p:cNvPr id="6" name="Slide Number Placeholder 5"/>
          <p:cNvSpPr>
            <a:spLocks noGrp="1"/>
          </p:cNvSpPr>
          <p:nvPr>
            <p:ph type="sldNum" sz="quarter" idx="4"/>
          </p:nvPr>
        </p:nvSpPr>
        <p:spPr>
          <a:xfrm>
            <a:off x="8631238" y="195263"/>
            <a:ext cx="512762" cy="163552"/>
          </a:xfrm>
          <a:prstGeom prst="rect">
            <a:avLst/>
          </a:prstGeom>
        </p:spPr>
        <p:txBody>
          <a:bodyPr vert="horz" lIns="90000" tIns="0" rIns="90000" bIns="0" rtlCol="0" anchor="t"/>
          <a:lstStyle>
            <a:lvl1pPr algn="ctr">
              <a:defRPr sz="700" b="1">
                <a:solidFill>
                  <a:schemeClr val="tx1"/>
                </a:solidFill>
                <a:latin typeface="+mj-lt"/>
              </a:defRPr>
            </a:lvl1pPr>
          </a:lstStyle>
          <a:p>
            <a:fld id="{E1E1CD7C-2161-7D43-862E-CE4C333CD873}" type="slidenum">
              <a:rPr lang="fr-FR" smtClean="0"/>
              <a:pPr/>
              <a:t>‹#›</a:t>
            </a:fld>
            <a:endParaRPr lang="fr-FR" dirty="0"/>
          </a:p>
        </p:txBody>
      </p:sp>
      <p:pic>
        <p:nvPicPr>
          <p:cNvPr id="13" name="Image 12">
            <a:extLst>
              <a:ext uri="{FF2B5EF4-FFF2-40B4-BE49-F238E27FC236}">
                <a16:creationId xmlns:a16="http://schemas.microsoft.com/office/drawing/2014/main" id="{717E6E68-87EB-C34E-85D5-C26372DFEC99}"/>
              </a:ext>
            </a:extLst>
          </p:cNvPr>
          <p:cNvPicPr>
            <a:picLocks noChangeAspect="1"/>
          </p:cNvPicPr>
          <p:nvPr/>
        </p:nvPicPr>
        <p:blipFill>
          <a:blip r:embed="rId7"/>
          <a:stretch>
            <a:fillRect/>
          </a:stretch>
        </p:blipFill>
        <p:spPr>
          <a:xfrm>
            <a:off x="130273" y="132334"/>
            <a:ext cx="653952" cy="283022"/>
          </a:xfrm>
          <a:prstGeom prst="rect">
            <a:avLst/>
          </a:prstGeom>
        </p:spPr>
      </p:pic>
      <p:sp>
        <p:nvSpPr>
          <p:cNvPr id="14" name="Rectangle 13">
            <a:extLst>
              <a:ext uri="{FF2B5EF4-FFF2-40B4-BE49-F238E27FC236}">
                <a16:creationId xmlns:a16="http://schemas.microsoft.com/office/drawing/2014/main" id="{75D7A1C0-94CD-D94F-A99F-21847E542637}"/>
              </a:ext>
            </a:extLst>
          </p:cNvPr>
          <p:cNvSpPr/>
          <p:nvPr/>
        </p:nvSpPr>
        <p:spPr>
          <a:xfrm rot="16200000">
            <a:off x="430003" y="4897709"/>
            <a:ext cx="45719" cy="597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Arial" panose="020B0604020202020204" pitchFamily="34" charset="0"/>
            </a:endParaRPr>
          </a:p>
        </p:txBody>
      </p:sp>
      <p:sp>
        <p:nvSpPr>
          <p:cNvPr id="9" name="Date Placeholder 3"/>
          <p:cNvSpPr>
            <a:spLocks noGrp="1"/>
          </p:cNvSpPr>
          <p:nvPr>
            <p:ph type="dt" sz="half" idx="2"/>
          </p:nvPr>
        </p:nvSpPr>
        <p:spPr>
          <a:xfrm rot="16200000">
            <a:off x="-1221413" y="2778452"/>
            <a:ext cx="3341052" cy="911524"/>
          </a:xfrm>
          <a:prstGeom prst="rect">
            <a:avLst/>
          </a:prstGeom>
        </p:spPr>
        <p:txBody>
          <a:bodyPr vert="horz" lIns="91440" tIns="45720" rIns="91440" bIns="45720" rtlCol="0" anchor="ctr"/>
          <a:lstStyle>
            <a:lvl1pPr marL="0" marR="0" indent="0" algn="l" defTabSz="685800" rtl="0" eaLnBrk="1" fontAlgn="auto" latinLnBrk="0" hangingPunct="1">
              <a:lnSpc>
                <a:spcPct val="100000"/>
              </a:lnSpc>
              <a:spcBef>
                <a:spcPts val="0"/>
              </a:spcBef>
              <a:spcAft>
                <a:spcPts val="0"/>
              </a:spcAft>
              <a:buClrTx/>
              <a:buSzTx/>
              <a:buFontTx/>
              <a:buNone/>
              <a:tabLst/>
              <a:defRPr sz="700">
                <a:solidFill>
                  <a:schemeClr val="accent1"/>
                </a:solidFill>
                <a:latin typeface="Arial" panose="020B0604020202020204" pitchFamily="34" charset="0"/>
              </a:defRPr>
            </a:lvl1pPr>
          </a:lstStyle>
          <a:p>
            <a:r>
              <a:rPr lang="fr-CH">
                <a:solidFill>
                  <a:srgbClr val="E30613"/>
                </a:solidFill>
              </a:rPr>
              <a:t>MSE637 | Imaging modes in TEM</a:t>
            </a:r>
            <a:endParaRPr lang="fr-FR" dirty="0">
              <a:solidFill>
                <a:srgbClr val="E30613"/>
              </a:solidFill>
            </a:endParaRPr>
          </a:p>
        </p:txBody>
      </p:sp>
    </p:spTree>
    <p:extLst>
      <p:ext uri="{BB962C8B-B14F-4D97-AF65-F5344CB8AC3E}">
        <p14:creationId xmlns:p14="http://schemas.microsoft.com/office/powerpoint/2010/main" val="3569486836"/>
      </p:ext>
    </p:extLst>
  </p:cSld>
  <p:clrMap bg1="lt1" tx1="dk1" bg2="lt2" tx2="dk2" accent1="accent1" accent2="accent2" accent3="accent3" accent4="accent4" accent5="accent5" accent6="accent6" hlink="hlink" folHlink="folHlink"/>
  <p:sldLayoutIdLst>
    <p:sldLayoutId id="2147483687" r:id="rId1"/>
    <p:sldLayoutId id="2147483667" r:id="rId2"/>
    <p:sldLayoutId id="2147483684" r:id="rId3"/>
    <p:sldLayoutId id="2147483686" r:id="rId4"/>
    <p:sldLayoutId id="2147483688" r:id="rId5"/>
  </p:sldLayoutIdLst>
  <p:hf hdr="0"/>
  <p:txStyles>
    <p:titleStyle>
      <a:lvl1pPr algn="l" defTabSz="685800" rtl="0" eaLnBrk="1" latinLnBrk="0" hangingPunct="1">
        <a:lnSpc>
          <a:spcPct val="90000"/>
        </a:lnSpc>
        <a:spcBef>
          <a:spcPct val="0"/>
        </a:spcBef>
        <a:buNone/>
        <a:defRPr sz="3200" b="1" i="0" kern="1000" spc="-70" baseline="0">
          <a:solidFill>
            <a:schemeClr val="tx1"/>
          </a:solidFill>
          <a:latin typeface="Franklin Gothic Demi Cond" panose="020B0706030402020204" pitchFamily="34" charset="0"/>
          <a:ea typeface="Roboto Black" panose="02000000000000000000" pitchFamily="2" charset="0"/>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126" userDrawn="1">
          <p15:clr>
            <a:srgbClr val="F26B43"/>
          </p15:clr>
        </p15:guide>
        <p15:guide id="3" pos="5602" userDrawn="1">
          <p15:clr>
            <a:srgbClr val="F26B43"/>
          </p15:clr>
        </p15:guide>
        <p15:guide id="4" pos="2880" userDrawn="1">
          <p15:clr>
            <a:srgbClr val="F26B43"/>
          </p15:clr>
        </p15:guide>
        <p15:guide id="5" orient="horz" pos="123" userDrawn="1">
          <p15:clr>
            <a:srgbClr val="F26B43"/>
          </p15:clr>
        </p15:guide>
        <p15:guide id="6" orient="horz" pos="3117" userDrawn="1">
          <p15:clr>
            <a:srgbClr val="F26B43"/>
          </p15:clr>
        </p15:guide>
        <p15:guide id="7" pos="570" userDrawn="1">
          <p15:clr>
            <a:srgbClr val="F26B43"/>
          </p15:clr>
        </p15:guide>
        <p15:guide id="8" pos="1155" userDrawn="1">
          <p15:clr>
            <a:srgbClr val="F26B43"/>
          </p15:clr>
        </p15:guide>
        <p15:guide id="9" pos="1728" userDrawn="1">
          <p15:clr>
            <a:srgbClr val="F26B43"/>
          </p15:clr>
        </p15:guide>
        <p15:guide id="10" pos="2304" userDrawn="1">
          <p15:clr>
            <a:srgbClr val="F26B43"/>
          </p15:clr>
        </p15:guide>
        <p15:guide id="11" pos="3456" userDrawn="1">
          <p15:clr>
            <a:srgbClr val="F26B43"/>
          </p15:clr>
        </p15:guide>
        <p15:guide id="12" pos="4035" userDrawn="1">
          <p15:clr>
            <a:srgbClr val="F26B43"/>
          </p15:clr>
        </p15:guide>
        <p15:guide id="13" pos="4608" userDrawn="1">
          <p15:clr>
            <a:srgbClr val="F26B43"/>
          </p15:clr>
        </p15:guide>
        <p15:guide id="14" pos="5180" userDrawn="1">
          <p15:clr>
            <a:srgbClr val="F26B43"/>
          </p15:clr>
        </p15:guide>
        <p15:guide id="15" orient="horz" pos="490" userDrawn="1">
          <p15:clr>
            <a:srgbClr val="F26B43"/>
          </p15:clr>
        </p15:guide>
        <p15:guide id="16" orient="horz" pos="985" userDrawn="1">
          <p15:clr>
            <a:srgbClr val="F26B43"/>
          </p15:clr>
        </p15:guide>
        <p15:guide id="17" orient="horz" pos="1475" userDrawn="1">
          <p15:clr>
            <a:srgbClr val="F26B43"/>
          </p15:clr>
        </p15:guide>
        <p15:guide id="18" orient="horz" pos="1962" userDrawn="1">
          <p15:clr>
            <a:srgbClr val="F26B43"/>
          </p15:clr>
        </p15:guide>
        <p15:guide id="19" orient="horz" pos="2458" userDrawn="1">
          <p15:clr>
            <a:srgbClr val="F26B43"/>
          </p15:clr>
        </p15:guide>
        <p15:guide id="20" orient="horz" pos="2950" userDrawn="1">
          <p15:clr>
            <a:srgbClr val="F26B43"/>
          </p15:clr>
        </p15:guide>
        <p15:guide id="21" pos="5437" userDrawn="1">
          <p15:clr>
            <a:srgbClr val="F26B43"/>
          </p15:clr>
        </p15:guide>
        <p15:guide id="22" orient="horz" userDrawn="1">
          <p15:clr>
            <a:srgbClr val="F26B43"/>
          </p15:clr>
        </p15:guide>
        <p15:guide id="23" pos="5760" userDrawn="1">
          <p15:clr>
            <a:srgbClr val="F26B43"/>
          </p15:clr>
        </p15:guide>
        <p15:guide id="24" orient="horz" pos="3240" userDrawn="1">
          <p15:clr>
            <a:srgbClr val="F26B43"/>
          </p15:clr>
        </p15:guide>
        <p15:guide id="2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ov"/><Relationship Id="rId7" Type="http://schemas.openxmlformats.org/officeDocument/2006/relationships/image" Target="../media/image4.jpe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png"/><Relationship Id="rId5" Type="http://schemas.openxmlformats.org/officeDocument/2006/relationships/slideLayout" Target="../slideLayouts/slideLayout5.xml"/><Relationship Id="rId4" Type="http://schemas.openxmlformats.org/officeDocument/2006/relationships/video" Target="../media/media2.mov"/><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Layout" Target="../slideLayouts/slideLayout5.xml"/><Relationship Id="rId7" Type="http://schemas.openxmlformats.org/officeDocument/2006/relationships/image" Target="../media/image11.jpg"/><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image" Target="../media/image10.jpg"/><Relationship Id="rId5" Type="http://schemas.openxmlformats.org/officeDocument/2006/relationships/image" Target="../media/image9.jpg"/><Relationship Id="rId10" Type="http://schemas.openxmlformats.org/officeDocument/2006/relationships/image" Target="../media/image14.png"/><Relationship Id="rId4" Type="http://schemas.openxmlformats.org/officeDocument/2006/relationships/image" Target="../media/image8.jpg"/><Relationship Id="rId9"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6F21C7-56BC-A74B-BA53-D2D4021D16E5}"/>
              </a:ext>
            </a:extLst>
          </p:cNvPr>
          <p:cNvSpPr>
            <a:spLocks noGrp="1"/>
          </p:cNvSpPr>
          <p:nvPr>
            <p:ph type="title"/>
          </p:nvPr>
        </p:nvSpPr>
        <p:spPr/>
        <p:txBody>
          <a:bodyPr/>
          <a:lstStyle/>
          <a:p>
            <a:r>
              <a:rPr lang="en-US" dirty="0"/>
              <a:t>Transmission Electron Microscopy (TEM)</a:t>
            </a:r>
          </a:p>
        </p:txBody>
      </p:sp>
      <p:sp>
        <p:nvSpPr>
          <p:cNvPr id="3" name="Espace réservé du texte 2">
            <a:extLst>
              <a:ext uri="{FF2B5EF4-FFF2-40B4-BE49-F238E27FC236}">
                <a16:creationId xmlns:a16="http://schemas.microsoft.com/office/drawing/2014/main" id="{50E3DCC4-356B-A340-9BF5-39AD9E375463}"/>
              </a:ext>
            </a:extLst>
          </p:cNvPr>
          <p:cNvSpPr>
            <a:spLocks noGrp="1"/>
          </p:cNvSpPr>
          <p:nvPr>
            <p:ph type="body" idx="1"/>
          </p:nvPr>
        </p:nvSpPr>
        <p:spPr>
          <a:xfrm>
            <a:off x="4572000" y="2916653"/>
            <a:ext cx="4058920" cy="2156508"/>
          </a:xfrm>
        </p:spPr>
        <p:txBody>
          <a:bodyPr/>
          <a:lstStyle/>
          <a:p>
            <a:r>
              <a:rPr lang="en-GB" dirty="0"/>
              <a:t>CH-633</a:t>
            </a:r>
          </a:p>
          <a:p>
            <a:endParaRPr lang="en-GB" dirty="0"/>
          </a:p>
        </p:txBody>
      </p:sp>
      <p:sp>
        <p:nvSpPr>
          <p:cNvPr id="5" name="Espace réservé de la date 4">
            <a:extLst>
              <a:ext uri="{FF2B5EF4-FFF2-40B4-BE49-F238E27FC236}">
                <a16:creationId xmlns:a16="http://schemas.microsoft.com/office/drawing/2014/main" id="{D880124D-0355-C54B-9126-82BC6AB6B368}"/>
              </a:ext>
            </a:extLst>
          </p:cNvPr>
          <p:cNvSpPr>
            <a:spLocks noGrp="1"/>
          </p:cNvSpPr>
          <p:nvPr>
            <p:ph type="dt" sz="half" idx="4294967295"/>
          </p:nvPr>
        </p:nvSpPr>
        <p:spPr>
          <a:xfrm rot="16200000">
            <a:off x="-1221413" y="2778452"/>
            <a:ext cx="3341052" cy="911524"/>
          </a:xfrm>
        </p:spPr>
        <p:txBody>
          <a:bodyPr/>
          <a:lstStyle/>
          <a:p>
            <a:r>
              <a:rPr lang="en-US" dirty="0"/>
              <a:t>Advanced solid state and surface characterization</a:t>
            </a:r>
          </a:p>
        </p:txBody>
      </p:sp>
      <p:sp>
        <p:nvSpPr>
          <p:cNvPr id="6" name="Espace réservé du pied de page 5">
            <a:extLst>
              <a:ext uri="{FF2B5EF4-FFF2-40B4-BE49-F238E27FC236}">
                <a16:creationId xmlns:a16="http://schemas.microsoft.com/office/drawing/2014/main" id="{BA9178B4-D530-1544-B47E-4E68F0889249}"/>
              </a:ext>
            </a:extLst>
          </p:cNvPr>
          <p:cNvSpPr>
            <a:spLocks noGrp="1"/>
          </p:cNvSpPr>
          <p:nvPr>
            <p:ph type="ftr" sz="quarter" idx="15"/>
          </p:nvPr>
        </p:nvSpPr>
        <p:spPr/>
        <p:txBody>
          <a:bodyPr/>
          <a:lstStyle/>
          <a:p>
            <a:r>
              <a:rPr lang="fr-FR" dirty="0"/>
              <a:t>Emad Oveisi</a:t>
            </a:r>
          </a:p>
        </p:txBody>
      </p:sp>
      <p:sp>
        <p:nvSpPr>
          <p:cNvPr id="8" name="TextBox 7"/>
          <p:cNvSpPr txBox="1"/>
          <p:nvPr/>
        </p:nvSpPr>
        <p:spPr>
          <a:xfrm>
            <a:off x="7999092" y="3492085"/>
            <a:ext cx="184666" cy="300082"/>
          </a:xfrm>
          <a:prstGeom prst="rect">
            <a:avLst/>
          </a:prstGeom>
          <a:noFill/>
        </p:spPr>
        <p:txBody>
          <a:bodyPr wrap="none" rtlCol="0">
            <a:spAutoFit/>
          </a:bodyPr>
          <a:lstStyle/>
          <a:p>
            <a:endParaRPr lang="en-US" dirty="0"/>
          </a:p>
        </p:txBody>
      </p:sp>
      <p:pic>
        <p:nvPicPr>
          <p:cNvPr id="21" name="Picture Placeholder 20">
            <a:extLst>
              <a:ext uri="{FF2B5EF4-FFF2-40B4-BE49-F238E27FC236}">
                <a16:creationId xmlns:a16="http://schemas.microsoft.com/office/drawing/2014/main" id="{BC719FAC-FCC1-D944-9BC5-A451AF69ABA8}"/>
              </a:ext>
            </a:extLst>
          </p:cNvPr>
          <p:cNvPicPr>
            <a:picLocks noGrp="1" noChangeAspect="1"/>
          </p:cNvPicPr>
          <p:nvPr>
            <p:ph type="pic" sz="quarter" idx="13"/>
          </p:nvPr>
        </p:nvPicPr>
        <p:blipFill>
          <a:blip r:embed="rId3">
            <a:grayscl/>
          </a:blip>
          <a:srcRect l="11875" r="11875"/>
          <a:stretch>
            <a:fillRect/>
          </a:stretch>
        </p:blipFill>
        <p:spPr>
          <a:xfrm>
            <a:off x="904875" y="0"/>
            <a:ext cx="3667125" cy="5143500"/>
          </a:xfrm>
        </p:spPr>
      </p:pic>
    </p:spTree>
    <p:extLst>
      <p:ext uri="{BB962C8B-B14F-4D97-AF65-F5344CB8AC3E}">
        <p14:creationId xmlns:p14="http://schemas.microsoft.com/office/powerpoint/2010/main" val="863660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D587E9E-0BFC-0047-802A-58181E0C633C}"/>
              </a:ext>
            </a:extLst>
          </p:cNvPr>
          <p:cNvSpPr>
            <a:spLocks noGrp="1"/>
          </p:cNvSpPr>
          <p:nvPr>
            <p:ph type="ftr" sz="quarter" idx="11"/>
          </p:nvPr>
        </p:nvSpPr>
        <p:spPr/>
        <p:txBody>
          <a:bodyPr/>
          <a:lstStyle/>
          <a:p>
            <a:r>
              <a:rPr lang="fr-FR"/>
              <a:t>Emad Oveisi</a:t>
            </a:r>
            <a:endParaRPr lang="fr-FR" dirty="0"/>
          </a:p>
        </p:txBody>
      </p:sp>
      <p:sp>
        <p:nvSpPr>
          <p:cNvPr id="3" name="Slide Number Placeholder 2">
            <a:extLst>
              <a:ext uri="{FF2B5EF4-FFF2-40B4-BE49-F238E27FC236}">
                <a16:creationId xmlns:a16="http://schemas.microsoft.com/office/drawing/2014/main" id="{78D89BCB-8B6D-C044-8038-B15918447783}"/>
              </a:ext>
            </a:extLst>
          </p:cNvPr>
          <p:cNvSpPr>
            <a:spLocks noGrp="1"/>
          </p:cNvSpPr>
          <p:nvPr>
            <p:ph type="sldNum" sz="quarter" idx="12"/>
          </p:nvPr>
        </p:nvSpPr>
        <p:spPr/>
        <p:txBody>
          <a:bodyPr/>
          <a:lstStyle/>
          <a:p>
            <a:fld id="{E1E1CD7C-2161-7D43-862E-CE4C333CD873}" type="slidenum">
              <a:rPr lang="fr-FR" smtClean="0"/>
              <a:pPr/>
              <a:t>2</a:t>
            </a:fld>
            <a:endParaRPr lang="fr-FR" dirty="0"/>
          </a:p>
        </p:txBody>
      </p:sp>
      <p:sp>
        <p:nvSpPr>
          <p:cNvPr id="4" name="Date Placeholder 3">
            <a:extLst>
              <a:ext uri="{FF2B5EF4-FFF2-40B4-BE49-F238E27FC236}">
                <a16:creationId xmlns:a16="http://schemas.microsoft.com/office/drawing/2014/main" id="{9ACBFC17-077E-0B49-8BBA-D9E4D58C4A78}"/>
              </a:ext>
            </a:extLst>
          </p:cNvPr>
          <p:cNvSpPr>
            <a:spLocks noGrp="1"/>
          </p:cNvSpPr>
          <p:nvPr>
            <p:ph type="dt" sz="half" idx="4294967295"/>
          </p:nvPr>
        </p:nvSpPr>
        <p:spPr/>
        <p:txBody>
          <a:bodyPr/>
          <a:lstStyle/>
          <a:p>
            <a:r>
              <a:rPr lang="en-US" dirty="0"/>
              <a:t>TEM techniques</a:t>
            </a:r>
          </a:p>
        </p:txBody>
      </p:sp>
      <p:pic>
        <p:nvPicPr>
          <p:cNvPr id="5" name="Picture 4" descr="E:\EOveisi\04.07.12\Condition1\3\Acquire HAADF.tif">
            <a:extLst>
              <a:ext uri="{FF2B5EF4-FFF2-40B4-BE49-F238E27FC236}">
                <a16:creationId xmlns:a16="http://schemas.microsoft.com/office/drawing/2014/main" id="{41174469-C9F7-A04B-9AFB-966590D89FF6}"/>
              </a:ext>
            </a:extLst>
          </p:cNvPr>
          <p:cNvPicPr>
            <a:picLocks noChangeAspect="1" noChangeArrowheads="1"/>
          </p:cNvPicPr>
          <p:nvPr/>
        </p:nvPicPr>
        <p:blipFill>
          <a:blip r:embed="rId6" cstate="print">
            <a:lum bright="-10000" contrast="30000"/>
          </a:blip>
          <a:srcRect t="8333"/>
          <a:stretch>
            <a:fillRect/>
          </a:stretch>
        </p:blipFill>
        <p:spPr bwMode="auto">
          <a:xfrm>
            <a:off x="902907" y="2647072"/>
            <a:ext cx="2260485" cy="2072297"/>
          </a:xfrm>
          <a:prstGeom prst="rect">
            <a:avLst/>
          </a:prstGeom>
          <a:noFill/>
          <a:ln w="19050">
            <a:solidFill>
              <a:schemeClr val="tx1"/>
            </a:solidFill>
            <a:miter lim="800000"/>
            <a:headEnd/>
            <a:tailEnd/>
          </a:ln>
        </p:spPr>
      </p:pic>
      <p:sp>
        <p:nvSpPr>
          <p:cNvPr id="6" name="TextBox 5">
            <a:extLst>
              <a:ext uri="{FF2B5EF4-FFF2-40B4-BE49-F238E27FC236}">
                <a16:creationId xmlns:a16="http://schemas.microsoft.com/office/drawing/2014/main" id="{109F662B-A4D1-6945-B975-52821E833BA8}"/>
              </a:ext>
            </a:extLst>
          </p:cNvPr>
          <p:cNvSpPr txBox="1"/>
          <p:nvPr/>
        </p:nvSpPr>
        <p:spPr>
          <a:xfrm>
            <a:off x="1548795" y="4743317"/>
            <a:ext cx="1494825" cy="300082"/>
          </a:xfrm>
          <a:prstGeom prst="rect">
            <a:avLst/>
          </a:prstGeom>
          <a:noFill/>
        </p:spPr>
        <p:txBody>
          <a:bodyPr wrap="square" rtlCol="0">
            <a:spAutoFit/>
          </a:bodyPr>
          <a:lstStyle/>
          <a:p>
            <a:r>
              <a:rPr lang="en-US" dirty="0"/>
              <a:t>2D image</a:t>
            </a:r>
          </a:p>
        </p:txBody>
      </p:sp>
      <p:pic>
        <p:nvPicPr>
          <p:cNvPr id="7" name="Picture 2" descr="http://www.cell.com/cms/attachment/540593/3771264/gr1.jpg">
            <a:extLst>
              <a:ext uri="{FF2B5EF4-FFF2-40B4-BE49-F238E27FC236}">
                <a16:creationId xmlns:a16="http://schemas.microsoft.com/office/drawing/2014/main" id="{89A75C5F-321A-104A-8751-86AE13D51185}"/>
              </a:ext>
            </a:extLst>
          </p:cNvPr>
          <p:cNvPicPr>
            <a:picLocks noChangeAspect="1" noChangeArrowheads="1"/>
          </p:cNvPicPr>
          <p:nvPr/>
        </p:nvPicPr>
        <p:blipFill>
          <a:blip r:embed="rId7" cstate="print"/>
          <a:srcRect t="8585" r="50595" b="40196"/>
          <a:stretch>
            <a:fillRect/>
          </a:stretch>
        </p:blipFill>
        <p:spPr bwMode="auto">
          <a:xfrm>
            <a:off x="1494994" y="732418"/>
            <a:ext cx="2627692" cy="1440160"/>
          </a:xfrm>
          <a:prstGeom prst="rect">
            <a:avLst/>
          </a:prstGeom>
          <a:noFill/>
          <a:ln>
            <a:solidFill>
              <a:schemeClr val="tx1">
                <a:lumMod val="85000"/>
                <a:lumOff val="15000"/>
              </a:schemeClr>
            </a:solidFill>
          </a:ln>
        </p:spPr>
      </p:pic>
      <p:pic>
        <p:nvPicPr>
          <p:cNvPr id="8" name="Picture 2" descr="http://www.cell.com/cms/attachment/540593/3771264/gr1.jpg">
            <a:extLst>
              <a:ext uri="{FF2B5EF4-FFF2-40B4-BE49-F238E27FC236}">
                <a16:creationId xmlns:a16="http://schemas.microsoft.com/office/drawing/2014/main" id="{E22AF4F9-43EE-0047-BE31-D5D094062C0C}"/>
              </a:ext>
            </a:extLst>
          </p:cNvPr>
          <p:cNvPicPr>
            <a:picLocks noChangeAspect="1" noChangeArrowheads="1"/>
          </p:cNvPicPr>
          <p:nvPr/>
        </p:nvPicPr>
        <p:blipFill>
          <a:blip r:embed="rId7" cstate="print"/>
          <a:srcRect l="52130" t="6572" b="40112"/>
          <a:stretch>
            <a:fillRect/>
          </a:stretch>
        </p:blipFill>
        <p:spPr bwMode="auto">
          <a:xfrm>
            <a:off x="5251039" y="731044"/>
            <a:ext cx="2448272" cy="1441534"/>
          </a:xfrm>
          <a:prstGeom prst="rect">
            <a:avLst/>
          </a:prstGeom>
          <a:noFill/>
          <a:ln>
            <a:solidFill>
              <a:schemeClr val="tx1">
                <a:lumMod val="85000"/>
                <a:lumOff val="15000"/>
              </a:schemeClr>
            </a:solidFill>
          </a:ln>
        </p:spPr>
      </p:pic>
      <p:sp>
        <p:nvSpPr>
          <p:cNvPr id="9" name="TextBox 8">
            <a:extLst>
              <a:ext uri="{FF2B5EF4-FFF2-40B4-BE49-F238E27FC236}">
                <a16:creationId xmlns:a16="http://schemas.microsoft.com/office/drawing/2014/main" id="{BD7ACB2C-B54B-4245-AF58-956EE7275438}"/>
              </a:ext>
            </a:extLst>
          </p:cNvPr>
          <p:cNvSpPr txBox="1"/>
          <p:nvPr/>
        </p:nvSpPr>
        <p:spPr>
          <a:xfrm>
            <a:off x="1782371" y="2160215"/>
            <a:ext cx="2127891" cy="369332"/>
          </a:xfrm>
          <a:prstGeom prst="rect">
            <a:avLst/>
          </a:prstGeom>
          <a:noFill/>
        </p:spPr>
        <p:txBody>
          <a:bodyPr wrap="none" rtlCol="0">
            <a:spAutoFit/>
          </a:bodyPr>
          <a:lstStyle/>
          <a:p>
            <a:pPr algn="ctr"/>
            <a:r>
              <a:rPr lang="en-US" b="1" dirty="0"/>
              <a:t>Series of projections</a:t>
            </a:r>
          </a:p>
        </p:txBody>
      </p:sp>
      <p:sp>
        <p:nvSpPr>
          <p:cNvPr id="10" name="TextBox 9">
            <a:extLst>
              <a:ext uri="{FF2B5EF4-FFF2-40B4-BE49-F238E27FC236}">
                <a16:creationId xmlns:a16="http://schemas.microsoft.com/office/drawing/2014/main" id="{B3C722E7-7005-E946-807A-FE7FC8269E04}"/>
              </a:ext>
            </a:extLst>
          </p:cNvPr>
          <p:cNvSpPr txBox="1"/>
          <p:nvPr/>
        </p:nvSpPr>
        <p:spPr>
          <a:xfrm>
            <a:off x="5704394" y="2160215"/>
            <a:ext cx="1685461" cy="369332"/>
          </a:xfrm>
          <a:prstGeom prst="rect">
            <a:avLst/>
          </a:prstGeom>
          <a:noFill/>
        </p:spPr>
        <p:txBody>
          <a:bodyPr wrap="none" rtlCol="0">
            <a:spAutoFit/>
          </a:bodyPr>
          <a:lstStyle/>
          <a:p>
            <a:pPr algn="ctr"/>
            <a:r>
              <a:rPr lang="en-US" b="1" dirty="0"/>
              <a:t>Back</a:t>
            </a:r>
            <a:r>
              <a:rPr lang="fr-CH" b="1" dirty="0"/>
              <a:t>-</a:t>
            </a:r>
            <a:r>
              <a:rPr lang="en-US" b="1" dirty="0"/>
              <a:t>projection</a:t>
            </a:r>
          </a:p>
        </p:txBody>
      </p:sp>
      <p:pic>
        <p:nvPicPr>
          <p:cNvPr id="11" name="movie1.mov">
            <a:hlinkClick r:id="" action="ppaction://media"/>
            <a:extLst>
              <a:ext uri="{FF2B5EF4-FFF2-40B4-BE49-F238E27FC236}">
                <a16:creationId xmlns:a16="http://schemas.microsoft.com/office/drawing/2014/main" id="{5C234386-757D-F04E-A84B-92475FFDE3B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2606" r="39238"/>
          <a:stretch/>
        </p:blipFill>
        <p:spPr>
          <a:xfrm>
            <a:off x="6783999" y="2654762"/>
            <a:ext cx="2157378" cy="2086657"/>
          </a:xfrm>
          <a:prstGeom prst="rect">
            <a:avLst/>
          </a:prstGeom>
        </p:spPr>
      </p:pic>
      <p:sp>
        <p:nvSpPr>
          <p:cNvPr id="12" name="TextBox 11">
            <a:extLst>
              <a:ext uri="{FF2B5EF4-FFF2-40B4-BE49-F238E27FC236}">
                <a16:creationId xmlns:a16="http://schemas.microsoft.com/office/drawing/2014/main" id="{F17B8530-6F10-9642-9A3E-F43D872E5365}"/>
              </a:ext>
            </a:extLst>
          </p:cNvPr>
          <p:cNvSpPr txBox="1"/>
          <p:nvPr/>
        </p:nvSpPr>
        <p:spPr>
          <a:xfrm>
            <a:off x="2485130" y="4477403"/>
            <a:ext cx="899319" cy="246221"/>
          </a:xfrm>
          <a:prstGeom prst="rect">
            <a:avLst/>
          </a:prstGeom>
          <a:noFill/>
        </p:spPr>
        <p:txBody>
          <a:bodyPr wrap="square" rtlCol="0">
            <a:spAutoFit/>
          </a:bodyPr>
          <a:lstStyle/>
          <a:p>
            <a:pPr algn="ctr"/>
            <a:r>
              <a:rPr lang="en-US" sz="1000" dirty="0">
                <a:solidFill>
                  <a:schemeClr val="bg1"/>
                </a:solidFill>
                <a:effectLst>
                  <a:outerShdw blurRad="38100" dist="38100" dir="2700000" algn="tl">
                    <a:srgbClr val="000000">
                      <a:alpha val="43137"/>
                    </a:srgbClr>
                  </a:outerShdw>
                </a:effectLst>
              </a:rPr>
              <a:t>200 nm</a:t>
            </a:r>
          </a:p>
        </p:txBody>
      </p:sp>
      <p:cxnSp>
        <p:nvCxnSpPr>
          <p:cNvPr id="13" name="Straight Connector 12">
            <a:extLst>
              <a:ext uri="{FF2B5EF4-FFF2-40B4-BE49-F238E27FC236}">
                <a16:creationId xmlns:a16="http://schemas.microsoft.com/office/drawing/2014/main" id="{7D3A0775-58D8-1648-A848-23E4F6D07A0D}"/>
              </a:ext>
            </a:extLst>
          </p:cNvPr>
          <p:cNvCxnSpPr>
            <a:cxnSpLocks/>
          </p:cNvCxnSpPr>
          <p:nvPr/>
        </p:nvCxnSpPr>
        <p:spPr>
          <a:xfrm>
            <a:off x="2764098" y="4712453"/>
            <a:ext cx="350125" cy="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7BCDA32-EF81-E446-AB08-E0A6F20AD446}"/>
              </a:ext>
            </a:extLst>
          </p:cNvPr>
          <p:cNvSpPr txBox="1"/>
          <p:nvPr/>
        </p:nvSpPr>
        <p:spPr>
          <a:xfrm>
            <a:off x="4309144" y="5168631"/>
            <a:ext cx="158076" cy="316151"/>
          </a:xfrm>
          <a:prstGeom prst="rect">
            <a:avLst/>
          </a:prstGeom>
          <a:noFill/>
        </p:spPr>
        <p:txBody>
          <a:bodyPr wrap="square" rtlCol="0">
            <a:spAutoFit/>
          </a:bodyPr>
          <a:lstStyle/>
          <a:p>
            <a:endParaRPr lang="en-US" dirty="0"/>
          </a:p>
        </p:txBody>
      </p:sp>
      <p:sp>
        <p:nvSpPr>
          <p:cNvPr id="15" name="TextBox 14">
            <a:extLst>
              <a:ext uri="{FF2B5EF4-FFF2-40B4-BE49-F238E27FC236}">
                <a16:creationId xmlns:a16="http://schemas.microsoft.com/office/drawing/2014/main" id="{0BF3C645-6616-384D-9263-0AD8F98A72DB}"/>
              </a:ext>
            </a:extLst>
          </p:cNvPr>
          <p:cNvSpPr txBox="1"/>
          <p:nvPr/>
        </p:nvSpPr>
        <p:spPr>
          <a:xfrm>
            <a:off x="3580430" y="4743317"/>
            <a:ext cx="2519952" cy="461665"/>
          </a:xfrm>
          <a:prstGeom prst="rect">
            <a:avLst/>
          </a:prstGeom>
          <a:noFill/>
        </p:spPr>
        <p:txBody>
          <a:bodyPr wrap="square" rtlCol="0">
            <a:spAutoFit/>
          </a:bodyPr>
          <a:lstStyle/>
          <a:p>
            <a:pPr algn="ctr"/>
            <a:r>
              <a:rPr lang="en-US" dirty="0"/>
              <a:t>Series of tilted images</a:t>
            </a:r>
          </a:p>
          <a:p>
            <a:pPr algn="ctr"/>
            <a:r>
              <a:rPr lang="en-GB" sz="1000" dirty="0"/>
              <a:t>-35°/+35° tilt arc</a:t>
            </a:r>
            <a:r>
              <a:rPr lang="en-US" sz="1000" dirty="0"/>
              <a:t> | 1</a:t>
            </a:r>
            <a:r>
              <a:rPr lang="en-GB" sz="1000" dirty="0"/>
              <a:t>° </a:t>
            </a:r>
            <a:r>
              <a:rPr lang="en-US" sz="1000" dirty="0"/>
              <a:t>interval</a:t>
            </a:r>
          </a:p>
        </p:txBody>
      </p:sp>
      <p:pic>
        <p:nvPicPr>
          <p:cNvPr id="16" name="HAADF LOW MAG (Converted).mov">
            <a:hlinkClick r:id="" action="ppaction://media"/>
            <a:extLst>
              <a:ext uri="{FF2B5EF4-FFF2-40B4-BE49-F238E27FC236}">
                <a16:creationId xmlns:a16="http://schemas.microsoft.com/office/drawing/2014/main" id="{7F81EBBF-2CE9-A74D-984C-22BCC1028452}"/>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3910262" y="2654131"/>
            <a:ext cx="2087288" cy="2087288"/>
          </a:xfrm>
          <a:prstGeom prst="rect">
            <a:avLst/>
          </a:prstGeom>
        </p:spPr>
      </p:pic>
      <p:sp>
        <p:nvSpPr>
          <p:cNvPr id="17" name="TextBox 16">
            <a:extLst>
              <a:ext uri="{FF2B5EF4-FFF2-40B4-BE49-F238E27FC236}">
                <a16:creationId xmlns:a16="http://schemas.microsoft.com/office/drawing/2014/main" id="{8741D2A3-17C2-8B4C-AD66-5FD84EE9B4E5}"/>
              </a:ext>
            </a:extLst>
          </p:cNvPr>
          <p:cNvSpPr txBox="1"/>
          <p:nvPr/>
        </p:nvSpPr>
        <p:spPr>
          <a:xfrm>
            <a:off x="7097182" y="4743317"/>
            <a:ext cx="1601052" cy="461665"/>
          </a:xfrm>
          <a:prstGeom prst="rect">
            <a:avLst/>
          </a:prstGeom>
          <a:noFill/>
        </p:spPr>
        <p:txBody>
          <a:bodyPr wrap="square" rtlCol="0">
            <a:spAutoFit/>
          </a:bodyPr>
          <a:lstStyle/>
          <a:p>
            <a:pPr algn="ctr"/>
            <a:r>
              <a:rPr lang="en-US" dirty="0"/>
              <a:t>3D reconstruction</a:t>
            </a:r>
          </a:p>
          <a:p>
            <a:pPr algn="ctr"/>
            <a:r>
              <a:rPr lang="fr-CH" sz="1000" dirty="0"/>
              <a:t>SIRT 30 itterations</a:t>
            </a:r>
            <a:endParaRPr lang="en-US" sz="1000" dirty="0"/>
          </a:p>
        </p:txBody>
      </p:sp>
      <p:sp>
        <p:nvSpPr>
          <p:cNvPr id="18" name="Text Placeholder 2">
            <a:extLst>
              <a:ext uri="{FF2B5EF4-FFF2-40B4-BE49-F238E27FC236}">
                <a16:creationId xmlns:a16="http://schemas.microsoft.com/office/drawing/2014/main" id="{747A483D-3C5A-C572-AEC7-E44EF5A36016}"/>
              </a:ext>
            </a:extLst>
          </p:cNvPr>
          <p:cNvSpPr txBox="1">
            <a:spLocks/>
          </p:cNvSpPr>
          <p:nvPr/>
        </p:nvSpPr>
        <p:spPr>
          <a:xfrm>
            <a:off x="878090" y="142595"/>
            <a:ext cx="7188950" cy="216219"/>
          </a:xfrm>
          <a:prstGeom prst="rect">
            <a:avLst/>
          </a:prstGeom>
        </p:spPr>
        <p:txBody>
          <a:bodyPr>
            <a:noAutofit/>
          </a:bodyPr>
          <a:lst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600" b="1" dirty="0"/>
              <a:t>Projection problem | 3D imaging in TEM</a:t>
            </a:r>
          </a:p>
          <a:p>
            <a:endParaRPr lang="en-GB" sz="1400" b="1" dirty="0"/>
          </a:p>
        </p:txBody>
      </p:sp>
    </p:spTree>
    <p:extLst>
      <p:ext uri="{BB962C8B-B14F-4D97-AF65-F5344CB8AC3E}">
        <p14:creationId xmlns:p14="http://schemas.microsoft.com/office/powerpoint/2010/main" val="100000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par>
                          <p:cTn id="9" fill="hold">
                            <p:stCondLst>
                              <p:cond delay="0"/>
                            </p:stCondLst>
                            <p:childTnLst>
                              <p:par>
                                <p:cTn id="10" presetID="1" presetClass="mediacall" presetSubtype="0" fill="hold" nodeType="afterEffect">
                                  <p:stCondLst>
                                    <p:cond delay="0"/>
                                  </p:stCondLst>
                                  <p:childTnLst>
                                    <p:cmd type="call" cmd="playFrom(0.0)">
                                      <p:cBhvr>
                                        <p:cTn id="11" dur="550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6"/>
                                        </p:tgtEl>
                                      </p:cBhvr>
                                    </p:cmd>
                                  </p:childTnLst>
                                </p:cTn>
                              </p:par>
                            </p:childTnLst>
                          </p:cTn>
                        </p:par>
                      </p:childTnLst>
                    </p:cTn>
                  </p:par>
                </p:childTnLst>
              </p:cTn>
              <p:nextCondLst>
                <p:cond evt="onClick" delay="0">
                  <p:tgtEl>
                    <p:spTgt spid="16"/>
                  </p:tgtEl>
                </p:cond>
              </p:nextCondLst>
            </p:seq>
            <p:video>
              <p:cMediaNode vol="80000">
                <p:cTn id="22" repeatCount="indefinite" fill="hold" display="0">
                  <p:stCondLst>
                    <p:cond delay="indefinite"/>
                  </p:stCondLst>
                </p:cTn>
                <p:tgtEl>
                  <p:spTgt spid="11"/>
                </p:tgtEl>
              </p:cMediaNode>
            </p:video>
            <p:video>
              <p:cMediaNode vol="80000">
                <p:cTn id="23" fill="hold" display="0">
                  <p:stCondLst>
                    <p:cond delay="indefinite"/>
                  </p:stCondLst>
                </p:cTn>
                <p:tgtEl>
                  <p:spTgt spid="16"/>
                </p:tgtEl>
              </p:cMediaNode>
            </p:video>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AB9C784-9022-6745-99D6-035509C1AB65}"/>
              </a:ext>
            </a:extLst>
          </p:cNvPr>
          <p:cNvSpPr>
            <a:spLocks noGrp="1"/>
          </p:cNvSpPr>
          <p:nvPr>
            <p:ph type="ftr" sz="quarter" idx="11"/>
          </p:nvPr>
        </p:nvSpPr>
        <p:spPr/>
        <p:txBody>
          <a:bodyPr/>
          <a:lstStyle/>
          <a:p>
            <a:r>
              <a:rPr lang="fr-FR"/>
              <a:t>Emad Oveisi</a:t>
            </a:r>
            <a:endParaRPr lang="fr-FR" dirty="0"/>
          </a:p>
        </p:txBody>
      </p:sp>
      <p:sp>
        <p:nvSpPr>
          <p:cNvPr id="3" name="Slide Number Placeholder 2">
            <a:extLst>
              <a:ext uri="{FF2B5EF4-FFF2-40B4-BE49-F238E27FC236}">
                <a16:creationId xmlns:a16="http://schemas.microsoft.com/office/drawing/2014/main" id="{B3F77158-6CD4-4145-BAB8-B78020F60BFD}"/>
              </a:ext>
            </a:extLst>
          </p:cNvPr>
          <p:cNvSpPr>
            <a:spLocks noGrp="1"/>
          </p:cNvSpPr>
          <p:nvPr>
            <p:ph type="sldNum" sz="quarter" idx="12"/>
          </p:nvPr>
        </p:nvSpPr>
        <p:spPr/>
        <p:txBody>
          <a:bodyPr/>
          <a:lstStyle/>
          <a:p>
            <a:fld id="{E1E1CD7C-2161-7D43-862E-CE4C333CD873}" type="slidenum">
              <a:rPr lang="fr-FR" smtClean="0"/>
              <a:pPr/>
              <a:t>3</a:t>
            </a:fld>
            <a:endParaRPr lang="fr-FR" dirty="0"/>
          </a:p>
        </p:txBody>
      </p:sp>
      <p:sp>
        <p:nvSpPr>
          <p:cNvPr id="4" name="Date Placeholder 3">
            <a:extLst>
              <a:ext uri="{FF2B5EF4-FFF2-40B4-BE49-F238E27FC236}">
                <a16:creationId xmlns:a16="http://schemas.microsoft.com/office/drawing/2014/main" id="{A2C3462E-9E8C-ED4E-9CDC-BEC8FD00E7E3}"/>
              </a:ext>
            </a:extLst>
          </p:cNvPr>
          <p:cNvSpPr>
            <a:spLocks noGrp="1"/>
          </p:cNvSpPr>
          <p:nvPr>
            <p:ph type="dt" sz="half" idx="4294967295"/>
          </p:nvPr>
        </p:nvSpPr>
        <p:spPr>
          <a:xfrm rot="16200000">
            <a:off x="-1221413" y="2778452"/>
            <a:ext cx="3341052" cy="911524"/>
          </a:xfrm>
        </p:spPr>
        <p:txBody>
          <a:bodyPr/>
          <a:lstStyle/>
          <a:p>
            <a:r>
              <a:rPr lang="en-US" dirty="0"/>
              <a:t>TEM techniques</a:t>
            </a:r>
          </a:p>
        </p:txBody>
      </p:sp>
      <p:sp>
        <p:nvSpPr>
          <p:cNvPr id="5" name="The EELS spectrum">
            <a:extLst>
              <a:ext uri="{FF2B5EF4-FFF2-40B4-BE49-F238E27FC236}">
                <a16:creationId xmlns:a16="http://schemas.microsoft.com/office/drawing/2014/main" id="{789AA77F-0A0A-8D48-8B91-AFB33505697A}"/>
              </a:ext>
            </a:extLst>
          </p:cNvPr>
          <p:cNvSpPr txBox="1">
            <a:spLocks/>
          </p:cNvSpPr>
          <p:nvPr/>
        </p:nvSpPr>
        <p:spPr>
          <a:xfrm>
            <a:off x="892969" y="53268"/>
            <a:ext cx="7358063" cy="642938"/>
          </a:xfrm>
          <a:prstGeom prst="rect">
            <a:avLst/>
          </a:prstGeom>
        </p:spPr>
        <p:txBody>
          <a:bodyPr/>
          <a:lstStyle>
            <a:lvl1pPr algn="l" defTabSz="685800" rtl="0" eaLnBrk="1" latinLnBrk="0" hangingPunct="1">
              <a:lnSpc>
                <a:spcPct val="90000"/>
              </a:lnSpc>
              <a:spcBef>
                <a:spcPct val="0"/>
              </a:spcBef>
              <a:buNone/>
              <a:defRPr sz="3200" b="1" i="0" kern="1000" spc="-70" baseline="0">
                <a:solidFill>
                  <a:schemeClr val="tx1"/>
                </a:solidFill>
                <a:latin typeface="Franklin Gothic Demi Cond" panose="020B0706030402020204" pitchFamily="34" charset="0"/>
                <a:ea typeface="Roboto Black" panose="02000000000000000000" pitchFamily="2" charset="0"/>
                <a:cs typeface="Arial" panose="020B0604020202020204" pitchFamily="34" charset="0"/>
              </a:defRPr>
            </a:lvl1pPr>
          </a:lstStyle>
          <a:p>
            <a:r>
              <a:rPr lang="en-GB" sz="2400" dirty="0"/>
              <a:t>Cs-correction: Image-corrected low kV HR-TEM</a:t>
            </a:r>
          </a:p>
        </p:txBody>
      </p:sp>
      <p:sp>
        <p:nvSpPr>
          <p:cNvPr id="22" name="Cs-correction and monochromatic illumination to reduce Cc allow sub-Å resolution even at lower kV where electron wavelength λ is greater…">
            <a:extLst>
              <a:ext uri="{FF2B5EF4-FFF2-40B4-BE49-F238E27FC236}">
                <a16:creationId xmlns:a16="http://schemas.microsoft.com/office/drawing/2014/main" id="{2DDC66EF-3DCF-D544-8DB6-72C0295F2C07}"/>
              </a:ext>
            </a:extLst>
          </p:cNvPr>
          <p:cNvSpPr txBox="1"/>
          <p:nvPr/>
        </p:nvSpPr>
        <p:spPr>
          <a:xfrm>
            <a:off x="892969" y="642939"/>
            <a:ext cx="7358062" cy="1297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ormAutofit/>
          </a:bodyPr>
          <a:lstStyle/>
          <a:p>
            <a:pPr marL="234385" indent="-234385">
              <a:spcBef>
                <a:spcPts val="791"/>
              </a:spcBef>
              <a:buSzPct val="75000"/>
              <a:buChar char="•"/>
              <a:defRPr sz="2400">
                <a:solidFill>
                  <a:srgbClr val="0433FF"/>
                </a:solidFill>
              </a:defRPr>
            </a:pPr>
            <a:r>
              <a:rPr sz="1266" dirty="0">
                <a:solidFill>
                  <a:schemeClr val="tx1">
                    <a:lumMod val="50000"/>
                  </a:schemeClr>
                </a:solidFill>
              </a:rPr>
              <a:t>Cs-correction and monochromatic illumination to reduce Cc allow sub-</a:t>
            </a:r>
            <a:r>
              <a:rPr sz="1266" dirty="0" err="1">
                <a:solidFill>
                  <a:schemeClr val="tx1">
                    <a:lumMod val="50000"/>
                  </a:schemeClr>
                </a:solidFill>
              </a:rPr>
              <a:t>Å</a:t>
            </a:r>
            <a:r>
              <a:rPr sz="1266" dirty="0">
                <a:solidFill>
                  <a:schemeClr val="tx1">
                    <a:lumMod val="50000"/>
                  </a:schemeClr>
                </a:solidFill>
              </a:rPr>
              <a:t> resolution even at lower kV where electron wavelength </a:t>
            </a:r>
            <a:r>
              <a:rPr sz="1266" i="1" dirty="0" err="1">
                <a:solidFill>
                  <a:schemeClr val="tx1">
                    <a:lumMod val="50000"/>
                  </a:schemeClr>
                </a:solidFill>
                <a:latin typeface="Helvetica"/>
                <a:ea typeface="Helvetica"/>
                <a:cs typeface="Helvetica"/>
                <a:sym typeface="Helvetica"/>
              </a:rPr>
              <a:t>λ</a:t>
            </a:r>
            <a:r>
              <a:rPr sz="1266" dirty="0">
                <a:solidFill>
                  <a:schemeClr val="tx1">
                    <a:lumMod val="50000"/>
                  </a:schemeClr>
                </a:solidFill>
              </a:rPr>
              <a:t> is greater</a:t>
            </a:r>
          </a:p>
          <a:p>
            <a:pPr marL="234385" indent="-234385">
              <a:spcBef>
                <a:spcPts val="791"/>
              </a:spcBef>
              <a:buSzPct val="75000"/>
              <a:buChar char="•"/>
              <a:defRPr sz="2400">
                <a:solidFill>
                  <a:srgbClr val="0433FF"/>
                </a:solidFill>
              </a:defRPr>
            </a:pPr>
            <a:r>
              <a:rPr sz="1266" dirty="0">
                <a:solidFill>
                  <a:schemeClr val="tx1">
                    <a:lumMod val="50000"/>
                  </a:schemeClr>
                </a:solidFill>
              </a:rPr>
              <a:t>Beam sensitive, low contrast materials can be imaged</a:t>
            </a:r>
          </a:p>
          <a:p>
            <a:pPr marL="234385" indent="-234385">
              <a:spcBef>
                <a:spcPts val="791"/>
              </a:spcBef>
              <a:buSzPct val="75000"/>
              <a:buChar char="•"/>
              <a:defRPr sz="2400">
                <a:solidFill>
                  <a:srgbClr val="0433FF"/>
                </a:solidFill>
              </a:defRPr>
            </a:pPr>
            <a:r>
              <a:rPr sz="1266" dirty="0">
                <a:solidFill>
                  <a:schemeClr val="tx1">
                    <a:lumMod val="50000"/>
                  </a:schemeClr>
                </a:solidFill>
              </a:rPr>
              <a:t>Here a monolayer graphene is imaged with 80 keV, </a:t>
            </a:r>
            <a:r>
              <a:rPr sz="1266" dirty="0" err="1">
                <a:solidFill>
                  <a:schemeClr val="tx1">
                    <a:lumMod val="50000"/>
                  </a:schemeClr>
                </a:solidFill>
              </a:rPr>
              <a:t>monochromated</a:t>
            </a:r>
            <a:r>
              <a:rPr sz="1266" dirty="0">
                <a:solidFill>
                  <a:schemeClr val="tx1">
                    <a:lumMod val="50000"/>
                  </a:schemeClr>
                </a:solidFill>
              </a:rPr>
              <a:t> e</a:t>
            </a:r>
            <a:r>
              <a:rPr sz="1266" baseline="31999" dirty="0">
                <a:solidFill>
                  <a:schemeClr val="tx1">
                    <a:lumMod val="50000"/>
                  </a:schemeClr>
                </a:solidFill>
              </a:rPr>
              <a:t>–</a:t>
            </a:r>
          </a:p>
        </p:txBody>
      </p:sp>
      <p:sp>
        <p:nvSpPr>
          <p:cNvPr id="7" name="Emad Oveisi and Shiqi Huang, Kumar Agrawal, LAS-EPFL…">
            <a:extLst>
              <a:ext uri="{FF2B5EF4-FFF2-40B4-BE49-F238E27FC236}">
                <a16:creationId xmlns:a16="http://schemas.microsoft.com/office/drawing/2014/main" id="{7A183FEA-A64A-AB53-D396-17EEB5CAEC6F}"/>
              </a:ext>
            </a:extLst>
          </p:cNvPr>
          <p:cNvSpPr txBox="1"/>
          <p:nvPr/>
        </p:nvSpPr>
        <p:spPr>
          <a:xfrm>
            <a:off x="7608203" y="4948237"/>
            <a:ext cx="1495201" cy="1676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pPr algn="l">
              <a:defRPr sz="1400" i="1">
                <a:latin typeface="Helvetica"/>
                <a:ea typeface="Helvetica"/>
                <a:cs typeface="Helvetica"/>
                <a:sym typeface="Helvetica"/>
              </a:defRPr>
            </a:pPr>
            <a:r>
              <a:rPr sz="738" dirty="0"/>
              <a:t>S. Huang et al., Nat. Comm. 2018</a:t>
            </a:r>
            <a:r>
              <a:rPr lang="fr-CH" sz="738" dirty="0"/>
              <a:t>.</a:t>
            </a:r>
            <a:endParaRPr sz="738" dirty="0"/>
          </a:p>
        </p:txBody>
      </p:sp>
      <p:sp>
        <p:nvSpPr>
          <p:cNvPr id="8" name="TextBox 7">
            <a:extLst>
              <a:ext uri="{FF2B5EF4-FFF2-40B4-BE49-F238E27FC236}">
                <a16:creationId xmlns:a16="http://schemas.microsoft.com/office/drawing/2014/main" id="{156E1B69-012F-D81A-6D46-0CD2FEEEC14E}"/>
              </a:ext>
            </a:extLst>
          </p:cNvPr>
          <p:cNvSpPr txBox="1"/>
          <p:nvPr/>
        </p:nvSpPr>
        <p:spPr>
          <a:xfrm>
            <a:off x="449112" y="4812152"/>
            <a:ext cx="2634054" cy="230832"/>
          </a:xfrm>
          <a:prstGeom prst="rect">
            <a:avLst/>
          </a:prstGeom>
          <a:noFill/>
        </p:spPr>
        <p:txBody>
          <a:bodyPr wrap="none" rtlCol="0">
            <a:spAutoFit/>
          </a:bodyPr>
          <a:lstStyle/>
          <a:p>
            <a:pPr lvl="0"/>
            <a:r>
              <a:rPr lang="en-GB" sz="900" dirty="0">
                <a:solidFill>
                  <a:srgbClr val="413C3A"/>
                </a:solidFill>
              </a:rPr>
              <a:t>Collaboration with group of Prof. Agrawal, EPFL</a:t>
            </a:r>
          </a:p>
        </p:txBody>
      </p:sp>
      <p:pic>
        <p:nvPicPr>
          <p:cNvPr id="6" name="Long exposure to 80 keV_zoom (3).mp4" descr="Long exposure to 80 keV_zoom (3).mp4">
            <a:extLst>
              <a:ext uri="{FF2B5EF4-FFF2-40B4-BE49-F238E27FC236}">
                <a16:creationId xmlns:a16="http://schemas.microsoft.com/office/drawing/2014/main" id="{8C8B94D3-049F-625F-D9CF-C18817769B89}"/>
              </a:ext>
            </a:extLst>
          </p:cNvPr>
          <p:cNvPicPr>
            <a:picLocks/>
          </p:cNvPicPr>
          <p:nvPr>
            <a:videoFile r:link="rId2"/>
            <p:extLst>
              <p:ext uri="{DAA4B4D4-6D71-4841-9C94-3DE7FCFB9230}">
                <p14:media xmlns:p14="http://schemas.microsoft.com/office/powerpoint/2010/main" r:embed="rId1"/>
              </p:ext>
            </p:extLst>
          </p:nvPr>
        </p:nvPicPr>
        <p:blipFill rotWithShape="1">
          <a:blip r:embed="rId4"/>
          <a:srcRect l="21521" r="21884"/>
          <a:stretch/>
        </p:blipFill>
        <p:spPr>
          <a:xfrm>
            <a:off x="3277187" y="1848610"/>
            <a:ext cx="2981739" cy="2963542"/>
          </a:xfrm>
          <a:prstGeom prst="rect">
            <a:avLst/>
          </a:prstGeom>
          <a:ln w="12700">
            <a:miter lim="400000"/>
          </a:ln>
        </p:spPr>
      </p:pic>
    </p:spTree>
    <p:extLst>
      <p:ext uri="{BB962C8B-B14F-4D97-AF65-F5344CB8AC3E}">
        <p14:creationId xmlns:p14="http://schemas.microsoft.com/office/powerpoint/2010/main" val="71029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22">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2">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22">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iterate>
                                    <p:tmAbs val="0"/>
                                  </p:iterate>
                                  <p:childTnLst>
                                    <p:set>
                                      <p:cBhvr>
                                        <p:cTn id="14" fill="hold"/>
                                        <p:tgtEl>
                                          <p:spTgt spid="22">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iterate>
                                    <p:tmAbs val="0"/>
                                  </p:iterate>
                                  <p:childTnLst>
                                    <p:set>
                                      <p:cBhvr>
                                        <p:cTn id="17" fill="hold"/>
                                        <p:tgtEl>
                                          <p:spTgt spid="7"/>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222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1" fill="hold" display="0">
                  <p:stCondLst>
                    <p:cond delay="indefinite"/>
                  </p:stCondLst>
                </p:cTn>
                <p:tgtEl>
                  <p:spTgt spid="6"/>
                </p:tgtEl>
              </p:cMediaNode>
            </p:video>
          </p:childTnLst>
        </p:cTn>
      </p:par>
    </p:tnLst>
    <p:bldLst>
      <p:bldP spid="22" grpId="0" build="p" bldLvl="5" animBg="1" advAuto="0"/>
      <p:bldP spid="7"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F47DC44-74FC-C548-8B1A-402BE581677A}"/>
              </a:ext>
            </a:extLst>
          </p:cNvPr>
          <p:cNvSpPr>
            <a:spLocks noGrp="1"/>
          </p:cNvSpPr>
          <p:nvPr>
            <p:ph type="ftr" sz="quarter" idx="11"/>
          </p:nvPr>
        </p:nvSpPr>
        <p:spPr/>
        <p:txBody>
          <a:bodyPr/>
          <a:lstStyle/>
          <a:p>
            <a:r>
              <a:rPr lang="fr-FR"/>
              <a:t>Emad Oveisi</a:t>
            </a:r>
            <a:endParaRPr lang="fr-FR" dirty="0"/>
          </a:p>
        </p:txBody>
      </p:sp>
      <p:sp>
        <p:nvSpPr>
          <p:cNvPr id="3" name="Slide Number Placeholder 2">
            <a:extLst>
              <a:ext uri="{FF2B5EF4-FFF2-40B4-BE49-F238E27FC236}">
                <a16:creationId xmlns:a16="http://schemas.microsoft.com/office/drawing/2014/main" id="{A8441254-50D8-0D44-B0EF-BBBFA1D9363D}"/>
              </a:ext>
            </a:extLst>
          </p:cNvPr>
          <p:cNvSpPr>
            <a:spLocks noGrp="1"/>
          </p:cNvSpPr>
          <p:nvPr>
            <p:ph type="sldNum" sz="quarter" idx="12"/>
          </p:nvPr>
        </p:nvSpPr>
        <p:spPr/>
        <p:txBody>
          <a:bodyPr/>
          <a:lstStyle/>
          <a:p>
            <a:fld id="{E1E1CD7C-2161-7D43-862E-CE4C333CD873}" type="slidenum">
              <a:rPr lang="fr-FR" smtClean="0"/>
              <a:pPr/>
              <a:t>4</a:t>
            </a:fld>
            <a:endParaRPr lang="fr-FR" dirty="0"/>
          </a:p>
        </p:txBody>
      </p:sp>
      <p:sp>
        <p:nvSpPr>
          <p:cNvPr id="4" name="Date Placeholder 3">
            <a:extLst>
              <a:ext uri="{FF2B5EF4-FFF2-40B4-BE49-F238E27FC236}">
                <a16:creationId xmlns:a16="http://schemas.microsoft.com/office/drawing/2014/main" id="{511044C9-0F75-F84D-A0C8-4E76F3EF6441}"/>
              </a:ext>
            </a:extLst>
          </p:cNvPr>
          <p:cNvSpPr>
            <a:spLocks noGrp="1"/>
          </p:cNvSpPr>
          <p:nvPr>
            <p:ph type="dt" sz="half" idx="4294967295"/>
          </p:nvPr>
        </p:nvSpPr>
        <p:spPr/>
        <p:txBody>
          <a:bodyPr/>
          <a:lstStyle/>
          <a:p>
            <a:r>
              <a:rPr lang="en-US"/>
              <a:t>TEM techniques</a:t>
            </a:r>
            <a:endParaRPr lang="en-US" dirty="0"/>
          </a:p>
        </p:txBody>
      </p:sp>
      <p:sp>
        <p:nvSpPr>
          <p:cNvPr id="13" name="Title 7">
            <a:extLst>
              <a:ext uri="{FF2B5EF4-FFF2-40B4-BE49-F238E27FC236}">
                <a16:creationId xmlns:a16="http://schemas.microsoft.com/office/drawing/2014/main" id="{D69CE2A0-A722-444F-AC1C-90DBB71938D0}"/>
              </a:ext>
            </a:extLst>
          </p:cNvPr>
          <p:cNvSpPr txBox="1">
            <a:spLocks/>
          </p:cNvSpPr>
          <p:nvPr/>
        </p:nvSpPr>
        <p:spPr>
          <a:xfrm>
            <a:off x="904874" y="104014"/>
            <a:ext cx="7213602" cy="1072753"/>
          </a:xfrm>
          <a:prstGeom prst="rect">
            <a:avLst/>
          </a:prstGeom>
        </p:spPr>
        <p:txBody>
          <a:bodyPr/>
          <a:lstStyle>
            <a:lvl1pPr algn="l" defTabSz="685800" rtl="0" eaLnBrk="1" latinLnBrk="0" hangingPunct="1">
              <a:lnSpc>
                <a:spcPct val="90000"/>
              </a:lnSpc>
              <a:spcBef>
                <a:spcPct val="0"/>
              </a:spcBef>
              <a:buNone/>
              <a:defRPr sz="3200" b="1" i="0" kern="1000" spc="-70" baseline="0">
                <a:solidFill>
                  <a:schemeClr val="tx1"/>
                </a:solidFill>
                <a:latin typeface="Franklin Gothic Demi Cond" panose="020B0706030402020204" pitchFamily="34" charset="0"/>
                <a:ea typeface="Roboto Black" panose="02000000000000000000" pitchFamily="2" charset="0"/>
                <a:cs typeface="Arial" panose="020B0604020202020204" pitchFamily="34" charset="0"/>
              </a:defRPr>
            </a:lvl1pPr>
          </a:lstStyle>
          <a:p>
            <a:r>
              <a:rPr lang="en-US" sz="2400" i="1" dirty="0"/>
              <a:t>In situ  </a:t>
            </a:r>
            <a:r>
              <a:rPr lang="en-US" sz="2400" dirty="0"/>
              <a:t>TEM straining, deformation, mechanical manipulation </a:t>
            </a:r>
          </a:p>
        </p:txBody>
      </p:sp>
      <p:sp>
        <p:nvSpPr>
          <p:cNvPr id="12" name="Text Placeholder 2">
            <a:extLst>
              <a:ext uri="{FF2B5EF4-FFF2-40B4-BE49-F238E27FC236}">
                <a16:creationId xmlns:a16="http://schemas.microsoft.com/office/drawing/2014/main" id="{DF07972C-97EE-5A4C-A48F-B4A0E67888F5}"/>
              </a:ext>
            </a:extLst>
          </p:cNvPr>
          <p:cNvSpPr txBox="1">
            <a:spLocks/>
          </p:cNvSpPr>
          <p:nvPr/>
        </p:nvSpPr>
        <p:spPr>
          <a:xfrm>
            <a:off x="1139825" y="614617"/>
            <a:ext cx="6365279" cy="162018"/>
          </a:xfrm>
          <a:prstGeom prst="rect">
            <a:avLst/>
          </a:prstGeom>
          <a:ln>
            <a:noFill/>
          </a:ln>
        </p:spPr>
        <p:txBody>
          <a:bodyPr/>
          <a:lstStyle>
            <a:defPPr>
              <a:defRPr lang="en-US"/>
            </a:defPPr>
            <a:lvl1pPr marL="0" algn="l" defTabSz="914400" rtl="0" eaLnBrk="1" latinLnBrk="0" hangingPunct="1">
              <a:defRPr sz="900" kern="1200">
                <a:solidFill>
                  <a:schemeClr val="bg1">
                    <a:lumMod val="50000"/>
                  </a:schemeClr>
                </a:solidFill>
                <a:latin typeface="Malayalam Sangam MN"/>
                <a:ea typeface="+mn-ea"/>
                <a:cs typeface="Malayalam Sangam M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dirty="0"/>
          </a:p>
        </p:txBody>
      </p:sp>
      <p:sp>
        <p:nvSpPr>
          <p:cNvPr id="21" name="TextBox 20">
            <a:extLst>
              <a:ext uri="{FF2B5EF4-FFF2-40B4-BE49-F238E27FC236}">
                <a16:creationId xmlns:a16="http://schemas.microsoft.com/office/drawing/2014/main" id="{B019CB5B-7430-BB4E-840C-AA31247D9F4B}"/>
              </a:ext>
            </a:extLst>
          </p:cNvPr>
          <p:cNvSpPr txBox="1"/>
          <p:nvPr/>
        </p:nvSpPr>
        <p:spPr>
          <a:xfrm>
            <a:off x="-802683" y="872166"/>
            <a:ext cx="10628715" cy="430887"/>
          </a:xfrm>
          <a:prstGeom prst="rect">
            <a:avLst/>
          </a:prstGeom>
          <a:noFill/>
        </p:spPr>
        <p:txBody>
          <a:bodyPr wrap="square" rtlCol="0">
            <a:spAutoFit/>
          </a:bodyPr>
          <a:lstStyle/>
          <a:p>
            <a:pPr algn="ctr"/>
            <a:r>
              <a:rPr lang="en-US" sz="1200" dirty="0"/>
              <a:t>Dislocations interaction</a:t>
            </a:r>
            <a:endParaRPr lang="en-US" sz="700" dirty="0"/>
          </a:p>
          <a:p>
            <a:pPr algn="ctr"/>
            <a:r>
              <a:rPr lang="en-US" sz="1000" dirty="0"/>
              <a:t>Specimen: Cu foil | </a:t>
            </a:r>
            <a:r>
              <a:rPr lang="en-US" sz="1000" i="1" dirty="0"/>
              <a:t>in situ </a:t>
            </a:r>
            <a:r>
              <a:rPr lang="en-US" sz="1000" dirty="0"/>
              <a:t>deformation</a:t>
            </a:r>
          </a:p>
        </p:txBody>
      </p:sp>
      <p:grpSp>
        <p:nvGrpSpPr>
          <p:cNvPr id="5" name="Group 4">
            <a:extLst>
              <a:ext uri="{FF2B5EF4-FFF2-40B4-BE49-F238E27FC236}">
                <a16:creationId xmlns:a16="http://schemas.microsoft.com/office/drawing/2014/main" id="{BC9D87B9-51A2-B3EF-8F38-2E67C177F3E8}"/>
              </a:ext>
            </a:extLst>
          </p:cNvPr>
          <p:cNvGrpSpPr/>
          <p:nvPr/>
        </p:nvGrpSpPr>
        <p:grpSpPr>
          <a:xfrm>
            <a:off x="904874" y="3615685"/>
            <a:ext cx="7819676" cy="1257550"/>
            <a:chOff x="1183685" y="3495111"/>
            <a:chExt cx="6553326" cy="1053897"/>
          </a:xfrm>
        </p:grpSpPr>
        <p:pic>
          <p:nvPicPr>
            <p:cNvPr id="14" name="Picture 13" descr="DPC DF4 1440 0001_A.jpg">
              <a:extLst>
                <a:ext uri="{FF2B5EF4-FFF2-40B4-BE49-F238E27FC236}">
                  <a16:creationId xmlns:a16="http://schemas.microsoft.com/office/drawing/2014/main" id="{8938B1FF-E522-FF44-AC04-6FD21BD8D9A6}"/>
                </a:ext>
              </a:extLst>
            </p:cNvPr>
            <p:cNvPicPr>
              <a:picLocks noChangeAspect="1"/>
            </p:cNvPicPr>
            <p:nvPr/>
          </p:nvPicPr>
          <p:blipFill rotWithShape="1">
            <a:blip r:embed="rId4">
              <a:extLst>
                <a:ext uri="{28A0092B-C50C-407E-A947-70E740481C1C}">
                  <a14:useLocalDpi xmlns:a14="http://schemas.microsoft.com/office/drawing/2010/main" val="0"/>
                </a:ext>
              </a:extLst>
            </a:blip>
            <a:srcRect t="-1" b="5553"/>
            <a:stretch/>
          </p:blipFill>
          <p:spPr>
            <a:xfrm>
              <a:off x="2286449" y="3499812"/>
              <a:ext cx="1032317" cy="845989"/>
            </a:xfrm>
            <a:prstGeom prst="rect">
              <a:avLst/>
            </a:prstGeom>
            <a:ln>
              <a:solidFill>
                <a:srgbClr val="000000"/>
              </a:solidFill>
            </a:ln>
          </p:spPr>
        </p:pic>
        <p:pic>
          <p:nvPicPr>
            <p:cNvPr id="15" name="Picture 14" descr="DPC DF4 1443 0001_A.jpg">
              <a:extLst>
                <a:ext uri="{FF2B5EF4-FFF2-40B4-BE49-F238E27FC236}">
                  <a16:creationId xmlns:a16="http://schemas.microsoft.com/office/drawing/2014/main" id="{A27AF6DD-ECD8-834E-93C9-2422F81D34AE}"/>
                </a:ext>
              </a:extLst>
            </p:cNvPr>
            <p:cNvPicPr>
              <a:picLocks noChangeAspect="1"/>
            </p:cNvPicPr>
            <p:nvPr/>
          </p:nvPicPr>
          <p:blipFill rotWithShape="1">
            <a:blip r:embed="rId5">
              <a:extLst>
                <a:ext uri="{28A0092B-C50C-407E-A947-70E740481C1C}">
                  <a14:useLocalDpi xmlns:a14="http://schemas.microsoft.com/office/drawing/2010/main" val="0"/>
                </a:ext>
              </a:extLst>
            </a:blip>
            <a:srcRect b="4339"/>
            <a:stretch/>
          </p:blipFill>
          <p:spPr>
            <a:xfrm>
              <a:off x="3391010" y="3495111"/>
              <a:ext cx="1032317" cy="856865"/>
            </a:xfrm>
            <a:prstGeom prst="rect">
              <a:avLst/>
            </a:prstGeom>
            <a:ln>
              <a:solidFill>
                <a:srgbClr val="000000"/>
              </a:solidFill>
            </a:ln>
          </p:spPr>
        </p:pic>
        <p:pic>
          <p:nvPicPr>
            <p:cNvPr id="16" name="Picture 15" descr="DPC DF4 1444 0001_A 2.jpg">
              <a:extLst>
                <a:ext uri="{FF2B5EF4-FFF2-40B4-BE49-F238E27FC236}">
                  <a16:creationId xmlns:a16="http://schemas.microsoft.com/office/drawing/2014/main" id="{08300A1E-ED03-EE45-A202-CAB9D4584124}"/>
                </a:ext>
              </a:extLst>
            </p:cNvPr>
            <p:cNvPicPr>
              <a:picLocks noChangeAspect="1"/>
            </p:cNvPicPr>
            <p:nvPr/>
          </p:nvPicPr>
          <p:blipFill rotWithShape="1">
            <a:blip r:embed="rId6">
              <a:extLst>
                <a:ext uri="{28A0092B-C50C-407E-A947-70E740481C1C}">
                  <a14:useLocalDpi xmlns:a14="http://schemas.microsoft.com/office/drawing/2010/main" val="0"/>
                </a:ext>
              </a:extLst>
            </a:blip>
            <a:srcRect t="-1" b="5553"/>
            <a:stretch/>
          </p:blipFill>
          <p:spPr>
            <a:xfrm>
              <a:off x="4495571" y="3499812"/>
              <a:ext cx="1032317" cy="845989"/>
            </a:xfrm>
            <a:prstGeom prst="rect">
              <a:avLst/>
            </a:prstGeom>
            <a:ln>
              <a:solidFill>
                <a:srgbClr val="000000"/>
              </a:solidFill>
            </a:ln>
          </p:spPr>
        </p:pic>
        <p:pic>
          <p:nvPicPr>
            <p:cNvPr id="17" name="Picture 16" descr="DPC DF4 1446 0004_A.jpg">
              <a:extLst>
                <a:ext uri="{FF2B5EF4-FFF2-40B4-BE49-F238E27FC236}">
                  <a16:creationId xmlns:a16="http://schemas.microsoft.com/office/drawing/2014/main" id="{40B47F4B-465F-784E-96CA-E6636758BAFA}"/>
                </a:ext>
              </a:extLst>
            </p:cNvPr>
            <p:cNvPicPr>
              <a:picLocks noChangeAspect="1"/>
            </p:cNvPicPr>
            <p:nvPr/>
          </p:nvPicPr>
          <p:blipFill rotWithShape="1">
            <a:blip r:embed="rId7">
              <a:extLst>
                <a:ext uri="{28A0092B-C50C-407E-A947-70E740481C1C}">
                  <a14:useLocalDpi xmlns:a14="http://schemas.microsoft.com/office/drawing/2010/main" val="0"/>
                </a:ext>
              </a:extLst>
            </a:blip>
            <a:srcRect b="4339"/>
            <a:stretch/>
          </p:blipFill>
          <p:spPr>
            <a:xfrm>
              <a:off x="5600132" y="3495111"/>
              <a:ext cx="1032317" cy="856865"/>
            </a:xfrm>
            <a:prstGeom prst="rect">
              <a:avLst/>
            </a:prstGeom>
            <a:ln>
              <a:solidFill>
                <a:srgbClr val="000000"/>
              </a:solidFill>
            </a:ln>
          </p:spPr>
        </p:pic>
        <p:pic>
          <p:nvPicPr>
            <p:cNvPr id="18" name="Picture 17" descr="DPC DF4 1447_A.jpg">
              <a:extLst>
                <a:ext uri="{FF2B5EF4-FFF2-40B4-BE49-F238E27FC236}">
                  <a16:creationId xmlns:a16="http://schemas.microsoft.com/office/drawing/2014/main" id="{25E936D2-2580-8941-AD22-7356E90BE964}"/>
                </a:ext>
              </a:extLst>
            </p:cNvPr>
            <p:cNvPicPr>
              <a:picLocks noChangeAspect="1"/>
            </p:cNvPicPr>
            <p:nvPr/>
          </p:nvPicPr>
          <p:blipFill rotWithShape="1">
            <a:blip r:embed="rId8">
              <a:extLst>
                <a:ext uri="{28A0092B-C50C-407E-A947-70E740481C1C}">
                  <a14:useLocalDpi xmlns:a14="http://schemas.microsoft.com/office/drawing/2010/main" val="0"/>
                </a:ext>
              </a:extLst>
            </a:blip>
            <a:srcRect t="-1" b="5553"/>
            <a:stretch/>
          </p:blipFill>
          <p:spPr>
            <a:xfrm>
              <a:off x="6704694" y="3499812"/>
              <a:ext cx="1032317" cy="845989"/>
            </a:xfrm>
            <a:prstGeom prst="rect">
              <a:avLst/>
            </a:prstGeom>
            <a:ln>
              <a:solidFill>
                <a:srgbClr val="000000"/>
              </a:solidFill>
            </a:ln>
          </p:spPr>
        </p:pic>
        <p:pic>
          <p:nvPicPr>
            <p:cNvPr id="19" name="Picture 18" descr="DPC DF4 1427 0001_A.jpg">
              <a:extLst>
                <a:ext uri="{FF2B5EF4-FFF2-40B4-BE49-F238E27FC236}">
                  <a16:creationId xmlns:a16="http://schemas.microsoft.com/office/drawing/2014/main" id="{3E5A810B-B450-0446-B01D-A08D1BC0136C}"/>
                </a:ext>
              </a:extLst>
            </p:cNvPr>
            <p:cNvPicPr>
              <a:picLocks noChangeAspect="1"/>
            </p:cNvPicPr>
            <p:nvPr/>
          </p:nvPicPr>
          <p:blipFill rotWithShape="1">
            <a:blip r:embed="rId9">
              <a:extLst>
                <a:ext uri="{28A0092B-C50C-407E-A947-70E740481C1C}">
                  <a14:useLocalDpi xmlns:a14="http://schemas.microsoft.com/office/drawing/2010/main" val="0"/>
                </a:ext>
              </a:extLst>
            </a:blip>
            <a:srcRect l="14031" t="12435" r="14103" b="19572"/>
            <a:stretch/>
          </p:blipFill>
          <p:spPr>
            <a:xfrm>
              <a:off x="1183685" y="3499812"/>
              <a:ext cx="1030520" cy="845989"/>
            </a:xfrm>
            <a:prstGeom prst="rect">
              <a:avLst/>
            </a:prstGeom>
            <a:ln>
              <a:solidFill>
                <a:srgbClr val="000000"/>
              </a:solidFill>
            </a:ln>
          </p:spPr>
        </p:pic>
        <p:sp>
          <p:nvSpPr>
            <p:cNvPr id="20" name="TextBox 19">
              <a:extLst>
                <a:ext uri="{FF2B5EF4-FFF2-40B4-BE49-F238E27FC236}">
                  <a16:creationId xmlns:a16="http://schemas.microsoft.com/office/drawing/2014/main" id="{7AB428B6-6461-6F44-9F22-2DD47B0A38DA}"/>
                </a:ext>
              </a:extLst>
            </p:cNvPr>
            <p:cNvSpPr txBox="1"/>
            <p:nvPr/>
          </p:nvSpPr>
          <p:spPr>
            <a:xfrm>
              <a:off x="1630017" y="4318176"/>
              <a:ext cx="260008" cy="230832"/>
            </a:xfrm>
            <a:prstGeom prst="rect">
              <a:avLst/>
            </a:prstGeom>
            <a:noFill/>
            <a:ln>
              <a:noFill/>
            </a:ln>
          </p:spPr>
          <p:txBody>
            <a:bodyPr wrap="none" rtlCol="0">
              <a:spAutoFit/>
            </a:bodyPr>
            <a:lstStyle/>
            <a:p>
              <a:r>
                <a:rPr lang="en-US" sz="900" dirty="0"/>
                <a:t>t</a:t>
              </a:r>
              <a:r>
                <a:rPr lang="en-US" sz="900" baseline="-25000" dirty="0"/>
                <a:t>0</a:t>
              </a:r>
            </a:p>
          </p:txBody>
        </p:sp>
        <p:sp>
          <p:nvSpPr>
            <p:cNvPr id="28" name="TextBox 27">
              <a:extLst>
                <a:ext uri="{FF2B5EF4-FFF2-40B4-BE49-F238E27FC236}">
                  <a16:creationId xmlns:a16="http://schemas.microsoft.com/office/drawing/2014/main" id="{5630790B-29FF-2247-9CF3-A6BDF145C463}"/>
                </a:ext>
              </a:extLst>
            </p:cNvPr>
            <p:cNvSpPr txBox="1"/>
            <p:nvPr/>
          </p:nvSpPr>
          <p:spPr>
            <a:xfrm>
              <a:off x="1868817" y="4129111"/>
              <a:ext cx="425116" cy="196208"/>
            </a:xfrm>
            <a:prstGeom prst="rect">
              <a:avLst/>
            </a:prstGeom>
            <a:noFill/>
          </p:spPr>
          <p:txBody>
            <a:bodyPr wrap="none" rtlCol="0">
              <a:spAutoFit/>
            </a:bodyPr>
            <a:lstStyle/>
            <a:p>
              <a:r>
                <a:rPr lang="en-US" sz="675" dirty="0">
                  <a:solidFill>
                    <a:schemeClr val="bg1"/>
                  </a:solidFill>
                </a:rPr>
                <a:t>50 nm</a:t>
              </a:r>
            </a:p>
          </p:txBody>
        </p:sp>
        <p:cxnSp>
          <p:nvCxnSpPr>
            <p:cNvPr id="29" name="Straight Connector 28">
              <a:extLst>
                <a:ext uri="{FF2B5EF4-FFF2-40B4-BE49-F238E27FC236}">
                  <a16:creationId xmlns:a16="http://schemas.microsoft.com/office/drawing/2014/main" id="{49CDF457-9C48-E64F-9157-1534D5045274}"/>
                </a:ext>
              </a:extLst>
            </p:cNvPr>
            <p:cNvCxnSpPr/>
            <p:nvPr/>
          </p:nvCxnSpPr>
          <p:spPr>
            <a:xfrm>
              <a:off x="1950345" y="4287042"/>
              <a:ext cx="21602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A22E6989-A1A6-BB44-99E8-F2EE75678F62}"/>
                </a:ext>
              </a:extLst>
            </p:cNvPr>
            <p:cNvSpPr txBox="1"/>
            <p:nvPr/>
          </p:nvSpPr>
          <p:spPr>
            <a:xfrm>
              <a:off x="2674992" y="4318176"/>
              <a:ext cx="260008" cy="230832"/>
            </a:xfrm>
            <a:prstGeom prst="rect">
              <a:avLst/>
            </a:prstGeom>
            <a:noFill/>
            <a:ln>
              <a:noFill/>
            </a:ln>
          </p:spPr>
          <p:txBody>
            <a:bodyPr wrap="none" rtlCol="0">
              <a:spAutoFit/>
            </a:bodyPr>
            <a:lstStyle/>
            <a:p>
              <a:r>
                <a:rPr lang="en-US" sz="900" dirty="0"/>
                <a:t>t</a:t>
              </a:r>
              <a:r>
                <a:rPr lang="en-US" sz="900" baseline="-25000" dirty="0"/>
                <a:t>1</a:t>
              </a:r>
            </a:p>
          </p:txBody>
        </p:sp>
        <p:sp>
          <p:nvSpPr>
            <p:cNvPr id="32" name="TextBox 31">
              <a:extLst>
                <a:ext uri="{FF2B5EF4-FFF2-40B4-BE49-F238E27FC236}">
                  <a16:creationId xmlns:a16="http://schemas.microsoft.com/office/drawing/2014/main" id="{B3124C52-723B-8744-8D1F-E572C30C8EB0}"/>
                </a:ext>
              </a:extLst>
            </p:cNvPr>
            <p:cNvSpPr txBox="1"/>
            <p:nvPr/>
          </p:nvSpPr>
          <p:spPr>
            <a:xfrm>
              <a:off x="3806452" y="4318176"/>
              <a:ext cx="260008" cy="230832"/>
            </a:xfrm>
            <a:prstGeom prst="rect">
              <a:avLst/>
            </a:prstGeom>
            <a:noFill/>
            <a:ln>
              <a:noFill/>
            </a:ln>
          </p:spPr>
          <p:txBody>
            <a:bodyPr wrap="none" rtlCol="0">
              <a:spAutoFit/>
            </a:bodyPr>
            <a:lstStyle/>
            <a:p>
              <a:r>
                <a:rPr lang="en-US" sz="900" dirty="0"/>
                <a:t>t</a:t>
              </a:r>
              <a:r>
                <a:rPr lang="en-US" sz="900" baseline="-25000" dirty="0"/>
                <a:t>2</a:t>
              </a:r>
            </a:p>
          </p:txBody>
        </p:sp>
        <p:sp>
          <p:nvSpPr>
            <p:cNvPr id="33" name="TextBox 32">
              <a:extLst>
                <a:ext uri="{FF2B5EF4-FFF2-40B4-BE49-F238E27FC236}">
                  <a16:creationId xmlns:a16="http://schemas.microsoft.com/office/drawing/2014/main" id="{836B9723-83C2-C548-8BE1-E87E3EB1518D}"/>
                </a:ext>
              </a:extLst>
            </p:cNvPr>
            <p:cNvSpPr txBox="1"/>
            <p:nvPr/>
          </p:nvSpPr>
          <p:spPr>
            <a:xfrm>
              <a:off x="4886572" y="4318176"/>
              <a:ext cx="260008" cy="230832"/>
            </a:xfrm>
            <a:prstGeom prst="rect">
              <a:avLst/>
            </a:prstGeom>
            <a:noFill/>
            <a:ln>
              <a:noFill/>
            </a:ln>
          </p:spPr>
          <p:txBody>
            <a:bodyPr wrap="none" rtlCol="0">
              <a:spAutoFit/>
            </a:bodyPr>
            <a:lstStyle/>
            <a:p>
              <a:r>
                <a:rPr lang="en-US" sz="900" dirty="0"/>
                <a:t>t</a:t>
              </a:r>
              <a:r>
                <a:rPr lang="en-US" sz="900" baseline="-25000" dirty="0"/>
                <a:t>3</a:t>
              </a:r>
            </a:p>
          </p:txBody>
        </p:sp>
        <p:sp>
          <p:nvSpPr>
            <p:cNvPr id="34" name="TextBox 33">
              <a:extLst>
                <a:ext uri="{FF2B5EF4-FFF2-40B4-BE49-F238E27FC236}">
                  <a16:creationId xmlns:a16="http://schemas.microsoft.com/office/drawing/2014/main" id="{50E5D912-15D3-754C-A4D2-E4488E5FFB45}"/>
                </a:ext>
              </a:extLst>
            </p:cNvPr>
            <p:cNvSpPr txBox="1"/>
            <p:nvPr/>
          </p:nvSpPr>
          <p:spPr>
            <a:xfrm>
              <a:off x="6020698" y="4318176"/>
              <a:ext cx="260008" cy="230832"/>
            </a:xfrm>
            <a:prstGeom prst="rect">
              <a:avLst/>
            </a:prstGeom>
            <a:noFill/>
            <a:ln>
              <a:noFill/>
            </a:ln>
          </p:spPr>
          <p:txBody>
            <a:bodyPr wrap="none" rtlCol="0">
              <a:spAutoFit/>
            </a:bodyPr>
            <a:lstStyle/>
            <a:p>
              <a:r>
                <a:rPr lang="en-US" sz="900" dirty="0"/>
                <a:t>t</a:t>
              </a:r>
              <a:r>
                <a:rPr lang="en-US" sz="900" baseline="-25000" dirty="0"/>
                <a:t>4</a:t>
              </a:r>
            </a:p>
          </p:txBody>
        </p:sp>
        <p:sp>
          <p:nvSpPr>
            <p:cNvPr id="35" name="TextBox 34">
              <a:extLst>
                <a:ext uri="{FF2B5EF4-FFF2-40B4-BE49-F238E27FC236}">
                  <a16:creationId xmlns:a16="http://schemas.microsoft.com/office/drawing/2014/main" id="{9C90C2F4-84D1-8E40-BF80-4644FB376C13}"/>
                </a:ext>
              </a:extLst>
            </p:cNvPr>
            <p:cNvSpPr txBox="1"/>
            <p:nvPr/>
          </p:nvSpPr>
          <p:spPr>
            <a:xfrm>
              <a:off x="6893346" y="4318176"/>
              <a:ext cx="739305" cy="230832"/>
            </a:xfrm>
            <a:prstGeom prst="rect">
              <a:avLst/>
            </a:prstGeom>
            <a:noFill/>
            <a:ln>
              <a:noFill/>
            </a:ln>
          </p:spPr>
          <p:txBody>
            <a:bodyPr wrap="none" rtlCol="0">
              <a:spAutoFit/>
            </a:bodyPr>
            <a:lstStyle/>
            <a:p>
              <a:r>
                <a:rPr lang="en-US" sz="900" dirty="0"/>
                <a:t>t</a:t>
              </a:r>
              <a:r>
                <a:rPr lang="en-US" sz="900" baseline="-25000" dirty="0"/>
                <a:t>5 </a:t>
              </a:r>
              <a:r>
                <a:rPr lang="en-US" sz="900" dirty="0"/>
                <a:t>= 16 Sec</a:t>
              </a:r>
            </a:p>
          </p:txBody>
        </p:sp>
      </p:grpSp>
      <p:sp>
        <p:nvSpPr>
          <p:cNvPr id="36" name="TextBox 35">
            <a:extLst>
              <a:ext uri="{FF2B5EF4-FFF2-40B4-BE49-F238E27FC236}">
                <a16:creationId xmlns:a16="http://schemas.microsoft.com/office/drawing/2014/main" id="{75C5B79B-1256-AA4C-80C0-592728BF9E08}"/>
              </a:ext>
            </a:extLst>
          </p:cNvPr>
          <p:cNvSpPr txBox="1"/>
          <p:nvPr/>
        </p:nvSpPr>
        <p:spPr>
          <a:xfrm>
            <a:off x="5542738" y="4924209"/>
            <a:ext cx="3626314" cy="219291"/>
          </a:xfrm>
          <a:prstGeom prst="rect">
            <a:avLst/>
          </a:prstGeom>
          <a:noFill/>
        </p:spPr>
        <p:txBody>
          <a:bodyPr wrap="none" rtlCol="0">
            <a:spAutoFit/>
          </a:bodyPr>
          <a:lstStyle/>
          <a:p>
            <a:r>
              <a:rPr lang="en-US" sz="825" i="1" dirty="0"/>
              <a:t>In collaboration with Dr. Marc </a:t>
            </a:r>
            <a:r>
              <a:rPr lang="en-US" sz="825" i="1" dirty="0" err="1"/>
              <a:t>Legros</a:t>
            </a:r>
            <a:r>
              <a:rPr lang="en-US" sz="825" i="1" dirty="0"/>
              <a:t> of CNRS-CEMES Toulouse, France</a:t>
            </a:r>
          </a:p>
        </p:txBody>
      </p:sp>
      <p:grpSp>
        <p:nvGrpSpPr>
          <p:cNvPr id="6" name="Group 5">
            <a:extLst>
              <a:ext uri="{FF2B5EF4-FFF2-40B4-BE49-F238E27FC236}">
                <a16:creationId xmlns:a16="http://schemas.microsoft.com/office/drawing/2014/main" id="{7DAA0301-89EB-8DFE-B0E9-1D7AE9D2A5B6}"/>
              </a:ext>
            </a:extLst>
          </p:cNvPr>
          <p:cNvGrpSpPr/>
          <p:nvPr/>
        </p:nvGrpSpPr>
        <p:grpSpPr>
          <a:xfrm>
            <a:off x="3416021" y="1361791"/>
            <a:ext cx="2311957" cy="2034234"/>
            <a:chOff x="8017503" y="2320811"/>
            <a:chExt cx="1828239" cy="1836204"/>
          </a:xfrm>
        </p:grpSpPr>
        <p:pic>
          <p:nvPicPr>
            <p:cNvPr id="7" name="video1_HMSeries1_Cropped (Converted).mov">
              <a:hlinkClick r:id="" action="ppaction://media"/>
              <a:extLst>
                <a:ext uri="{FF2B5EF4-FFF2-40B4-BE49-F238E27FC236}">
                  <a16:creationId xmlns:a16="http://schemas.microsoft.com/office/drawing/2014/main" id="{32419D5B-3F9B-31B8-7E9E-3C56EE9230F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l="50217"/>
            <a:stretch/>
          </p:blipFill>
          <p:spPr>
            <a:xfrm>
              <a:off x="8017503" y="2320811"/>
              <a:ext cx="1828239" cy="1836204"/>
            </a:xfrm>
            <a:prstGeom prst="rect">
              <a:avLst/>
            </a:prstGeom>
          </p:spPr>
        </p:pic>
        <p:grpSp>
          <p:nvGrpSpPr>
            <p:cNvPr id="8" name="Group 7">
              <a:extLst>
                <a:ext uri="{FF2B5EF4-FFF2-40B4-BE49-F238E27FC236}">
                  <a16:creationId xmlns:a16="http://schemas.microsoft.com/office/drawing/2014/main" id="{61B9DF1D-C88D-9254-FBC6-2550B82E3146}"/>
                </a:ext>
              </a:extLst>
            </p:cNvPr>
            <p:cNvGrpSpPr/>
            <p:nvPr/>
          </p:nvGrpSpPr>
          <p:grpSpPr>
            <a:xfrm>
              <a:off x="9354625" y="3880092"/>
              <a:ext cx="432048" cy="196643"/>
              <a:chOff x="9354625" y="3880092"/>
              <a:chExt cx="432048" cy="196643"/>
            </a:xfrm>
          </p:grpSpPr>
          <p:cxnSp>
            <p:nvCxnSpPr>
              <p:cNvPr id="9" name="Straight Connector 8">
                <a:extLst>
                  <a:ext uri="{FF2B5EF4-FFF2-40B4-BE49-F238E27FC236}">
                    <a16:creationId xmlns:a16="http://schemas.microsoft.com/office/drawing/2014/main" id="{3EA52EF5-0435-CFAE-9627-5C8E9FC30606}"/>
                  </a:ext>
                </a:extLst>
              </p:cNvPr>
              <p:cNvCxnSpPr/>
              <p:nvPr/>
            </p:nvCxnSpPr>
            <p:spPr>
              <a:xfrm>
                <a:off x="9354625" y="4076735"/>
                <a:ext cx="43204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96989FF-6B82-44DA-DF98-E77CA3F08BBD}"/>
                  </a:ext>
                </a:extLst>
              </p:cNvPr>
              <p:cNvSpPr txBox="1"/>
              <p:nvPr/>
            </p:nvSpPr>
            <p:spPr>
              <a:xfrm>
                <a:off x="9361687" y="3880092"/>
                <a:ext cx="369129" cy="192793"/>
              </a:xfrm>
              <a:prstGeom prst="rect">
                <a:avLst/>
              </a:prstGeom>
              <a:noFill/>
            </p:spPr>
            <p:txBody>
              <a:bodyPr wrap="none" rtlCol="0">
                <a:spAutoFit/>
              </a:bodyPr>
              <a:lstStyle/>
              <a:p>
                <a:r>
                  <a:rPr lang="en-US" sz="788" dirty="0">
                    <a:solidFill>
                      <a:schemeClr val="bg1"/>
                    </a:solidFill>
                  </a:rPr>
                  <a:t>50 nm</a:t>
                </a:r>
              </a:p>
            </p:txBody>
          </p:sp>
        </p:grpSp>
      </p:grpSp>
    </p:spTree>
    <p:extLst>
      <p:ext uri="{BB962C8B-B14F-4D97-AF65-F5344CB8AC3E}">
        <p14:creationId xmlns:p14="http://schemas.microsoft.com/office/powerpoint/2010/main" val="2205379224"/>
      </p:ext>
    </p:extLst>
  </p:cSld>
  <p:clrMapOvr>
    <a:masterClrMapping/>
  </p:clrMapOvr>
  <p:timing>
    <p:tnLst>
      <p:par>
        <p:cTn id="1" dur="indefinite" restart="never" nodeType="tmRoot">
          <p:childTnLst>
            <p:video>
              <p:cMediaNode vol="80000">
                <p:cTn id="2" repeatCount="indefinite"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F47DC44-74FC-C548-8B1A-402BE581677A}"/>
              </a:ext>
            </a:extLst>
          </p:cNvPr>
          <p:cNvSpPr>
            <a:spLocks noGrp="1"/>
          </p:cNvSpPr>
          <p:nvPr>
            <p:ph type="ftr" sz="quarter" idx="11"/>
          </p:nvPr>
        </p:nvSpPr>
        <p:spPr/>
        <p:txBody>
          <a:bodyPr/>
          <a:lstStyle/>
          <a:p>
            <a:r>
              <a:rPr lang="fr-FR"/>
              <a:t>Emad Oveisi</a:t>
            </a:r>
            <a:endParaRPr lang="fr-FR" dirty="0"/>
          </a:p>
        </p:txBody>
      </p:sp>
      <p:sp>
        <p:nvSpPr>
          <p:cNvPr id="3" name="Slide Number Placeholder 2">
            <a:extLst>
              <a:ext uri="{FF2B5EF4-FFF2-40B4-BE49-F238E27FC236}">
                <a16:creationId xmlns:a16="http://schemas.microsoft.com/office/drawing/2014/main" id="{A8441254-50D8-0D44-B0EF-BBBFA1D9363D}"/>
              </a:ext>
            </a:extLst>
          </p:cNvPr>
          <p:cNvSpPr>
            <a:spLocks noGrp="1"/>
          </p:cNvSpPr>
          <p:nvPr>
            <p:ph type="sldNum" sz="quarter" idx="12"/>
          </p:nvPr>
        </p:nvSpPr>
        <p:spPr/>
        <p:txBody>
          <a:bodyPr/>
          <a:lstStyle/>
          <a:p>
            <a:fld id="{E1E1CD7C-2161-7D43-862E-CE4C333CD873}" type="slidenum">
              <a:rPr lang="fr-FR" smtClean="0"/>
              <a:pPr/>
              <a:t>5</a:t>
            </a:fld>
            <a:endParaRPr lang="fr-FR" dirty="0"/>
          </a:p>
        </p:txBody>
      </p:sp>
      <p:sp>
        <p:nvSpPr>
          <p:cNvPr id="4" name="Date Placeholder 3">
            <a:extLst>
              <a:ext uri="{FF2B5EF4-FFF2-40B4-BE49-F238E27FC236}">
                <a16:creationId xmlns:a16="http://schemas.microsoft.com/office/drawing/2014/main" id="{511044C9-0F75-F84D-A0C8-4E76F3EF6441}"/>
              </a:ext>
            </a:extLst>
          </p:cNvPr>
          <p:cNvSpPr>
            <a:spLocks noGrp="1"/>
          </p:cNvSpPr>
          <p:nvPr>
            <p:ph type="dt" sz="half" idx="4294967295"/>
          </p:nvPr>
        </p:nvSpPr>
        <p:spPr/>
        <p:txBody>
          <a:bodyPr/>
          <a:lstStyle/>
          <a:p>
            <a:r>
              <a:rPr lang="en-US"/>
              <a:t>TEM techniques</a:t>
            </a:r>
            <a:endParaRPr lang="en-US" dirty="0"/>
          </a:p>
        </p:txBody>
      </p:sp>
      <p:sp>
        <p:nvSpPr>
          <p:cNvPr id="13" name="Title 7">
            <a:extLst>
              <a:ext uri="{FF2B5EF4-FFF2-40B4-BE49-F238E27FC236}">
                <a16:creationId xmlns:a16="http://schemas.microsoft.com/office/drawing/2014/main" id="{D69CE2A0-A722-444F-AC1C-90DBB71938D0}"/>
              </a:ext>
            </a:extLst>
          </p:cNvPr>
          <p:cNvSpPr txBox="1">
            <a:spLocks/>
          </p:cNvSpPr>
          <p:nvPr/>
        </p:nvSpPr>
        <p:spPr>
          <a:xfrm>
            <a:off x="904874" y="104014"/>
            <a:ext cx="7213602" cy="1072753"/>
          </a:xfrm>
          <a:prstGeom prst="rect">
            <a:avLst/>
          </a:prstGeom>
        </p:spPr>
        <p:txBody>
          <a:bodyPr/>
          <a:lstStyle>
            <a:lvl1pPr algn="l" defTabSz="685800" rtl="0" eaLnBrk="1" latinLnBrk="0" hangingPunct="1">
              <a:lnSpc>
                <a:spcPct val="90000"/>
              </a:lnSpc>
              <a:spcBef>
                <a:spcPct val="0"/>
              </a:spcBef>
              <a:buNone/>
              <a:defRPr sz="3200" b="1" i="0" kern="1000" spc="-70" baseline="0">
                <a:solidFill>
                  <a:schemeClr val="tx1"/>
                </a:solidFill>
                <a:latin typeface="Franklin Gothic Demi Cond" panose="020B0706030402020204" pitchFamily="34" charset="0"/>
                <a:ea typeface="Roboto Black" panose="02000000000000000000" pitchFamily="2" charset="0"/>
                <a:cs typeface="Arial" panose="020B0604020202020204" pitchFamily="34" charset="0"/>
              </a:defRPr>
            </a:lvl1pPr>
          </a:lstStyle>
          <a:p>
            <a:r>
              <a:rPr lang="en-GB" dirty="0"/>
              <a:t>Some useful literature</a:t>
            </a:r>
          </a:p>
        </p:txBody>
      </p:sp>
      <p:sp>
        <p:nvSpPr>
          <p:cNvPr id="16" name="With advances in TEM and microanalysis come advances in materials science, starting from the first studies of dislocations and precipitates in the 1950s, onto HR-TEM in the 1970s and then STEM HAADF imaging and STEM mapping in the 1980s-90s. This trend continues today. The last 15 years have seen a revolution in instrumentation. Aberration-correction and improved instrument stability give sub-Å resolution in TEM and STEM. With lower beam voltages lighter elements can be analysed without beam damage. Faster, more sensitive spectrometers give unprecedented access to composition, chemistry and physics of materials. Computer interfaces and software allow acquisition and processing of large datasets.…">
            <a:extLst>
              <a:ext uri="{FF2B5EF4-FFF2-40B4-BE49-F238E27FC236}">
                <a16:creationId xmlns:a16="http://schemas.microsoft.com/office/drawing/2014/main" id="{4629CF9E-851E-B942-8A33-B4A85B0C3A58}"/>
              </a:ext>
            </a:extLst>
          </p:cNvPr>
          <p:cNvSpPr txBox="1"/>
          <p:nvPr/>
        </p:nvSpPr>
        <p:spPr>
          <a:xfrm>
            <a:off x="840520" y="920018"/>
            <a:ext cx="7790718" cy="3303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lang="en-GB" sz="1600" dirty="0"/>
              <a:t>Transmission Electron Microscopy by D.B. Williams and C.B. Carter (Springer)</a:t>
            </a:r>
            <a:br>
              <a:rPr lang="en-GB" sz="1600" dirty="0"/>
            </a:br>
            <a:endParaRPr lang="en-GB" sz="1600" dirty="0"/>
          </a:p>
          <a:p>
            <a:r>
              <a:rPr lang="en-GB" sz="1600" dirty="0"/>
              <a:t>Large Angle Convergent Beam Electron Diffraction by J.-P. </a:t>
            </a:r>
            <a:r>
              <a:rPr lang="en-GB" sz="1600" dirty="0" err="1"/>
              <a:t>Morniroli</a:t>
            </a:r>
            <a:endParaRPr lang="en-GB" sz="1600" dirty="0"/>
          </a:p>
          <a:p>
            <a:br>
              <a:rPr lang="en-GB" sz="1600" dirty="0"/>
            </a:br>
            <a:r>
              <a:rPr lang="en-GB" sz="1600" dirty="0"/>
              <a:t>Aberration-corrected imaging in transmission electron microscopy: an introduction by R. </a:t>
            </a:r>
            <a:r>
              <a:rPr lang="en-GB" sz="1600" dirty="0" err="1"/>
              <a:t>Erni</a:t>
            </a:r>
            <a:endParaRPr lang="en-GB" sz="1600" dirty="0"/>
          </a:p>
          <a:p>
            <a:endParaRPr lang="en-GB" sz="1600" dirty="0"/>
          </a:p>
          <a:p>
            <a:r>
              <a:rPr lang="en-GB" sz="1600" dirty="0"/>
              <a:t>Scanning Transmission Electron Microscopy by S.J. Pennycook and P.D. </a:t>
            </a:r>
            <a:r>
              <a:rPr lang="en-GB" sz="1600" dirty="0" err="1"/>
              <a:t>Nellist</a:t>
            </a:r>
            <a:r>
              <a:rPr lang="en-GB" sz="1600" dirty="0"/>
              <a:t> (eds) (Springer)</a:t>
            </a:r>
          </a:p>
          <a:p>
            <a:endParaRPr lang="en-GB" sz="1600" dirty="0"/>
          </a:p>
          <a:p>
            <a:r>
              <a:rPr lang="en-GB" sz="1600" dirty="0"/>
              <a:t>Diffraction Physics by J.M. Cowley (North Holland/Elsevier)</a:t>
            </a:r>
          </a:p>
          <a:p>
            <a:endParaRPr lang="en-GB" sz="1600" dirty="0"/>
          </a:p>
          <a:p>
            <a:r>
              <a:rPr lang="en-GB" sz="1600" dirty="0"/>
              <a:t>Science of Microscopy by C.W. Hawkes and J.C.H. Spence (eds) (Springer)</a:t>
            </a:r>
          </a:p>
        </p:txBody>
      </p:sp>
    </p:spTree>
    <p:extLst>
      <p:ext uri="{BB962C8B-B14F-4D97-AF65-F5344CB8AC3E}">
        <p14:creationId xmlns:p14="http://schemas.microsoft.com/office/powerpoint/2010/main" val="2596091036"/>
      </p:ext>
    </p:extLst>
  </p:cSld>
  <p:clrMapOvr>
    <a:masterClrMapping/>
  </p:clrMapOvr>
</p:sld>
</file>

<file path=ppt/theme/theme1.xml><?xml version="1.0" encoding="utf-8"?>
<a:theme xmlns:a="http://schemas.openxmlformats.org/drawingml/2006/main" name="Default Theme">
  <a:themeElements>
    <a:clrScheme name="EPFL - New Colors 2019">
      <a:dk1>
        <a:srgbClr val="413C3A"/>
      </a:dk1>
      <a:lt1>
        <a:srgbClr val="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ED6E9C"/>
      </a:hlink>
      <a:folHlink>
        <a:srgbClr val="4F8FCC"/>
      </a:folHlink>
    </a:clrScheme>
    <a:fontScheme name="EPFL_Beta2">
      <a:majorFont>
        <a:latin typeface="Franklin Gothic Demi Cond"/>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EPFL_Beta2" id="{6A525B41-3E68-491F-A6C9-0B15EA1321FE}" vid="{993E2952-EB5D-4425-8012-1B04381EBC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37988</TotalTime>
  <Words>293</Words>
  <Application>Microsoft Macintosh PowerPoint</Application>
  <PresentationFormat>On-screen Show (16:9)</PresentationFormat>
  <Paragraphs>54</Paragraphs>
  <Slides>5</Slides>
  <Notes>1</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Franklin Gothic Demi Cond</vt:lpstr>
      <vt:lpstr>Helvetica</vt:lpstr>
      <vt:lpstr>Wingdings</vt:lpstr>
      <vt:lpstr>Default Theme</vt:lpstr>
      <vt:lpstr>Transmission Electron Microscopy (TEM)</vt:lpstr>
      <vt:lpstr>PowerPoint Presentation</vt:lpstr>
      <vt:lpstr>PowerPoint Presentation</vt:lpstr>
      <vt:lpstr>PowerPoint Presentation</vt:lpstr>
      <vt:lpstr>PowerPoint Presentation</vt:lpstr>
    </vt:vector>
  </TitlesOfParts>
  <Company>EPFL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Emad Oveisi</dc:creator>
  <cp:lastModifiedBy>Emad Oveisi</cp:lastModifiedBy>
  <cp:revision>558</cp:revision>
  <dcterms:created xsi:type="dcterms:W3CDTF">2019-10-18T12:18:39Z</dcterms:created>
  <dcterms:modified xsi:type="dcterms:W3CDTF">2024-03-26T07:15:10Z</dcterms:modified>
</cp:coreProperties>
</file>