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9"/>
  </p:notesMasterIdLst>
  <p:sldIdLst>
    <p:sldId id="256" r:id="rId2"/>
    <p:sldId id="305" r:id="rId3"/>
    <p:sldId id="257" r:id="rId4"/>
    <p:sldId id="258" r:id="rId5"/>
    <p:sldId id="259" r:id="rId6"/>
    <p:sldId id="260" r:id="rId7"/>
    <p:sldId id="312" r:id="rId8"/>
    <p:sldId id="268" r:id="rId9"/>
    <p:sldId id="269" r:id="rId10"/>
    <p:sldId id="266" r:id="rId11"/>
    <p:sldId id="272" r:id="rId12"/>
    <p:sldId id="273" r:id="rId13"/>
    <p:sldId id="281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8" r:id="rId23"/>
    <p:sldId id="299" r:id="rId24"/>
    <p:sldId id="300" r:id="rId25"/>
    <p:sldId id="301" r:id="rId26"/>
    <p:sldId id="282" r:id="rId27"/>
    <p:sldId id="313" r:id="rId28"/>
    <p:sldId id="309" r:id="rId29"/>
    <p:sldId id="267" r:id="rId30"/>
    <p:sldId id="261" r:id="rId31"/>
    <p:sldId id="262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59" r:id="rId78"/>
    <p:sldId id="360" r:id="rId79"/>
    <p:sldId id="361" r:id="rId80"/>
    <p:sldId id="362" r:id="rId81"/>
    <p:sldId id="363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  <p:sldId id="380" r:id="rId99"/>
    <p:sldId id="381" r:id="rId100"/>
    <p:sldId id="382" r:id="rId101"/>
    <p:sldId id="383" r:id="rId102"/>
    <p:sldId id="384" r:id="rId103"/>
    <p:sldId id="385" r:id="rId104"/>
    <p:sldId id="386" r:id="rId105"/>
    <p:sldId id="387" r:id="rId106"/>
    <p:sldId id="388" r:id="rId107"/>
    <p:sldId id="389" r:id="rId108"/>
    <p:sldId id="390" r:id="rId109"/>
    <p:sldId id="391" r:id="rId110"/>
    <p:sldId id="392" r:id="rId111"/>
    <p:sldId id="393" r:id="rId112"/>
    <p:sldId id="394" r:id="rId113"/>
    <p:sldId id="395" r:id="rId114"/>
    <p:sldId id="396" r:id="rId115"/>
    <p:sldId id="397" r:id="rId116"/>
    <p:sldId id="398" r:id="rId117"/>
    <p:sldId id="399" r:id="rId118"/>
    <p:sldId id="400" r:id="rId119"/>
    <p:sldId id="401" r:id="rId120"/>
    <p:sldId id="402" r:id="rId121"/>
    <p:sldId id="403" r:id="rId122"/>
    <p:sldId id="404" r:id="rId123"/>
    <p:sldId id="405" r:id="rId124"/>
    <p:sldId id="406" r:id="rId125"/>
    <p:sldId id="407" r:id="rId126"/>
    <p:sldId id="408" r:id="rId127"/>
    <p:sldId id="409" r:id="rId128"/>
    <p:sldId id="410" r:id="rId129"/>
    <p:sldId id="411" r:id="rId130"/>
    <p:sldId id="412" r:id="rId131"/>
    <p:sldId id="413" r:id="rId132"/>
    <p:sldId id="414" r:id="rId133"/>
    <p:sldId id="415" r:id="rId134"/>
    <p:sldId id="416" r:id="rId135"/>
    <p:sldId id="417" r:id="rId136"/>
    <p:sldId id="418" r:id="rId137"/>
    <p:sldId id="419" r:id="rId138"/>
    <p:sldId id="420" r:id="rId139"/>
    <p:sldId id="421" r:id="rId140"/>
    <p:sldId id="422" r:id="rId141"/>
    <p:sldId id="423" r:id="rId142"/>
    <p:sldId id="424" r:id="rId143"/>
    <p:sldId id="425" r:id="rId144"/>
    <p:sldId id="426" r:id="rId145"/>
    <p:sldId id="427" r:id="rId146"/>
    <p:sldId id="428" r:id="rId147"/>
    <p:sldId id="429" r:id="rId148"/>
    <p:sldId id="430" r:id="rId149"/>
    <p:sldId id="431" r:id="rId150"/>
    <p:sldId id="432" r:id="rId151"/>
    <p:sldId id="433" r:id="rId152"/>
    <p:sldId id="434" r:id="rId153"/>
    <p:sldId id="435" r:id="rId154"/>
    <p:sldId id="436" r:id="rId155"/>
    <p:sldId id="437" r:id="rId156"/>
    <p:sldId id="438" r:id="rId157"/>
    <p:sldId id="439" r:id="rId158"/>
    <p:sldId id="440" r:id="rId159"/>
    <p:sldId id="441" r:id="rId160"/>
    <p:sldId id="442" r:id="rId161"/>
    <p:sldId id="443" r:id="rId162"/>
    <p:sldId id="444" r:id="rId163"/>
    <p:sldId id="445" r:id="rId164"/>
    <p:sldId id="446" r:id="rId165"/>
    <p:sldId id="447" r:id="rId166"/>
    <p:sldId id="448" r:id="rId167"/>
    <p:sldId id="449" r:id="rId168"/>
  </p:sldIdLst>
  <p:sldSz cx="10160000" cy="7620000"/>
  <p:notesSz cx="10234613" cy="71040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 snapToGrid="0">
      <p:cViewPr>
        <p:scale>
          <a:sx n="74" d="100"/>
          <a:sy n="74" d="100"/>
        </p:scale>
        <p:origin x="3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23T07:05:29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172 0 455 0 0,'-30'15'193'0'0,"20"-5"5"0"0,-3 2 267 0 0,6-6-198 0 0,0 1-1 0 0,1 0 0 0 0,-1 1 1 0 0,1-1-1 0 0,1 1 0 0 0,0 1 1 0 0,-3 3-267 0 0,-10 23 1676 0 0,-2 10-1676 0 0,7-17 579 0 0,10-20-461 0 0,0 0-1 0 0,1 0 0 0 0,-1 0 0 0 0,1 0 0 0 0,1 1 0 0 0,0-1 1 0 0,0 1-1 0 0,1 0-117 0 0,0 11 22 0 0,3-3-22 0 0,0 0 0 0 0,5 13 0 0 0,-1-11-12 0 0,3 1-36 0 0,-4-10 36 0 0,2-1-1 0 0,-1 0 0 0 0,1-1 1 0 0,0 1-1 0 0,1-2 0 0 0,7 6 13 0 0,1-3 0 0 0,-8-6 7 0 0,1-1-1 0 0,0 1 1 0 0,0-2-1 0 0,1 1 1 0 0,-1-1-1 0 0,0-1 1 0 0,1 0-1 0 0,-1 0 0 0 0,1-1 1 0 0,-1 0-1 0 0,1-1 1 0 0,2-1-7 0 0,9-3-6 0 0,0-1 0 0 0,0 0 0 0 0,-1-2 0 0 0,0-1 0 0 0,0 0 0 0 0,7-6 6 0 0,-21 10-96 0 0,0 0 1 0 0,0 0 0 0 0,5-6 95 0 0,7-4-124 0 0,-13 10 78 0 0,12-10-201 0 0,-14 8 230 0 0,1 1 0 0 0,-1-1 1 0 0,-1 0-1 0 0,1-3 17 0 0,1-5 0 0 0,-5 14-4 0 0,0-1 0 0 0,0 1-1 0 0,0 0 1 0 0,0 0-1 0 0,0 0 1 0 0,-1 0 0 0 0,1 0-1 0 0,-1 0 1 0 0,1 0-1 0 0,-1 0 1 0 0,1 0 0 0 0,-1 0-1 0 0,0-1 5 0 0,-3-11 665 0 0,1 13-478 0 0,-10-3 12 0 0,10 2 7 0 0,3 1 2 0 0,0 0-60 0 0,0 0-252 0 0,0 0-108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22T16:48:23.1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 95 1839 0 0,'-1'-2'134'0'0,"-32"-41"1399"0"0,31 41 152 0 0,2 2 78 0 0,0-3-238 0 0,-3-7-1090 0 0,2 7-530 0 0,3 0-58 0 0,1 0 22 0 0,-1 0 0 0 0,1 0-1 0 0,1 0 1 0 0,-1 1 0 0 0,0-1-1 0 0,1 0 1 0 0,-1 1 0 0 0,1 0 0 0 0,2-1 131 0 0,-3 2-502 0 0,-3 1-11 0 0,0 0 22 0 0,0 0 117 0 0,0 0 48 0 0,0 0-168 0 0,3 2-734 0 0,10 7-314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22T16:48:24.6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 34 7367 0 0,'-2'-2'568'0'0,"-28"-28"-256"0"0,29 29 184 0 0,1 1 162 0 0,0 0 22 0 0,0 0-88 0 0,0 0-434 0 0,0 0-319 0 0,2 3-62 0 0,11 19-238 0 0,-1 1-1 0 0,2 8 462 0 0,-10-21-163 0 0,0-1 0 0 0,-1 1 0 0 0,0-1 0 0 0,-1 1 0 0 0,0 0 0 0 0,-1 0 0 0 0,0 10 163 0 0,2 39-1001 0 0,4 25 1001 0 0,-1-24-347 0 0,-2 24 347 0 0,-3-54-3 0 0,1-1 0 0 0,1 0 0 0 0,1 0 0 0 0,3 3 3 0 0,-1-14 0 0 0,-5-17 0 0 0,0 0 0 0 0,0 0 0 0 0,0 1 0 0 0,0-1 0 0 0,0 0 0 0 0,0 0 0 0 0,0 0 0 0 0,1 0 0 0 0,-1-1 0 0 0,0 1 0 0 0,2 0 0 0 0,-1 1 4 0 0,1-2-1 0 0,-1 1 0 0 0,1 0 0 0 0,-1 0 0 0 0,1-1 1 0 0,-1 1-1 0 0,1-1 0 0 0,0 0 0 0 0,-1 0 0 0 0,1 0 0 0 0,0 0 1 0 0,-1 0-1 0 0,1-1 0 0 0,-1 1 0 0 0,1-1-3 0 0,2 0 13 0 0,-1-1 1 0 0,1 0-1 0 0,-1 0 0 0 0,1 0 0 0 0,-1 0 1 0 0,0-1-1 0 0,0 1 0 0 0,0-2-13 0 0,9-6 40 0 0,0-2-1 0 0,-2 0 1 0 0,1 0-1 0 0,2-6-39 0 0,-13 17 0 0 0,21-26 0 0 0,-1-1 0 0 0,-2-2 0 0 0,-1 1 0 0 0,-1-2 0 0 0,10-26 0 0 0,-18 37 0 0 0,3-11 3 0 0,1 1 0 0 0,2 1-1 0 0,1 0 1 0 0,9-11-3 0 0,-23 38 76 0 0,-2 2 105 0 0,0 0 41 0 0,0 0 8 0 0,0 0-10 0 0,1 4-49 0 0,2 5-101 0 0,0 1-1 0 0,-1 0 1 0 0,0-1-1 0 0,0 1 1 0 0,-1 0-1 0 0,-1 0 1 0 0,0 10-70 0 0,-2 19 132 0 0,-4 17-132 0 0,2-26 52 0 0,-4 36 47 0 0,4 1 1 0 0,2-1-1 0 0,5 48-99 0 0,-1-92 0 0 0,1 0 0 0 0,1 0 0 0 0,1-1 0 0 0,1 1 0 0 0,8 19 0 0 0,-4-24-12 0 0,-7-15-10 0 0,1 1 0 0 0,-1-1 0 0 0,0 1 1 0 0,1-1-1 0 0,0 0 0 0 0,-1-1 0 0 0,1 1 0 0 0,0-1 0 0 0,0 1 0 0 0,0-1 0 0 0,0 0 0 0 0,0 0 0 0 0,0-1 0 0 0,1 1 0 0 0,-1-1 0 0 0,0 0 0 0 0,0 0 0 0 0,0-1 0 0 0,0 1 0 0 0,0-1 0 0 0,0 0 0 0 0,3-1 22 0 0,3 0-133 0 0,0-1 0 0 0,0-1 0 0 0,-1 0 0 0 0,1 0 0 0 0,-1-1 0 0 0,0 0-1 0 0,-1-1 1 0 0,6-4 133 0 0,73-55-2934 0 0,-56 41 804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22T16:48:24.9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0 455 0 0,'35'0'210'0'0,"-32"0"872"0"0,0 1 360 0 0,1 1-938 0 0,1 0 0 0 0,-1 0 0 0 0,0 0 0 0 0,1 0 0 0 0,-1 1 0 0 0,0 0 0 0 0,-1-1-1 0 0,1 2-503 0 0,2 1 253 0 0,0 1 0 0 0,-1 0 0 0 0,0 1 0 0 0,0-1-1 0 0,0 1 1 0 0,-1 0 0 0 0,2 4-253 0 0,4 10 334 0 0,-1 1 0 0 0,2 10-334 0 0,10 22-19 0 0,-8-23 19 0 0,-7-15 0 0 0,1-1 0 0 0,0-1 0 0 0,1 1 0 0 0,0-1 0 0 0,6 6 0 0 0,-11-16-14 0 0,0 0 0 0 0,0 0 0 0 0,1-1 0 0 0,-1 1 0 0 0,1-1 1 0 0,0 0-1 0 0,0 0 0 0 0,0-1 0 0 0,0 1 0 0 0,1-1 0 0 0,-1 0 0 0 0,1 0 0 0 0,-1 0 0 0 0,1 0 0 0 0,0-1 0 0 0,-1 0 0 0 0,1 0 0 0 0,0 0 0 0 0,0-1 0 0 0,0 1 0 0 0,0-1 0 0 0,0 0 0 0 0,4-1 14 0 0,5-1-109 0 0,-1 1 0 0 0,1-2 1 0 0,0 0-1 0 0,-1 0 0 0 0,0-2 0 0 0,0 1 0 0 0,6-4 109 0 0,14-8-1558 0 0,0-2 1 0 0,4-4 1557 0 0,-4 0-2354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22T16:48:33.1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196 234 455 0 0,'0'0'928'0'0,"0"0"100"0"0,0 0 42 0 0,0 0-92 0 0,0 0-416 0 0,0 0-180 0 0,0 0-35 0 0,0 0-27 0 0,0 0-73 0 0,0 0-30 0 0,0 0-8 0 0,0 0-19 0 0,0 0-78 0 0,-2 0-31 0 0,-18-4 144 0 0,18 4-145 0 0,2 0 0 0 0,-14-2 80 0 0,12 1-93 0 0,-9-1-54 0 0,0-1-2 0 0,6 2 32 0 0,-5 1-22 0 0,-2 2 94 0 0,10 0-89 0 0,0-2 62 0 0,2 0 0 0 0,-2 1 7 0 0,0-1 102 0 0,1 0 1 0 0,-1 0-1 0 0,1 0 1 0 0,-1 0-1 0 0,1 0 0 0 0,-1 0 1 0 0,1 0-1 0 0,-1 0 0 0 0,1 0 1 0 0,-1-1-1 0 0,1 1 1 0 0,-1-1-1 0 0,1 1 0 0 0,0-1 1 0 0,-1 0-1 0 0,1 1 0 0 0,0-1 1 0 0,-1 0-1 0 0,1 0 1 0 0,0 0-1 0 0,0 0 0 0 0,0 0 1 0 0,0 0-1 0 0,0 0 0 0 0,0 0 1 0 0,0-1-1 0 0,0 1 1 0 0,0 0-1 0 0,1-1 0 0 0,-2 0-197 0 0,1 0 288 0 0,1 2 12 0 0,-4-13 424 0 0,-9-41 2152 0 0,12 52-2800 0 0,1 2-4 0 0,0 0-1 0 0,0-5-19 0 0,0 1 1 0 0,-1-1 0 0 0,0 1-1 0 0,0-1 1 0 0,-1 1-1 0 0,1-1 1 0 0,-1 1 0 0 0,0 0-1 0 0,0 0 1 0 0,-1-2-53 0 0,-7-15 381 0 0,9 18-231 0 0,1 3 2 0 0,-1-2-4 0 0,-11-39 462 0 0,11 38-528 0 0,1 0-2 0 0,-2-6-2 0 0,2 7-12 0 0,0 2-34 0 0,0 0-122 0 0,0 0-10 0 0,0 0-42 0 0,0 0-216 0 0,4 1-98 0 0,15 4-663 0 0,1 1 1 0 0,7 4 1118 0 0,-20-7-525 0 0,25 8-1455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22T16:48:34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132 107 6359 0 0,'-20'64'335'0'0,"9"-33"-36"0"0,-4 25-299 0 0,-1 29 19 0 0,4 0 0 0 0,3 20-19 0 0,-3 174-55 0 0,11-244 36 0 0,-1 93-59 0 0,-5 131-786 0 0,-16 46 864 0 0,21-293 20 0 0,1 36 602 0 0,3-49-516 0 0,1 0-94 0 0,-1 0 0 0 0,1 0-1 0 0,-1-1 1 0 0,1 1 0 0 0,-1-1 0 0 0,0 1-1 0 0,0-1 1 0 0,0 0 0 0 0,0 0-1 0 0,0 0 1 0 0,0 0 0 0 0,0 0-1 0 0,-1-1 1 0 0,1 1 0 0 0,0-2-12 0 0,5-9 22 0 0,0 0 0 0 0,2-9-22 0 0,0 1 0 0 0,121-285-127 0 0,56-118-1179 0 0,-109 267 557 0 0,51-101-1318 0 0,-69 152 439 0 0,28-35 1628 0 0,-16 36 1009 0 0,-70 103-307 0 0,-1 2 39 0 0,0 0 131 0 0,-1 5 59 0 0,-32 168 2110 0 0,-2 17-2404 0 0,20-96-587 0 0,-48 405 204 0 0,42-156-918 0 0,0-95 70 0 0,18-221 524 0 0,-5 17-25 0 0,5-32 79 0 0,1 0 0 0 0,0 1-1 0 0,1 9 17 0 0,3-6-10 0 0,-1-13-49 0 0,1-3 44 0 0,0 0 1 0 0,0-1-1 0 0,0 1 1 0 0,0-1-1 0 0,0 1 1 0 0,0-1-1 0 0,0 0 0 0 0,0 0 1 0 0,0 0-1 0 0,0 0 1 0 0,-1 0-1 0 0,2-1 15 0 0,20-18-115 0 0,-18 16 92 0 0,11-13-28 0 0,0-1-1 0 0,-1-1 1 0 0,0 0 0 0 0,-2-1 0 0 0,5-9 51 0 0,53-110-110 0 0,-40 75 70 0 0,26-52 30 0 0,46-91 8 0 0,-55 122 2 0 0,20-26 0 0 0,-56 94 16 0 0,-10 14 67 0 0,-2 3 28 0 0,0 0 7 0 0,0 0 29 0 0,2 3 112 0 0,-1 1-186 0 0,0-1 0 0 0,1 1 0 0 0,-1 0 0 0 0,-1 0 0 0 0,1-1 0 0 0,-1 1 0 0 0,1 0 0 0 0,-1 0 0 0 0,0 3-73 0 0,-5 40 403 0 0,3-30-327 0 0,-13 114 356 0 0,-23 260-303 0 0,31-301-242 0 0,-2 56-99 0 0,9-118 128 0 0,1 0 0 0 0,1-1 1 0 0,2 1-1 0 0,1 4 84 0 0,-3-22-68 0 0,1-1-1 0 0,0 1 1 0 0,1-1-1 0 0,0 0 1 0 0,1 0-1 0 0,1 2 69 0 0,-6-11-6 0 0,0 0 0 0 0,0 1 0 0 0,0-1 0 0 0,0 0 0 0 0,0 0 0 0 0,1 1 0 0 0,-1-1 0 0 0,0 0 0 0 0,0 0 0 0 0,0 0-1 0 0,1 1 1 0 0,-1-1 0 0 0,0 0 0 0 0,0 0 0 0 0,1 0 0 0 0,-1 0 0 0 0,0 1 0 0 0,1-1 0 0 0,-1 0 0 0 0,0 0 0 0 0,0 0 0 0 0,1 0 0 0 0,-1 0-1 0 0,0 0 1 0 0,1 0 6 0 0,7 2-57 0 0,0-1 0 0 0,0-1 0 0 0,0 1 0 0 0,1-1-1 0 0,-1 0 1 0 0,0-1 0 0 0,0 0 0 0 0,0 0 0 0 0,0-1-1 0 0,0 0 1 0 0,0 0 0 0 0,0-1 0 0 0,2-1 57 0 0,19-9-93 0 0,-1-2 1 0 0,25-16 92 0 0,-41 24 3 0 0,61-41-131 0 0,-2-3 0 0 0,40-39 128 0 0,-34 19-16 0 0,16-23 16 0 0,22-22 59 0 0,-94 97-35 0 0,0 1-1 0 0,16-9-23 0 0,-25 19 61 0 0,0 1 0 0 0,0 0 0 0 0,0 1 0 0 0,1 0 0 0 0,0 1 0 0 0,2 0-61 0 0,-15 5 25 0 0,1 0-1 0 0,0-1 1 0 0,0 1-1 0 0,0 0 1 0 0,0 0 0 0 0,-1 0-1 0 0,1 0 1 0 0,0 0 0 0 0,0 0-1 0 0,0 0 1 0 0,0 0-1 0 0,-1 0 1 0 0,1 0 0 0 0,0 1-1 0 0,0-1 1 0 0,0 0-1 0 0,0 1-24 0 0,1-1 85 0 0,1 1 201 0 0,0 2-206 0 0,0 1 0 0 0,0 0-1 0 0,-1 0 1 0 0,0 0 0 0 0,1 0 0 0 0,-1 0-1 0 0,-1 0 1 0 0,1 1 0 0 0,-1-1-1 0 0,1 0 1 0 0,-1 1 0 0 0,-1 0-1 0 0,1-1 1 0 0,0 1-80 0 0,0 13 158 0 0,-1-1-1 0 0,0 1 0 0 0,-1 1-157 0 0,-8 202 372 0 0,8-167-513 0 0,2 1-1 0 0,2-1 0 0 0,5 15 142 0 0,0-9-509 0 0,-7-57 266 0 0,-1-2 207 0 0,1 0 1 0 0,-1 0-1 0 0,0 0 1 0 0,1 0-1 0 0,-1 0 1 0 0,1 0-1 0 0,-1 0 1 0 0,1 0-1 0 0,0 0 1 0 0,-1-1-1 0 0,1 1 1 0 0,0 0-1 0 0,0 0 36 0 0,0 1-73 0 0,1-1 25 0 0,-1 1 0 0 0,1-1 0 0 0,-1 1 0 0 0,1-1 0 0 0,0 0 0 0 0,0 0 0 0 0,-1 1 0 0 0,1-1 0 0 0,0-1 0 0 0,0 1 0 0 0,0 0 0 0 0,0 0 0 0 0,0-1 0 0 0,0 1 0 0 0,1-1 0 0 0,-1 1 0 0 0,0-1 0 0 0,0 0 0 0 0,0 0 0 0 0,0 0 48 0 0,7 0-130 0 0,0-1-1 0 0,-1 0 1 0 0,1 0 0 0 0,0-1-1 0 0,-1 0 1 0 0,0 0-1 0 0,1-1 1 0 0,-1 0-1 0 0,0 0 1 0 0,7-5 130 0 0,14-9-309 0 0,-1-1 0 0 0,5-5 309 0 0,-20 14-84 0 0,122-99-350 0 0,-84 65 170 0 0,2 2 0 0 0,26-14 264 0 0,-63 45-5 0 0,-5 3-3 0 0,0 0 0 0 0,0 1 0 0 0,1 0 0 0 0,0 1 0 0 0,0 0 0 0 0,0 0 0 0 0,2 1 8 0 0,7 3 57 0 0,-16 2-5 0 0,-1 0-1 0 0,1 1 0 0 0,-1-1 1 0 0,0 1-1 0 0,0 0 0 0 0,0 0 0 0 0,0 1 1 0 0,0-1-1 0 0,0 1 0 0 0,0 0 1 0 0,-1 0-52 0 0,11 9 383 0 0,-1 1 1 0 0,2 4-384 0 0,12 12 126 0 0,-8-14-521 0 0,2-1-1632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3341688" y="533400"/>
            <a:ext cx="3551237" cy="2663825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1364615" y="3374430"/>
            <a:ext cx="7505383" cy="319682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3780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 the bio-orthogonal Staudiger ligations between e.g. strained cyclo-octene &amp; tetrazzini</a:t>
            </a:r>
          </a:p>
        </p:txBody>
      </p:sp>
    </p:spTree>
    <p:extLst>
      <p:ext uri="{BB962C8B-B14F-4D97-AF65-F5344CB8AC3E}">
        <p14:creationId xmlns:p14="http://schemas.microsoft.com/office/powerpoint/2010/main" val="427788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ov"/><Relationship Id="rId7" Type="http://schemas.openxmlformats.org/officeDocument/2006/relationships/image" Target="../media/image3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o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t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customXml" Target="../ink/ink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tif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7 - Lipidation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  		 										          p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48" name="Localising proteins to and within membrane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Localising proteins to and within membranes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149" name="Part II…"/>
          <p:cNvSpPr txBox="1"/>
          <p:nvPr/>
        </p:nvSpPr>
        <p:spPr>
          <a:xfrm>
            <a:off x="996950" y="1318387"/>
            <a:ext cx="8178800" cy="554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l"/>
            <a:r>
              <a:rPr dirty="0"/>
              <a:t>Part II</a:t>
            </a:r>
          </a:p>
          <a:p>
            <a:pPr algn="l"/>
            <a:endParaRPr dirty="0"/>
          </a:p>
          <a:p>
            <a:pPr algn="l"/>
            <a:r>
              <a:rPr dirty="0"/>
              <a:t>• Membranes</a:t>
            </a:r>
          </a:p>
          <a:p>
            <a:pPr algn="l"/>
            <a:endParaRPr dirty="0"/>
          </a:p>
          <a:p>
            <a:pPr algn="l"/>
            <a:r>
              <a:rPr dirty="0"/>
              <a:t>• Lipidation</a:t>
            </a:r>
          </a:p>
          <a:p>
            <a:pPr lvl="1" indent="254000" algn="l"/>
            <a:r>
              <a:rPr dirty="0"/>
              <a:t>	- GPI anchors	        		</a:t>
            </a:r>
          </a:p>
          <a:p>
            <a:pPr lvl="1" indent="254000" algn="l"/>
            <a:r>
              <a:rPr dirty="0"/>
              <a:t>	- Prenylation</a:t>
            </a:r>
          </a:p>
          <a:p>
            <a:pPr algn="l"/>
            <a:r>
              <a:rPr dirty="0"/>
              <a:t>	- </a:t>
            </a:r>
            <a:r>
              <a:rPr dirty="0" err="1"/>
              <a:t>Myristoylation</a:t>
            </a:r>
            <a:endParaRPr dirty="0"/>
          </a:p>
          <a:p>
            <a:pPr algn="l"/>
            <a:r>
              <a:rPr dirty="0"/>
              <a:t>	- Palmitoylation</a:t>
            </a:r>
          </a:p>
          <a:p>
            <a:pPr algn="l"/>
            <a:endParaRPr dirty="0"/>
          </a:p>
          <a:p>
            <a:pPr algn="l"/>
            <a:r>
              <a:rPr dirty="0"/>
              <a:t>• Modulation of </a:t>
            </a:r>
            <a:r>
              <a:rPr dirty="0" err="1"/>
              <a:t>signalling</a:t>
            </a:r>
            <a:endParaRPr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988D9BB-DACC-4F26-A2A0-B539A3827E0F}"/>
                  </a:ext>
                </a:extLst>
              </p14:cNvPr>
              <p14:cNvContentPartPr/>
              <p14:nvPr/>
            </p14:nvContentPartPr>
            <p14:xfrm>
              <a:off x="5697830" y="1620642"/>
              <a:ext cx="182160" cy="181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988D9BB-DACC-4F26-A2A0-B539A3827E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90" y="1602642"/>
                <a:ext cx="217800" cy="21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5" name="Post-translational addition to Cys residues at C-terminus:…"/>
          <p:cNvSpPr txBox="1"/>
          <p:nvPr/>
        </p:nvSpPr>
        <p:spPr>
          <a:xfrm>
            <a:off x="184149" y="965012"/>
            <a:ext cx="9910144" cy="447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u="sng" dirty="0">
                <a:solidFill>
                  <a:srgbClr val="011B9E"/>
                </a:solidFill>
              </a:rPr>
              <a:t>Summary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u="sng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011B9E"/>
                </a:solidFill>
              </a:rPr>
              <a:t>GPI anchor			C-term		co-trans		“perm”		raft &amp; Cell surface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011B9E"/>
                </a:solidFill>
              </a:rPr>
              <a:t>S-prenylation			C-term		¨post-trans	perm		non-raft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011B9E"/>
                </a:solidFill>
              </a:rPr>
              <a:t>N-</a:t>
            </a:r>
            <a:r>
              <a:rPr lang="en-GB" sz="2000" dirty="0" err="1">
                <a:solidFill>
                  <a:srgbClr val="011B9E"/>
                </a:solidFill>
              </a:rPr>
              <a:t>myristoylation</a:t>
            </a:r>
            <a:r>
              <a:rPr lang="en-GB" sz="2000" dirty="0">
                <a:solidFill>
                  <a:srgbClr val="011B9E"/>
                </a:solidFill>
              </a:rPr>
              <a:t>		N-term		co-trans		perm		raft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011B9E"/>
                </a:solidFill>
              </a:rPr>
              <a:t>S-palmitoylation					post-trans		reversible	raft</a:t>
            </a:r>
            <a:endParaRPr sz="20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67" name="7 - Lipidation         • Prenylation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Prenylation  									          p</a:t>
            </a:r>
          </a:p>
        </p:txBody>
      </p:sp>
      <p:sp>
        <p:nvSpPr>
          <p:cNvPr id="268" name="S-Prenylation close to the C-terminus"/>
          <p:cNvSpPr txBox="1"/>
          <p:nvPr/>
        </p:nvSpPr>
        <p:spPr>
          <a:xfrm>
            <a:off x="-12700" y="190500"/>
            <a:ext cx="110744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lang="en-GB" sz="3600" b="1" dirty="0"/>
              <a:t>Lipidation of proteins</a:t>
            </a:r>
            <a:endParaRPr sz="3600" b="1" dirty="0"/>
          </a:p>
          <a:p>
            <a:pPr>
              <a:defRPr sz="3600"/>
            </a:pPr>
            <a:endParaRPr sz="3600" dirty="0"/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26FB-B0C6-4793-AD8C-3635ED9E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60894-FD50-40E2-9293-1068C1FD4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4834685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FC50C-E162-428F-9F1E-C047B2D5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09AE6-2D02-43D1-B58E-C3E2901BD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94774934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AEA4-636B-4603-980F-E63A30D5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278CA-1293-4599-8139-2C512CA5F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4720513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B434-37C9-4176-8F84-290FD4AEE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C0C0-B3FC-4064-AA7B-4C9D1115A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66702820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3B8A-7B87-4221-A92E-02AA12A2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1AC4A-BF3E-45EE-B502-BF66B3B41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8336203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277AC-66BA-41F3-98A4-014DFDB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14BCE-B2EA-480C-9C0A-82EDDE9A6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994462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FE7-5056-4D82-B30E-AC5851D1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5B83C-6146-4FE0-A221-0609B3514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9757660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3049-B5AF-4F04-A680-4C509364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2D62F-AF7C-4700-9810-3DD30E201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81787999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0A35-5E18-4E3E-B340-E4BC0501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F660F-943A-4AA7-94C4-4365F2CAC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0031552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2588-8F72-4E07-BFE5-D207149C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A8AAF-2D68-403C-83DF-A34B0AB5A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363007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3" name="Lipidation rules location of proteins in membrane"/>
          <p:cNvSpPr txBox="1"/>
          <p:nvPr/>
        </p:nvSpPr>
        <p:spPr>
          <a:xfrm>
            <a:off x="0" y="190500"/>
            <a:ext cx="101727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Lipidation rules location of proteins in membrane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15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77900"/>
            <a:ext cx="9347200" cy="628735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Levental 2010"/>
          <p:cNvSpPr txBox="1"/>
          <p:nvPr/>
        </p:nvSpPr>
        <p:spPr>
          <a:xfrm>
            <a:off x="38100" y="6946900"/>
            <a:ext cx="150213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Levental 2010</a:t>
            </a:r>
          </a:p>
        </p:txBody>
      </p:sp>
      <p:sp>
        <p:nvSpPr>
          <p:cNvPr id="317" name="7 - Lipidation         • Localisation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 									      p</a:t>
            </a:r>
          </a:p>
        </p:txBody>
      </p:sp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809ED-5BEA-4E0B-A4DE-0AD1B8F55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4BE86-D903-4E4B-A60C-C1794E65E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36858820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ED90-1206-468B-B3CF-E9A72E78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293D3-565D-46A1-AC5D-2546A3944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31569778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6D10-C81C-445D-B253-837AED11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CA2A2-454A-47D5-86F2-E264F9102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6790009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FA66-0FD4-408E-9532-FAB7F48C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32D26-147C-4E7C-98BE-131F9886C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21944957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FE6D-4B7E-4A76-8D13-18F016E4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7DB04-4B16-4DDB-8343-4B029F18B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51252558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31EA-EDD0-4260-A941-BE16F7FA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0DAF7-EAD7-4003-B013-3B1A0E678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48044624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2DC0-57B3-4DB5-ADD8-5C1916AA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3E6ED-761B-4E69-BB09-FC227F86A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0227778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A503-30AE-4A21-BC31-01322E02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01216-D193-4B7F-8093-AD0F06332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98174690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ED28-A8CE-4AE9-9721-8D851F37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71B33-51EC-4B33-A561-B389084AA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17405783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6490-87F2-4A19-89A9-05EA0EF5E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7A813-42BF-4C22-9D03-CE6736D07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584448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243" y="850900"/>
            <a:ext cx="6159657" cy="477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H-ras:…"/>
          <p:cNvSpPr txBox="1"/>
          <p:nvPr/>
        </p:nvSpPr>
        <p:spPr>
          <a:xfrm>
            <a:off x="79061" y="800100"/>
            <a:ext cx="9779001" cy="450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H-</a:t>
            </a:r>
            <a:r>
              <a:rPr i="1" dirty="0" err="1">
                <a:solidFill>
                  <a:srgbClr val="20369F"/>
                </a:solidFill>
              </a:rPr>
              <a:t>ras</a:t>
            </a:r>
            <a:r>
              <a:rPr dirty="0">
                <a:solidFill>
                  <a:srgbClr val="20369F"/>
                </a:solidFill>
              </a:rPr>
              <a:t>: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- </a:t>
            </a:r>
            <a:r>
              <a:rPr dirty="0" err="1">
                <a:solidFill>
                  <a:srgbClr val="20369F"/>
                </a:solidFill>
              </a:rPr>
              <a:t>farnesylated</a:t>
            </a: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- 2 palmitoylation sites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=&gt; H-</a:t>
            </a:r>
            <a:r>
              <a:rPr i="1" dirty="0" err="1">
                <a:solidFill>
                  <a:srgbClr val="20369F"/>
                </a:solidFill>
              </a:rPr>
              <a:t>ras</a:t>
            </a:r>
            <a:r>
              <a:rPr dirty="0">
                <a:solidFill>
                  <a:srgbClr val="20369F"/>
                </a:solidFill>
              </a:rPr>
              <a:t> activation enhances 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   de-palmitoylation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</p:txBody>
      </p:sp>
      <p:sp>
        <p:nvSpPr>
          <p:cNvPr id="32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24" name="Levental 2010"/>
          <p:cNvSpPr txBox="1"/>
          <p:nvPr/>
        </p:nvSpPr>
        <p:spPr>
          <a:xfrm>
            <a:off x="6959600" y="8648700"/>
            <a:ext cx="150213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Levental 2010</a:t>
            </a:r>
          </a:p>
        </p:txBody>
      </p:sp>
      <p:sp>
        <p:nvSpPr>
          <p:cNvPr id="325" name="An example : H-ras"/>
          <p:cNvSpPr txBox="1"/>
          <p:nvPr/>
        </p:nvSpPr>
        <p:spPr>
          <a:xfrm>
            <a:off x="990600" y="190500"/>
            <a:ext cx="81788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An example : H-</a:t>
            </a:r>
            <a:r>
              <a:rPr sz="3600" i="1"/>
              <a:t>ras</a:t>
            </a:r>
            <a:endParaRPr sz="3600"/>
          </a:p>
          <a:p>
            <a:pPr>
              <a:defRPr sz="3600"/>
            </a:pPr>
            <a:endParaRPr sz="3600"/>
          </a:p>
        </p:txBody>
      </p:sp>
      <p:sp>
        <p:nvSpPr>
          <p:cNvPr id="326" name="7 - Lipidation         • Localisation and signalling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and </a:t>
            </a:r>
            <a:r>
              <a:rPr dirty="0" err="1"/>
              <a:t>signalling</a:t>
            </a:r>
            <a:r>
              <a:rPr dirty="0"/>
              <a:t>							p</a:t>
            </a:r>
          </a:p>
        </p:txBody>
      </p:sp>
      <p:sp>
        <p:nvSpPr>
          <p:cNvPr id="327" name="Levental 2010"/>
          <p:cNvSpPr txBox="1"/>
          <p:nvPr/>
        </p:nvSpPr>
        <p:spPr>
          <a:xfrm>
            <a:off x="1641160" y="7244966"/>
            <a:ext cx="1597339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Levental</a:t>
            </a:r>
            <a:r>
              <a:rPr dirty="0"/>
              <a:t> 2010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C7E891-91B0-47DD-96F5-62FF7D759679}"/>
              </a:ext>
            </a:extLst>
          </p:cNvPr>
          <p:cNvSpPr/>
          <p:nvPr/>
        </p:nvSpPr>
        <p:spPr>
          <a:xfrm>
            <a:off x="79061" y="5635696"/>
            <a:ext cx="11297920" cy="1530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2540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• T-lymphocytes reaction upon antigen presence:</a:t>
            </a:r>
          </a:p>
          <a:p>
            <a:pPr lvl="1" indent="2540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	  </a:t>
            </a:r>
            <a:r>
              <a:rPr lang="en-GB" sz="2000" dirty="0" err="1">
                <a:solidFill>
                  <a:srgbClr val="20369F"/>
                </a:solidFill>
              </a:rPr>
              <a:t>i</a:t>
            </a:r>
            <a:r>
              <a:rPr lang="en-GB" sz="2000" dirty="0">
                <a:solidFill>
                  <a:srgbClr val="20369F"/>
                </a:solidFill>
              </a:rPr>
              <a:t> - strong antigens =&gt; negative selection =&gt; DEATH  ::  </a:t>
            </a:r>
            <a:r>
              <a:rPr lang="en-GB" sz="2000" dirty="0" err="1">
                <a:solidFill>
                  <a:srgbClr val="20369F"/>
                </a:solidFill>
              </a:rPr>
              <a:t>ras</a:t>
            </a:r>
            <a:r>
              <a:rPr lang="en-GB" sz="2000" dirty="0">
                <a:solidFill>
                  <a:srgbClr val="20369F"/>
                </a:solidFill>
              </a:rPr>
              <a:t> in PM</a:t>
            </a:r>
          </a:p>
          <a:p>
            <a:pPr lvl="1" indent="2540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											</a:t>
            </a:r>
          </a:p>
          <a:p>
            <a:pPr lvl="2" indent="5969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ii - weak antigens =&gt; positive selection =&gt; proliferation :: </a:t>
            </a:r>
            <a:r>
              <a:rPr lang="en-GB" sz="2000" dirty="0" err="1">
                <a:solidFill>
                  <a:srgbClr val="20369F"/>
                </a:solidFill>
              </a:rPr>
              <a:t>ras</a:t>
            </a:r>
            <a:r>
              <a:rPr lang="en-GB" sz="2000" dirty="0">
                <a:solidFill>
                  <a:srgbClr val="20369F"/>
                </a:solidFill>
              </a:rPr>
              <a:t> in 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4260A-A689-47AC-94AA-359DE639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33C6B-F88C-40CF-8523-8904E52C1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601203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4744-330D-46EE-8396-AB8DC248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3EBA1-1B2C-4812-ACD8-AC2A285EB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44181002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28555-57C0-4D27-A648-BCF995F8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D7B03-415B-406E-9F89-7C36B4D11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66837522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B0E9-F5DA-4DC3-B349-EF8561B2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1EA73-D674-4942-995E-15B255C9C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81761732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6A2D-9CEA-4573-B48F-4A07E074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756B4-DF26-44F8-A402-996B5AD24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5710874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5287B-9FFF-4C44-9A1C-42B347A0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49968-48F8-42AE-86D7-5B94CFEE6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31644270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808B-CD03-4C2E-931C-90C725A9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1FC3A-BFC5-4D3D-BE84-FD4CA39AD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8701133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5E76-B7E0-4186-A989-27E161CB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39D88-276E-485C-A16F-6740448C0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20750087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9610-F2E4-4A7E-B8CD-21D7A92A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96BD3-A21F-4583-98D7-7CCD48029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37150636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6AAE-6C7A-4E87-8914-8A79AB53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6C447-09C8-4148-84CC-60D99D19D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59945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rotein lipidation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76300"/>
          </a:xfrm>
          <a:prstGeom prst="rect">
            <a:avLst/>
          </a:prstGeom>
        </p:spPr>
        <p:txBody>
          <a:bodyPr anchor="t"/>
          <a:lstStyle/>
          <a:p>
            <a:r>
              <a:rPr sz="3600"/>
              <a:t>Protein lipidation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39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0" name="• Attachment of one or several acyl chain or lipids…"/>
          <p:cNvSpPr txBox="1"/>
          <p:nvPr/>
        </p:nvSpPr>
        <p:spPr>
          <a:xfrm>
            <a:off x="545139" y="1191174"/>
            <a:ext cx="9455547" cy="552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• Attachment of one or several acyl chain or lipids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	- reversible or irreversible modifications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=&gt; translocation from cytosol to membrane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	=&gt; location to a specific membrane or membrane domain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=&gt; change in protein structure/function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=&gt; change in accessibility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 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◊ Manipulation of location in space &amp; time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		- In general, </a:t>
            </a:r>
            <a:r>
              <a:rPr b="1" i="1" u="none">
                <a:solidFill>
                  <a:srgbClr val="011B9E"/>
                </a:solidFill>
              </a:rPr>
              <a:t>location rimes with activity</a:t>
            </a:r>
            <a:r>
              <a:rPr i="1" u="none">
                <a:solidFill>
                  <a:srgbClr val="011B9E"/>
                </a:solidFill>
              </a:rPr>
              <a:t>.</a:t>
            </a:r>
          </a:p>
        </p:txBody>
      </p:sp>
      <p:sp>
        <p:nvSpPr>
          <p:cNvPr id="401" name="7 - Lipidation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													p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4538E-6352-4E64-B98A-61F77B24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EA78B-2FD9-49DB-BA76-92BB07FD4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80561225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6F40-DAA1-4A20-B121-232B0894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C7309-60C1-4E10-B70E-1537379AB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04347342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324B-3DD9-45EF-B7B9-0CDB3486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68189-62B0-4F7B-94D0-376717F1D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04277811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85EF-889D-41D8-8529-E4888E5C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2F8CC-1262-4CE6-8D10-1385D4437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6158303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19653-3CCC-428A-9C21-EBB8108F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9FDB6-21C7-41CB-83AD-A4FAC0E1B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5364503"/>
      </p:ext>
    </p:extLst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A8208-FBDE-4152-9D2A-6EF2E337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44D4D-566D-445B-AF21-19D1E2801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858422"/>
      </p:ext>
    </p:extLst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3A15-ACBE-4D88-A01F-EAF6BDC2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FD486-111D-4B23-86BC-C418E31CD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6026048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EAEE-39E0-4D49-9FE2-C71A2515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C3759-EAB3-464A-AB2B-3EBE04C41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19229303"/>
      </p:ext>
    </p:extLst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BEE7-C14D-4650-9245-16A3D87D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BF672-4048-4748-B7DE-086092FA3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597940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E704-5D4E-425D-A0F9-48CBB4AC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1A60F-4768-445F-B165-483DCAA2F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799474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2" name="6    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							      		 											          p</a:t>
            </a:r>
          </a:p>
        </p:txBody>
      </p:sp>
      <p:sp>
        <p:nvSpPr>
          <p:cNvPr id="44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44" name="Modulation of signalling…"/>
          <p:cNvSpPr txBox="1"/>
          <p:nvPr/>
        </p:nvSpPr>
        <p:spPr>
          <a:xfrm>
            <a:off x="-556070" y="1181100"/>
            <a:ext cx="10330329" cy="554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endParaRPr sz="3200" dirty="0"/>
          </a:p>
          <a:p>
            <a:pPr marL="254000">
              <a:buSzPct val="171000"/>
              <a:defRPr sz="5000"/>
            </a:pPr>
            <a:r>
              <a:rPr sz="3200" dirty="0"/>
              <a:t>Modulation of </a:t>
            </a:r>
            <a:r>
              <a:rPr sz="3200" dirty="0" err="1"/>
              <a:t>signalling</a:t>
            </a:r>
            <a:r>
              <a:rPr sz="3200" dirty="0"/>
              <a:t> </a:t>
            </a:r>
          </a:p>
          <a:p>
            <a:pPr marL="254000">
              <a:buSzPct val="171000"/>
              <a:defRPr sz="5000"/>
            </a:pPr>
            <a:r>
              <a:rPr sz="3200" dirty="0"/>
              <a:t>by </a:t>
            </a:r>
          </a:p>
          <a:p>
            <a:pPr marL="254000">
              <a:buSzPct val="171000"/>
              <a:defRPr sz="5000"/>
            </a:pPr>
            <a:r>
              <a:rPr sz="3200" dirty="0"/>
              <a:t>lipids and membrane domains</a:t>
            </a:r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</p:txBody>
      </p:sp>
    </p:spTree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6322-073D-4130-AA94-082406CD0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0BE45-CF9C-49BA-830F-17D6DB309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5410677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C2A8-55A1-429F-B072-32CCB567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FD484-C4C1-4554-A3C7-2F1B70FAD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09282585"/>
      </p:ext>
    </p:extLst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8D94-4D1D-41A8-A3DA-3F930FA8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CA23-782B-4F02-A1B8-4E8932255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13354474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EF56-DE59-4CDF-BB9C-31272DC1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34B08-714B-4FD9-843E-7A829F0F4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4124339"/>
      </p:ext>
    </p:extLst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AEF1-1AD8-4279-B749-9A791F17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B675D-DC18-46CD-9387-52AD6E583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91874066"/>
      </p:ext>
    </p:extLst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EB00-3769-4167-AF8A-6F2335022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0C6FB-ED8D-478C-8532-F51760BBE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72672497"/>
      </p:ext>
    </p:extLst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5C13-4728-4E79-B960-718D10EA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D6AE1-82FB-4E53-A0C2-7242C422B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60526075"/>
      </p:ext>
    </p:extLst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3375-5B37-424B-B3E5-5C55E0509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36526-73FE-4F61-AAD1-93183DA8A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98508360"/>
      </p:ext>
    </p:extLst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A7E2-9B84-442F-B295-CE688258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EFDF4-8517-4EB2-A6BB-6FDC27B40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43811017"/>
      </p:ext>
    </p:extLst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4B37-AC30-46E2-BE9C-FC668D45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733E2-D081-48D5-A0EF-44D80D635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9858717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947" y="2139950"/>
            <a:ext cx="3835401" cy="4508500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9" name="Biological lateral phase separations :  Raft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000"/>
              <a:t>Biological lateral phase separations :  Rafts </a:t>
            </a:r>
          </a:p>
          <a:p>
            <a:pPr>
              <a:defRPr sz="5000"/>
            </a:pPr>
            <a:endParaRPr sz="3000"/>
          </a:p>
        </p:txBody>
      </p:sp>
      <p:sp>
        <p:nvSpPr>
          <p:cNvPr id="450" name="Historically, lipid rafts have been defined as  :…"/>
          <p:cNvSpPr txBox="1"/>
          <p:nvPr/>
        </p:nvSpPr>
        <p:spPr>
          <a:xfrm>
            <a:off x="101677" y="939613"/>
            <a:ext cx="8486510" cy="5503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Historically, lipid rafts have been defined as  :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• insoluble in cold 1%-solution of Triton X-100, a detergent. 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=&gt; thus named:  </a:t>
            </a:r>
            <a:r>
              <a:rPr sz="2000" b="1" dirty="0">
                <a:solidFill>
                  <a:srgbClr val="011B9E"/>
                </a:solidFill>
              </a:rPr>
              <a:t>D</a:t>
            </a:r>
            <a:r>
              <a:rPr sz="2000" dirty="0">
                <a:solidFill>
                  <a:srgbClr val="011B9E"/>
                </a:solidFill>
              </a:rPr>
              <a:t>etergent-</a:t>
            </a:r>
            <a:r>
              <a:rPr sz="2000" b="1" dirty="0">
                <a:solidFill>
                  <a:srgbClr val="011B9E"/>
                </a:solidFill>
              </a:rPr>
              <a:t>R</a:t>
            </a:r>
            <a:r>
              <a:rPr sz="2000" dirty="0">
                <a:solidFill>
                  <a:srgbClr val="011B9E"/>
                </a:solidFill>
              </a:rPr>
              <a:t>esistant </a:t>
            </a:r>
            <a:r>
              <a:rPr sz="2000" b="1" dirty="0">
                <a:solidFill>
                  <a:srgbClr val="011B9E"/>
                </a:solidFill>
              </a:rPr>
              <a:t>M</a:t>
            </a:r>
            <a:r>
              <a:rPr sz="2000" dirty="0">
                <a:solidFill>
                  <a:srgbClr val="011B9E"/>
                </a:solidFill>
              </a:rPr>
              <a:t>embrane  (DRM)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• low buoyant density</a:t>
            </a:r>
            <a:endParaRPr lang="en-GB"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Properties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rafts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rich in cholesterol and various sphingolipids. 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=&gt; aggregates in cell membranes consist mainly of 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 non-covalent clustering.</a:t>
            </a:r>
          </a:p>
          <a:p>
            <a:pPr algn="l">
              <a:lnSpc>
                <a:spcPct val="120000"/>
              </a:lnSpc>
              <a:defRPr sz="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size varies between 1</a:t>
            </a:r>
            <a:r>
              <a:rPr sz="2000" baseline="319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nm - 1 </a:t>
            </a:r>
            <a:r>
              <a:rPr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μm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  <a:defRPr sz="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life time ranging from 10</a:t>
            </a:r>
            <a:r>
              <a:rPr sz="2000" baseline="319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-3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10</a:t>
            </a:r>
            <a:r>
              <a:rPr sz="2000" baseline="319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seconds </a:t>
            </a:r>
          </a:p>
        </p:txBody>
      </p:sp>
      <p:sp>
        <p:nvSpPr>
          <p:cNvPr id="451" name="Binder,  Angew Chem Intl Ed 2003."/>
          <p:cNvSpPr txBox="1"/>
          <p:nvPr/>
        </p:nvSpPr>
        <p:spPr>
          <a:xfrm>
            <a:off x="-257076" y="70167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Binder,  Angew Chem Intl Ed 2003.</a:t>
            </a: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53" name="6 - Membrane domains and signalling  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5-</a:t>
            </a:r>
            <a:r>
              <a:rPr dirty="0"/>
              <a:t>- Membrane domains and </a:t>
            </a:r>
            <a:r>
              <a:rPr dirty="0" err="1"/>
              <a:t>signalling</a:t>
            </a:r>
            <a:r>
              <a:rPr dirty="0"/>
              <a:t>	         										  p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19D2DD-01FB-4045-B9AA-ECD893EA988B}"/>
              </a:ext>
            </a:extLst>
          </p:cNvPr>
          <p:cNvSpPr/>
          <p:nvPr/>
        </p:nvSpPr>
        <p:spPr>
          <a:xfrm>
            <a:off x="-1323458" y="3318989"/>
            <a:ext cx="8731307" cy="3317735"/>
          </a:xfrm>
          <a:custGeom>
            <a:avLst/>
            <a:gdLst>
              <a:gd name="connsiteX0" fmla="*/ 6951059 w 8731307"/>
              <a:gd name="connsiteY0" fmla="*/ 760652 h 3317735"/>
              <a:gd name="connsiteX1" fmla="*/ 8278153 w 8731307"/>
              <a:gd name="connsiteY1" fmla="*/ 825388 h 3317735"/>
              <a:gd name="connsiteX2" fmla="*/ 8731307 w 8731307"/>
              <a:gd name="connsiteY2" fmla="*/ 1294726 h 3317735"/>
              <a:gd name="connsiteX3" fmla="*/ 8512822 w 8731307"/>
              <a:gd name="connsiteY3" fmla="*/ 1731696 h 3317735"/>
              <a:gd name="connsiteX4" fmla="*/ 6514089 w 8731307"/>
              <a:gd name="connsiteY4" fmla="*/ 2014917 h 3317735"/>
              <a:gd name="connsiteX5" fmla="*/ 6595009 w 8731307"/>
              <a:gd name="connsiteY5" fmla="*/ 2152482 h 3317735"/>
              <a:gd name="connsiteX6" fmla="*/ 6643562 w 8731307"/>
              <a:gd name="connsiteY6" fmla="*/ 2201034 h 3317735"/>
              <a:gd name="connsiteX7" fmla="*/ 6692114 w 8731307"/>
              <a:gd name="connsiteY7" fmla="*/ 2241494 h 3317735"/>
              <a:gd name="connsiteX8" fmla="*/ 6724482 w 8731307"/>
              <a:gd name="connsiteY8" fmla="*/ 2273862 h 3317735"/>
              <a:gd name="connsiteX9" fmla="*/ 6748758 w 8731307"/>
              <a:gd name="connsiteY9" fmla="*/ 2306230 h 3317735"/>
              <a:gd name="connsiteX10" fmla="*/ 6764942 w 8731307"/>
              <a:gd name="connsiteY10" fmla="*/ 2322415 h 3317735"/>
              <a:gd name="connsiteX11" fmla="*/ 6789218 w 8731307"/>
              <a:gd name="connsiteY11" fmla="*/ 2354783 h 3317735"/>
              <a:gd name="connsiteX12" fmla="*/ 6805402 w 8731307"/>
              <a:gd name="connsiteY12" fmla="*/ 2379059 h 3317735"/>
              <a:gd name="connsiteX13" fmla="*/ 6837770 w 8731307"/>
              <a:gd name="connsiteY13" fmla="*/ 2387151 h 3317735"/>
              <a:gd name="connsiteX14" fmla="*/ 6886323 w 8731307"/>
              <a:gd name="connsiteY14" fmla="*/ 2403335 h 3317735"/>
              <a:gd name="connsiteX15" fmla="*/ 6934875 w 8731307"/>
              <a:gd name="connsiteY15" fmla="*/ 2435703 h 3317735"/>
              <a:gd name="connsiteX16" fmla="*/ 6983427 w 8731307"/>
              <a:gd name="connsiteY16" fmla="*/ 2459979 h 3317735"/>
              <a:gd name="connsiteX17" fmla="*/ 7023887 w 8731307"/>
              <a:gd name="connsiteY17" fmla="*/ 2508531 h 3317735"/>
              <a:gd name="connsiteX18" fmla="*/ 7040071 w 8731307"/>
              <a:gd name="connsiteY18" fmla="*/ 2540899 h 3317735"/>
              <a:gd name="connsiteX19" fmla="*/ 7064347 w 8731307"/>
              <a:gd name="connsiteY19" fmla="*/ 2565176 h 3317735"/>
              <a:gd name="connsiteX20" fmla="*/ 7080531 w 8731307"/>
              <a:gd name="connsiteY20" fmla="*/ 2613728 h 3317735"/>
              <a:gd name="connsiteX21" fmla="*/ 7096716 w 8731307"/>
              <a:gd name="connsiteY21" fmla="*/ 2670372 h 3317735"/>
              <a:gd name="connsiteX22" fmla="*/ 7112900 w 8731307"/>
              <a:gd name="connsiteY22" fmla="*/ 2694648 h 3317735"/>
              <a:gd name="connsiteX23" fmla="*/ 7120992 w 8731307"/>
              <a:gd name="connsiteY23" fmla="*/ 2735108 h 3317735"/>
              <a:gd name="connsiteX24" fmla="*/ 7145268 w 8731307"/>
              <a:gd name="connsiteY24" fmla="*/ 2799845 h 3317735"/>
              <a:gd name="connsiteX25" fmla="*/ 7161452 w 8731307"/>
              <a:gd name="connsiteY25" fmla="*/ 2872673 h 3317735"/>
              <a:gd name="connsiteX26" fmla="*/ 7177636 w 8731307"/>
              <a:gd name="connsiteY26" fmla="*/ 2913133 h 3317735"/>
              <a:gd name="connsiteX27" fmla="*/ 7185728 w 8731307"/>
              <a:gd name="connsiteY27" fmla="*/ 2945501 h 3317735"/>
              <a:gd name="connsiteX28" fmla="*/ 7193820 w 8731307"/>
              <a:gd name="connsiteY28" fmla="*/ 2969777 h 3317735"/>
              <a:gd name="connsiteX29" fmla="*/ 7210004 w 8731307"/>
              <a:gd name="connsiteY29" fmla="*/ 3026422 h 3317735"/>
              <a:gd name="connsiteX30" fmla="*/ 7193820 w 8731307"/>
              <a:gd name="connsiteY30" fmla="*/ 3269183 h 3317735"/>
              <a:gd name="connsiteX31" fmla="*/ 7145268 w 8731307"/>
              <a:gd name="connsiteY31" fmla="*/ 3285367 h 3317735"/>
              <a:gd name="connsiteX32" fmla="*/ 7088623 w 8731307"/>
              <a:gd name="connsiteY32" fmla="*/ 3301551 h 3317735"/>
              <a:gd name="connsiteX33" fmla="*/ 7064347 w 8731307"/>
              <a:gd name="connsiteY33" fmla="*/ 3317735 h 3317735"/>
              <a:gd name="connsiteX34" fmla="*/ 6862046 w 8731307"/>
              <a:gd name="connsiteY34" fmla="*/ 3301551 h 3317735"/>
              <a:gd name="connsiteX35" fmla="*/ 0 w 8731307"/>
              <a:gd name="connsiteY35" fmla="*/ 3285367 h 3317735"/>
              <a:gd name="connsiteX36" fmla="*/ 606903 w 8731307"/>
              <a:gd name="connsiteY36" fmla="*/ 0 h 3317735"/>
              <a:gd name="connsiteX37" fmla="*/ 7080531 w 8731307"/>
              <a:gd name="connsiteY37" fmla="*/ 752560 h 3317735"/>
              <a:gd name="connsiteX38" fmla="*/ 7080531 w 8731307"/>
              <a:gd name="connsiteY38" fmla="*/ 752560 h 331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31307" h="3317735">
                <a:moveTo>
                  <a:pt x="6951059" y="760652"/>
                </a:moveTo>
                <a:lnTo>
                  <a:pt x="8278153" y="825388"/>
                </a:lnTo>
                <a:lnTo>
                  <a:pt x="8731307" y="1294726"/>
                </a:lnTo>
                <a:lnTo>
                  <a:pt x="8512822" y="1731696"/>
                </a:lnTo>
                <a:lnTo>
                  <a:pt x="6514089" y="2014917"/>
                </a:lnTo>
                <a:cubicBezTo>
                  <a:pt x="6541062" y="2060772"/>
                  <a:pt x="6557391" y="2114864"/>
                  <a:pt x="6595009" y="2152482"/>
                </a:cubicBezTo>
                <a:cubicBezTo>
                  <a:pt x="6611193" y="2168666"/>
                  <a:pt x="6630866" y="2181990"/>
                  <a:pt x="6643562" y="2201034"/>
                </a:cubicBezTo>
                <a:cubicBezTo>
                  <a:pt x="6666437" y="2235347"/>
                  <a:pt x="6651047" y="2220961"/>
                  <a:pt x="6692114" y="2241494"/>
                </a:cubicBezTo>
                <a:cubicBezTo>
                  <a:pt x="6710373" y="2296271"/>
                  <a:pt x="6684644" y="2240664"/>
                  <a:pt x="6724482" y="2273862"/>
                </a:cubicBezTo>
                <a:cubicBezTo>
                  <a:pt x="6734843" y="2282496"/>
                  <a:pt x="6740124" y="2295869"/>
                  <a:pt x="6748758" y="2306230"/>
                </a:cubicBezTo>
                <a:cubicBezTo>
                  <a:pt x="6753642" y="2312091"/>
                  <a:pt x="6760058" y="2316554"/>
                  <a:pt x="6764942" y="2322415"/>
                </a:cubicBezTo>
                <a:cubicBezTo>
                  <a:pt x="6773576" y="2332776"/>
                  <a:pt x="6781379" y="2343808"/>
                  <a:pt x="6789218" y="2354783"/>
                </a:cubicBezTo>
                <a:cubicBezTo>
                  <a:pt x="6794871" y="2362697"/>
                  <a:pt x="6797310" y="2373664"/>
                  <a:pt x="6805402" y="2379059"/>
                </a:cubicBezTo>
                <a:cubicBezTo>
                  <a:pt x="6814656" y="2385228"/>
                  <a:pt x="6827118" y="2383955"/>
                  <a:pt x="6837770" y="2387151"/>
                </a:cubicBezTo>
                <a:cubicBezTo>
                  <a:pt x="6854110" y="2392053"/>
                  <a:pt x="6886323" y="2403335"/>
                  <a:pt x="6886323" y="2403335"/>
                </a:cubicBezTo>
                <a:cubicBezTo>
                  <a:pt x="6902507" y="2414124"/>
                  <a:pt x="6916422" y="2429552"/>
                  <a:pt x="6934875" y="2435703"/>
                </a:cubicBezTo>
                <a:cubicBezTo>
                  <a:pt x="6959205" y="2443813"/>
                  <a:pt x="6962512" y="2442549"/>
                  <a:pt x="6983427" y="2459979"/>
                </a:cubicBezTo>
                <a:cubicBezTo>
                  <a:pt x="7001685" y="2475194"/>
                  <a:pt x="7012314" y="2488278"/>
                  <a:pt x="7023887" y="2508531"/>
                </a:cubicBezTo>
                <a:cubicBezTo>
                  <a:pt x="7029872" y="2519004"/>
                  <a:pt x="7033060" y="2531083"/>
                  <a:pt x="7040071" y="2540899"/>
                </a:cubicBezTo>
                <a:cubicBezTo>
                  <a:pt x="7046723" y="2550211"/>
                  <a:pt x="7056255" y="2557084"/>
                  <a:pt x="7064347" y="2565176"/>
                </a:cubicBezTo>
                <a:cubicBezTo>
                  <a:pt x="7069742" y="2581360"/>
                  <a:pt x="7076393" y="2597178"/>
                  <a:pt x="7080531" y="2613728"/>
                </a:cubicBezTo>
                <a:cubicBezTo>
                  <a:pt x="7083125" y="2624106"/>
                  <a:pt x="7090909" y="2658758"/>
                  <a:pt x="7096716" y="2670372"/>
                </a:cubicBezTo>
                <a:cubicBezTo>
                  <a:pt x="7101065" y="2679071"/>
                  <a:pt x="7107505" y="2686556"/>
                  <a:pt x="7112900" y="2694648"/>
                </a:cubicBezTo>
                <a:cubicBezTo>
                  <a:pt x="7115597" y="2708135"/>
                  <a:pt x="7117656" y="2721765"/>
                  <a:pt x="7120992" y="2735108"/>
                </a:cubicBezTo>
                <a:cubicBezTo>
                  <a:pt x="7126673" y="2757833"/>
                  <a:pt x="7137844" y="2777574"/>
                  <a:pt x="7145268" y="2799845"/>
                </a:cubicBezTo>
                <a:cubicBezTo>
                  <a:pt x="7163949" y="2855889"/>
                  <a:pt x="7142209" y="2808528"/>
                  <a:pt x="7161452" y="2872673"/>
                </a:cubicBezTo>
                <a:cubicBezTo>
                  <a:pt x="7165626" y="2886586"/>
                  <a:pt x="7173043" y="2899353"/>
                  <a:pt x="7177636" y="2913133"/>
                </a:cubicBezTo>
                <a:cubicBezTo>
                  <a:pt x="7181153" y="2923684"/>
                  <a:pt x="7182673" y="2934808"/>
                  <a:pt x="7185728" y="2945501"/>
                </a:cubicBezTo>
                <a:cubicBezTo>
                  <a:pt x="7188071" y="2953703"/>
                  <a:pt x="7191369" y="2961607"/>
                  <a:pt x="7193820" y="2969777"/>
                </a:cubicBezTo>
                <a:cubicBezTo>
                  <a:pt x="7199463" y="2988586"/>
                  <a:pt x="7204609" y="3007540"/>
                  <a:pt x="7210004" y="3026422"/>
                </a:cubicBezTo>
                <a:cubicBezTo>
                  <a:pt x="7204609" y="3107342"/>
                  <a:pt x="7213490" y="3190504"/>
                  <a:pt x="7193820" y="3269183"/>
                </a:cubicBezTo>
                <a:cubicBezTo>
                  <a:pt x="7189682" y="3285733"/>
                  <a:pt x="7161452" y="3279972"/>
                  <a:pt x="7145268" y="3285367"/>
                </a:cubicBezTo>
                <a:cubicBezTo>
                  <a:pt x="7110441" y="3296976"/>
                  <a:pt x="7129267" y="3291390"/>
                  <a:pt x="7088623" y="3301551"/>
                </a:cubicBezTo>
                <a:cubicBezTo>
                  <a:pt x="7080531" y="3306946"/>
                  <a:pt x="7074072" y="3317735"/>
                  <a:pt x="7064347" y="3317735"/>
                </a:cubicBezTo>
                <a:cubicBezTo>
                  <a:pt x="6996698" y="3317735"/>
                  <a:pt x="6862046" y="3301551"/>
                  <a:pt x="6862046" y="3301551"/>
                </a:cubicBezTo>
                <a:lnTo>
                  <a:pt x="0" y="3285367"/>
                </a:lnTo>
                <a:lnTo>
                  <a:pt x="606903" y="0"/>
                </a:lnTo>
                <a:lnTo>
                  <a:pt x="7080531" y="752560"/>
                </a:lnTo>
                <a:lnTo>
                  <a:pt x="7080531" y="752560"/>
                </a:lnTo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B4367-22BE-40B2-85EC-484DCC7C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E5F2B-EA5B-4261-AD61-D5FB5CA31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47342969"/>
      </p:ext>
    </p:extLst>
  </p:cSld>
  <p:clrMapOvr>
    <a:masterClrMapping/>
  </p:clrMapOvr>
  <p:transition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FBF9-BC76-4887-931D-083442D9B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5ADA-3B14-42D7-B77F-A51D6FCC7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60547445"/>
      </p:ext>
    </p:extLst>
  </p:cSld>
  <p:clrMapOvr>
    <a:masterClrMapping/>
  </p:clrMapOvr>
  <p:transition spd="med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B9BE-5A42-4D4B-AA88-BBF9919F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9F13-ABF2-4828-9C47-AF2161BF5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1725609"/>
      </p:ext>
    </p:extLst>
  </p:cSld>
  <p:clrMapOvr>
    <a:masterClrMapping/>
  </p:clrMapOvr>
  <p:transition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C9BC6-4451-4CC5-98BE-39C2BCC1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2ABD7-0826-4040-9C98-A19976950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5989354"/>
      </p:ext>
    </p:extLst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E01D-6FD0-4FB2-A538-81C9C15A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E215C-9308-4DFB-9B65-191D5E8C9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07045591"/>
      </p:ext>
    </p:extLst>
  </p:cSld>
  <p:clrMapOvr>
    <a:masterClrMapping/>
  </p:clrMapOvr>
  <p:transition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D268-9124-4616-A3F0-0CACD03E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CA83E-C970-4448-AC76-E8963D3D3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9767053"/>
      </p:ext>
    </p:extLst>
  </p:cSld>
  <p:clrMapOvr>
    <a:masterClrMapping/>
  </p:clrMapOvr>
  <p:transition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27A8-5DAE-4C07-8977-5F8986FC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09B2-B04F-4784-8C0E-F68AB9A8F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36870387"/>
      </p:ext>
    </p:extLst>
  </p:cSld>
  <p:clrMapOvr>
    <a:masterClrMapping/>
  </p:clrMapOvr>
  <p:transition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693B-0CFC-436E-A48E-7B7DDEAB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EC4B5-1F51-42F4-BE88-4900CD60C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86670397"/>
      </p:ext>
    </p:extLst>
  </p:cSld>
  <p:clrMapOvr>
    <a:masterClrMapping/>
  </p:clrMapOvr>
  <p:transition spd="med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6501-9B59-4DC4-B09F-11942EE87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2E163-A39E-4C0F-81E9-C39E1C3B9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31888835"/>
      </p:ext>
    </p:extLst>
  </p:cSld>
  <p:clrMapOvr>
    <a:masterClrMapping/>
  </p:clrMapOvr>
  <p:transition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67775-1E55-4305-A35D-E2563F30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8DEC7-B2F7-4714-87D5-FDF391BB1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7213984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E.g., a  metabotropic glutamate receptor (mGlu-R) expressed in…"/>
          <p:cNvSpPr txBox="1"/>
          <p:nvPr/>
        </p:nvSpPr>
        <p:spPr>
          <a:xfrm>
            <a:off x="127086" y="908050"/>
            <a:ext cx="11125201" cy="575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E.g., a  metabotropic glutamate receptor (</a:t>
            </a:r>
            <a:r>
              <a:rPr dirty="0" err="1">
                <a:solidFill>
                  <a:srgbClr val="011B9E"/>
                </a:solidFill>
              </a:rPr>
              <a:t>mGlu</a:t>
            </a:r>
            <a:r>
              <a:rPr dirty="0">
                <a:solidFill>
                  <a:srgbClr val="011B9E"/>
                </a:solidFill>
              </a:rPr>
              <a:t>-R) expressed in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	</a:t>
            </a:r>
            <a:r>
              <a:rPr u="sng" dirty="0">
                <a:solidFill>
                  <a:srgbClr val="011B9E"/>
                </a:solidFill>
              </a:rPr>
              <a:t>Sf9 insect cells</a:t>
            </a:r>
            <a:r>
              <a:rPr dirty="0">
                <a:solidFill>
                  <a:srgbClr val="011B9E"/>
                </a:solidFill>
              </a:rPr>
              <a:t> </a:t>
            </a:r>
            <a:r>
              <a:rPr lang="en-GB" dirty="0">
                <a:solidFill>
                  <a:srgbClr val="011B9E"/>
                </a:solidFill>
              </a:rPr>
              <a:t>		</a:t>
            </a:r>
            <a:r>
              <a:rPr dirty="0">
                <a:solidFill>
                  <a:srgbClr val="011B9E"/>
                </a:solidFill>
              </a:rPr>
              <a:t>or </a:t>
            </a:r>
            <a:r>
              <a:rPr lang="en-GB" dirty="0">
                <a:solidFill>
                  <a:srgbClr val="011B9E"/>
                </a:solidFill>
              </a:rPr>
              <a:t>			 Drosophila</a:t>
            </a:r>
            <a:r>
              <a:rPr dirty="0">
                <a:solidFill>
                  <a:srgbClr val="011B9E"/>
                </a:solidFill>
              </a:rPr>
              <a:t> eyes</a:t>
            </a:r>
          </a:p>
          <a:p>
            <a:pPr algn="l">
              <a:defRPr sz="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marL="559593" indent="-305593" algn="l">
              <a:buSzPct val="171000"/>
              <a:buChar char="•"/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lang="en-GB" dirty="0">
              <a:solidFill>
                <a:srgbClr val="011B9E"/>
              </a:solidFill>
            </a:endParaRPr>
          </a:p>
          <a:p>
            <a:pPr marL="559593" indent="-305593" algn="l">
              <a:buSzPct val="171000"/>
              <a:buChar char="•"/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Radioligand competition binding assays :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=&gt; higher affinity in Sf9 														</a:t>
            </a:r>
          </a:p>
        </p:txBody>
      </p:sp>
      <p:grpSp>
        <p:nvGrpSpPr>
          <p:cNvPr id="461" name="Group"/>
          <p:cNvGrpSpPr/>
          <p:nvPr/>
        </p:nvGrpSpPr>
        <p:grpSpPr>
          <a:xfrm>
            <a:off x="444500" y="3009900"/>
            <a:ext cx="9017002" cy="3040792"/>
            <a:chOff x="0" y="0"/>
            <a:chExt cx="9017001" cy="3040791"/>
          </a:xfrm>
        </p:grpSpPr>
        <p:grpSp>
          <p:nvGrpSpPr>
            <p:cNvPr id="458" name="Group"/>
            <p:cNvGrpSpPr/>
            <p:nvPr/>
          </p:nvGrpSpPr>
          <p:grpSpPr>
            <a:xfrm>
              <a:off x="0" y="0"/>
              <a:ext cx="9017002" cy="3040792"/>
              <a:chOff x="0" y="0"/>
              <a:chExt cx="9017001" cy="3040791"/>
            </a:xfrm>
          </p:grpSpPr>
          <p:pic>
            <p:nvPicPr>
              <p:cNvPr id="456" name="droppedImage.png" descr="droppedImag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989159" cy="30407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7" name="droppedImage.png" descr="droppedImage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2790" y="15053"/>
                <a:ext cx="4004212" cy="2995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9" name="IC50: 4.17 μM"/>
            <p:cNvSpPr txBox="1"/>
            <p:nvPr/>
          </p:nvSpPr>
          <p:spPr>
            <a:xfrm>
              <a:off x="1219200" y="1669882"/>
              <a:ext cx="1514934" cy="394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>
                <a:defRPr sz="1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solidFill>
                    <a:srgbClr val="011B9E"/>
                  </a:solidFill>
                </a:rPr>
                <a:t>IC</a:t>
              </a:r>
              <a:r>
                <a:rPr baseline="-5999">
                  <a:solidFill>
                    <a:srgbClr val="011B9E"/>
                  </a:solidFill>
                </a:rPr>
                <a:t>50</a:t>
              </a:r>
              <a:r>
                <a:rPr>
                  <a:solidFill>
                    <a:srgbClr val="011B9E"/>
                  </a:solidFill>
                </a:rPr>
                <a:t>: 4.17 </a:t>
              </a:r>
              <a:r>
                <a:rPr>
                  <a:solidFill>
                    <a:srgbClr val="011B9E"/>
                  </a:solidFill>
                  <a:latin typeface="Symbol"/>
                  <a:ea typeface="Symbol"/>
                  <a:cs typeface="Symbol"/>
                  <a:sym typeface="Symbol"/>
                </a:rPr>
                <a:t>m</a:t>
              </a:r>
              <a:r>
                <a:rPr>
                  <a:solidFill>
                    <a:srgbClr val="011B9E"/>
                  </a:solidFill>
                </a:rPr>
                <a:t>M</a:t>
              </a:r>
            </a:p>
          </p:txBody>
        </p:sp>
        <p:sp>
          <p:nvSpPr>
            <p:cNvPr id="460" name="IC50: 54.5 μM"/>
            <p:cNvSpPr txBox="1"/>
            <p:nvPr/>
          </p:nvSpPr>
          <p:spPr>
            <a:xfrm>
              <a:off x="6324600" y="1669882"/>
              <a:ext cx="1551546" cy="394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>
                <a:defRPr sz="1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solidFill>
                    <a:srgbClr val="011B9E"/>
                  </a:solidFill>
                </a:rPr>
                <a:t>IC</a:t>
              </a:r>
              <a:r>
                <a:rPr baseline="-5999">
                  <a:solidFill>
                    <a:srgbClr val="011B9E"/>
                  </a:solidFill>
                </a:rPr>
                <a:t>50</a:t>
              </a:r>
              <a:r>
                <a:rPr>
                  <a:solidFill>
                    <a:srgbClr val="011B9E"/>
                  </a:solidFill>
                </a:rPr>
                <a:t>: 54.5 </a:t>
              </a:r>
              <a:r>
                <a:rPr>
                  <a:solidFill>
                    <a:srgbClr val="011B9E"/>
                  </a:solidFill>
                  <a:latin typeface="Symbol"/>
                  <a:ea typeface="Symbol"/>
                  <a:cs typeface="Symbol"/>
                  <a:sym typeface="Symbol"/>
                </a:rPr>
                <a:t>m</a:t>
              </a:r>
              <a:r>
                <a:rPr>
                  <a:solidFill>
                    <a:srgbClr val="011B9E"/>
                  </a:solidFill>
                </a:rPr>
                <a:t>M</a:t>
              </a:r>
            </a:p>
          </p:txBody>
        </p:sp>
      </p:grpSp>
      <p:sp>
        <p:nvSpPr>
          <p:cNvPr id="46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3" name="Case 1: Modulation of GPCR signalling by lipids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2800" dirty="0"/>
              <a:t>Case 1: Modulation of GPCR </a:t>
            </a:r>
            <a:r>
              <a:rPr sz="2800" dirty="0" err="1"/>
              <a:t>signalling</a:t>
            </a:r>
            <a:r>
              <a:rPr sz="2800" dirty="0"/>
              <a:t> by lipids domains</a:t>
            </a:r>
          </a:p>
          <a:p>
            <a:pPr>
              <a:defRPr sz="3600"/>
            </a:pPr>
            <a:endParaRPr sz="3600" dirty="0"/>
          </a:p>
        </p:txBody>
      </p:sp>
      <p:sp>
        <p:nvSpPr>
          <p:cNvPr id="464" name="Eroglu PNAS 2003"/>
          <p:cNvSpPr txBox="1"/>
          <p:nvPr/>
        </p:nvSpPr>
        <p:spPr>
          <a:xfrm>
            <a:off x="4229100" y="70358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sp>
        <p:nvSpPr>
          <p:cNvPr id="46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67" name="6 - Lipid modulation of signalling 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 modulation of </a:t>
            </a:r>
            <a:r>
              <a:rPr dirty="0" err="1"/>
              <a:t>signalling</a:t>
            </a:r>
            <a:r>
              <a:rPr dirty="0"/>
              <a:t>		       										  p</a:t>
            </a:r>
          </a:p>
        </p:txBody>
      </p:sp>
      <p:sp>
        <p:nvSpPr>
          <p:cNvPr id="468" name="Sf9        Drosophila"/>
          <p:cNvSpPr txBox="1"/>
          <p:nvPr/>
        </p:nvSpPr>
        <p:spPr>
          <a:xfrm>
            <a:off x="351763" y="2809620"/>
            <a:ext cx="8960199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>
                <a:solidFill>
                  <a:srgbClr val="011B9E"/>
                </a:solidFill>
              </a:rPr>
              <a:t>Sf9 							Drosophila</a:t>
            </a: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 dirty="0">
              <a:solidFill>
                <a:srgbClr val="011B9E"/>
              </a:solidFill>
            </a:endParaRP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 dirty="0">
              <a:solidFill>
                <a:srgbClr val="011B9E"/>
              </a:solidFill>
            </a:endParaRP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 dirty="0">
              <a:solidFill>
                <a:srgbClr val="011B9E"/>
              </a:solidFill>
            </a:endParaRP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000"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6FD3A8-E43B-40F2-8FD0-1B96E49A423E}"/>
              </a:ext>
            </a:extLst>
          </p:cNvPr>
          <p:cNvSpPr/>
          <p:nvPr/>
        </p:nvSpPr>
        <p:spPr>
          <a:xfrm>
            <a:off x="-73742" y="6135329"/>
            <a:ext cx="3864077" cy="72534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2AB6A-EEB1-410E-8CFD-EADD32CF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CD8E8-5E3C-4BE8-9187-DB472D26D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91556967"/>
      </p:ext>
    </p:extLst>
  </p:cSld>
  <p:clrMapOvr>
    <a:masterClrMapping/>
  </p:clrMapOvr>
  <p:transition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B915-49A7-483C-9DFF-D8ABE60C1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C260-C63F-48C1-A846-569AA69F1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17907849"/>
      </p:ext>
    </p:extLst>
  </p:cSld>
  <p:clrMapOvr>
    <a:masterClrMapping/>
  </p:clrMapOvr>
  <p:transition spd="med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6F8CD-9782-492E-B2DC-03EF7D54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9C897-FB6F-41D4-B056-4C794B686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79759609"/>
      </p:ext>
    </p:extLst>
  </p:cSld>
  <p:clrMapOvr>
    <a:masterClrMapping/>
  </p:clrMapOvr>
  <p:transition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90FF-00B4-437E-AFF0-CF56326D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6B7B-B941-441C-BD50-0066E7A85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96112758"/>
      </p:ext>
    </p:extLst>
  </p:cSld>
  <p:clrMapOvr>
    <a:masterClrMapping/>
  </p:clrMapOvr>
  <p:transition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D6544-2962-47D6-9E6F-F15F83A5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39E7F-E054-4EAF-9D32-4515C9F77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62036707"/>
      </p:ext>
    </p:extLst>
  </p:cSld>
  <p:clrMapOvr>
    <a:masterClrMapping/>
  </p:clrMapOvr>
  <p:transition spd="med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40EC-F819-46E2-A58F-5327347F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373E3-569D-4443-9E0D-6F2328FCE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3677002"/>
      </p:ext>
    </p:extLst>
  </p:cSld>
  <p:clrMapOvr>
    <a:masterClrMapping/>
  </p:clrMapOvr>
  <p:transition spd="med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12CE-25F8-408C-9DE5-A58CE239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8DCAC-56FC-4CCC-9F86-3C28A4FFB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5122"/>
      </p:ext>
    </p:extLst>
  </p:cSld>
  <p:clrMapOvr>
    <a:masterClrMapping/>
  </p:clrMapOvr>
  <p:transition spd="med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1BD4C-49A2-4C48-B22D-BD9A8EA5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98756-0204-4E37-BD80-CC18389D9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943141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Are rafts involved ?…"/>
          <p:cNvSpPr txBox="1"/>
          <p:nvPr/>
        </p:nvSpPr>
        <p:spPr>
          <a:xfrm>
            <a:off x="127086" y="946150"/>
            <a:ext cx="11125201" cy="659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Are rafts involved ? 		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	</a:t>
            </a:r>
            <a:r>
              <a:rPr u="sng" dirty="0">
                <a:solidFill>
                  <a:srgbClr val="011B9E"/>
                </a:solidFill>
              </a:rPr>
              <a:t>Sf9 insect cells</a:t>
            </a:r>
            <a:r>
              <a:rPr dirty="0">
                <a:solidFill>
                  <a:srgbClr val="011B9E"/>
                </a:solidFill>
              </a:rPr>
              <a:t> 				or   			</a:t>
            </a:r>
            <a:r>
              <a:rPr u="sng" dirty="0">
                <a:solidFill>
                  <a:srgbClr val="011B9E"/>
                </a:solidFill>
              </a:rPr>
              <a:t>Drosophila eyes</a:t>
            </a: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• Membrane density fractionation followed by SDS-PAGE analysis :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=&gt; In Drosophila, the receptor is present only in the heavy fractions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=&gt; In Sf9 the receptor is present mainly in the light raft fraction,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	rich in cholesterol and sphingomyelin 														</a:t>
            </a:r>
          </a:p>
        </p:txBody>
      </p:sp>
      <p:sp>
        <p:nvSpPr>
          <p:cNvPr id="47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2" name="Modulation of mGlu-R signalling by lipid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signalling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73" name="Eroglu PNAS 2003"/>
          <p:cNvSpPr txBox="1"/>
          <p:nvPr/>
        </p:nvSpPr>
        <p:spPr>
          <a:xfrm>
            <a:off x="4229100" y="73152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sp>
        <p:nvSpPr>
          <p:cNvPr id="474" name="Sf9        Drosophila"/>
          <p:cNvSpPr txBox="1"/>
          <p:nvPr/>
        </p:nvSpPr>
        <p:spPr>
          <a:xfrm>
            <a:off x="351763" y="2324100"/>
            <a:ext cx="896019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11B9E"/>
                </a:solidFill>
              </a:rPr>
              <a:t>Sf9 							Drosophila</a:t>
            </a:r>
            <a:endParaRPr sz="1000"/>
          </a:p>
        </p:txBody>
      </p:sp>
      <p:sp>
        <p:nvSpPr>
          <p:cNvPr id="47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77" name="6- Lipid modulation of signalling 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- Lipid modulation of </a:t>
            </a:r>
            <a:r>
              <a:rPr dirty="0" err="1"/>
              <a:t>signalling</a:t>
            </a:r>
            <a:r>
              <a:rPr dirty="0"/>
              <a:t>		       										  p</a:t>
            </a:r>
          </a:p>
        </p:txBody>
      </p:sp>
      <p:grpSp>
        <p:nvGrpSpPr>
          <p:cNvPr id="480" name="Group"/>
          <p:cNvGrpSpPr/>
          <p:nvPr/>
        </p:nvGrpSpPr>
        <p:grpSpPr>
          <a:xfrm>
            <a:off x="-278395" y="2724148"/>
            <a:ext cx="10442078" cy="2501904"/>
            <a:chOff x="0" y="0"/>
            <a:chExt cx="10442077" cy="2501903"/>
          </a:xfrm>
        </p:grpSpPr>
        <p:pic>
          <p:nvPicPr>
            <p:cNvPr id="478" name="droppedImage.png" descr="dropped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8523" y="0"/>
              <a:ext cx="5213555" cy="250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droppedImage.png" descr="dropped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03809" cy="250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4E299-E08E-4DC3-825D-3646501AA60A}"/>
              </a:ext>
            </a:extLst>
          </p:cNvPr>
          <p:cNvSpPr/>
          <p:nvPr/>
        </p:nvSpPr>
        <p:spPr>
          <a:xfrm>
            <a:off x="-73742" y="5906983"/>
            <a:ext cx="10441858" cy="104955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6 - Lipid modulation of signalling 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 modulation of </a:t>
            </a:r>
            <a:r>
              <a:rPr dirty="0" err="1"/>
              <a:t>signalling</a:t>
            </a:r>
            <a:r>
              <a:rPr dirty="0"/>
              <a:t>		       										  p</a:t>
            </a:r>
          </a:p>
        </p:txBody>
      </p:sp>
      <p:sp>
        <p:nvSpPr>
          <p:cNvPr id="48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5" name="Modulation of mGlu-R “fitness” by lipid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“fitness”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86" name="Eroglu PNAS 2003"/>
          <p:cNvSpPr txBox="1"/>
          <p:nvPr/>
        </p:nvSpPr>
        <p:spPr>
          <a:xfrm>
            <a:off x="8712200" y="70231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sp>
        <p:nvSpPr>
          <p:cNvPr id="487" name="• Observation: Drosophila membranes contain very little cholesterol…"/>
          <p:cNvSpPr txBox="1"/>
          <p:nvPr/>
        </p:nvSpPr>
        <p:spPr>
          <a:xfrm>
            <a:off x="0" y="895350"/>
            <a:ext cx="9664626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Observation: Drosophila membranes contain very little cholesterol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Q: Is cholesterol needed for high affinity?		</a:t>
            </a:r>
          </a:p>
        </p:txBody>
      </p:sp>
      <p:sp>
        <p:nvSpPr>
          <p:cNvPr id="488" name="Experiment 1:…"/>
          <p:cNvSpPr txBox="1"/>
          <p:nvPr/>
        </p:nvSpPr>
        <p:spPr>
          <a:xfrm>
            <a:off x="38100" y="1835150"/>
            <a:ext cx="10198100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Experiment 1: 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◊ Cholesterol </a:t>
            </a:r>
            <a:r>
              <a:rPr b="1">
                <a:solidFill>
                  <a:srgbClr val="011B9E"/>
                </a:solidFill>
              </a:rPr>
              <a:t>addition</a:t>
            </a:r>
            <a:r>
              <a:rPr>
                <a:solidFill>
                  <a:srgbClr val="011B9E"/>
                </a:solidFill>
              </a:rPr>
              <a:t> to Drosophila membranes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=&gt; receptor gains affinity  				=&gt; receptor goes to rafts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IC</a:t>
            </a:r>
            <a:r>
              <a:rPr baseline="-5999">
                <a:solidFill>
                  <a:srgbClr val="011B9E"/>
                </a:solidFill>
              </a:rPr>
              <a:t>50</a:t>
            </a:r>
            <a:r>
              <a:rPr>
                <a:solidFill>
                  <a:srgbClr val="011B9E"/>
                </a:solidFill>
              </a:rPr>
              <a:t> 54.5 =&gt; 1.2 μM						“light” fractions gradient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</a:t>
            </a:r>
          </a:p>
        </p:txBody>
      </p:sp>
      <p:sp>
        <p:nvSpPr>
          <p:cNvPr id="48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490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771900"/>
            <a:ext cx="4102100" cy="284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4102100"/>
            <a:ext cx="4866062" cy="21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IC50: 1.2 μM"/>
          <p:cNvSpPr txBox="1"/>
          <p:nvPr/>
        </p:nvSpPr>
        <p:spPr>
          <a:xfrm>
            <a:off x="1301053" y="5194248"/>
            <a:ext cx="151575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IC</a:t>
            </a:r>
            <a:r>
              <a:rPr baseline="-5999">
                <a:solidFill>
                  <a:srgbClr val="011B9E"/>
                </a:solidFill>
              </a:rPr>
              <a:t>50</a:t>
            </a:r>
            <a:r>
              <a:rPr>
                <a:solidFill>
                  <a:srgbClr val="011B9E"/>
                </a:solidFill>
              </a:rPr>
              <a:t>: 1.2 μM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6 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 modulation of signalling		       										  p</a:t>
            </a:r>
          </a:p>
        </p:txBody>
      </p:sp>
      <p:sp>
        <p:nvSpPr>
          <p:cNvPr id="49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7" name="Modulation of mGlu-R “fitness” by lipid domains"/>
          <p:cNvSpPr txBox="1"/>
          <p:nvPr/>
        </p:nvSpPr>
        <p:spPr>
          <a:xfrm>
            <a:off x="-1905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“fitness”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98" name="Eroglu PNAS 2003"/>
          <p:cNvSpPr txBox="1"/>
          <p:nvPr/>
        </p:nvSpPr>
        <p:spPr>
          <a:xfrm>
            <a:off x="8712200" y="70231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pic>
        <p:nvPicPr>
          <p:cNvPr id="49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77" y="1866900"/>
            <a:ext cx="4902201" cy="3035672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Experiment 2:…"/>
          <p:cNvSpPr txBox="1"/>
          <p:nvPr/>
        </p:nvSpPr>
        <p:spPr>
          <a:xfrm>
            <a:off x="76200" y="1022350"/>
            <a:ext cx="97155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Experiment 2: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◊ Cholesterol </a:t>
            </a:r>
            <a:r>
              <a:rPr b="1">
                <a:solidFill>
                  <a:srgbClr val="011B9E"/>
                </a:solidFill>
              </a:rPr>
              <a:t>depletion</a:t>
            </a:r>
            <a:r>
              <a:rPr>
                <a:solidFill>
                  <a:srgbClr val="011B9E"/>
                </a:solidFill>
              </a:rPr>
              <a:t> in Sf9  by methyl-β-cyclodextrin (mβCD)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lvl="1" indent="254000"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=&gt; receptor goes to heavy membranes upon mβCD treatment</a:t>
            </a:r>
          </a:p>
        </p:txBody>
      </p:sp>
      <p:sp>
        <p:nvSpPr>
          <p:cNvPr id="501" name="=&gt; Yes, cholesterol is needed for both high affinity &amp; raft localisation !"/>
          <p:cNvSpPr txBox="1"/>
          <p:nvPr/>
        </p:nvSpPr>
        <p:spPr>
          <a:xfrm>
            <a:off x="127000" y="6426200"/>
            <a:ext cx="100711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11B9E"/>
                </a:solidFill>
              </a:rPr>
              <a:t>=&gt; Yes, cholesterol is needed for both high affinity &amp; raft localisation !</a:t>
            </a:r>
          </a:p>
        </p:txBody>
      </p:sp>
      <p:sp>
        <p:nvSpPr>
          <p:cNvPr id="5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503" name="Screen Shot 2013-03-24 at 10.05.25 PM.png" descr="Screen Shot 2013-03-24 at 10.05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1892300"/>
            <a:ext cx="3454400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295" y="1885950"/>
            <a:ext cx="3407611" cy="3237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 advAuto="0"/>
      <p:bldP spid="503" grpId="0" animBg="1" advAuto="0"/>
      <p:bldP spid="503" grpId="1" animBg="1" advAuto="0"/>
      <p:bldP spid="50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873" y="4759458"/>
            <a:ext cx="6311901" cy="214934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Membrane lipids : Major classes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38200"/>
          </a:xfrm>
          <a:prstGeom prst="rect">
            <a:avLst/>
          </a:prstGeom>
        </p:spPr>
        <p:txBody>
          <a:bodyPr anchor="t"/>
          <a:lstStyle/>
          <a:p>
            <a:r>
              <a:rPr sz="3600"/>
              <a:t>Membrane lipids : Major classes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2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2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739900"/>
            <a:ext cx="4127500" cy="2090572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24" name="Phospho-glycerides"/>
          <p:cNvSpPr txBox="1"/>
          <p:nvPr/>
        </p:nvSpPr>
        <p:spPr>
          <a:xfrm>
            <a:off x="190500" y="1092200"/>
            <a:ext cx="2358405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Phospho-glycerides</a:t>
            </a:r>
          </a:p>
        </p:txBody>
      </p:sp>
      <p:pic>
        <p:nvPicPr>
          <p:cNvPr id="425" name="droppedImage.png" descr="dropped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9" y="1587104"/>
            <a:ext cx="4495801" cy="2045096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terols, e.g. cholesterol (Chol)"/>
          <p:cNvSpPr txBox="1"/>
          <p:nvPr/>
        </p:nvSpPr>
        <p:spPr>
          <a:xfrm>
            <a:off x="4559300" y="1092200"/>
            <a:ext cx="368731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Sterols, e.g. cholesterol (Chol)</a:t>
            </a:r>
          </a:p>
        </p:txBody>
      </p:sp>
      <p:sp>
        <p:nvSpPr>
          <p:cNvPr id="427" name="Phospho -sphingolipids, e.g. sphingomyelin (SM)"/>
          <p:cNvSpPr txBox="1"/>
          <p:nvPr/>
        </p:nvSpPr>
        <p:spPr>
          <a:xfrm>
            <a:off x="190500" y="4343400"/>
            <a:ext cx="5628159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Phospho -sphingolipids, e.g. sphingomyelin (SM)</a:t>
            </a:r>
          </a:p>
        </p:txBody>
      </p:sp>
      <p:sp>
        <p:nvSpPr>
          <p:cNvPr id="428" name="6 - Lipidation         • Membranes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Membranes  									          p</a:t>
            </a:r>
          </a:p>
        </p:txBody>
      </p:sp>
    </p:spTree>
    <p:extLst>
      <p:ext uri="{BB962C8B-B14F-4D97-AF65-F5344CB8AC3E}">
        <p14:creationId xmlns:p14="http://schemas.microsoft.com/office/powerpoint/2010/main" val="36992417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Model to explain effect cholesterol:…"/>
          <p:cNvSpPr txBox="1"/>
          <p:nvPr/>
        </p:nvSpPr>
        <p:spPr>
          <a:xfrm>
            <a:off x="1630790" y="1181100"/>
            <a:ext cx="8110971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Model to explain effect cholesterol: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Cholesterol rich domains act as positive allosteric modulator,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favouring active state that has a higher affinity.</a:t>
            </a:r>
          </a:p>
        </p:txBody>
      </p:sp>
      <p:sp>
        <p:nvSpPr>
          <p:cNvPr id="50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9" name="Modulation of mGlu-R “fitness” by lipid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“fitness”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510" name="Eroglu PNAS 2003"/>
          <p:cNvSpPr txBox="1"/>
          <p:nvPr/>
        </p:nvSpPr>
        <p:spPr>
          <a:xfrm>
            <a:off x="8712200" y="70231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pic>
        <p:nvPicPr>
          <p:cNvPr id="51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58" y="2971800"/>
            <a:ext cx="6195942" cy="340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less sterols…"/>
          <p:cNvSpPr txBox="1"/>
          <p:nvPr/>
        </p:nvSpPr>
        <p:spPr>
          <a:xfrm>
            <a:off x="4241800" y="6102350"/>
            <a:ext cx="2505262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266700" indent="-266700" algn="l">
              <a:lnSpc>
                <a:spcPct val="90000"/>
              </a:lnSpc>
              <a:defRPr sz="1400"/>
            </a:pPr>
            <a:r>
              <a:rPr sz="2600"/>
              <a:t>less sterols</a:t>
            </a:r>
          </a:p>
          <a:p>
            <a:pPr marL="266700" indent="-266700" algn="l">
              <a:lnSpc>
                <a:spcPct val="90000"/>
              </a:lnSpc>
              <a:defRPr sz="1400"/>
            </a:pPr>
            <a:r>
              <a:rPr sz="2600"/>
              <a:t>ligand dissociation</a:t>
            </a:r>
          </a:p>
        </p:txBody>
      </p:sp>
      <p:sp>
        <p:nvSpPr>
          <p:cNvPr id="5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14" name="6 - Lipid modulation of signalling 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 modulation of </a:t>
            </a:r>
            <a:r>
              <a:rPr dirty="0" err="1"/>
              <a:t>signalling</a:t>
            </a:r>
            <a:r>
              <a:rPr dirty="0"/>
              <a:t>		       										  p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rystal structure of the 2β-adrenergic receptor…"/>
          <p:cNvSpPr txBox="1"/>
          <p:nvPr/>
        </p:nvSpPr>
        <p:spPr>
          <a:xfrm>
            <a:off x="66361" y="965200"/>
            <a:ext cx="10058401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Crystal structure of the 2β-adrenergic receptor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=&gt; 2 cholesterol molecules / receptor within the protein structure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Unit cell							Cholesterol 1 docks on receptor</a:t>
            </a:r>
          </a:p>
        </p:txBody>
      </p:sp>
      <p:sp>
        <p:nvSpPr>
          <p:cNvPr id="51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9" name="Cholesterol binding site on GPCR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Cholesterol binding site on GPCRs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52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521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781300"/>
            <a:ext cx="3492500" cy="393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2768600"/>
            <a:ext cx="5148214" cy="3238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Hanson Nature 2008"/>
          <p:cNvSpPr txBox="1"/>
          <p:nvPr/>
        </p:nvSpPr>
        <p:spPr>
          <a:xfrm>
            <a:off x="8547100" y="7023100"/>
            <a:ext cx="17526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Hanson Nature 2008</a:t>
            </a:r>
          </a:p>
        </p:txBody>
      </p:sp>
      <p:sp>
        <p:nvSpPr>
          <p:cNvPr id="524" name="Brown  Cholesterol 1…"/>
          <p:cNvSpPr txBox="1"/>
          <p:nvPr/>
        </p:nvSpPr>
        <p:spPr>
          <a:xfrm>
            <a:off x="5108010" y="5930900"/>
            <a:ext cx="3418484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Brown		Cholesterol 1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green 		d &lt; 4Å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blue		4 Å &lt; d &lt; 5 Å</a:t>
            </a:r>
          </a:p>
        </p:txBody>
      </p:sp>
      <p:sp>
        <p:nvSpPr>
          <p:cNvPr id="525" name="6 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 modulation of signalling		       										  p</a:t>
            </a:r>
          </a:p>
        </p:txBody>
      </p:sp>
      <p:sp>
        <p:nvSpPr>
          <p:cNvPr id="526" name="Green : T4 lysozyme"/>
          <p:cNvSpPr txBox="1"/>
          <p:nvPr/>
        </p:nvSpPr>
        <p:spPr>
          <a:xfrm>
            <a:off x="507925" y="6780238"/>
            <a:ext cx="303872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11B9E"/>
                </a:solidFill>
              </a:rPr>
              <a:t>Green : T4 lysozyme</a:t>
            </a:r>
          </a:p>
        </p:txBody>
      </p:sp>
    </p:spTree>
    <p:extLst>
      <p:ext uri="{BB962C8B-B14F-4D97-AF65-F5344CB8AC3E}">
        <p14:creationId xmlns:p14="http://schemas.microsoft.com/office/powerpoint/2010/main" val="99602033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6 - Membrane domains and signalling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Membrane domains and </a:t>
            </a:r>
            <a:r>
              <a:rPr dirty="0" err="1"/>
              <a:t>signalling</a:t>
            </a:r>
            <a:r>
              <a:rPr dirty="0"/>
              <a:t>	       										  p</a:t>
            </a:r>
          </a:p>
        </p:txBody>
      </p:sp>
      <p:sp>
        <p:nvSpPr>
          <p:cNvPr id="57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Case 4 : Signalling cascade of CD59 on GPI-anchor v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l">
              <a:defRPr sz="5000"/>
            </a:pPr>
            <a:r>
              <a:rPr lang="en-GB" sz="3600" dirty="0"/>
              <a:t> </a:t>
            </a:r>
            <a:r>
              <a:rPr sz="3600" dirty="0"/>
              <a:t>Case </a:t>
            </a:r>
            <a:r>
              <a:rPr lang="en-GB" sz="3600" dirty="0"/>
              <a:t>2</a:t>
            </a:r>
            <a:r>
              <a:rPr sz="3600" dirty="0"/>
              <a:t> : Signaling cascade of CD59</a:t>
            </a:r>
            <a:endParaRPr dirty="0"/>
          </a:p>
        </p:txBody>
      </p:sp>
      <p:sp>
        <p:nvSpPr>
          <p:cNvPr id="578" name="Previous observations of the signalling pathway :…"/>
          <p:cNvSpPr txBox="1"/>
          <p:nvPr/>
        </p:nvSpPr>
        <p:spPr>
          <a:xfrm>
            <a:off x="25400" y="803697"/>
            <a:ext cx="10134600" cy="630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CD59 is a GPI anchored receptor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</a:t>
            </a:r>
            <a:r>
              <a:rPr dirty="0">
                <a:solidFill>
                  <a:srgbClr val="011B9E"/>
                </a:solidFill>
              </a:rPr>
              <a:t>Ligand-binding induce</a:t>
            </a:r>
            <a:r>
              <a:rPr lang="en-GB" dirty="0">
                <a:solidFill>
                  <a:srgbClr val="011B9E"/>
                </a:solidFill>
              </a:rPr>
              <a:t>d</a:t>
            </a:r>
            <a:r>
              <a:rPr dirty="0">
                <a:solidFill>
                  <a:srgbClr val="011B9E"/>
                </a:solidFill>
              </a:rPr>
              <a:t> clustering of </a:t>
            </a:r>
            <a:r>
              <a:rPr lang="en-GB" dirty="0">
                <a:solidFill>
                  <a:srgbClr val="011B9E"/>
                </a:solidFill>
              </a:rPr>
              <a:t>CD59</a:t>
            </a: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-&gt; </a:t>
            </a:r>
            <a:r>
              <a:rPr dirty="0">
                <a:solidFill>
                  <a:srgbClr val="011B9E"/>
                </a:solidFill>
              </a:rPr>
              <a:t>Recruitment of G-protein Gα</a:t>
            </a:r>
            <a:r>
              <a:rPr baseline="-5999" dirty="0">
                <a:solidFill>
                  <a:srgbClr val="011B9E"/>
                </a:solidFill>
              </a:rPr>
              <a:t>i2</a:t>
            </a:r>
            <a:r>
              <a:rPr dirty="0">
                <a:solidFill>
                  <a:srgbClr val="011B9E"/>
                </a:solidFill>
              </a:rPr>
              <a:t> and the kinase Lyn</a:t>
            </a:r>
            <a:endParaRPr lang="en-GB"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-&gt; </a:t>
            </a:r>
            <a:r>
              <a:rPr dirty="0">
                <a:solidFill>
                  <a:srgbClr val="011B9E"/>
                </a:solidFill>
              </a:rPr>
              <a:t>Lyn phosphorylates some proteins (?)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-&gt; </a:t>
            </a:r>
            <a:r>
              <a:rPr dirty="0">
                <a:solidFill>
                  <a:srgbClr val="011B9E"/>
                </a:solidFill>
              </a:rPr>
              <a:t>Activation of phospholipase </a:t>
            </a:r>
            <a:r>
              <a:rPr dirty="0" err="1">
                <a:solidFill>
                  <a:srgbClr val="011B9E"/>
                </a:solidFill>
              </a:rPr>
              <a:t>Cγ</a:t>
            </a:r>
            <a:r>
              <a:rPr dirty="0">
                <a:solidFill>
                  <a:srgbClr val="011B9E"/>
                </a:solidFill>
              </a:rPr>
              <a:t> (</a:t>
            </a:r>
            <a:r>
              <a:rPr dirty="0" err="1">
                <a:solidFill>
                  <a:srgbClr val="011B9E"/>
                </a:solidFill>
              </a:rPr>
              <a:t>PLase</a:t>
            </a:r>
            <a:r>
              <a:rPr dirty="0">
                <a:solidFill>
                  <a:srgbClr val="011B9E"/>
                </a:solidFill>
              </a:rPr>
              <a:t> </a:t>
            </a:r>
            <a:r>
              <a:rPr dirty="0" err="1">
                <a:solidFill>
                  <a:srgbClr val="011B9E"/>
                </a:solidFill>
              </a:rPr>
              <a:t>Cγ</a:t>
            </a:r>
            <a:r>
              <a:rPr dirty="0">
                <a:solidFill>
                  <a:srgbClr val="011B9E"/>
                </a:solidFill>
              </a:rPr>
              <a:t>)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  -&gt; </a:t>
            </a:r>
            <a:r>
              <a:rPr dirty="0">
                <a:solidFill>
                  <a:srgbClr val="011B9E"/>
                </a:solidFill>
              </a:rPr>
              <a:t>Production of IP</a:t>
            </a:r>
            <a:r>
              <a:rPr baseline="-5999" dirty="0">
                <a:solidFill>
                  <a:srgbClr val="011B9E"/>
                </a:solidFill>
              </a:rPr>
              <a:t>3</a:t>
            </a:r>
            <a:r>
              <a:rPr dirty="0">
                <a:solidFill>
                  <a:srgbClr val="011B9E"/>
                </a:solidFill>
              </a:rPr>
              <a:t> </a:t>
            </a:r>
            <a:endParaRPr lang="en-GB"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    -&gt; </a:t>
            </a:r>
            <a:r>
              <a:rPr dirty="0">
                <a:solidFill>
                  <a:srgbClr val="011B9E"/>
                </a:solidFill>
              </a:rPr>
              <a:t>Ca</a:t>
            </a:r>
            <a:r>
              <a:rPr baseline="31999" dirty="0">
                <a:solidFill>
                  <a:srgbClr val="011B9E"/>
                </a:solidFill>
              </a:rPr>
              <a:t>2+</a:t>
            </a:r>
            <a:r>
              <a:rPr dirty="0">
                <a:solidFill>
                  <a:srgbClr val="011B9E"/>
                </a:solidFill>
              </a:rPr>
              <a:t> release from ER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lang="en-GB"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u="sng" dirty="0">
                <a:solidFill>
                  <a:srgbClr val="011B9E"/>
                </a:solidFill>
              </a:rPr>
              <a:t>Additional info: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</a:t>
            </a:r>
            <a:r>
              <a:rPr dirty="0">
                <a:solidFill>
                  <a:srgbClr val="011B9E"/>
                </a:solidFill>
              </a:rPr>
              <a:t>Duration of Ca</a:t>
            </a:r>
            <a:r>
              <a:rPr baseline="31999" dirty="0">
                <a:solidFill>
                  <a:srgbClr val="011B9E"/>
                </a:solidFill>
              </a:rPr>
              <a:t>2+</a:t>
            </a:r>
            <a:r>
              <a:rPr dirty="0">
                <a:solidFill>
                  <a:srgbClr val="011B9E"/>
                </a:solidFill>
              </a:rPr>
              <a:t> signaling is ~15 min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</a:t>
            </a:r>
            <a:r>
              <a:rPr dirty="0">
                <a:solidFill>
                  <a:srgbClr val="011B9E"/>
                </a:solidFill>
              </a:rPr>
              <a:t>Cholesterol is essential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• Method of investigation: Single molecule imaging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- Gold labelling &amp; clustering of CD59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- GFP labelled Gα</a:t>
            </a:r>
            <a:r>
              <a:rPr baseline="-5999" dirty="0">
                <a:solidFill>
                  <a:srgbClr val="011B9E"/>
                </a:solidFill>
              </a:rPr>
              <a:t>i2</a:t>
            </a:r>
            <a:r>
              <a:rPr dirty="0">
                <a:solidFill>
                  <a:srgbClr val="011B9E"/>
                </a:solidFill>
              </a:rPr>
              <a:t>, </a:t>
            </a:r>
            <a:r>
              <a:rPr dirty="0" err="1">
                <a:solidFill>
                  <a:srgbClr val="011B9E"/>
                </a:solidFill>
              </a:rPr>
              <a:t>PLase</a:t>
            </a:r>
            <a:r>
              <a:rPr dirty="0">
                <a:solidFill>
                  <a:srgbClr val="011B9E"/>
                </a:solidFill>
              </a:rPr>
              <a:t> </a:t>
            </a:r>
            <a:r>
              <a:rPr dirty="0" err="1">
                <a:solidFill>
                  <a:srgbClr val="011B9E"/>
                </a:solidFill>
              </a:rPr>
              <a:t>Cγ</a:t>
            </a:r>
            <a:r>
              <a:rPr dirty="0">
                <a:solidFill>
                  <a:srgbClr val="011B9E"/>
                </a:solidFill>
              </a:rPr>
              <a:t>, Lyn</a:t>
            </a:r>
          </a:p>
        </p:txBody>
      </p:sp>
      <p:sp>
        <p:nvSpPr>
          <p:cNvPr id="579" name="Suzuki, J Cell Biol May 21, 2007"/>
          <p:cNvSpPr txBox="1"/>
          <p:nvPr/>
        </p:nvSpPr>
        <p:spPr>
          <a:xfrm>
            <a:off x="4441924" y="73723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Suzuki, J Cell Biol May 21, 2007</a:t>
            </a:r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581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120" y="2616327"/>
            <a:ext cx="2975173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CB6591-C1C0-499C-A505-A9559759E5D3}"/>
              </a:ext>
            </a:extLst>
          </p:cNvPr>
          <p:cNvSpPr/>
          <p:nvPr/>
        </p:nvSpPr>
        <p:spPr>
          <a:xfrm>
            <a:off x="-207469" y="1352390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B2A5CD-4749-4117-B5CF-6EFABC07DDDE}"/>
              </a:ext>
            </a:extLst>
          </p:cNvPr>
          <p:cNvSpPr/>
          <p:nvPr/>
        </p:nvSpPr>
        <p:spPr>
          <a:xfrm>
            <a:off x="-55069" y="1806261"/>
            <a:ext cx="7062908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855363-7E7C-402A-A98C-59B6CDA52922}"/>
              </a:ext>
            </a:extLst>
          </p:cNvPr>
          <p:cNvSpPr/>
          <p:nvPr/>
        </p:nvSpPr>
        <p:spPr>
          <a:xfrm>
            <a:off x="25400" y="2272825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277866-BC63-4D92-9E71-9894D2F1D032}"/>
              </a:ext>
            </a:extLst>
          </p:cNvPr>
          <p:cNvSpPr/>
          <p:nvPr/>
        </p:nvSpPr>
        <p:spPr>
          <a:xfrm>
            <a:off x="127000" y="2788574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13F7ED-33AA-4B28-932D-44F9775BE60A}"/>
              </a:ext>
            </a:extLst>
          </p:cNvPr>
          <p:cNvSpPr/>
          <p:nvPr/>
        </p:nvSpPr>
        <p:spPr>
          <a:xfrm>
            <a:off x="-55069" y="3646275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91AD4F-907E-4157-8716-E124E648FD99}"/>
              </a:ext>
            </a:extLst>
          </p:cNvPr>
          <p:cNvSpPr/>
          <p:nvPr/>
        </p:nvSpPr>
        <p:spPr>
          <a:xfrm>
            <a:off x="65707" y="3222732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9BC8F-D93D-43A6-BDF2-3CF728B347FA}"/>
              </a:ext>
            </a:extLst>
          </p:cNvPr>
          <p:cNvSpPr/>
          <p:nvPr/>
        </p:nvSpPr>
        <p:spPr>
          <a:xfrm>
            <a:off x="76840" y="4581104"/>
            <a:ext cx="6708162" cy="136405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953C1C-1309-46DE-BDE0-4331331F49C0}"/>
              </a:ext>
            </a:extLst>
          </p:cNvPr>
          <p:cNvSpPr/>
          <p:nvPr/>
        </p:nvSpPr>
        <p:spPr>
          <a:xfrm>
            <a:off x="51440" y="5846758"/>
            <a:ext cx="6708162" cy="136405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 animBg="1" advAuto="0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6 - Membrane domains and signalling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Membrane domains and </a:t>
            </a:r>
            <a:r>
              <a:rPr dirty="0" err="1"/>
              <a:t>signalling</a:t>
            </a:r>
            <a:r>
              <a:rPr dirty="0"/>
              <a:t>	       										  p</a:t>
            </a:r>
          </a:p>
        </p:txBody>
      </p:sp>
      <p:sp>
        <p:nvSpPr>
          <p:cNvPr id="58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6" name="Single molecule observation of CD59 and Lyn v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dirty="0"/>
              <a:t>Single molecule observation of CD59 and Lyn</a:t>
            </a:r>
          </a:p>
          <a:p>
            <a:pPr>
              <a:defRPr sz="3600"/>
            </a:pPr>
            <a:endParaRPr dirty="0"/>
          </a:p>
        </p:txBody>
      </p:sp>
      <p:sp>
        <p:nvSpPr>
          <p:cNvPr id="587" name="Observations of signalling pathway :…"/>
          <p:cNvSpPr txBox="1"/>
          <p:nvPr/>
        </p:nvSpPr>
        <p:spPr>
          <a:xfrm>
            <a:off x="12700" y="1050988"/>
            <a:ext cx="10134600" cy="603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 dirty="0">
                <a:solidFill>
                  <a:srgbClr val="011B9E"/>
                </a:solidFill>
              </a:rPr>
              <a:t>Observations of </a:t>
            </a:r>
            <a:r>
              <a:rPr sz="2200" dirty="0" err="1">
                <a:solidFill>
                  <a:srgbClr val="011B9E"/>
                </a:solidFill>
              </a:rPr>
              <a:t>signalling</a:t>
            </a:r>
            <a:r>
              <a:rPr sz="2200" dirty="0">
                <a:solidFill>
                  <a:srgbClr val="011B9E"/>
                </a:solidFill>
              </a:rPr>
              <a:t> pathway :	</a:t>
            </a:r>
          </a:p>
          <a:p>
            <a:pPr algn="l">
              <a:lnSpc>
                <a:spcPct val="120000"/>
              </a:lnSpc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 dirty="0">
                <a:solidFill>
                  <a:srgbClr val="011B9E"/>
                </a:solidFill>
              </a:rPr>
              <a:t>											</a:t>
            </a:r>
          </a:p>
          <a:p>
            <a:pPr algn="l">
              <a:lnSpc>
                <a:spcPct val="120000"/>
              </a:lnSpc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 dirty="0">
                <a:solidFill>
                  <a:srgbClr val="011B9E"/>
                </a:solidFill>
              </a:rPr>
              <a:t>												</a:t>
            </a:r>
            <a:r>
              <a:rPr sz="2200" b="1" dirty="0">
                <a:solidFill>
                  <a:schemeClr val="accent2"/>
                </a:solidFill>
              </a:rPr>
              <a:t>CD59</a:t>
            </a:r>
            <a:r>
              <a:rPr sz="2200" dirty="0">
                <a:solidFill>
                  <a:srgbClr val="011B9E"/>
                </a:solidFill>
              </a:rPr>
              <a:t> and </a:t>
            </a:r>
            <a:r>
              <a:rPr sz="2200" b="1" dirty="0">
                <a:solidFill>
                  <a:schemeClr val="accent5"/>
                </a:solidFill>
              </a:rPr>
              <a:t>Lyn</a:t>
            </a:r>
          </a:p>
        </p:txBody>
      </p:sp>
      <p:sp>
        <p:nvSpPr>
          <p:cNvPr id="588" name="Suzuki, J Cell Biol May 21, 2007"/>
          <p:cNvSpPr txBox="1"/>
          <p:nvPr/>
        </p:nvSpPr>
        <p:spPr>
          <a:xfrm>
            <a:off x="4441924" y="73723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Suzuki, J Cell Biol May 21, 2007</a:t>
            </a:r>
          </a:p>
        </p:txBody>
      </p:sp>
      <p:sp>
        <p:nvSpPr>
          <p:cNvPr id="58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590" name="droppedImage.png" descr="dropped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28" y="1452220"/>
            <a:ext cx="2039290" cy="2985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Suzuki GPI cluster Lyn Ga S1 2007.mov" descr="Suzuki GPI cluster Lyn Ga S1 2007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4546600"/>
            <a:ext cx="3483493" cy="261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Suzuki GPI cluster Lyn Ga S2 2007.mov" descr="Suzuki GPI cluster Lyn Ga S2 2007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2750" y="2749550"/>
            <a:ext cx="3483493" cy="348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33332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92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9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307" y="2006600"/>
            <a:ext cx="7332917" cy="537210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7" name="Single-molecule imaging reveals transient event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>
              <a:defRPr sz="3600"/>
            </a:lvl1pPr>
          </a:lstStyle>
          <a:p>
            <a:pPr>
              <a:defRPr sz="5000"/>
            </a:pPr>
            <a:r>
              <a:rPr sz="3600" dirty="0"/>
              <a:t>Single-molecule imaging reveals transient </a:t>
            </a:r>
            <a:r>
              <a:rPr lang="en-GB" sz="3600" dirty="0"/>
              <a:t>interactions</a:t>
            </a:r>
            <a:r>
              <a:rPr sz="3600" dirty="0"/>
              <a:t> </a:t>
            </a:r>
          </a:p>
        </p:txBody>
      </p:sp>
      <p:sp>
        <p:nvSpPr>
          <p:cNvPr id="598" name="1) Clustering of the GPI-anchored receptor CD59…"/>
          <p:cNvSpPr txBox="1"/>
          <p:nvPr/>
        </p:nvSpPr>
        <p:spPr>
          <a:xfrm>
            <a:off x="12786" y="857250"/>
            <a:ext cx="10134601" cy="549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Clustering of the GPI-anchored receptor CD59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2a)	Translocation into domains (0.57 sec)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2b-4) Recruitment of G</a:t>
            </a:r>
            <a:r>
              <a:rPr lang="el-GR"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α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i2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(0.1 sec) &amp; Lyn (0.2 sec)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Recruitment of and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activation of Lyn by G</a:t>
            </a:r>
            <a:r>
              <a:rPr lang="el-GR"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α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i2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=&gt; STALL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5) Recruitment &amp; activation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of </a:t>
            </a:r>
            <a:r>
              <a:rPr sz="1600" dirty="0" err="1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PLase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</a:t>
            </a:r>
            <a:r>
              <a:rPr lang="el-GR"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γ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(0.25 sec)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6) Production of IP</a:t>
            </a:r>
            <a:r>
              <a:rPr sz="1600" baseline="-5999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(20- 50 molecules)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7) Ca</a:t>
            </a:r>
            <a:r>
              <a:rPr sz="1600" baseline="31999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release from ER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STALL = Stimulation-activated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sz="1600" b="1" i="1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transient 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arrest of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lateral diffusion</a:t>
            </a:r>
          </a:p>
        </p:txBody>
      </p:sp>
      <p:sp>
        <p:nvSpPr>
          <p:cNvPr id="599" name="Suzuki, J Cell Biol May 21, 2007"/>
          <p:cNvSpPr txBox="1"/>
          <p:nvPr/>
        </p:nvSpPr>
        <p:spPr>
          <a:xfrm>
            <a:off x="4441924" y="73723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Suzuki, J Cell Biol May 21, 2007</a:t>
            </a:r>
          </a:p>
        </p:txBody>
      </p:sp>
      <p:sp>
        <p:nvSpPr>
          <p:cNvPr id="60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601" name="6 - Membrane domains and signalling                    p"/>
          <p:cNvSpPr txBox="1"/>
          <p:nvPr/>
        </p:nvSpPr>
        <p:spPr>
          <a:xfrm>
            <a:off x="127000" y="7267773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Membrane domains and </a:t>
            </a:r>
            <a:r>
              <a:rPr dirty="0" err="1"/>
              <a:t>signalling</a:t>
            </a:r>
            <a:r>
              <a:rPr dirty="0"/>
              <a:t>	       										  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5110A5-4761-472D-AB2B-214813C2D3D1}"/>
              </a:ext>
            </a:extLst>
          </p:cNvPr>
          <p:cNvSpPr/>
          <p:nvPr/>
        </p:nvSpPr>
        <p:spPr>
          <a:xfrm>
            <a:off x="-236220" y="1363071"/>
            <a:ext cx="5577840" cy="30180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4B496-5406-468B-9E20-AF9E0AF679D5}"/>
              </a:ext>
            </a:extLst>
          </p:cNvPr>
          <p:cNvSpPr/>
          <p:nvPr/>
        </p:nvSpPr>
        <p:spPr>
          <a:xfrm>
            <a:off x="-236220" y="1837463"/>
            <a:ext cx="5577840" cy="30180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664CED-F021-4F0F-943A-B61D46447F78}"/>
              </a:ext>
            </a:extLst>
          </p:cNvPr>
          <p:cNvSpPr/>
          <p:nvPr/>
        </p:nvSpPr>
        <p:spPr>
          <a:xfrm>
            <a:off x="12612" y="2342470"/>
            <a:ext cx="3393527" cy="76161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8AC6DD-B9DD-4381-A7A9-43D6777DD4FD}"/>
              </a:ext>
            </a:extLst>
          </p:cNvPr>
          <p:cNvSpPr/>
          <p:nvPr/>
        </p:nvSpPr>
        <p:spPr>
          <a:xfrm>
            <a:off x="-236220" y="3192648"/>
            <a:ext cx="3393527" cy="76161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4BD0A-2C06-4C64-B44D-5A43438C4AD9}"/>
              </a:ext>
            </a:extLst>
          </p:cNvPr>
          <p:cNvSpPr/>
          <p:nvPr/>
        </p:nvSpPr>
        <p:spPr>
          <a:xfrm>
            <a:off x="-381000" y="4039250"/>
            <a:ext cx="3393527" cy="76161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26FC4B-EEE7-4010-8BAB-645DA23CA2FE}"/>
              </a:ext>
            </a:extLst>
          </p:cNvPr>
          <p:cNvSpPr/>
          <p:nvPr/>
        </p:nvSpPr>
        <p:spPr>
          <a:xfrm>
            <a:off x="-144780" y="4809117"/>
            <a:ext cx="3198697" cy="49272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6 - Membrane domains and signalling                    p"/>
          <p:cNvSpPr txBox="1"/>
          <p:nvPr/>
        </p:nvSpPr>
        <p:spPr>
          <a:xfrm>
            <a:off x="114300" y="7251700"/>
            <a:ext cx="96266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Membrane domains and </a:t>
            </a:r>
            <a:r>
              <a:rPr dirty="0" err="1"/>
              <a:t>signalling</a:t>
            </a:r>
            <a:r>
              <a:rPr dirty="0"/>
              <a:t>	       										  p</a:t>
            </a:r>
          </a:p>
        </p:txBody>
      </p:sp>
      <p:sp>
        <p:nvSpPr>
          <p:cNvPr id="60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6" name="Close proximity between plasma membrane and ER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>
              <a:defRPr sz="3600"/>
            </a:lvl1pPr>
          </a:lstStyle>
          <a:p>
            <a:pPr>
              <a:defRPr sz="5000"/>
            </a:pPr>
            <a:r>
              <a:rPr sz="3600"/>
              <a:t>Close proximity between plasma membrane and ER </a:t>
            </a:r>
          </a:p>
        </p:txBody>
      </p:sp>
      <p:sp>
        <p:nvSpPr>
          <p:cNvPr id="607" name="Electron microscopic image showing apposition of sarcolemma &amp; plasma membrane (arrow head)…"/>
          <p:cNvSpPr txBox="1"/>
          <p:nvPr/>
        </p:nvSpPr>
        <p:spPr>
          <a:xfrm>
            <a:off x="6350" y="920750"/>
            <a:ext cx="10284683" cy="292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Electron microscopic image showing apposition of sarcolemma &amp; plasma membrane (arrow head)</a:t>
            </a: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Schematic representation</a:t>
            </a:r>
          </a:p>
        </p:txBody>
      </p:sp>
      <p:sp>
        <p:nvSpPr>
          <p:cNvPr id="608" name="Narayanan et al. Heart &amp; Circul Physiol 302(2012) H2190"/>
          <p:cNvSpPr txBox="1"/>
          <p:nvPr/>
        </p:nvSpPr>
        <p:spPr>
          <a:xfrm>
            <a:off x="4073624" y="7283792"/>
            <a:ext cx="513953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rPr dirty="0"/>
              <a:t>Narayanan et al. Heart &amp; </a:t>
            </a:r>
            <a:r>
              <a:rPr dirty="0" err="1"/>
              <a:t>Circul</a:t>
            </a:r>
            <a:r>
              <a:rPr dirty="0"/>
              <a:t> </a:t>
            </a:r>
            <a:r>
              <a:rPr dirty="0" err="1"/>
              <a:t>Physiol</a:t>
            </a:r>
            <a:r>
              <a:rPr dirty="0"/>
              <a:t> 302(2012) H2190</a:t>
            </a:r>
          </a:p>
        </p:txBody>
      </p:sp>
      <p:sp>
        <p:nvSpPr>
          <p:cNvPr id="60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610" name="Screen Shot 2014-03-28 at 12.38.54.png" descr="Screen Shot 2014-03-28 at 12.38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40" y="4006722"/>
            <a:ext cx="5803901" cy="318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Screen Shot 2014-03-28 at 12.38.41.png" descr="Screen Shot 2014-03-28 at 12.38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873" y="1282524"/>
            <a:ext cx="3454401" cy="2362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86000" y="685800"/>
            <a:ext cx="2260600" cy="345440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cale bar : 100 nm"/>
          <p:cNvSpPr txBox="1"/>
          <p:nvPr/>
        </p:nvSpPr>
        <p:spPr>
          <a:xfrm>
            <a:off x="8480276" y="3117849"/>
            <a:ext cx="160684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Scale bar : 100 nm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Further reading:…"/>
          <p:cNvSpPr txBox="1"/>
          <p:nvPr/>
        </p:nvSpPr>
        <p:spPr>
          <a:xfrm>
            <a:off x="206337" y="863600"/>
            <a:ext cx="8435022" cy="5471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indent="254000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defRPr sz="3600" u="sng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Further reading: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Walsh		Post-translational modifications of proteins Chpt. 7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Van Meer 	Membranes &amp; lipids (2008)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Yu			GPI (2013)		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Levental 	Membrane association (2010)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  Tate  		Lipidation profiling (2014) 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</a:p>
        </p:txBody>
      </p:sp>
      <p:sp>
        <p:nvSpPr>
          <p:cNvPr id="40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408" name="Walsh.png" descr="Wal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201" y="2463863"/>
            <a:ext cx="2476501" cy="323850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7 - Lipidation         • Localisation and signalling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and </a:t>
            </a:r>
            <a:r>
              <a:rPr dirty="0" err="1"/>
              <a:t>signalling</a:t>
            </a:r>
            <a:r>
              <a:rPr dirty="0"/>
              <a:t>							p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Further reading:…"/>
          <p:cNvSpPr txBox="1"/>
          <p:nvPr/>
        </p:nvSpPr>
        <p:spPr>
          <a:xfrm>
            <a:off x="206337" y="863600"/>
            <a:ext cx="8435022" cy="113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indent="254000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011B9E"/>
                </a:solidFill>
              </a:rPr>
              <a:t>Next week</a:t>
            </a:r>
            <a:endParaRPr sz="2000" dirty="0">
              <a:solidFill>
                <a:srgbClr val="011B9E"/>
              </a:solidFill>
            </a:endParaRP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</a:t>
            </a:r>
          </a:p>
        </p:txBody>
      </p:sp>
      <p:sp>
        <p:nvSpPr>
          <p:cNvPr id="40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409" name="7 - Lipidation         • Localisation and signalling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							</a:t>
            </a:r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719A7424-1631-40B6-9B2F-313D0D3C7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10" y="1814305"/>
            <a:ext cx="4864101" cy="4358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roppedImage.pdf" descr="droppedImage.pdf">
            <a:extLst>
              <a:ext uri="{FF2B5EF4-FFF2-40B4-BE49-F238E27FC236}">
                <a16:creationId xmlns:a16="http://schemas.microsoft.com/office/drawing/2014/main" id="{2B5FE541-E546-483F-9508-51E5EB0CE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999" y="1636505"/>
            <a:ext cx="4374001" cy="45376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313450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6 - Membrane domains and signalling                    p"/>
          <p:cNvSpPr txBox="1"/>
          <p:nvPr/>
        </p:nvSpPr>
        <p:spPr>
          <a:xfrm>
            <a:off x="114300" y="7251700"/>
            <a:ext cx="9626600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Membrane domains and signalling	       										  p</a:t>
            </a:r>
          </a:p>
        </p:txBody>
      </p:sp>
      <p:sp>
        <p:nvSpPr>
          <p:cNvPr id="61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619" name="Elbaz &amp; Schuldiner (2011) TiBS 36, 616"/>
          <p:cNvSpPr txBox="1"/>
          <p:nvPr/>
        </p:nvSpPr>
        <p:spPr>
          <a:xfrm>
            <a:off x="4858074" y="7270750"/>
            <a:ext cx="462071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rPr dirty="0"/>
              <a:t>Elbaz &amp; </a:t>
            </a:r>
            <a:r>
              <a:rPr dirty="0" err="1"/>
              <a:t>Schuldiner</a:t>
            </a:r>
            <a:r>
              <a:rPr dirty="0"/>
              <a:t> (2011) </a:t>
            </a:r>
            <a:r>
              <a:rPr dirty="0" err="1"/>
              <a:t>TiBS</a:t>
            </a:r>
            <a:r>
              <a:rPr dirty="0"/>
              <a:t> 36, 616</a:t>
            </a:r>
          </a:p>
        </p:txBody>
      </p:sp>
      <p:sp>
        <p:nvSpPr>
          <p:cNvPr id="621" name="ER - membrane contact sites"/>
          <p:cNvSpPr txBox="1"/>
          <p:nvPr/>
        </p:nvSpPr>
        <p:spPr>
          <a:xfrm>
            <a:off x="-91439" y="203200"/>
            <a:ext cx="1027684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>
              <a:defRPr sz="3600"/>
            </a:lvl1pPr>
          </a:lstStyle>
          <a:p>
            <a:pPr>
              <a:defRPr sz="5000"/>
            </a:pPr>
            <a:r>
              <a:rPr lang="en-GB" sz="2400" dirty="0"/>
              <a:t>Does membrane localisation enhance diffusion-limited (inter/re)actions ?</a:t>
            </a:r>
            <a:endParaRPr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1468614-48EB-477B-86E0-E94CA7F8979C}"/>
                  </a:ext>
                </a:extLst>
              </p14:cNvPr>
              <p14:cNvContentPartPr/>
              <p14:nvPr/>
            </p14:nvContentPartPr>
            <p14:xfrm>
              <a:off x="-2287680" y="8241720"/>
              <a:ext cx="20520" cy="34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1468614-48EB-477B-86E0-E94CA7F897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96320" y="8233080"/>
                <a:ext cx="381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1146844-A124-499E-8CB3-7FC53FDCD00C}"/>
                  </a:ext>
                </a:extLst>
              </p14:cNvPr>
              <p14:cNvContentPartPr/>
              <p14:nvPr/>
            </p14:nvContentPartPr>
            <p14:xfrm>
              <a:off x="-1379040" y="8002680"/>
              <a:ext cx="293400" cy="320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1146844-A124-499E-8CB3-7FC53FDCD0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87680" y="7994040"/>
                <a:ext cx="31104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56329C-2473-4AD0-A27D-C85E5D050555}"/>
                  </a:ext>
                </a:extLst>
              </p14:cNvPr>
              <p14:cNvContentPartPr/>
              <p14:nvPr/>
            </p14:nvContentPartPr>
            <p14:xfrm>
              <a:off x="-1014720" y="8214720"/>
              <a:ext cx="213120" cy="13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56329C-2473-4AD0-A27D-C85E5D0505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023360" y="8205720"/>
                <a:ext cx="230760" cy="15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63F52F2-669D-4A15-934C-8D3416191791}"/>
              </a:ext>
            </a:extLst>
          </p:cNvPr>
          <p:cNvGrpSpPr/>
          <p:nvPr/>
        </p:nvGrpSpPr>
        <p:grpSpPr>
          <a:xfrm>
            <a:off x="-961800" y="7603080"/>
            <a:ext cx="1074240" cy="688680"/>
            <a:chOff x="-961800" y="7603080"/>
            <a:chExt cx="1074240" cy="6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961D983-2505-4DFD-B0CB-F32BB587D5D8}"/>
                    </a:ext>
                  </a:extLst>
                </p14:cNvPr>
                <p14:cNvContentPartPr/>
                <p14:nvPr/>
              </p14:nvContentPartPr>
              <p14:xfrm>
                <a:off x="-666240" y="8134440"/>
                <a:ext cx="70920" cy="84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961D983-2505-4DFD-B0CB-F32BB587D5D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675240" y="8125440"/>
                  <a:ext cx="885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BD1D4AE-75CA-48EC-813B-4318785D80D8}"/>
                    </a:ext>
                  </a:extLst>
                </p14:cNvPr>
                <p14:cNvContentPartPr/>
                <p14:nvPr/>
              </p14:nvContentPartPr>
              <p14:xfrm>
                <a:off x="-961800" y="7603080"/>
                <a:ext cx="1074240" cy="688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BD1D4AE-75CA-48EC-813B-4318785D80D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970440" y="7594080"/>
                  <a:ext cx="1091880" cy="706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27DA09-99F7-4B08-8535-15BD86720508}"/>
              </a:ext>
            </a:extLst>
          </p:cNvPr>
          <p:cNvSpPr txBox="1"/>
          <p:nvPr/>
        </p:nvSpPr>
        <p:spPr>
          <a:xfrm>
            <a:off x="22971" y="1140186"/>
            <a:ext cx="10276839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 cell with a radius of 10 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uM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contains 10’000 molecules of each A and B.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How long will it take for a molecule A to meet for the first time a molecule  B ?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Make an educated guess using the following diffusion constants D: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	2D diffusion in the membrane : D = 10</a:t>
            </a:r>
            <a:r>
              <a:rPr kumimoji="0" lang="en-GB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-9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to 10</a:t>
            </a:r>
            <a:r>
              <a:rPr kumimoji="0" lang="en-GB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-10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cm</a:t>
            </a:r>
            <a:r>
              <a:rPr kumimoji="0" lang="en-GB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2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/s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/>
          </a:p>
          <a:p>
            <a:pPr algn="l"/>
            <a:r>
              <a:rPr lang="en-GB" sz="2400" dirty="0"/>
              <a:t>	3D diffusion in the cytosol : D = 10</a:t>
            </a:r>
            <a:r>
              <a:rPr lang="en-GB" sz="2400" baseline="30000" dirty="0"/>
              <a:t>-8</a:t>
            </a:r>
            <a:r>
              <a:rPr lang="en-GB" sz="2400" dirty="0"/>
              <a:t> cm</a:t>
            </a:r>
            <a:r>
              <a:rPr lang="en-GB" sz="2400" baseline="30000" dirty="0"/>
              <a:t>2</a:t>
            </a:r>
            <a:r>
              <a:rPr lang="en-GB" sz="2400" dirty="0"/>
              <a:t>/s</a:t>
            </a:r>
          </a:p>
          <a:p>
            <a:pPr algn="l"/>
            <a:endParaRPr lang="en-GB" sz="2400" dirty="0"/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A hint: what is the average distance between the molecules of the same species either in the membrane or in the cytosol ?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Do submit your answer or questions to the Moodle site .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622644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o-translational addition of a myristate (C14:0) through formation of…"/>
          <p:cNvSpPr txBox="1"/>
          <p:nvPr/>
        </p:nvSpPr>
        <p:spPr>
          <a:xfrm>
            <a:off x="114300" y="857250"/>
            <a:ext cx="10071100" cy="6170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i="1" u="sng" dirty="0">
                <a:solidFill>
                  <a:srgbClr val="20369F"/>
                </a:solidFill>
              </a:rPr>
              <a:t>Co-translational</a:t>
            </a:r>
            <a:r>
              <a:rPr dirty="0">
                <a:solidFill>
                  <a:srgbClr val="20369F"/>
                </a:solidFill>
              </a:rPr>
              <a:t> addition of a myristate (C14:0) through formation of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a </a:t>
            </a:r>
            <a:r>
              <a:rPr u="sng" dirty="0">
                <a:solidFill>
                  <a:srgbClr val="20369F"/>
                </a:solidFill>
              </a:rPr>
              <a:t>stable </a:t>
            </a:r>
            <a:r>
              <a:rPr b="1" u="sng" dirty="0">
                <a:solidFill>
                  <a:srgbClr val="20369F"/>
                </a:solidFill>
              </a:rPr>
              <a:t>amide bond</a:t>
            </a:r>
            <a:r>
              <a:rPr dirty="0">
                <a:solidFill>
                  <a:srgbClr val="20369F"/>
                </a:solidFill>
              </a:rPr>
              <a:t> to amino group of </a:t>
            </a:r>
            <a:r>
              <a:rPr b="1" dirty="0">
                <a:solidFill>
                  <a:srgbClr val="20369F"/>
                </a:solidFill>
              </a:rPr>
              <a:t>N-terminal glycine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if N-terminus is :	H</a:t>
            </a:r>
            <a:r>
              <a:rPr baseline="-5999" dirty="0">
                <a:solidFill>
                  <a:srgbClr val="20369F"/>
                </a:solidFill>
              </a:rPr>
              <a:t>2</a:t>
            </a:r>
            <a:r>
              <a:rPr dirty="0">
                <a:solidFill>
                  <a:srgbClr val="20369F"/>
                </a:solidFill>
              </a:rPr>
              <a:t>N-Met-</a:t>
            </a:r>
            <a:r>
              <a:rPr b="1" dirty="0">
                <a:solidFill>
                  <a:srgbClr val="20369F"/>
                </a:solidFill>
              </a:rPr>
              <a:t>Gly</a:t>
            </a:r>
            <a:r>
              <a:rPr dirty="0">
                <a:solidFill>
                  <a:srgbClr val="20369F"/>
                </a:solidFill>
              </a:rPr>
              <a:t>-x-x-x-[Ser/</a:t>
            </a:r>
            <a:r>
              <a:rPr dirty="0" err="1">
                <a:solidFill>
                  <a:srgbClr val="20369F"/>
                </a:solidFill>
              </a:rPr>
              <a:t>Thr</a:t>
            </a:r>
            <a:r>
              <a:rPr dirty="0">
                <a:solidFill>
                  <a:srgbClr val="20369F"/>
                </a:solidFill>
              </a:rPr>
              <a:t>]-y-y		x: small &amp; uncharged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															y: basic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Enzyme: 	</a:t>
            </a:r>
            <a:r>
              <a:rPr dirty="0" err="1">
                <a:solidFill>
                  <a:srgbClr val="20369F"/>
                </a:solidFill>
              </a:rPr>
              <a:t>myristoyl-CoA:protein</a:t>
            </a:r>
            <a:r>
              <a:rPr dirty="0">
                <a:solidFill>
                  <a:srgbClr val="20369F"/>
                </a:solidFill>
              </a:rPr>
              <a:t> </a:t>
            </a:r>
            <a:r>
              <a:rPr i="1" dirty="0">
                <a:solidFill>
                  <a:srgbClr val="20369F"/>
                </a:solidFill>
              </a:rPr>
              <a:t>N</a:t>
            </a:r>
            <a:r>
              <a:rPr dirty="0">
                <a:solidFill>
                  <a:srgbClr val="20369F"/>
                </a:solidFill>
              </a:rPr>
              <a:t>-</a:t>
            </a:r>
            <a:r>
              <a:rPr dirty="0" err="1">
                <a:solidFill>
                  <a:srgbClr val="20369F"/>
                </a:solidFill>
              </a:rPr>
              <a:t>myristoyl</a:t>
            </a:r>
            <a:r>
              <a:rPr dirty="0">
                <a:solidFill>
                  <a:srgbClr val="20369F"/>
                </a:solidFill>
              </a:rPr>
              <a:t> transferase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Substrate:	</a:t>
            </a:r>
            <a:r>
              <a:rPr dirty="0" err="1">
                <a:solidFill>
                  <a:srgbClr val="20369F"/>
                </a:solidFill>
              </a:rPr>
              <a:t>myristoyl</a:t>
            </a:r>
            <a:r>
              <a:rPr dirty="0">
                <a:solidFill>
                  <a:srgbClr val="20369F"/>
                </a:solidFill>
              </a:rPr>
              <a:t>-CoA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Step 1: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removal of Met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Step 2: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addition C14:0</a:t>
            </a:r>
          </a:p>
        </p:txBody>
      </p:sp>
      <p:sp>
        <p:nvSpPr>
          <p:cNvPr id="271" name="N-Myristoylation at the N-terminus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76300"/>
          </a:xfrm>
          <a:prstGeom prst="rect">
            <a:avLst/>
          </a:prstGeom>
        </p:spPr>
        <p:txBody>
          <a:bodyPr anchor="t"/>
          <a:lstStyle/>
          <a:p>
            <a:r>
              <a:rPr sz="3600" i="1"/>
              <a:t>N</a:t>
            </a:r>
            <a:r>
              <a:rPr sz="3600"/>
              <a:t>-Myristoylation at the N-terminus</a:t>
            </a:r>
          </a:p>
        </p:txBody>
      </p:sp>
      <p:sp>
        <p:nvSpPr>
          <p:cNvPr id="27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75" name="7 - Lipidation         • N-Myristoylation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N-</a:t>
            </a:r>
            <a:r>
              <a:rPr dirty="0" err="1"/>
              <a:t>Myristoylation</a:t>
            </a:r>
            <a:r>
              <a:rPr dirty="0"/>
              <a:t>  								      p</a:t>
            </a:r>
          </a:p>
        </p:txBody>
      </p:sp>
      <p:pic>
        <p:nvPicPr>
          <p:cNvPr id="276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30000">
            <a:off x="2274123" y="3689478"/>
            <a:ext cx="7721371" cy="39191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04365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teral lipid asymmetry in eukaryotic membranes"/>
          <p:cNvSpPr txBox="1">
            <a:spLocks noGrp="1"/>
          </p:cNvSpPr>
          <p:nvPr>
            <p:ph type="title"/>
          </p:nvPr>
        </p:nvSpPr>
        <p:spPr>
          <a:xfrm>
            <a:off x="114300" y="220980"/>
            <a:ext cx="9893300" cy="807720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pPr>
              <a:defRPr sz="5000"/>
            </a:pPr>
            <a:r>
              <a:rPr lang="en-GB" sz="3400" dirty="0" err="1"/>
              <a:t>Transfersal</a:t>
            </a:r>
            <a:r>
              <a:rPr sz="3400" dirty="0"/>
              <a:t> lipid asymmetry</a:t>
            </a:r>
            <a:r>
              <a:rPr lang="en-GB" sz="3400" dirty="0"/>
              <a:t>  in Eukaryotic membranes</a:t>
            </a:r>
            <a:endParaRPr sz="3400" dirty="0"/>
          </a:p>
        </p:txBody>
      </p:sp>
      <p:sp>
        <p:nvSpPr>
          <p:cNvPr id="15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60" name="6 - Lipidation         • Membranes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Membranes  									          p</a:t>
            </a:r>
          </a:p>
        </p:txBody>
      </p:sp>
      <p:sp>
        <p:nvSpPr>
          <p:cNvPr id="162" name="Holthuis &amp; Menon (2014) Nature"/>
          <p:cNvSpPr txBox="1"/>
          <p:nvPr/>
        </p:nvSpPr>
        <p:spPr>
          <a:xfrm rot="16200000">
            <a:off x="-1348005" y="2459017"/>
            <a:ext cx="302621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 i="1"/>
            </a:lvl1pPr>
          </a:lstStyle>
          <a:p>
            <a:r>
              <a:rPr dirty="0" err="1"/>
              <a:t>Holthuis</a:t>
            </a:r>
            <a:r>
              <a:rPr dirty="0"/>
              <a:t> &amp; Menon (2014) Nature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B92D3-224D-424A-BE08-7738F206DD13}"/>
              </a:ext>
            </a:extLst>
          </p:cNvPr>
          <p:cNvSpPr/>
          <p:nvPr/>
        </p:nvSpPr>
        <p:spPr>
          <a:xfrm>
            <a:off x="8839200" y="4518660"/>
            <a:ext cx="1623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Cytosol</a:t>
            </a:r>
            <a:endParaRPr lang="en-CH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F585DE-507C-4F94-9F12-E3A721ED1D00}"/>
              </a:ext>
            </a:extLst>
          </p:cNvPr>
          <p:cNvSpPr/>
          <p:nvPr/>
        </p:nvSpPr>
        <p:spPr>
          <a:xfrm>
            <a:off x="8831580" y="3165541"/>
            <a:ext cx="163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Lumen</a:t>
            </a:r>
            <a:endParaRPr lang="en-CH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23699-6677-495A-8E30-DD8B9AB1C243}"/>
              </a:ext>
            </a:extLst>
          </p:cNvPr>
          <p:cNvSpPr/>
          <p:nvPr/>
        </p:nvSpPr>
        <p:spPr>
          <a:xfrm>
            <a:off x="8536940" y="6866815"/>
            <a:ext cx="1623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Outside of cell</a:t>
            </a:r>
            <a:endParaRPr lang="en-CH" sz="1600" dirty="0"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61" y="922758"/>
            <a:ext cx="7812532" cy="626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D258D712-2EB8-4BB6-A15B-BE049F27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29845"/>
            <a:ext cx="3676618" cy="40586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lbaz &amp; Schuldiner (2011) TiBS 36, 616">
            <a:extLst>
              <a:ext uri="{FF2B5EF4-FFF2-40B4-BE49-F238E27FC236}">
                <a16:creationId xmlns:a16="http://schemas.microsoft.com/office/drawing/2014/main" id="{D02B15AB-5E9F-4C8B-AF5D-BEC39163355B}"/>
              </a:ext>
            </a:extLst>
          </p:cNvPr>
          <p:cNvSpPr txBox="1"/>
          <p:nvPr/>
        </p:nvSpPr>
        <p:spPr>
          <a:xfrm>
            <a:off x="2023434" y="6919071"/>
            <a:ext cx="462071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rPr dirty="0"/>
              <a:t>Elbaz &amp; </a:t>
            </a:r>
            <a:r>
              <a:rPr dirty="0" err="1"/>
              <a:t>Schuldiner</a:t>
            </a:r>
            <a:r>
              <a:rPr dirty="0"/>
              <a:t> (2011) </a:t>
            </a:r>
            <a:r>
              <a:rPr dirty="0" err="1"/>
              <a:t>TiBS</a:t>
            </a:r>
            <a:r>
              <a:rPr dirty="0"/>
              <a:t> 36, 616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4" name="7 - Lipidation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 </a:t>
            </a:r>
            <a:r>
              <a:rPr dirty="0"/>
              <a:t>- Lipidation					      		 										          p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043079" y="3583895"/>
            <a:ext cx="4533901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8112"/>
            <a:ext cx="10160000" cy="6354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Group"/>
          <p:cNvGrpSpPr/>
          <p:nvPr/>
        </p:nvGrpSpPr>
        <p:grpSpPr>
          <a:xfrm>
            <a:off x="2506091" y="898112"/>
            <a:ext cx="4181327" cy="1212970"/>
            <a:chOff x="0" y="0"/>
            <a:chExt cx="4181326" cy="1212968"/>
          </a:xfrm>
        </p:grpSpPr>
        <p:pic>
          <p:nvPicPr>
            <p:cNvPr id="20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8" y="304175"/>
              <a:ext cx="4171510" cy="908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Exploiting bio-orthogonal click-chemistry"/>
            <p:cNvSpPr txBox="1"/>
            <p:nvPr/>
          </p:nvSpPr>
          <p:spPr>
            <a:xfrm>
              <a:off x="0" y="0"/>
              <a:ext cx="418132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266700" indent="-266700" algn="l">
                <a:lnSpc>
                  <a:spcPct val="130000"/>
                </a:lnSpc>
                <a:defRPr sz="1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Exploiting bio-orthogonal click-chemistry</a:t>
              </a:r>
            </a:p>
          </p:txBody>
        </p:sp>
      </p:grpSp>
      <p:sp>
        <p:nvSpPr>
          <p:cNvPr id="211" name="Rectangle"/>
          <p:cNvSpPr/>
          <p:nvPr/>
        </p:nvSpPr>
        <p:spPr>
          <a:xfrm>
            <a:off x="2493501" y="910812"/>
            <a:ext cx="4186825" cy="1062546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2" name="Identifying &amp; localising lipidated proteins"/>
          <p:cNvSpPr txBox="1">
            <a:spLocks noGrp="1"/>
          </p:cNvSpPr>
          <p:nvPr>
            <p:ph type="ctrTitle"/>
          </p:nvPr>
        </p:nvSpPr>
        <p:spPr>
          <a:xfrm>
            <a:off x="0" y="190500"/>
            <a:ext cx="10198100" cy="876300"/>
          </a:xfrm>
          <a:prstGeom prst="rect">
            <a:avLst/>
          </a:prstGeom>
        </p:spPr>
        <p:txBody>
          <a:bodyPr anchor="t"/>
          <a:lstStyle>
            <a:lvl1pPr>
              <a:defRPr sz="3600"/>
            </a:lvl1pPr>
          </a:lstStyle>
          <a:p>
            <a:pPr>
              <a:defRPr sz="5000"/>
            </a:pPr>
            <a:r>
              <a:rPr sz="3600"/>
              <a:t>Identifying &amp; localising lipidated proteins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987" y="7318573"/>
            <a:ext cx="4533901" cy="25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161137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9" name="7 - Lipidation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  		 										          p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72" y="-127421"/>
            <a:ext cx="8242928" cy="8061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043079" y="3583895"/>
            <a:ext cx="4533901" cy="25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"/>
          <p:cNvGrpSpPr/>
          <p:nvPr/>
        </p:nvGrpSpPr>
        <p:grpSpPr>
          <a:xfrm>
            <a:off x="1708568" y="5095"/>
            <a:ext cx="8020659" cy="7611288"/>
            <a:chOff x="0" y="0"/>
            <a:chExt cx="8020658" cy="7611287"/>
          </a:xfrm>
        </p:grpSpPr>
        <p:sp>
          <p:nvSpPr>
            <p:cNvPr id="223" name="Rounded Rectangle"/>
            <p:cNvSpPr/>
            <p:nvPr/>
          </p:nvSpPr>
          <p:spPr>
            <a:xfrm>
              <a:off x="0" y="25400"/>
              <a:ext cx="2790988" cy="2100096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4" name="Rounded Rectangle"/>
            <p:cNvSpPr/>
            <p:nvPr/>
          </p:nvSpPr>
          <p:spPr>
            <a:xfrm>
              <a:off x="5598840" y="0"/>
              <a:ext cx="2304089" cy="2100096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5" name="Rounded Rectangle"/>
            <p:cNvSpPr/>
            <p:nvPr/>
          </p:nvSpPr>
          <p:spPr>
            <a:xfrm>
              <a:off x="2465878" y="4952239"/>
              <a:ext cx="5554781" cy="2659049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82073296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77BA-C667-4B2A-A45F-D3B6CA00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53599-ACF8-41B3-A779-9A25796BA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916456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50BD-600C-4ADC-9469-5EE2D714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84DCA-70D3-482F-A8DD-16EFBE49C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6342730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E3DA-DB7C-4BF6-8FBB-4AE0A15F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FDA26-D983-4997-9D7B-C559D3891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3720883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F38C-4AD3-4EC1-B3E2-99CB191C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7287D-95C6-4212-B10D-E28AE1113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1053679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918E-2300-426E-9A13-EF8D4BE5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50B2A-50C5-4548-9F3F-7835CB215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069398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F63F-F53D-41A0-BBA4-D1684EDF6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E3F71-A6F0-48F2-861C-C3C373977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156874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5920-8802-4EF2-9E51-C59F2B3C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87EC2-44AA-455E-8488-7DB775AD3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2967980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787B-6DD2-43E9-8233-62E8B7CD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BA5DE-F431-4C2C-B345-97C03DD8D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002182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ateral lipid asymmetry and phase-coexistence"/>
          <p:cNvSpPr txBox="1">
            <a:spLocks noGrp="1"/>
          </p:cNvSpPr>
          <p:nvPr>
            <p:ph type="title"/>
          </p:nvPr>
        </p:nvSpPr>
        <p:spPr>
          <a:xfrm>
            <a:off x="0" y="213360"/>
            <a:ext cx="10160000" cy="815340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pPr>
              <a:defRPr sz="5000"/>
            </a:pPr>
            <a:r>
              <a:rPr sz="2800" dirty="0"/>
              <a:t>Lateral lipid asymmetry and phase-coexistence</a:t>
            </a:r>
            <a:r>
              <a:rPr lang="en-GB" sz="2800" dirty="0"/>
              <a:t> : Plasma membrane</a:t>
            </a:r>
            <a:endParaRPr sz="2800" dirty="0"/>
          </a:p>
        </p:txBody>
      </p:sp>
      <p:sp>
        <p:nvSpPr>
          <p:cNvPr id="16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6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67725"/>
            <a:ext cx="8737600" cy="606177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• Cholesterol: Preference for sphingomyelin and not so “fluid” lipids"/>
          <p:cNvSpPr txBox="1"/>
          <p:nvPr/>
        </p:nvSpPr>
        <p:spPr>
          <a:xfrm>
            <a:off x="304800" y="1009650"/>
            <a:ext cx="9728200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• Cholesterol: Preference for sphingomyelin and not so “fluid” lipids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										</a:t>
            </a:r>
          </a:p>
        </p:txBody>
      </p:sp>
      <p:sp>
        <p:nvSpPr>
          <p:cNvPr id="170" name="Rectangle"/>
          <p:cNvSpPr/>
          <p:nvPr/>
        </p:nvSpPr>
        <p:spPr>
          <a:xfrm>
            <a:off x="1447800" y="3378200"/>
            <a:ext cx="4064000" cy="5588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1" name="PC        PC             SM        SM…"/>
          <p:cNvSpPr txBox="1"/>
          <p:nvPr/>
        </p:nvSpPr>
        <p:spPr>
          <a:xfrm>
            <a:off x="1443235" y="3454400"/>
            <a:ext cx="4051301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400"/>
            </a:pPr>
            <a:r>
              <a:rPr sz="2200"/>
              <a:t>PC        PC             SM        SM</a:t>
            </a:r>
          </a:p>
          <a:p>
            <a:pPr algn="l">
              <a:defRPr sz="2400"/>
            </a:pPr>
            <a:r>
              <a:rPr sz="2200"/>
              <a:t>          +Chol                      +Chol</a:t>
            </a:r>
          </a:p>
        </p:txBody>
      </p:sp>
      <p:sp>
        <p:nvSpPr>
          <p:cNvPr id="173" name="“Cholesterol domains”:…"/>
          <p:cNvSpPr txBox="1"/>
          <p:nvPr/>
        </p:nvSpPr>
        <p:spPr>
          <a:xfrm>
            <a:off x="6286500" y="1866899"/>
            <a:ext cx="439420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“Cholesterol domains”: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	- membrane thickening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	- fluidity decrease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5" name="7 - Lipidation         • Membranes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Membranes  									          p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690A-E5D1-4AF1-8354-F78C8F76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41AAA-FF6F-4703-A207-217AD795C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3672948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CD48-AABE-48C2-8213-CD381BBD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5C843-672B-430F-8A7E-CFC7D7638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489733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5CD3-0D98-40D4-BAF7-FE05E82D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33B5A-69FA-4C11-A829-34C8F93E7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9901212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2E09-B6B3-44E5-A206-E33EA919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DDDDA-06EF-493A-A6A9-7098318F2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542742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AA03-7D10-4E3F-957F-697C920D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011D6-54E2-4F01-BF32-04EA33D27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7754284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41BA-06FE-4D77-8DF1-7F743616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6ED7-035E-4948-BF03-3FCEBC6C0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2411536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65C2-0282-4226-9B6B-068CC92A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0FB18-3BF4-40E6-BDBC-A8FB476B7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730221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DEA7-F1C6-4DDC-A8D3-1F05D2B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64A59-FF13-4C95-846C-4CA93DB41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673234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00A1-D799-4A06-9256-D157C021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D5AC3-5849-4E2C-AC44-60D6E0B71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013314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A0FD7-8B04-42C3-8FA2-D3B4D98A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CB3C8-8599-4EDF-BDA9-C7E535092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810201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-Temperature…"/>
          <p:cNvSpPr txBox="1"/>
          <p:nvPr/>
        </p:nvSpPr>
        <p:spPr>
          <a:xfrm>
            <a:off x="2479361" y="2235200"/>
            <a:ext cx="5702301" cy="256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>
                <a:solidFill>
                  <a:srgbClr val="011B9E"/>
                </a:solidFill>
              </a:rPr>
              <a:t>-Temperature</a:t>
            </a: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>
                <a:solidFill>
                  <a:srgbClr val="011B9E"/>
                </a:solidFill>
              </a:rPr>
              <a:t>- Ions</a:t>
            </a: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>
                <a:solidFill>
                  <a:srgbClr val="011B9E"/>
                </a:solidFill>
              </a:rPr>
              <a:t>- Cholesterol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>
              <a:solidFill>
                <a:srgbClr val="011B9E"/>
              </a:solidFill>
            </a:endParaRPr>
          </a:p>
        </p:txBody>
      </p:sp>
      <p:sp>
        <p:nvSpPr>
          <p:cNvPr id="17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0" name="Phase separations enable sorting and transport"/>
          <p:cNvSpPr txBox="1"/>
          <p:nvPr/>
        </p:nvSpPr>
        <p:spPr>
          <a:xfrm>
            <a:off x="-25400" y="203200"/>
            <a:ext cx="10210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dirty="0"/>
              <a:t>Phase separations </a:t>
            </a:r>
            <a:r>
              <a:rPr lang="en-GB" sz="3600" dirty="0"/>
              <a:t>facilitate</a:t>
            </a:r>
            <a:r>
              <a:rPr sz="3600" dirty="0"/>
              <a:t> sorting and transport</a:t>
            </a:r>
          </a:p>
          <a:p>
            <a:pPr>
              <a:defRPr sz="3600"/>
            </a:pPr>
            <a:endParaRPr sz="3600" dirty="0"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82" name="Picture 4.png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3" y="1041400"/>
            <a:ext cx="10442614" cy="552718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Lippincott-Schwartz, Ann Rev Biophys 2010"/>
          <p:cNvSpPr txBox="1"/>
          <p:nvPr/>
        </p:nvSpPr>
        <p:spPr>
          <a:xfrm>
            <a:off x="5976620" y="7010400"/>
            <a:ext cx="3791372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 i="1"/>
            </a:lvl1pPr>
          </a:lstStyle>
          <a:p>
            <a:r>
              <a:rPr dirty="0"/>
              <a:t>Lippincott-Schwartz, Ann Rev </a:t>
            </a:r>
            <a:r>
              <a:rPr dirty="0" err="1"/>
              <a:t>Biophys</a:t>
            </a:r>
            <a:r>
              <a:rPr dirty="0"/>
              <a:t> 2010</a:t>
            </a:r>
          </a:p>
        </p:txBody>
      </p:sp>
      <p:sp>
        <p:nvSpPr>
          <p:cNvPr id="184" name="7 - Lipidation         • Membranes                     p"/>
          <p:cNvSpPr txBox="1"/>
          <p:nvPr/>
        </p:nvSpPr>
        <p:spPr>
          <a:xfrm>
            <a:off x="125840" y="7251700"/>
            <a:ext cx="10071101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• Membranes  									          p</a:t>
            </a:r>
          </a:p>
        </p:txBody>
      </p:sp>
      <p:sp>
        <p:nvSpPr>
          <p:cNvPr id="185" name="Zoom of Golgi"/>
          <p:cNvSpPr txBox="1"/>
          <p:nvPr/>
        </p:nvSpPr>
        <p:spPr>
          <a:xfrm>
            <a:off x="4051300" y="4794250"/>
            <a:ext cx="2053134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20000"/>
              </a:lnSpc>
              <a:defRPr sz="2400" u="sng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 u="none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u="sng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Zoom of Golgi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EE036-5418-4859-AE4B-FCADBAFA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00D25-6F8A-4C8C-B3C8-364719C77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091819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9510-8B46-413D-90C3-EA265CFB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6134-ADD4-4F4C-83C7-82F3D2143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1096427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CC9E-D8EC-4003-B3B1-A465CF18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AE415-B804-4E2C-9BFF-7C0053A74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249407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0E8E-4BA6-4533-831F-42B1F518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E9D9E-E212-44BA-BD4F-9446A5A81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9430191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601-6AB4-4C4F-A849-C50A2BF1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2B835-CD2F-4330-BF9D-03CB7234B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349728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DAEA5-25D1-4CC8-9206-FE6D8B16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001EC-DF42-4367-B841-E435594CC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243687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31034-0EC1-4F12-8DF5-28D17CD6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DB287-9CEB-47D4-8EAC-08DF25E1D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2994131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1C27-02C0-4D11-AE1D-32528F07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DC45E-F9C3-4C75-BCE6-853C79922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7403180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B8EBC-BBCC-47C9-9276-7DD206D1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D83A5-40D1-4C7D-982B-0F17CD7D2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0015087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4AE5B-C2B0-4572-BCC6-24367E9E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C8D1F-6314-43E9-B3FA-62EE440B5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374832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" name="7 - Lipidation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5</a:t>
            </a:r>
            <a:r>
              <a:rPr dirty="0"/>
              <a:t> - Lipidation					      		 										          p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043079" y="3583895"/>
            <a:ext cx="4533901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27" y="3108572"/>
            <a:ext cx="3403450" cy="2092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89" y="966331"/>
            <a:ext cx="3229207" cy="2434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189" y="1137510"/>
            <a:ext cx="3392405" cy="217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163" y="5324845"/>
            <a:ext cx="3292828" cy="183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79983" y="2967956"/>
            <a:ext cx="5588157" cy="238893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ipidation of proteins"/>
          <p:cNvSpPr txBox="1"/>
          <p:nvPr/>
        </p:nvSpPr>
        <p:spPr>
          <a:xfrm>
            <a:off x="-25400" y="203200"/>
            <a:ext cx="10210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Lipidation of proteins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198" name="GPI anchors"/>
          <p:cNvSpPr txBox="1"/>
          <p:nvPr/>
        </p:nvSpPr>
        <p:spPr>
          <a:xfrm>
            <a:off x="7682879" y="1177949"/>
            <a:ext cx="13640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66700" indent="-266700" algn="l">
              <a:lnSpc>
                <a:spcPct val="130000"/>
              </a:lnSpc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GPI anchors</a:t>
            </a:r>
          </a:p>
        </p:txBody>
      </p:sp>
      <p:sp>
        <p:nvSpPr>
          <p:cNvPr id="199" name="Rounded Rectangle"/>
          <p:cNvSpPr/>
          <p:nvPr/>
        </p:nvSpPr>
        <p:spPr>
          <a:xfrm>
            <a:off x="9065459" y="1400096"/>
            <a:ext cx="365325" cy="487580"/>
          </a:xfrm>
          <a:prstGeom prst="roundRect">
            <a:avLst>
              <a:gd name="adj" fmla="val 20020"/>
            </a:avLst>
          </a:prstGeom>
          <a:ln w="63500">
            <a:solidFill>
              <a:srgbClr val="30C03B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" name="l"/>
          <p:cNvSpPr txBox="1"/>
          <p:nvPr/>
        </p:nvSpPr>
        <p:spPr>
          <a:xfrm>
            <a:off x="3466563" y="3159372"/>
            <a:ext cx="16654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8511E-8C64-4941-9795-E55E71FE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E4E83-729F-4315-B428-033E9A6E7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0877566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15F51-88B2-4531-AF4C-57B481A7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0B6EB-6759-466B-8175-13A9D290A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8078289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6042-F029-4225-A3BB-E9E367861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32AB2-FE96-440D-8DC6-ACA2B0C3C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893787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4094-E522-48D6-88AD-5619568D0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9337C-C14A-4BE8-9F69-D9F185E5C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9358119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CF394-7322-4540-AA4C-465AC029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311B9-3003-4FB9-81B4-3C09C324C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72940870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D61D-8A7D-4DF7-BB76-2832CBE2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41AD-38F1-4B47-A892-BF34813B3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3972474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FEF61-CCB4-4FE3-B45E-80E2781B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7B662-A181-418B-960F-BCE29E776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3032189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9000-8856-4624-886D-35700EAB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31C01-8D16-40D7-A2FD-DC448040B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8288862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46A4-F9D9-4604-962A-06BB7E32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038CA-A9ED-4B1B-8051-1796BA048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0416780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E0CC-CF4E-4EE3-9442-3EC223E2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57F0C-2E7C-478F-8184-ADFBB80BF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682274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5" name="Post-translational addition to Cys residues at C-terminus:…"/>
          <p:cNvSpPr txBox="1"/>
          <p:nvPr/>
        </p:nvSpPr>
        <p:spPr>
          <a:xfrm>
            <a:off x="184149" y="965012"/>
            <a:ext cx="9910144" cy="7555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u="sng" dirty="0">
                <a:solidFill>
                  <a:srgbClr val="011B9E"/>
                </a:solidFill>
              </a:rPr>
              <a:t>Post-translational</a:t>
            </a:r>
            <a:r>
              <a:rPr sz="2400" dirty="0">
                <a:solidFill>
                  <a:srgbClr val="011B9E"/>
                </a:solidFill>
              </a:rPr>
              <a:t> addition to </a:t>
            </a:r>
            <a:r>
              <a:rPr sz="2400" dirty="0" err="1">
                <a:solidFill>
                  <a:srgbClr val="011B9E"/>
                </a:solidFill>
              </a:rPr>
              <a:t>Cys</a:t>
            </a:r>
            <a:r>
              <a:rPr sz="2400" dirty="0">
                <a:solidFill>
                  <a:srgbClr val="011B9E"/>
                </a:solidFill>
              </a:rPr>
              <a:t> residues </a:t>
            </a:r>
            <a:r>
              <a:rPr lang="en-GB" sz="2400" dirty="0">
                <a:solidFill>
                  <a:srgbClr val="011B9E"/>
                </a:solidFill>
              </a:rPr>
              <a:t>at the</a:t>
            </a:r>
            <a:r>
              <a:rPr sz="2400" dirty="0">
                <a:solidFill>
                  <a:srgbClr val="011B9E"/>
                </a:solidFill>
              </a:rPr>
              <a:t> </a:t>
            </a:r>
            <a:r>
              <a:rPr sz="2400" u="sng" dirty="0">
                <a:solidFill>
                  <a:srgbClr val="011B9E"/>
                </a:solidFill>
              </a:rPr>
              <a:t>C-terminus</a:t>
            </a:r>
            <a:r>
              <a:rPr sz="2400" dirty="0">
                <a:solidFill>
                  <a:srgbClr val="011B9E"/>
                </a:solidFill>
              </a:rPr>
              <a:t>: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÷ </a:t>
            </a:r>
            <a:r>
              <a:rPr sz="2400" u="sng" dirty="0">
                <a:solidFill>
                  <a:srgbClr val="011B9E"/>
                </a:solidFill>
              </a:rPr>
              <a:t>Motif 1</a:t>
            </a:r>
            <a:r>
              <a:rPr sz="2400" dirty="0">
                <a:solidFill>
                  <a:srgbClr val="011B9E"/>
                </a:solidFill>
              </a:rPr>
              <a:t>: 	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-a-a-X	     a = aliphatic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</a:t>
            </a:r>
            <a:r>
              <a:rPr lang="en-GB" sz="2400" dirty="0">
                <a:solidFill>
                  <a:srgbClr val="011B9E"/>
                </a:solidFill>
              </a:rPr>
              <a:t>	</a:t>
            </a:r>
            <a:r>
              <a:rPr sz="2400" dirty="0">
                <a:solidFill>
                  <a:srgbClr val="011B9E"/>
                </a:solidFill>
              </a:rPr>
              <a:t>=&gt; </a:t>
            </a:r>
            <a:r>
              <a:rPr sz="2400" i="1" dirty="0">
                <a:solidFill>
                  <a:srgbClr val="011B9E"/>
                </a:solidFill>
              </a:rPr>
              <a:t>Geranylgeranylation</a:t>
            </a:r>
            <a:r>
              <a:rPr sz="2400" dirty="0">
                <a:solidFill>
                  <a:srgbClr val="011B9E"/>
                </a:solidFill>
              </a:rPr>
              <a:t>		</a:t>
            </a:r>
            <a:r>
              <a:rPr sz="2200" dirty="0">
                <a:solidFill>
                  <a:srgbClr val="011B9E"/>
                </a:solidFill>
              </a:rPr>
              <a:t>if</a:t>
            </a:r>
            <a:r>
              <a:rPr sz="2400" dirty="0">
                <a:solidFill>
                  <a:srgbClr val="011B9E"/>
                </a:solidFill>
              </a:rPr>
              <a:t>		X = Leu</a:t>
            </a:r>
            <a:r>
              <a:rPr sz="2200" dirty="0">
                <a:solidFill>
                  <a:srgbClr val="011B9E"/>
                </a:solidFill>
              </a:rPr>
              <a:t>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</a:t>
            </a:r>
            <a:r>
              <a:rPr lang="en-GB" sz="2200" dirty="0">
                <a:solidFill>
                  <a:srgbClr val="011B9E"/>
                </a:solidFill>
              </a:rPr>
              <a:t>	</a:t>
            </a:r>
            <a:r>
              <a:rPr sz="2400" dirty="0">
                <a:solidFill>
                  <a:srgbClr val="011B9E"/>
                </a:solidFill>
              </a:rPr>
              <a:t>=&gt; </a:t>
            </a:r>
            <a:r>
              <a:rPr sz="2400" i="1" dirty="0" err="1">
                <a:solidFill>
                  <a:srgbClr val="011B9E"/>
                </a:solidFill>
              </a:rPr>
              <a:t>Farnesylation</a:t>
            </a:r>
            <a:r>
              <a:rPr sz="2200" dirty="0">
                <a:solidFill>
                  <a:srgbClr val="011B9E"/>
                </a:solidFill>
              </a:rPr>
              <a:t> 			     if		X = Ala, Ser</a:t>
            </a:r>
            <a:endParaRPr sz="24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      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NB: upon </a:t>
            </a:r>
            <a:r>
              <a:rPr sz="2400" dirty="0" err="1">
                <a:solidFill>
                  <a:srgbClr val="011B9E"/>
                </a:solidFill>
              </a:rPr>
              <a:t>farnesylation</a:t>
            </a:r>
            <a:r>
              <a:rPr sz="2400" dirty="0">
                <a:solidFill>
                  <a:srgbClr val="011B9E"/>
                </a:solidFill>
              </a:rPr>
              <a:t> a-a-X are proteolytically removed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÷ </a:t>
            </a:r>
            <a:r>
              <a:rPr sz="2400" u="sng" dirty="0">
                <a:solidFill>
                  <a:srgbClr val="011B9E"/>
                </a:solidFill>
              </a:rPr>
              <a:t>Motif 2</a:t>
            </a:r>
            <a:r>
              <a:rPr sz="2400" dirty="0">
                <a:solidFill>
                  <a:srgbClr val="011B9E"/>
                </a:solidFill>
              </a:rPr>
              <a:t>: 	2 </a:t>
            </a:r>
            <a:r>
              <a:rPr sz="2400" dirty="0" err="1">
                <a:solidFill>
                  <a:srgbClr val="011B9E"/>
                </a:solidFill>
              </a:rPr>
              <a:t>Cys</a:t>
            </a:r>
            <a:r>
              <a:rPr sz="2400" dirty="0">
                <a:solidFill>
                  <a:srgbClr val="011B9E"/>
                </a:solidFill>
              </a:rPr>
              <a:t> in a short amino acid motifs, e.g.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,   -•-•-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,    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,    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-•-• 	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lvl="1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dirty="0">
                <a:solidFill>
                  <a:srgbClr val="011B9E"/>
                </a:solidFill>
              </a:rPr>
              <a:t>	</a:t>
            </a:r>
            <a:r>
              <a:rPr sz="2400" dirty="0">
                <a:solidFill>
                  <a:srgbClr val="011B9E"/>
                </a:solidFill>
              </a:rPr>
              <a:t>=&gt; </a:t>
            </a:r>
            <a:r>
              <a:rPr sz="2400" i="1" dirty="0">
                <a:solidFill>
                  <a:srgbClr val="011B9E"/>
                </a:solidFill>
              </a:rPr>
              <a:t>Geranylgeranylation</a:t>
            </a:r>
            <a:r>
              <a:rPr sz="2400" dirty="0">
                <a:solidFill>
                  <a:srgbClr val="011B9E"/>
                </a:solidFill>
              </a:rPr>
              <a:t> of one or both </a:t>
            </a:r>
            <a:r>
              <a:rPr sz="2400" dirty="0" err="1">
                <a:solidFill>
                  <a:srgbClr val="011B9E"/>
                </a:solidFill>
              </a:rPr>
              <a:t>Cys</a:t>
            </a:r>
            <a:r>
              <a:rPr sz="2400" dirty="0">
                <a:solidFill>
                  <a:srgbClr val="011B9E"/>
                </a:solidFill>
              </a:rPr>
              <a:t>-residues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								</a:t>
            </a: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67" name="7 - Lipidation         • Prenylation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Prenylation  									          p</a:t>
            </a:r>
          </a:p>
        </p:txBody>
      </p:sp>
      <p:sp>
        <p:nvSpPr>
          <p:cNvPr id="268" name="S-Prenylation close to the C-terminus"/>
          <p:cNvSpPr txBox="1"/>
          <p:nvPr/>
        </p:nvSpPr>
        <p:spPr>
          <a:xfrm>
            <a:off x="-12700" y="190500"/>
            <a:ext cx="110744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i="1"/>
              <a:t>S</a:t>
            </a:r>
            <a:r>
              <a:rPr sz="3600"/>
              <a:t>-Prenylation close to the C-terminus</a:t>
            </a:r>
          </a:p>
          <a:p>
            <a:pPr>
              <a:defRPr sz="3600"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71088156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46E07-DFAD-4E56-BDB8-C9768005A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B66DB-7082-4C1F-AD21-C6AF8D129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210438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AEFA-E113-4876-8B57-86AECA10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93AE7-946A-441C-83C5-DDCECEF72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328900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6A26-F47F-4098-AEBD-8EFC9CE34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54B85-FDDA-463F-B464-CE278B445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813338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BC5C-8522-46FC-BE83-1644E5AA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E493E-D42A-483E-8B0A-0B4E530D1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0425435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19C3-6CFA-4860-B947-8EADF016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B85D9-D7D0-4EC3-A70E-57479E316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287633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7C0E-06EF-46A7-B8D5-C63588F7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FEA07-51FA-4548-B12A-30F3D7617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3081300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F568-910E-4247-B21C-EF76626C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0B239-F5FE-4C83-9F58-894FECC7A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16784542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D363-9D8D-4C17-B82D-B72A9FDCE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D4CAF-0903-4176-ABFA-8A1E99D6A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3485545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EA2D-36D0-477C-95FC-7ABAF52F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5A22-A876-40ED-B01D-B17414ACB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844686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A09A-0D61-4417-BA3C-512064BA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2BA00-0F60-4161-9688-B8497AA32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382654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-Palmitoylation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76300"/>
          </a:xfrm>
          <a:prstGeom prst="rect">
            <a:avLst/>
          </a:prstGeom>
        </p:spPr>
        <p:txBody>
          <a:bodyPr anchor="t"/>
          <a:lstStyle/>
          <a:p>
            <a:pPr>
              <a:defRPr sz="3600"/>
            </a:pPr>
            <a:r>
              <a:rPr i="1"/>
              <a:t>S</a:t>
            </a:r>
            <a:r>
              <a:t>-Palmitoylation</a:t>
            </a:r>
          </a:p>
        </p:txBody>
      </p:sp>
      <p:sp>
        <p:nvSpPr>
          <p:cNvPr id="27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1" name="Most often the addition of a palmitate (C16:0) via of a labile thioester bond…"/>
          <p:cNvSpPr txBox="1"/>
          <p:nvPr/>
        </p:nvSpPr>
        <p:spPr>
          <a:xfrm>
            <a:off x="120650" y="838200"/>
            <a:ext cx="10083800" cy="641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20369F"/>
                </a:solidFill>
              </a:rPr>
              <a:t>A</a:t>
            </a:r>
            <a:r>
              <a:rPr dirty="0" err="1">
                <a:solidFill>
                  <a:srgbClr val="20369F"/>
                </a:solidFill>
              </a:rPr>
              <a:t>ddition</a:t>
            </a:r>
            <a:r>
              <a:rPr dirty="0">
                <a:solidFill>
                  <a:srgbClr val="20369F"/>
                </a:solidFill>
              </a:rPr>
              <a:t> of a palmitate (C16:0) via of a </a:t>
            </a:r>
            <a:r>
              <a:rPr u="sng" dirty="0">
                <a:solidFill>
                  <a:srgbClr val="20369F"/>
                </a:solidFill>
              </a:rPr>
              <a:t>labile </a:t>
            </a:r>
            <a:r>
              <a:rPr b="1" u="sng" dirty="0">
                <a:solidFill>
                  <a:srgbClr val="20369F"/>
                </a:solidFill>
              </a:rPr>
              <a:t>thioester</a:t>
            </a:r>
            <a:r>
              <a:rPr u="sng" dirty="0">
                <a:solidFill>
                  <a:srgbClr val="20369F"/>
                </a:solidFill>
              </a:rPr>
              <a:t> bond</a:t>
            </a: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i="1" u="sng" dirty="0">
                <a:solidFill>
                  <a:srgbClr val="20369F"/>
                </a:solidFill>
              </a:rPr>
              <a:t>Post-translational</a:t>
            </a:r>
            <a:r>
              <a:rPr dirty="0">
                <a:solidFill>
                  <a:srgbClr val="20369F"/>
                </a:solidFill>
              </a:rPr>
              <a:t> attachment of a C16:0 to thiol group of a </a:t>
            </a:r>
            <a:r>
              <a:rPr dirty="0" err="1">
                <a:solidFill>
                  <a:srgbClr val="20369F"/>
                </a:solidFill>
              </a:rPr>
              <a:t>Cys</a:t>
            </a:r>
            <a:r>
              <a:rPr dirty="0">
                <a:solidFill>
                  <a:srgbClr val="20369F"/>
                </a:solidFill>
              </a:rPr>
              <a:t> 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within the endoplasmic reticulum or Golgi system.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lnSpc>
                <a:spcPct val="6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Targets:	• Intrinsic membrane proteins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			</a:t>
            </a:r>
            <a:r>
              <a:rPr dirty="0" err="1">
                <a:solidFill>
                  <a:srgbClr val="20369F"/>
                </a:solidFill>
              </a:rPr>
              <a:t>Cys</a:t>
            </a:r>
            <a:r>
              <a:rPr dirty="0">
                <a:solidFill>
                  <a:srgbClr val="20369F"/>
                </a:solidFill>
              </a:rPr>
              <a:t> a few (3-6) residues next to a TM domain on cytosolic side	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		• Soluble proteins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=&gt; No clear consensus sequence, </a:t>
            </a:r>
            <a:br>
              <a:rPr dirty="0">
                <a:solidFill>
                  <a:srgbClr val="20369F"/>
                </a:solidFill>
              </a:rPr>
            </a:br>
            <a:r>
              <a:rPr dirty="0">
                <a:solidFill>
                  <a:srgbClr val="20369F"/>
                </a:solidFill>
              </a:rPr>
              <a:t>		but often close to </a:t>
            </a:r>
            <a:r>
              <a:rPr dirty="0" err="1">
                <a:solidFill>
                  <a:srgbClr val="20369F"/>
                </a:solidFill>
              </a:rPr>
              <a:t>myristoylation</a:t>
            </a:r>
            <a:r>
              <a:rPr dirty="0">
                <a:solidFill>
                  <a:srgbClr val="20369F"/>
                </a:solidFill>
              </a:rPr>
              <a:t> or prenylation site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83" name="7 - Lipidation         • S-Palmitoylation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S-Palmitoylation  								      p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20" y="2124612"/>
            <a:ext cx="10160001" cy="26928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5250034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8BDC-E0B8-4A86-AFB3-AF6267D7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D045E-E347-48A8-99B0-813D4B4F5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5693093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B64A-B31E-4483-AAC4-BD6989EA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5ED20-6282-4CC6-AEB7-7DC5A461A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791233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87AC-5EA0-4770-A9FB-0F4B8B1B3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E6359-0142-4B02-AA83-66D7E5688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48281748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3864F-31B7-4A55-831E-C5DBFD5F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21B26-4B2D-430A-AD07-B87F2B368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62247510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C369-5639-42AF-B262-909FACE3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457A2-64A0-4DE8-9A0F-C13BEA6CC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6408267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EE42-7D81-440F-A83F-C7ADFDF6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F9DCB-DA6E-4027-BBCD-2C8AE67C0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7235608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2E57-222A-4832-82EE-C2665A89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75ECC-53CA-483F-BA13-485284E2B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2543005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BBCF1-8895-4535-96B9-D0DDBE06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5743-9BEB-4FC8-9CF8-F7CBA4778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25531466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BD0C-84E1-40EF-9AAC-304A9DE8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D3586-A1B9-430F-BCB2-2900243DF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19846727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6877-82EF-4369-8E6F-E411A912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9112A-55C5-4524-8718-25228566E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70570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almitoylation is dynamic and reversible…"/>
          <p:cNvSpPr txBox="1"/>
          <p:nvPr/>
        </p:nvSpPr>
        <p:spPr>
          <a:xfrm>
            <a:off x="487680" y="1185069"/>
            <a:ext cx="9769405" cy="577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Palmitoylation is </a:t>
            </a:r>
            <a:r>
              <a:rPr sz="2000" i="1" dirty="0">
                <a:solidFill>
                  <a:srgbClr val="20369F"/>
                </a:solidFill>
              </a:rPr>
              <a:t>dynamic and reversible</a:t>
            </a:r>
            <a:r>
              <a:rPr lang="en-GB" sz="2000" i="1" dirty="0">
                <a:solidFill>
                  <a:srgbClr val="20369F"/>
                </a:solidFill>
              </a:rPr>
              <a:t>  </a:t>
            </a:r>
            <a:r>
              <a:rPr lang="en-GB" sz="2000" b="1" i="1" dirty="0">
                <a:solidFill>
                  <a:srgbClr val="20369F"/>
                </a:solidFill>
                <a:highlight>
                  <a:srgbClr val="FFFF00"/>
                </a:highlight>
              </a:rPr>
              <a:t>due to labile thioester</a:t>
            </a:r>
            <a:endParaRPr sz="2000" b="1" i="1" dirty="0">
              <a:solidFill>
                <a:srgbClr val="20369F"/>
              </a:solidFill>
              <a:highlight>
                <a:srgbClr val="FFFF00"/>
              </a:highlight>
            </a:endParaRPr>
          </a:p>
          <a:p>
            <a:pPr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 regulation of location, sorting and activity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• </a:t>
            </a:r>
            <a:r>
              <a:rPr sz="2000" i="1" dirty="0">
                <a:solidFill>
                  <a:srgbClr val="20369F"/>
                </a:solidFill>
              </a:rPr>
              <a:t>Acylation</a:t>
            </a:r>
            <a:r>
              <a:rPr sz="2000" dirty="0">
                <a:solidFill>
                  <a:srgbClr val="20369F"/>
                </a:solidFill>
              </a:rPr>
              <a:t>: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 protein-S-</a:t>
            </a:r>
            <a:r>
              <a:rPr sz="2000" dirty="0" err="1">
                <a:solidFill>
                  <a:srgbClr val="20369F"/>
                </a:solidFill>
              </a:rPr>
              <a:t>acyltransferease</a:t>
            </a:r>
            <a:r>
              <a:rPr sz="2000" dirty="0">
                <a:solidFill>
                  <a:srgbClr val="20369F"/>
                </a:solidFill>
              </a:rPr>
              <a:t> (PAT)		in ER and Golgi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		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		</a:t>
            </a: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• </a:t>
            </a:r>
            <a:r>
              <a:rPr sz="2000" i="1" dirty="0">
                <a:solidFill>
                  <a:srgbClr val="20369F"/>
                </a:solidFill>
              </a:rPr>
              <a:t>De</a:t>
            </a:r>
            <a:r>
              <a:rPr lang="en-GB" sz="2000" i="1" dirty="0">
                <a:solidFill>
                  <a:srgbClr val="20369F"/>
                </a:solidFill>
              </a:rPr>
              <a:t>-</a:t>
            </a:r>
            <a:r>
              <a:rPr sz="2000" i="1" dirty="0">
                <a:solidFill>
                  <a:srgbClr val="20369F"/>
                </a:solidFill>
              </a:rPr>
              <a:t>acylation</a:t>
            </a:r>
            <a:r>
              <a:rPr sz="2000" dirty="0">
                <a:solidFill>
                  <a:srgbClr val="20369F"/>
                </a:solidFill>
              </a:rPr>
              <a:t>: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 S-</a:t>
            </a:r>
            <a:r>
              <a:rPr sz="2000" dirty="0" err="1">
                <a:solidFill>
                  <a:srgbClr val="20369F"/>
                </a:solidFill>
              </a:rPr>
              <a:t>acylprotein</a:t>
            </a:r>
            <a:r>
              <a:rPr sz="2000" dirty="0">
                <a:solidFill>
                  <a:srgbClr val="20369F"/>
                </a:solidFill>
              </a:rPr>
              <a:t> </a:t>
            </a:r>
            <a:r>
              <a:rPr sz="2000" dirty="0" err="1">
                <a:solidFill>
                  <a:srgbClr val="20369F"/>
                </a:solidFill>
              </a:rPr>
              <a:t>thioesterase</a:t>
            </a:r>
            <a:r>
              <a:rPr sz="2000" dirty="0">
                <a:solidFill>
                  <a:srgbClr val="20369F"/>
                </a:solidFill>
              </a:rPr>
              <a:t> (APT)  		in cytosol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</a:t>
            </a:r>
            <a:r>
              <a:rPr sz="2000" dirty="0"/>
              <a:t> </a:t>
            </a:r>
            <a:r>
              <a:rPr sz="2000" dirty="0">
                <a:solidFill>
                  <a:srgbClr val="011B9E"/>
                </a:solidFill>
              </a:rPr>
              <a:t>Palmitoyl protein </a:t>
            </a:r>
            <a:r>
              <a:rPr sz="2000" dirty="0" err="1">
                <a:solidFill>
                  <a:srgbClr val="011B9E"/>
                </a:solidFill>
              </a:rPr>
              <a:t>thioesterase</a:t>
            </a:r>
            <a:r>
              <a:rPr sz="2000" dirty="0">
                <a:solidFill>
                  <a:srgbClr val="011B9E"/>
                </a:solidFill>
              </a:rPr>
              <a:t> (PPT)  	in lysosomes, 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</a:t>
            </a:r>
            <a:r>
              <a:rPr lang="en-US" sz="2000" dirty="0">
                <a:solidFill>
                  <a:srgbClr val="011B9E"/>
                </a:solidFill>
              </a:rPr>
              <a:t>                                                         plasma membrane</a:t>
            </a:r>
            <a:endParaRPr lang="en-GB" sz="2000" dirty="0">
              <a:solidFill>
                <a:srgbClr val="011B9E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011B9E"/>
                </a:solidFill>
              </a:rPr>
              <a:t>     Modification close to C-terminus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									</a:t>
            </a:r>
          </a:p>
          <a:p>
            <a:pPr lvl="8" indent="2476500"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/>
              <a:t>	</a:t>
            </a:r>
          </a:p>
          <a:p>
            <a:pPr lvl="8" indent="2476500"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/>
              <a:t>	</a:t>
            </a:r>
          </a:p>
        </p:txBody>
      </p:sp>
      <p:sp>
        <p:nvSpPr>
          <p:cNvPr id="28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9" name="S-Palmitoylation :  To be or not anymore to be"/>
          <p:cNvSpPr txBox="1"/>
          <p:nvPr/>
        </p:nvSpPr>
        <p:spPr>
          <a:xfrm>
            <a:off x="26762" y="190500"/>
            <a:ext cx="10106476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i="1" dirty="0"/>
              <a:t>S</a:t>
            </a:r>
            <a:r>
              <a:rPr sz="3600" dirty="0"/>
              <a:t>-Palmitoylation :  To be or not anymore to be</a:t>
            </a:r>
          </a:p>
          <a:p>
            <a:pPr>
              <a:defRPr sz="3600"/>
            </a:pPr>
            <a:endParaRPr sz="3600" dirty="0"/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91" name="7 - Lipidation         • S-Palmitoylation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en-GB" dirty="0"/>
              <a:t>5</a:t>
            </a:r>
            <a:r>
              <a:rPr dirty="0"/>
              <a:t> - Lipidation					    • S-Palmitoylation  								      p</a:t>
            </a: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404-5792-4549-BF22-4AE6DC6E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3BCED-44F5-479B-81EB-E863632EB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23477609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D552-CE0F-4F17-B865-7561F7BC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92EF-4592-4817-875E-A1219A54F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16131435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2BC09-C123-4605-B940-1D5547DF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78767-57AE-4E4B-AEA7-19C6FEB0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1946719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7114-4F1F-4BFD-BC2E-A3E4506F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027A0-D0B6-4BA1-897D-CD64F7D3B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83196126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A6E2-F28E-4F38-9EFD-49CBA238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2420E-AA0F-43F8-A878-9C0DC3BC2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87344174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8C5F-8346-4071-8006-7B6E2FF7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2D713-063E-4901-8D1A-F77346B6E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1781725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F1EB-CB9C-4EA2-87A2-D1D2A001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DCCB5-DCA8-443C-9366-8292E4F3A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0173596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C9EC3-EDF6-4B1A-9E71-6BA9888F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61A82-6455-4331-B249-A0BDA16E3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90685175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D2010-2068-4940-9508-289C6F3E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0D6-8710-400E-A8BC-79539856E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9195152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C444-0CDB-4104-B49B-D5CC8C37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7CBC6-626D-462E-90AA-E83162337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983483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2512</Words>
  <Application>Microsoft Office PowerPoint</Application>
  <PresentationFormat>Custom</PresentationFormat>
  <Paragraphs>438</Paragraphs>
  <Slides>167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4" baseType="lpstr">
      <vt:lpstr>Comic Sans MS</vt:lpstr>
      <vt:lpstr>Gill Sans</vt:lpstr>
      <vt:lpstr>Helvetica</vt:lpstr>
      <vt:lpstr>Lucida Grande</vt:lpstr>
      <vt:lpstr>Symbol</vt:lpstr>
      <vt:lpstr>Verdana</vt:lpstr>
      <vt:lpstr>White</vt:lpstr>
      <vt:lpstr>PowerPoint Presentation</vt:lpstr>
      <vt:lpstr>Membrane lipids : Major classes </vt:lpstr>
      <vt:lpstr>Transfersal lipid asymmetry  in Eukaryotic membranes</vt:lpstr>
      <vt:lpstr>Lateral lipid asymmetry and phase-coexistence : Plasma membrane</vt:lpstr>
      <vt:lpstr>PowerPoint Presentation</vt:lpstr>
      <vt:lpstr>PowerPoint Presentation</vt:lpstr>
      <vt:lpstr>PowerPoint Presentation</vt:lpstr>
      <vt:lpstr>S-Palmitoylation</vt:lpstr>
      <vt:lpstr>PowerPoint Presentation</vt:lpstr>
      <vt:lpstr>PowerPoint Presentation</vt:lpstr>
      <vt:lpstr>PowerPoint Presentation</vt:lpstr>
      <vt:lpstr>PowerPoint Presentation</vt:lpstr>
      <vt:lpstr>Protein lipidation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N-Myristoylation at the N-terminus</vt:lpstr>
      <vt:lpstr>Identifying &amp; localising lipidated proteins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Ruud&amp;co</dc:creator>
  <cp:lastModifiedBy>Ruud Hovius</cp:lastModifiedBy>
  <cp:revision>57</cp:revision>
  <cp:lastPrinted>2022-03-24T20:13:18Z</cp:lastPrinted>
  <dcterms:modified xsi:type="dcterms:W3CDTF">2024-10-08T15:00:43Z</dcterms:modified>
</cp:coreProperties>
</file>