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ink/ink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637" r:id="rId3"/>
    <p:sldId id="533" r:id="rId4"/>
    <p:sldId id="628" r:id="rId5"/>
    <p:sldId id="627" r:id="rId6"/>
    <p:sldId id="583" r:id="rId7"/>
    <p:sldId id="558" r:id="rId8"/>
    <p:sldId id="534" r:id="rId9"/>
    <p:sldId id="573" r:id="rId10"/>
    <p:sldId id="575" r:id="rId11"/>
    <p:sldId id="542" r:id="rId12"/>
    <p:sldId id="576" r:id="rId13"/>
    <p:sldId id="544" r:id="rId14"/>
    <p:sldId id="260" r:id="rId15"/>
    <p:sldId id="610" r:id="rId16"/>
    <p:sldId id="269" r:id="rId17"/>
    <p:sldId id="618" r:id="rId18"/>
    <p:sldId id="635" r:id="rId19"/>
    <p:sldId id="631" r:id="rId20"/>
    <p:sldId id="620" r:id="rId21"/>
    <p:sldId id="619" r:id="rId22"/>
    <p:sldId id="603" r:id="rId23"/>
    <p:sldId id="258" r:id="rId24"/>
    <p:sldId id="505" r:id="rId25"/>
    <p:sldId id="587" r:id="rId26"/>
    <p:sldId id="632" r:id="rId27"/>
    <p:sldId id="551" r:id="rId28"/>
    <p:sldId id="478" r:id="rId29"/>
    <p:sldId id="621" r:id="rId30"/>
    <p:sldId id="550" r:id="rId31"/>
    <p:sldId id="622" r:id="rId32"/>
    <p:sldId id="623" r:id="rId33"/>
    <p:sldId id="589" r:id="rId34"/>
    <p:sldId id="595" r:id="rId35"/>
    <p:sldId id="633" r:id="rId36"/>
    <p:sldId id="600" r:id="rId37"/>
    <p:sldId id="601" r:id="rId38"/>
    <p:sldId id="449" r:id="rId39"/>
  </p:sldIdLst>
  <p:sldSz cx="9906000" cy="6858000" type="A4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40">
          <p15:clr>
            <a:srgbClr val="A4A3A4"/>
          </p15:clr>
        </p15:guide>
        <p15:guide id="2" pos="6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00C0"/>
    <a:srgbClr val="FAF4AC"/>
    <a:srgbClr val="FAF419"/>
    <a:srgbClr val="EB8220"/>
    <a:srgbClr val="2BD024"/>
    <a:srgbClr val="ED1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65" autoAdjust="0"/>
    <p:restoredTop sz="79705"/>
  </p:normalViewPr>
  <p:slideViewPr>
    <p:cSldViewPr>
      <p:cViewPr varScale="1">
        <p:scale>
          <a:sx n="90" d="100"/>
          <a:sy n="90" d="100"/>
        </p:scale>
        <p:origin x="534" y="42"/>
      </p:cViewPr>
      <p:guideLst>
        <p:guide orient="horz" pos="2840"/>
        <p:guide pos="623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307"/>
    </p:cViewPr>
  </p:sorterViewPr>
  <p:notesViewPr>
    <p:cSldViewPr>
      <p:cViewPr varScale="1">
        <p:scale>
          <a:sx n="70" d="100"/>
          <a:sy n="70" d="100"/>
        </p:scale>
        <p:origin x="-1584" y="-10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4.xml"/><Relationship Id="rId13" Type="http://schemas.openxmlformats.org/officeDocument/2006/relationships/slide" Target="slides/slide32.xml"/><Relationship Id="rId3" Type="http://schemas.openxmlformats.org/officeDocument/2006/relationships/slide" Target="slides/slide17.xml"/><Relationship Id="rId7" Type="http://schemas.openxmlformats.org/officeDocument/2006/relationships/slide" Target="slides/slide23.xml"/><Relationship Id="rId12" Type="http://schemas.openxmlformats.org/officeDocument/2006/relationships/slide" Target="slides/slide31.xml"/><Relationship Id="rId2" Type="http://schemas.openxmlformats.org/officeDocument/2006/relationships/slide" Target="slides/slide14.xml"/><Relationship Id="rId1" Type="http://schemas.openxmlformats.org/officeDocument/2006/relationships/slide" Target="slides/slide3.xml"/><Relationship Id="rId6" Type="http://schemas.openxmlformats.org/officeDocument/2006/relationships/slide" Target="slides/slide21.xml"/><Relationship Id="rId11" Type="http://schemas.openxmlformats.org/officeDocument/2006/relationships/slide" Target="slides/slide30.xml"/><Relationship Id="rId5" Type="http://schemas.openxmlformats.org/officeDocument/2006/relationships/slide" Target="slides/slide20.xml"/><Relationship Id="rId10" Type="http://schemas.openxmlformats.org/officeDocument/2006/relationships/slide" Target="slides/slide29.xml"/><Relationship Id="rId4" Type="http://schemas.openxmlformats.org/officeDocument/2006/relationships/slide" Target="slides/slide19.xml"/><Relationship Id="rId9" Type="http://schemas.openxmlformats.org/officeDocument/2006/relationships/slide" Target="slides/slide27.xml"/><Relationship Id="rId14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D864D48-A1EE-9646-A652-A6D6278AD680}" type="datetimeFigureOut">
              <a:rPr lang="en-US"/>
              <a:pPr>
                <a:defRPr/>
              </a:pPr>
              <a:t>9/7/2024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64A2D7F-B68F-1E40-B157-8DDEB8F043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814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2T20:38:10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2759 0 0,'0'0'248'0'0,"0"0"-248"0"0,0 0 0 0 0,0 0 0 0 0,0 0 96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25T15:00:25.2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14625" y="514350"/>
            <a:ext cx="371475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F6DDEC1D-AB8E-254F-A2CF-9FCFE1AEA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09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6" charset="0"/>
        <a:ea typeface="ＭＳ Ｐゴシック" pitchFamily="-116" charset="-128"/>
        <a:cs typeface="ＭＳ Ｐゴシック" pitchFamily="-11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6" charset="0"/>
        <a:ea typeface="ＭＳ Ｐゴシック" pitchFamily="-1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6" charset="0"/>
        <a:ea typeface="ＭＳ Ｐゴシック" pitchFamily="-1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6" charset="0"/>
        <a:ea typeface="ＭＳ Ｐゴシック" pitchFamily="-1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6" charset="0"/>
        <a:ea typeface="ＭＳ Ｐゴシック" pitchFamily="-11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Part_1 : myself</a:t>
            </a:r>
          </a:p>
          <a:p>
            <a:r>
              <a:rPr lang="en-GB" dirty="0"/>
              <a:t>Part_2 : Joachim </a:t>
            </a:r>
            <a:r>
              <a:rPr lang="en-GB" dirty="0" err="1"/>
              <a:t>Piguet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0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LAMBDA : Average</a:t>
            </a:r>
          </a:p>
          <a:p>
            <a:r>
              <a:rPr lang="en-GB" dirty="0"/>
              <a:t>K : number</a:t>
            </a:r>
            <a:r>
              <a:rPr lang="en-GB" baseline="0" dirty="0"/>
              <a:t> of individual observations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91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90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Which is</a:t>
            </a:r>
            <a:r>
              <a:rPr lang="en-GB" baseline="0" dirty="0"/>
              <a:t> an evolutionary problem =&gt; selection pressure for a better system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19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55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Very crowded and very full : how</a:t>
            </a:r>
            <a:r>
              <a:rPr lang="en-GB" baseline="0" dirty="0"/>
              <a:t> to find the special one..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47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nnAA</a:t>
            </a:r>
            <a:r>
              <a:rPr lang="en-GB" dirty="0"/>
              <a:t> can be already a fluorescent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39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N, C or internal</a:t>
            </a:r>
            <a:r>
              <a:rPr lang="en-GB" baseline="0" dirty="0"/>
              <a:t> sites –in loops</a:t>
            </a:r>
          </a:p>
          <a:p>
            <a:r>
              <a:rPr lang="en-GB" baseline="0" dirty="0"/>
              <a:t>Standard molecular genetics, or more advanced Crisper-</a:t>
            </a:r>
            <a:r>
              <a:rPr lang="en-GB" baseline="0" dirty="0" err="1"/>
              <a:t>cas</a:t>
            </a:r>
            <a:r>
              <a:rPr lang="en-GB" baseline="0" dirty="0"/>
              <a:t> methods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24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Both enzymes are suicide</a:t>
            </a:r>
            <a:r>
              <a:rPr lang="en-GB" baseline="0" dirty="0"/>
              <a:t> –enzymes, </a:t>
            </a:r>
            <a:r>
              <a:rPr lang="en-GB" baseline="0" dirty="0" err="1"/>
              <a:t>ie</a:t>
            </a:r>
            <a:r>
              <a:rPr lang="en-GB" baseline="0" dirty="0"/>
              <a:t>, they make only 1 turn-over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26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N, C or internal</a:t>
            </a:r>
            <a:r>
              <a:rPr lang="en-GB" baseline="0" dirty="0"/>
              <a:t> sites –in loops</a:t>
            </a:r>
          </a:p>
          <a:p>
            <a:r>
              <a:rPr lang="en-GB" baseline="0" dirty="0"/>
              <a:t>Standard molecular genetics, or more advanced Crisper-</a:t>
            </a:r>
            <a:r>
              <a:rPr lang="en-GB" baseline="0" dirty="0" err="1"/>
              <a:t>cas</a:t>
            </a:r>
            <a:r>
              <a:rPr lang="en-GB" baseline="0" dirty="0"/>
              <a:t> methods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54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Click: AZIDE + ALKYN =&gt; TRIAZOLE</a:t>
            </a:r>
          </a:p>
          <a:p>
            <a:r>
              <a:rPr lang="en-GB" dirty="0"/>
              <a:t>	</a:t>
            </a:r>
          </a:p>
          <a:p>
            <a:r>
              <a:rPr lang="en-GB" dirty="0"/>
              <a:t>	STRAINED</a:t>
            </a:r>
            <a:r>
              <a:rPr lang="en-GB" baseline="0" dirty="0"/>
              <a:t> CYCLO ALKYNE + AZIDE</a:t>
            </a:r>
          </a:p>
          <a:p>
            <a:endParaRPr lang="en-GB" baseline="0" dirty="0"/>
          </a:p>
          <a:p>
            <a:r>
              <a:rPr lang="en-GB" baseline="0" dirty="0"/>
              <a:t>INVERSE DIELS_ALDER : TETRAZOLE + </a:t>
            </a:r>
            <a:r>
              <a:rPr lang="en-GB" dirty="0"/>
              <a:t>STRAINED</a:t>
            </a:r>
            <a:r>
              <a:rPr lang="en-GB" baseline="0" dirty="0"/>
              <a:t> CYCLO ALKENE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49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Part_1 : myself</a:t>
            </a:r>
          </a:p>
          <a:p>
            <a:r>
              <a:rPr lang="en-GB" dirty="0"/>
              <a:t>Part_2 : Joachim </a:t>
            </a:r>
            <a:r>
              <a:rPr lang="en-GB" dirty="0" err="1"/>
              <a:t>Piguet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77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97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09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68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Bio:free</a:t>
            </a:r>
            <a:r>
              <a:rPr lang="en-GB" dirty="0"/>
              <a:t> floating, reversible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8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8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Domains: subunits specific</a:t>
            </a:r>
            <a:r>
              <a:rPr lang="en-GB" baseline="0" dirty="0"/>
              <a:t> function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604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6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Draw cycle of writer  reader eraser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8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Location regulated by an external stimulus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84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78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idealized text book view</a:t>
            </a:r>
          </a:p>
          <a:p>
            <a:r>
              <a:rPr lang="en-GB" dirty="0"/>
              <a:t>=&gt; empty, no contact</a:t>
            </a:r>
          </a:p>
          <a:p>
            <a:r>
              <a:rPr lang="en-GB" dirty="0"/>
              <a:t>EM image from a thin slice</a:t>
            </a:r>
          </a:p>
          <a:p>
            <a:r>
              <a:rPr lang="en-GB" dirty="0"/>
              <a:t>=&gt; contact sites between organelles</a:t>
            </a:r>
          </a:p>
          <a:p>
            <a:r>
              <a:rPr lang="en-GB" dirty="0"/>
              <a:t>Molecular view how crowded it is</a:t>
            </a:r>
          </a:p>
          <a:p>
            <a:r>
              <a:rPr lang="en-GB" dirty="0"/>
              <a:t>: =&gt; in between the membranes , the proteins bump with 10-100 kHz into the membranes, and much faster into other proteins/macro-molecules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8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30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245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10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27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05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019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84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nm GFP  about</a:t>
            </a:r>
            <a:r>
              <a:rPr lang="en-GB" baseline="0" dirty="0"/>
              <a:t> 10-times lower D</a:t>
            </a:r>
            <a:endParaRPr lang="en-GB" dirty="0"/>
          </a:p>
          <a:p>
            <a:r>
              <a:rPr lang="en-GB" dirty="0"/>
              <a:t>50 nm is ribosome  about 300 lower 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&lt;x^2&gt; = 6Dt</a:t>
            </a:r>
          </a:p>
          <a:p>
            <a:r>
              <a:rPr lang="en-GB" dirty="0"/>
              <a:t>~x =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99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nm GFP  about</a:t>
            </a:r>
            <a:r>
              <a:rPr lang="en-GB" baseline="0" dirty="0"/>
              <a:t> 10-times lower D</a:t>
            </a:r>
            <a:endParaRPr lang="en-GB" dirty="0"/>
          </a:p>
          <a:p>
            <a:r>
              <a:rPr lang="en-GB" dirty="0"/>
              <a:t>50 nm is ribosome  about 300 lower 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&lt;x^2&gt; = 6Dt</a:t>
            </a:r>
          </a:p>
          <a:p>
            <a:r>
              <a:rPr lang="en-GB" dirty="0"/>
              <a:t>~x =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04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1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59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39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DDEC1D-AB8E-254F-A2CF-9FCFE1AEA1B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fr-CH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H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5D86-CF70-AF45-9DF5-717B0A9152B6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09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BBAED-3A04-AB4F-A991-ADABAAA0D1F4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7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00" y="-228600"/>
            <a:ext cx="2476500" cy="6400800"/>
          </a:xfrm>
        </p:spPr>
        <p:txBody>
          <a:bodyPr vert="eaVert"/>
          <a:lstStyle/>
          <a:p>
            <a:r>
              <a:rPr lang="fr-CH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228600"/>
            <a:ext cx="7264400" cy="6400800"/>
          </a:xfr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5C626-544A-E641-8B20-F57DCE6BA1B0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E238F-009A-1A47-905A-C9E80E131458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262D8-48BA-B14D-B788-781852114190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6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676400"/>
            <a:ext cx="4127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76400"/>
            <a:ext cx="4127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BF850-AD20-C443-B390-F885AED2DEC3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4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477CF-04EB-0545-943F-AA86D0CEB6DB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8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FB7A0-2912-0145-9491-DD224A73D665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0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A1662-D5F5-7148-AAE4-7AD69B52AED4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8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3E443-E8A7-E549-B8D8-45107323D199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BA0C-C5E0-0348-8DDF-90AF843B8990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5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28600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676400"/>
            <a:ext cx="84201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4770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59A62BFF-DB72-C84C-93B5-F35D340F3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accent2"/>
          </a:solidFill>
          <a:latin typeface="+mj-lt"/>
          <a:ea typeface="ＭＳ Ｐゴシック" pitchFamily="-116" charset="-128"/>
          <a:cs typeface="ＭＳ Ｐゴシック" pitchFamily="-11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accent2"/>
          </a:solidFill>
          <a:latin typeface="Arial" pitchFamily="-116" charset="0"/>
          <a:ea typeface="ＭＳ Ｐゴシック" pitchFamily="-116" charset="-128"/>
          <a:cs typeface="ＭＳ Ｐゴシック" pitchFamily="-11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accent2"/>
          </a:solidFill>
          <a:latin typeface="Arial" pitchFamily="-116" charset="0"/>
          <a:ea typeface="ＭＳ Ｐゴシック" pitchFamily="-116" charset="-128"/>
          <a:cs typeface="ＭＳ Ｐゴシック" pitchFamily="-11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accent2"/>
          </a:solidFill>
          <a:latin typeface="Arial" pitchFamily="-116" charset="0"/>
          <a:ea typeface="ＭＳ Ｐゴシック" pitchFamily="-116" charset="-128"/>
          <a:cs typeface="ＭＳ Ｐゴシック" pitchFamily="-11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chemeClr val="accent2"/>
          </a:solidFill>
          <a:latin typeface="Arial" pitchFamily="-116" charset="0"/>
          <a:ea typeface="ＭＳ Ｐゴシック" pitchFamily="-116" charset="-128"/>
          <a:cs typeface="ＭＳ Ｐゴシック" pitchFamily="-11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u="sng">
          <a:solidFill>
            <a:schemeClr val="accent2"/>
          </a:solidFill>
          <a:latin typeface="Arial" pitchFamily="-11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u="sng">
          <a:solidFill>
            <a:schemeClr val="accent2"/>
          </a:solidFill>
          <a:latin typeface="Arial" pitchFamily="-11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u="sng">
          <a:solidFill>
            <a:schemeClr val="accent2"/>
          </a:solidFill>
          <a:latin typeface="Arial" pitchFamily="-11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u="sng">
          <a:solidFill>
            <a:schemeClr val="accent2"/>
          </a:solidFill>
          <a:latin typeface="Arial" pitchFamily="-11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6" charset="-128"/>
          <a:cs typeface="ＭＳ Ｐゴシック" pitchFamily="-11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6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uud.Hovius@epfl.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png"/><Relationship Id="rId9" Type="http://schemas.openxmlformats.org/officeDocument/2006/relationships/image" Target="../media/image2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orxiv.org/content/10.1101/2021.07.13.452225v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ibs.2016.09.010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ook.bionumbers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7AD649-8DF2-2645-8C57-E5E98AF7F711}" type="slidenum">
              <a:rPr lang="en-US" sz="1400">
                <a:solidFill>
                  <a:schemeClr val="accent2"/>
                </a:solidFill>
              </a:rPr>
              <a:pPr/>
              <a:t>1</a:t>
            </a:fld>
            <a:endParaRPr lang="en-US" sz="140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Rectangle 13"/>
          <p:cNvSpPr>
            <a:spLocks noChangeArrowheads="1"/>
          </p:cNvSpPr>
          <p:nvPr/>
        </p:nvSpPr>
        <p:spPr bwMode="auto">
          <a:xfrm>
            <a:off x="241300" y="1066800"/>
            <a:ext cx="896017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381000"/>
            <a:r>
              <a:rPr lang="en-US" sz="2000" b="1" dirty="0"/>
              <a:t>Chemical biology CH-313 </a:t>
            </a:r>
          </a:p>
          <a:p>
            <a:pPr defTabSz="381000"/>
            <a:endParaRPr lang="en-US" sz="2000" b="1" dirty="0"/>
          </a:p>
          <a:p>
            <a:pPr defTabSz="381000"/>
            <a:r>
              <a:rPr lang="en-US" sz="2000" b="1" dirty="0"/>
              <a:t>Part 1  Biological systems                             1 week</a:t>
            </a:r>
          </a:p>
          <a:p>
            <a:pPr defTabSz="381000"/>
            <a:r>
              <a:rPr lang="en-US" sz="2000" b="1" dirty="0"/>
              <a:t> </a:t>
            </a:r>
          </a:p>
          <a:p>
            <a:pPr defTabSz="381000"/>
            <a:r>
              <a:rPr lang="en-US" sz="2000" b="1" dirty="0"/>
              <a:t>Part 2  Bio-membranes                                     7 weeks       </a:t>
            </a:r>
          </a:p>
          <a:p>
            <a:pPr defTabSz="381000"/>
            <a:endParaRPr lang="en-US" sz="2000" b="1" dirty="0"/>
          </a:p>
          <a:p>
            <a:pPr defTabSz="381000"/>
            <a:r>
              <a:rPr lang="en-US" sz="2000" b="1" dirty="0"/>
              <a:t>Part 3  Investigation of biological systems      4 weeks</a:t>
            </a:r>
          </a:p>
          <a:p>
            <a:pPr defTabSz="381000"/>
            <a:endParaRPr lang="en-US" sz="2000" b="1" dirty="0"/>
          </a:p>
          <a:p>
            <a:pPr defTabSz="381000"/>
            <a:r>
              <a:rPr lang="en-US" sz="2000" b="1" dirty="0"/>
              <a:t>Part 4  Paper presentations                                 2 weeks</a:t>
            </a:r>
          </a:p>
          <a:p>
            <a:pPr defTabSz="381000"/>
            <a:r>
              <a:rPr lang="en-US" sz="2000" b="1" dirty="0"/>
              <a:t>		</a:t>
            </a:r>
            <a:endParaRPr lang="en-US" sz="2000" dirty="0"/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</a:t>
            </a:r>
          </a:p>
          <a:p>
            <a:pPr defTabSz="381000"/>
            <a:r>
              <a:rPr lang="en-US" sz="2000" dirty="0"/>
              <a:t>      Ruud Hovius</a:t>
            </a:r>
          </a:p>
          <a:p>
            <a:pPr defTabSz="381000"/>
            <a:r>
              <a:rPr lang="en-US" sz="2000" dirty="0"/>
              <a:t>      CH-B3-424</a:t>
            </a:r>
          </a:p>
          <a:p>
            <a:pPr defTabSz="381000"/>
            <a:r>
              <a:rPr lang="en-US" sz="2000" dirty="0"/>
              <a:t>       </a:t>
            </a:r>
            <a:r>
              <a:rPr lang="en-GB" sz="2000" dirty="0">
                <a:hlinkClick r:id="rId3"/>
              </a:rPr>
              <a:t>Ruud.Hovius@epfl.ch</a:t>
            </a:r>
            <a:endParaRPr lang="en-GB" sz="2000" dirty="0"/>
          </a:p>
          <a:p>
            <a:pPr defTabSz="381000"/>
            <a:r>
              <a:rPr lang="en-US" sz="2000" dirty="0"/>
              <a:t>       Laboratory of Biophysical Chemistry of </a:t>
            </a:r>
            <a:r>
              <a:rPr lang="en-GB" sz="2000" dirty="0"/>
              <a:t>Macromolecules LCBM</a:t>
            </a:r>
          </a:p>
          <a:p>
            <a:pPr defTabSz="381000"/>
            <a:endParaRPr lang="en-US" sz="2000" dirty="0"/>
          </a:p>
          <a:p>
            <a:pPr defTabSz="381000"/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16A41B-9A95-254D-962E-69587215F0E1}" type="slidenum">
              <a:rPr lang="en-US" sz="1400">
                <a:solidFill>
                  <a:schemeClr val="accent2"/>
                </a:solidFill>
              </a:rPr>
              <a:pPr/>
              <a:t>10</a:t>
            </a:fld>
            <a:endParaRPr lang="en-US" sz="140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2 • Poisson distribution: To be or not to be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5" name="Picture 2" descr="Screen Shot 2012-05-22 at 9.36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231905"/>
            <a:ext cx="43195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636838"/>
            <a:ext cx="4953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13"/>
          <p:cNvSpPr>
            <a:spLocks noChangeArrowheads="1"/>
          </p:cNvSpPr>
          <p:nvPr/>
        </p:nvSpPr>
        <p:spPr bwMode="auto">
          <a:xfrm>
            <a:off x="3470276" y="765176"/>
            <a:ext cx="61626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381000"/>
            <a:r>
              <a:rPr lang="en-US" sz="2000" b="1" dirty="0">
                <a:solidFill>
                  <a:srgbClr val="0000FF"/>
                </a:solidFill>
              </a:rPr>
              <a:t>“when the average is small, </a:t>
            </a:r>
          </a:p>
          <a:p>
            <a:pPr defTabSz="381000"/>
            <a:r>
              <a:rPr lang="en-US" sz="2000" b="1" dirty="0">
                <a:solidFill>
                  <a:srgbClr val="0000FF"/>
                </a:solidFill>
              </a:rPr>
              <a:t>  	the change to observe nothing is not null !”</a:t>
            </a:r>
            <a:endParaRPr lang="en-US" altLang="ja-JP" sz="2000" b="1" dirty="0">
              <a:solidFill>
                <a:srgbClr val="0000FF"/>
              </a:solidFill>
            </a:endParaRPr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In fact, there is a distribution of the average </a:t>
            </a:r>
            <a:r>
              <a:rPr lang="en-US" sz="2000" b="1" i="1" dirty="0" err="1"/>
              <a:t>λ</a:t>
            </a:r>
            <a:r>
              <a:rPr lang="en-US" sz="2000" dirty="0"/>
              <a:t> with    	different probabilities </a:t>
            </a:r>
            <a:r>
              <a:rPr lang="en-US" sz="2000" b="1" i="1" dirty="0"/>
              <a:t>p</a:t>
            </a:r>
            <a:r>
              <a:rPr lang="en-US" sz="2000" dirty="0"/>
              <a:t> to observe value </a:t>
            </a:r>
            <a:r>
              <a:rPr lang="en-US" sz="2000" b="1" i="1" dirty="0"/>
              <a:t>k </a:t>
            </a:r>
            <a:r>
              <a:rPr lang="en-US" sz="2000" i="1" dirty="0"/>
              <a:t>:</a:t>
            </a:r>
          </a:p>
        </p:txBody>
      </p:sp>
      <p:pic>
        <p:nvPicPr>
          <p:cNvPr id="2867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849315"/>
            <a:ext cx="2778125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13"/>
          <p:cNvSpPr>
            <a:spLocks noChangeArrowheads="1"/>
          </p:cNvSpPr>
          <p:nvPr/>
        </p:nvSpPr>
        <p:spPr bwMode="auto">
          <a:xfrm>
            <a:off x="195264" y="4233865"/>
            <a:ext cx="2963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381000"/>
            <a:r>
              <a:rPr lang="en-US" sz="2000"/>
              <a:t>Siméon Denis Poisson</a:t>
            </a:r>
          </a:p>
          <a:p>
            <a:pPr algn="ctr" defTabSz="381000"/>
            <a:r>
              <a:rPr lang="en-US" sz="2000"/>
              <a:t>1781 - 1840</a:t>
            </a:r>
          </a:p>
        </p:txBody>
      </p:sp>
      <p:sp>
        <p:nvSpPr>
          <p:cNvPr id="2" name="Rectangle 1"/>
          <p:cNvSpPr/>
          <p:nvPr/>
        </p:nvSpPr>
        <p:spPr>
          <a:xfrm>
            <a:off x="488504" y="6485274"/>
            <a:ext cx="9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81000">
              <a:lnSpc>
                <a:spcPts val="2400"/>
              </a:lnSpc>
            </a:pPr>
            <a:r>
              <a:rPr lang="en-US" sz="2000" dirty="0"/>
              <a:t>=&gt; the lower the average </a:t>
            </a:r>
            <a:r>
              <a:rPr lang="en-US" sz="2000" b="1" i="1" dirty="0"/>
              <a:t>λ</a:t>
            </a:r>
            <a:r>
              <a:rPr lang="en-US" sz="2000" dirty="0"/>
              <a:t>, the longer one has to observe to be sure 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13"/>
          <p:cNvSpPr>
            <a:spLocks noChangeArrowheads="1"/>
          </p:cNvSpPr>
          <p:nvPr/>
        </p:nvSpPr>
        <p:spPr bwMode="auto">
          <a:xfrm>
            <a:off x="330200" y="609602"/>
            <a:ext cx="9575800" cy="737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381000"/>
            <a:r>
              <a:rPr lang="en-US" sz="2000" dirty="0"/>
              <a:t>Two examples :</a:t>
            </a:r>
          </a:p>
          <a:p>
            <a:pPr defTabSz="381000"/>
            <a:r>
              <a:rPr lang="en-US" sz="2000" i="1" dirty="0" err="1"/>
              <a:t>i</a:t>
            </a:r>
            <a:r>
              <a:rPr lang="en-US" sz="2000" dirty="0"/>
              <a:t> • Detection of molecular properties of </a:t>
            </a:r>
            <a:r>
              <a:rPr lang="en-US" sz="2000" b="1" i="1" dirty="0"/>
              <a:t>N</a:t>
            </a:r>
            <a:r>
              <a:rPr lang="en-US" sz="2000" dirty="0"/>
              <a:t> molecules</a:t>
            </a:r>
          </a:p>
          <a:p>
            <a:pPr defTabSz="381000"/>
            <a:r>
              <a:rPr lang="en-US" sz="2000" dirty="0"/>
              <a:t>	</a:t>
            </a:r>
            <a:r>
              <a:rPr lang="en-US" sz="2000" i="1" dirty="0"/>
              <a:t>signal</a:t>
            </a:r>
            <a:r>
              <a:rPr lang="en-US" sz="2000" dirty="0"/>
              <a:t> ∝ </a:t>
            </a:r>
            <a:r>
              <a:rPr lang="en-US" sz="2000" b="1" i="1" dirty="0"/>
              <a:t>N</a:t>
            </a:r>
            <a:r>
              <a:rPr lang="en-US" sz="2000" dirty="0"/>
              <a:t>			</a:t>
            </a:r>
            <a:r>
              <a:rPr lang="en-US" sz="2000" i="1" dirty="0"/>
              <a:t>standard deviation</a:t>
            </a:r>
            <a:r>
              <a:rPr lang="en-US" sz="2000" dirty="0"/>
              <a:t> ∝ √</a:t>
            </a:r>
            <a:r>
              <a:rPr lang="en-US" sz="2000" b="1" i="1" dirty="0"/>
              <a:t>N</a:t>
            </a:r>
            <a:endParaRPr lang="en-US" sz="2000" dirty="0"/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</a:t>
            </a:r>
            <a:r>
              <a:rPr lang="en-US" sz="2000" b="1" i="1" dirty="0"/>
              <a:t>N</a:t>
            </a:r>
            <a:r>
              <a:rPr lang="en-US" sz="2000" dirty="0"/>
              <a:t> = 10</a:t>
            </a:r>
            <a:r>
              <a:rPr lang="en-US" sz="2000" baseline="30000" dirty="0"/>
              <a:t>6</a:t>
            </a:r>
            <a:r>
              <a:rPr lang="en-US" sz="2000" dirty="0"/>
              <a:t>		=&gt; 		SD = 10</a:t>
            </a:r>
            <a:r>
              <a:rPr lang="en-US" sz="2000" baseline="30000" dirty="0"/>
              <a:t>3		 </a:t>
            </a:r>
            <a:r>
              <a:rPr lang="en-US" sz="2000" dirty="0"/>
              <a:t>=&gt; 	~</a:t>
            </a:r>
            <a:r>
              <a:rPr lang="en-US" sz="2000" b="1" i="1" dirty="0"/>
              <a:t>N</a:t>
            </a:r>
            <a:r>
              <a:rPr lang="en-US" sz="2000" dirty="0"/>
              <a:t>/1000		</a:t>
            </a:r>
          </a:p>
          <a:p>
            <a:pPr defTabSz="381000"/>
            <a:r>
              <a:rPr lang="en-US" sz="2000" dirty="0"/>
              <a:t>	</a:t>
            </a:r>
            <a:r>
              <a:rPr lang="en-US" sz="2000" b="1" i="1" dirty="0"/>
              <a:t>N</a:t>
            </a:r>
            <a:r>
              <a:rPr lang="en-US" sz="2000" dirty="0"/>
              <a:t> = 1					SD = 1				~</a:t>
            </a:r>
            <a:r>
              <a:rPr lang="en-US" sz="2000" b="1" i="1" dirty="0"/>
              <a:t>N</a:t>
            </a:r>
            <a:endParaRPr lang="en-US" sz="2000" dirty="0"/>
          </a:p>
          <a:p>
            <a:pPr defTabSz="381000"/>
            <a:endParaRPr lang="en-US" sz="2000" dirty="0"/>
          </a:p>
          <a:p>
            <a:pPr defTabSz="381000"/>
            <a:endParaRPr lang="en-US" sz="2000" dirty="0"/>
          </a:p>
          <a:p>
            <a:pPr defTabSz="381000"/>
            <a:r>
              <a:rPr lang="en-US" sz="2000" i="1" dirty="0"/>
              <a:t>ii</a:t>
            </a:r>
            <a:r>
              <a:rPr lang="en-US" sz="2000" dirty="0"/>
              <a:t> • Imagine a molecule which can switch between two states                          </a:t>
            </a:r>
          </a:p>
          <a:p>
            <a:pPr defTabSz="381000"/>
            <a:endParaRPr lang="en-US" sz="2000" dirty="0"/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	then the probability </a:t>
            </a:r>
            <a:r>
              <a:rPr lang="en-US" sz="2000" b="1" i="1" dirty="0"/>
              <a:t>p</a:t>
            </a:r>
            <a:r>
              <a:rPr lang="en-US" sz="2000" dirty="0"/>
              <a:t> to be in state </a:t>
            </a:r>
            <a:r>
              <a:rPr lang="en-US" sz="2000" b="1" i="1" dirty="0"/>
              <a:t>A</a:t>
            </a:r>
            <a:r>
              <a:rPr lang="en-US" sz="2000" dirty="0"/>
              <a:t> equals</a:t>
            </a:r>
          </a:p>
          <a:p>
            <a:pPr defTabSz="381000"/>
            <a:endParaRPr lang="en-US" sz="2000" dirty="0"/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</a:t>
            </a:r>
            <a:r>
              <a:rPr lang="en-US" sz="2000" b="1" i="1" dirty="0"/>
              <a:t>N</a:t>
            </a:r>
            <a:r>
              <a:rPr lang="en-US" sz="2000" dirty="0"/>
              <a:t> = 10</a:t>
            </a:r>
            <a:r>
              <a:rPr lang="en-US" sz="2000" baseline="30000" dirty="0"/>
              <a:t>6</a:t>
            </a:r>
            <a:r>
              <a:rPr lang="en-US" sz="2000" dirty="0"/>
              <a:t>		=&gt; 		</a:t>
            </a:r>
            <a:r>
              <a:rPr lang="fr-CH" sz="2000" i="1" dirty="0"/>
              <a:t>p</a:t>
            </a:r>
            <a:r>
              <a:rPr lang="fr-CH" sz="2000" i="1" baseline="-25000" dirty="0"/>
              <a:t>A</a:t>
            </a:r>
            <a:r>
              <a:rPr lang="fr-CH" sz="2000" dirty="0"/>
              <a:t> x N molecules are on the average in state  </a:t>
            </a:r>
            <a:r>
              <a:rPr lang="en-US" sz="2000" dirty="0"/>
              <a:t>“</a:t>
            </a:r>
            <a:r>
              <a:rPr lang="en-US" sz="2000" b="1" i="1" dirty="0"/>
              <a:t>A</a:t>
            </a:r>
            <a:r>
              <a:rPr lang="en-US" sz="2000" dirty="0"/>
              <a:t>”</a:t>
            </a:r>
            <a:r>
              <a:rPr lang="en-US" altLang="ja-JP" sz="2000" dirty="0"/>
              <a:t>	</a:t>
            </a:r>
          </a:p>
          <a:p>
            <a:pPr defTabSz="381000"/>
            <a:endParaRPr lang="en-US" sz="2000" baseline="30000" dirty="0"/>
          </a:p>
          <a:p>
            <a:pPr defTabSz="381000"/>
            <a:r>
              <a:rPr lang="en-US" sz="2000" dirty="0"/>
              <a:t>	</a:t>
            </a:r>
            <a:r>
              <a:rPr lang="en-US" sz="2000" b="1" i="1" dirty="0"/>
              <a:t>N</a:t>
            </a:r>
            <a:r>
              <a:rPr lang="en-US" sz="2000" dirty="0"/>
              <a:t> = 1			=&gt;		the molecule will be “</a:t>
            </a:r>
            <a:r>
              <a:rPr lang="en-US" sz="2000" b="1" i="1" dirty="0"/>
              <a:t>A</a:t>
            </a:r>
            <a:r>
              <a:rPr lang="en-US" sz="2000" dirty="0"/>
              <a:t>” for a </a:t>
            </a:r>
            <a:r>
              <a:rPr lang="fr-CH" sz="2000" b="1" i="1" dirty="0"/>
              <a:t>p</a:t>
            </a:r>
            <a:r>
              <a:rPr lang="fr-CH" sz="2000" b="1" i="1" baseline="-25000" dirty="0"/>
              <a:t>A</a:t>
            </a:r>
            <a:r>
              <a:rPr lang="en-US" sz="2000" b="1" dirty="0"/>
              <a:t>-</a:t>
            </a:r>
            <a:r>
              <a:rPr lang="en-US" sz="2000" dirty="0"/>
              <a:t>fraction of time</a:t>
            </a:r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 							with an average duration</a:t>
            </a:r>
            <a:endParaRPr lang="en-US" sz="2000" baseline="-25000" dirty="0"/>
          </a:p>
          <a:p>
            <a:pPr defTabSz="381000">
              <a:lnSpc>
                <a:spcPts val="2400"/>
              </a:lnSpc>
            </a:pPr>
            <a:endParaRPr lang="en-US" sz="2000" baseline="30000" dirty="0"/>
          </a:p>
          <a:p>
            <a:pPr defTabSz="381000">
              <a:lnSpc>
                <a:spcPts val="2400"/>
              </a:lnSpc>
            </a:pPr>
            <a:endParaRPr lang="en-US" sz="2000" baseline="30000" dirty="0"/>
          </a:p>
          <a:p>
            <a:pPr defTabSz="381000">
              <a:lnSpc>
                <a:spcPts val="2400"/>
              </a:lnSpc>
            </a:pPr>
            <a:r>
              <a:rPr lang="en-US" sz="2000" baseline="30000" dirty="0"/>
              <a:t>	</a:t>
            </a:r>
            <a:endParaRPr lang="en-US" sz="2000" dirty="0"/>
          </a:p>
          <a:p>
            <a:pPr defTabSz="381000">
              <a:lnSpc>
                <a:spcPts val="2400"/>
              </a:lnSpc>
            </a:pPr>
            <a:r>
              <a:rPr lang="en-US" sz="2000" dirty="0"/>
              <a:t>		</a:t>
            </a:r>
          </a:p>
          <a:p>
            <a:pPr defTabSz="381000"/>
            <a:endParaRPr lang="en-US" sz="2000" dirty="0"/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9C2385-66C9-7848-B569-1C589EBD9B03}" type="slidenum">
              <a:rPr lang="en-US" sz="1400">
                <a:solidFill>
                  <a:schemeClr val="accent2"/>
                </a:solidFill>
              </a:rPr>
              <a:pPr/>
              <a:t>11</a:t>
            </a:fld>
            <a:endParaRPr lang="en-US" sz="140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sz="3000" dirty="0">
                <a:latin typeface="Arial" charset="0"/>
                <a:ea typeface="ＭＳ Ｐゴシック" charset="0"/>
                <a:cs typeface="ＭＳ Ｐゴシック" charset="0"/>
              </a:rPr>
              <a:t>2 • Small numbers reveal individual molecular characters</a:t>
            </a:r>
            <a:endParaRPr lang="en-US" sz="3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248" y="2924944"/>
            <a:ext cx="1656184" cy="681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232" y="3717032"/>
            <a:ext cx="1877680" cy="846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423847" y="593921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273149"/>
              </p:ext>
            </p:extLst>
          </p:nvPr>
        </p:nvGraphicFramePr>
        <p:xfrm>
          <a:off x="6192118" y="5789821"/>
          <a:ext cx="1209154" cy="949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6100" imgH="431800" progId="Equation.DSMT4">
                  <p:embed/>
                </p:oleObj>
              </mc:Choice>
              <mc:Fallback>
                <p:oleObj name="Equation" r:id="rId5" imgW="546100" imgH="431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92118" y="5789821"/>
                        <a:ext cx="1209154" cy="949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5F42737-9E2C-4C8C-8DFF-04FAFC4A26B8}"/>
                  </a:ext>
                </a:extLst>
              </p14:cNvPr>
              <p14:cNvContentPartPr/>
              <p14:nvPr/>
            </p14:nvContentPartPr>
            <p14:xfrm>
              <a:off x="2546674" y="6113571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5F42737-9E2C-4C8C-8DFF-04FAFC4A26B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37674" y="610493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02AE90F-BA9D-7A16-1E76-53E2E641E57A}"/>
              </a:ext>
            </a:extLst>
          </p:cNvPr>
          <p:cNvSpPr/>
          <p:nvPr/>
        </p:nvSpPr>
        <p:spPr bwMode="auto">
          <a:xfrm>
            <a:off x="-445440" y="1648009"/>
            <a:ext cx="11023336" cy="822699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752BE4-E9B4-3E02-449E-4AB27A155833}"/>
              </a:ext>
            </a:extLst>
          </p:cNvPr>
          <p:cNvSpPr/>
          <p:nvPr/>
        </p:nvSpPr>
        <p:spPr bwMode="auto">
          <a:xfrm>
            <a:off x="-807280" y="2985956"/>
            <a:ext cx="10950968" cy="620587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AD4AF4-98B4-67F3-8CAF-793D550D41B2}"/>
              </a:ext>
            </a:extLst>
          </p:cNvPr>
          <p:cNvSpPr/>
          <p:nvPr/>
        </p:nvSpPr>
        <p:spPr bwMode="auto">
          <a:xfrm>
            <a:off x="-293040" y="3758429"/>
            <a:ext cx="11023336" cy="822699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9C0105-2836-3FB0-A50E-9527EA0C6E3D}"/>
              </a:ext>
            </a:extLst>
          </p:cNvPr>
          <p:cNvSpPr/>
          <p:nvPr/>
        </p:nvSpPr>
        <p:spPr bwMode="auto">
          <a:xfrm>
            <a:off x="-445440" y="4694533"/>
            <a:ext cx="11175736" cy="2045124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5E1393-BFE3-C74D-97BD-B0E660681C60}" type="slidenum">
              <a:rPr lang="en-US" sz="1400">
                <a:solidFill>
                  <a:schemeClr val="accent2"/>
                </a:solidFill>
              </a:rPr>
              <a:pPr/>
              <a:t>12</a:t>
            </a:fld>
            <a:endParaRPr lang="en-US" sz="140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2 • Small vs big numbers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Rectangle 13"/>
          <p:cNvSpPr>
            <a:spLocks noChangeArrowheads="1"/>
          </p:cNvSpPr>
          <p:nvPr/>
        </p:nvSpPr>
        <p:spPr bwMode="auto">
          <a:xfrm>
            <a:off x="242937" y="725805"/>
            <a:ext cx="941308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/>
              <a:t> Synapses as example : </a:t>
            </a:r>
          </a:p>
          <a:p>
            <a:endParaRPr lang="fr-CH" sz="2000" dirty="0"/>
          </a:p>
          <a:p>
            <a:r>
              <a:rPr lang="fr-CH" sz="2000" dirty="0"/>
              <a:t>°</a:t>
            </a:r>
            <a:r>
              <a:rPr lang="fr-CH" sz="2000" dirty="0" err="1"/>
              <a:t>Synaptic</a:t>
            </a:r>
            <a:r>
              <a:rPr lang="fr-CH" sz="2000" dirty="0"/>
              <a:t> contact between neurons</a:t>
            </a:r>
          </a:p>
          <a:p>
            <a:pPr lvl="1">
              <a:lnSpc>
                <a:spcPct val="120000"/>
              </a:lnSpc>
            </a:pPr>
            <a:r>
              <a:rPr lang="fr-CH" sz="2000" dirty="0" err="1"/>
              <a:t>only</a:t>
            </a:r>
            <a:r>
              <a:rPr lang="fr-CH" sz="2000" dirty="0"/>
              <a:t>  few active receptors </a:t>
            </a:r>
            <a:r>
              <a:rPr lang="fr-CH" sz="2000" dirty="0" err="1"/>
              <a:t>present</a:t>
            </a:r>
            <a:r>
              <a:rPr lang="fr-CH" sz="2000" dirty="0"/>
              <a:t> </a:t>
            </a:r>
          </a:p>
          <a:p>
            <a:pPr lvl="1">
              <a:lnSpc>
                <a:spcPct val="120000"/>
              </a:lnSpc>
            </a:pPr>
            <a:endParaRPr lang="fr-CH" sz="2000" dirty="0"/>
          </a:p>
          <a:p>
            <a:pPr>
              <a:lnSpc>
                <a:spcPct val="120000"/>
              </a:lnSpc>
            </a:pPr>
            <a:r>
              <a:rPr lang="fr-CH" sz="2000" dirty="0"/>
              <a:t>                     </a:t>
            </a:r>
            <a:r>
              <a:rPr lang="fr-CH" sz="2000" dirty="0">
                <a:solidFill>
                  <a:srgbClr val="FF0000"/>
                </a:solidFill>
              </a:rPr>
              <a:t>versus</a:t>
            </a:r>
          </a:p>
          <a:p>
            <a:endParaRPr lang="fr-CH" sz="2000" dirty="0"/>
          </a:p>
          <a:p>
            <a:r>
              <a:rPr lang="fr-CH" sz="2000" dirty="0"/>
              <a:t>°Neuro-</a:t>
            </a:r>
            <a:r>
              <a:rPr lang="fr-CH" sz="2000" dirty="0" err="1"/>
              <a:t>muscular</a:t>
            </a:r>
            <a:r>
              <a:rPr lang="fr-CH" sz="2000" dirty="0"/>
              <a:t> </a:t>
            </a:r>
            <a:r>
              <a:rPr lang="fr-CH" sz="2000" dirty="0" err="1"/>
              <a:t>junction</a:t>
            </a:r>
            <a:endParaRPr lang="fr-CH" sz="2000" dirty="0"/>
          </a:p>
          <a:p>
            <a:r>
              <a:rPr lang="fr-CH" sz="2000" dirty="0"/>
              <a:t>    </a:t>
            </a:r>
            <a:r>
              <a:rPr lang="en-GB" sz="2000" dirty="0"/>
              <a:t> thousands of receptors 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	</a:t>
            </a:r>
          </a:p>
        </p:txBody>
      </p:sp>
      <p:pic>
        <p:nvPicPr>
          <p:cNvPr id="307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358877"/>
            <a:ext cx="3301701" cy="243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937F04A-5A3A-183F-0B57-45CDF5305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37" y="3847534"/>
            <a:ext cx="2606576" cy="232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BE5A23E-E203-996B-0E16-529EE6422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84" y="3957638"/>
            <a:ext cx="80295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79D1B65-A508-8C37-E909-8E9DF827FA74}"/>
                  </a:ext>
                </a:extLst>
              </p14:cNvPr>
              <p14:cNvContentPartPr/>
              <p14:nvPr/>
            </p14:nvContentPartPr>
            <p14:xfrm>
              <a:off x="9346650" y="74950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79D1B65-A508-8C37-E909-8E9DF827FA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29010" y="641500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896F65-385A-1F4E-B48B-BF1DDC3E15E3}" type="slidenum">
              <a:rPr lang="en-US" sz="1400">
                <a:solidFill>
                  <a:schemeClr val="accent2"/>
                </a:solidFill>
              </a:rPr>
              <a:pPr/>
              <a:t>13</a:t>
            </a:fld>
            <a:endParaRPr lang="en-US" sz="140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2 • The “n” in biology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Rectangle 13"/>
          <p:cNvSpPr>
            <a:spLocks noChangeArrowheads="1"/>
          </p:cNvSpPr>
          <p:nvPr/>
        </p:nvSpPr>
        <p:spPr bwMode="auto">
          <a:xfrm>
            <a:off x="0" y="609600"/>
            <a:ext cx="9328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381000"/>
            <a:r>
              <a:rPr lang="en-US" sz="2000" i="1" dirty="0"/>
              <a:t>Escherichia coli:</a:t>
            </a:r>
          </a:p>
          <a:p>
            <a:pPr defTabSz="381000"/>
            <a:r>
              <a:rPr lang="en-US" sz="2000" dirty="0"/>
              <a:t>	Volume ~10</a:t>
            </a:r>
            <a:r>
              <a:rPr lang="en-US" sz="2000" baseline="30000" dirty="0"/>
              <a:t>-15</a:t>
            </a:r>
            <a:r>
              <a:rPr lang="en-US" sz="2000" dirty="0"/>
              <a:t> L</a:t>
            </a:r>
          </a:p>
          <a:p>
            <a:pPr defTabSz="381000"/>
            <a:endParaRPr lang="en-US" sz="2000" dirty="0"/>
          </a:p>
        </p:txBody>
      </p:sp>
      <p:sp>
        <p:nvSpPr>
          <p:cNvPr id="34820" name="Rectangle 7"/>
          <p:cNvSpPr>
            <a:spLocks noChangeArrowheads="1"/>
          </p:cNvSpPr>
          <p:nvPr/>
        </p:nvSpPr>
        <p:spPr bwMode="auto">
          <a:xfrm>
            <a:off x="0" y="5410202"/>
            <a:ext cx="6393160" cy="99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381000">
              <a:lnSpc>
                <a:spcPct val="80000"/>
              </a:lnSpc>
            </a:pPr>
            <a:r>
              <a:rPr lang="en-US" sz="2000" dirty="0"/>
              <a:t>Several important molecules are rare, almost alone</a:t>
            </a:r>
            <a:endParaRPr lang="en-US" sz="800" dirty="0"/>
          </a:p>
          <a:p>
            <a:pPr defTabSz="381000">
              <a:lnSpc>
                <a:spcPct val="80000"/>
              </a:lnSpc>
            </a:pPr>
            <a:endParaRPr lang="en-US" sz="800" dirty="0"/>
          </a:p>
          <a:p>
            <a:pPr defTabSz="381000">
              <a:lnSpc>
                <a:spcPct val="80000"/>
              </a:lnSpc>
            </a:pPr>
            <a:r>
              <a:rPr lang="en-US" sz="2000" dirty="0"/>
              <a:t>		=&gt; these molecules are deciding !!</a:t>
            </a:r>
          </a:p>
          <a:p>
            <a:pPr defTabSz="381000">
              <a:lnSpc>
                <a:spcPts val="2400"/>
              </a:lnSpc>
            </a:pPr>
            <a:endParaRPr lang="en-US" sz="2000" dirty="0"/>
          </a:p>
        </p:txBody>
      </p:sp>
      <p:sp>
        <p:nvSpPr>
          <p:cNvPr id="34821" name="Rectangle 9"/>
          <p:cNvSpPr>
            <a:spLocks noChangeArrowheads="1"/>
          </p:cNvSpPr>
          <p:nvPr/>
        </p:nvSpPr>
        <p:spPr bwMode="auto">
          <a:xfrm>
            <a:off x="0" y="6334780"/>
            <a:ext cx="6095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i="1" dirty="0"/>
              <a:t>SNAP shot Key numbers in Biology (2010) Cell 141</a:t>
            </a:r>
          </a:p>
          <a:p>
            <a:r>
              <a:rPr lang="en-US" sz="1400" i="1" dirty="0" err="1"/>
              <a:t>S.Xie</a:t>
            </a:r>
            <a:r>
              <a:rPr lang="en-US" sz="1400" i="1" dirty="0"/>
              <a:t>  (2006) Science Vol 311 </a:t>
            </a:r>
            <a:endParaRPr lang="en-GB" sz="1400" dirty="0"/>
          </a:p>
        </p:txBody>
      </p:sp>
      <p:pic>
        <p:nvPicPr>
          <p:cNvPr id="34822" name="Picture 8" descr="Picture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541" y="2071365"/>
            <a:ext cx="12306301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9"/>
          <p:cNvSpPr>
            <a:spLocks noChangeArrowheads="1"/>
          </p:cNvSpPr>
          <p:nvPr/>
        </p:nvSpPr>
        <p:spPr bwMode="auto">
          <a:xfrm>
            <a:off x="7308006" y="3472932"/>
            <a:ext cx="3549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/>
              <a:t>Concentration (Molar)</a:t>
            </a:r>
            <a:endParaRPr lang="en-GB" sz="1800" dirty="0"/>
          </a:p>
        </p:txBody>
      </p:sp>
      <p:pic>
        <p:nvPicPr>
          <p:cNvPr id="3482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685802"/>
            <a:ext cx="187166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ectangle 11"/>
          <p:cNvSpPr>
            <a:spLocks noChangeArrowheads="1"/>
          </p:cNvSpPr>
          <p:nvPr/>
        </p:nvSpPr>
        <p:spPr bwMode="auto">
          <a:xfrm rot="2700000">
            <a:off x="141276" y="4132234"/>
            <a:ext cx="1724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Chromosome </a:t>
            </a:r>
            <a:endParaRPr lang="en-GB" sz="2000"/>
          </a:p>
        </p:txBody>
      </p:sp>
      <p:sp>
        <p:nvSpPr>
          <p:cNvPr id="34826" name="Rectangle 12"/>
          <p:cNvSpPr>
            <a:spLocks noChangeArrowheads="1"/>
          </p:cNvSpPr>
          <p:nvPr/>
        </p:nvSpPr>
        <p:spPr bwMode="auto">
          <a:xfrm rot="2700000">
            <a:off x="1136198" y="4208434"/>
            <a:ext cx="19948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DNA Polymeras</a:t>
            </a:r>
            <a:endParaRPr lang="en-GB" sz="2000"/>
          </a:p>
        </p:txBody>
      </p:sp>
      <p:pic>
        <p:nvPicPr>
          <p:cNvPr id="3" name="Ecoli_1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81192" y="4121696"/>
            <a:ext cx="2736304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48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A19ED04-750D-0D46-9387-1F1D72B07303}" type="slidenum">
              <a:rPr lang="en-US" sz="1400">
                <a:solidFill>
                  <a:schemeClr val="accent2"/>
                </a:solidFill>
              </a:rPr>
              <a:pPr/>
              <a:t>14</a:t>
            </a:fld>
            <a:endParaRPr lang="en-US" sz="140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3 • Finding a needle in a haystack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8864" y="2564904"/>
            <a:ext cx="9658350" cy="4495800"/>
          </a:xfrm>
        </p:spPr>
        <p:txBody>
          <a:bodyPr/>
          <a:lstStyle/>
          <a:p>
            <a:pPr lvl="1" eaLnBrk="1" hangingPunct="1">
              <a:lnSpc>
                <a:spcPct val="70000"/>
              </a:lnSpc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u="sng" dirty="0">
                <a:latin typeface="Arial" charset="0"/>
                <a:ea typeface="ＭＳ Ｐゴシック" charset="0"/>
                <a:cs typeface="ＭＳ Ｐゴシック" charset="0"/>
              </a:rPr>
              <a:t>Advantages of fluorescence methods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Non-invasive		=&gt;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in vivo</a:t>
            </a:r>
          </a:p>
          <a:p>
            <a:pPr lvl="2" eaLnBrk="1" hangingPunct="1">
              <a:lnSpc>
                <a:spcPct val="50000"/>
              </a:lnSpc>
              <a:defRPr/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Sensitive 		=&gt; down to a single molecule</a:t>
            </a:r>
          </a:p>
          <a:p>
            <a:pPr eaLnBrk="1" hangingPunct="1">
              <a:lnSpc>
                <a:spcPct val="40000"/>
              </a:lnSpc>
              <a:defRPr/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On line		=&gt; direct info from ns to days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High spatial &amp; temporal resolution</a:t>
            </a:r>
          </a:p>
          <a:p>
            <a:pPr eaLnBrk="1" hangingPunct="1">
              <a:lnSpc>
                <a:spcPct val="50000"/>
              </a:lnSpc>
              <a:defRPr/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High information content </a:t>
            </a:r>
          </a:p>
          <a:p>
            <a:pPr marL="457200" lvl="1" indent="0" eaLnBrk="1" hangingPunct="1">
              <a:lnSpc>
                <a:spcPct val="70000"/>
              </a:lnSpc>
              <a:buNone/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  <a:buFontTx/>
              <a:buNone/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69160"/>
            <a:ext cx="310869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8000"/>
                </a:solidFill>
              </a:rPr>
              <a:t>Focus: </a:t>
            </a:r>
          </a:p>
          <a:p>
            <a:pPr algn="ctr"/>
            <a:r>
              <a:rPr lang="en-GB" b="1" dirty="0">
                <a:solidFill>
                  <a:srgbClr val="008000"/>
                </a:solidFill>
              </a:rPr>
              <a:t>Bio-orthogonal</a:t>
            </a:r>
          </a:p>
          <a:p>
            <a:pPr algn="ctr"/>
            <a:r>
              <a:rPr lang="en-GB" b="1" dirty="0">
                <a:solidFill>
                  <a:srgbClr val="008000"/>
                </a:solidFill>
              </a:rPr>
              <a:t>labelling of proteins</a:t>
            </a:r>
          </a:p>
        </p:txBody>
      </p:sp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052736"/>
            <a:ext cx="31369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88704" y="1628800"/>
            <a:ext cx="4658166" cy="1152128"/>
            <a:chOff x="2288704" y="1628800"/>
            <a:chExt cx="4658166" cy="1152128"/>
          </a:xfrm>
        </p:grpSpPr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2288704" y="2018928"/>
              <a:ext cx="2063750" cy="762000"/>
              <a:chOff x="8382000" y="4495799"/>
              <a:chExt cx="1905000" cy="762001"/>
            </a:xfrm>
          </p:grpSpPr>
          <p:cxnSp>
            <p:nvCxnSpPr>
              <p:cNvPr id="41991" name="Straight Arrow Connector 9"/>
              <p:cNvCxnSpPr>
                <a:cxnSpLocks noChangeShapeType="1"/>
              </p:cNvCxnSpPr>
              <p:nvPr/>
            </p:nvCxnSpPr>
            <p:spPr bwMode="auto">
              <a:xfrm rot="10800000" flipV="1">
                <a:off x="8534400" y="4495799"/>
                <a:ext cx="1752600" cy="685800"/>
              </a:xfrm>
              <a:prstGeom prst="straightConnector1">
                <a:avLst/>
              </a:prstGeom>
              <a:noFill/>
              <a:ln w="19050">
                <a:solidFill>
                  <a:srgbClr val="FF00C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992" name="Oval 11"/>
              <p:cNvSpPr>
                <a:spLocks noChangeArrowheads="1"/>
              </p:cNvSpPr>
              <p:nvPr/>
            </p:nvSpPr>
            <p:spPr bwMode="auto">
              <a:xfrm>
                <a:off x="8382000" y="5105400"/>
                <a:ext cx="152400" cy="152400"/>
              </a:xfrm>
              <a:prstGeom prst="ellipse">
                <a:avLst/>
              </a:prstGeom>
              <a:noFill/>
              <a:ln w="9525">
                <a:solidFill>
                  <a:srgbClr val="FF00C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4376936" y="1628800"/>
              <a:ext cx="25699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protein of interest</a:t>
              </a:r>
              <a:endParaRPr lang="fr-FR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D54EB9-012D-0061-9ECC-CE2B33368A7D}"/>
              </a:ext>
            </a:extLst>
          </p:cNvPr>
          <p:cNvSpPr txBox="1"/>
          <p:nvPr/>
        </p:nvSpPr>
        <p:spPr>
          <a:xfrm>
            <a:off x="3728864" y="5838363"/>
            <a:ext cx="6770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Fluorescent labelling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is needed to discriminate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between molecules of interest and the 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E238F-009A-1A47-905A-C9E80E131458}" type="slidenum">
              <a:rPr lang="en-US" smtClean="0"/>
              <a:pPr>
                <a:defRPr/>
              </a:pPr>
              <a:t>15</a:t>
            </a:fld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60557" y="457508"/>
            <a:ext cx="10126125" cy="5040560"/>
            <a:chOff x="-220125" y="620688"/>
            <a:chExt cx="10126125" cy="5040560"/>
          </a:xfrm>
        </p:grpSpPr>
        <p:pic>
          <p:nvPicPr>
            <p:cNvPr id="10" name="Picture 9" descr="Screen Shot 2017-09-04 at 16.12.2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0125" y="2060848"/>
              <a:ext cx="10126125" cy="3600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816" y="620688"/>
              <a:ext cx="2507839" cy="1218822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 bwMode="auto">
            <a:xfrm flipV="1">
              <a:off x="2648744" y="1916832"/>
              <a:ext cx="936104" cy="187220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20" name="Rectangle 19"/>
          <p:cNvSpPr/>
          <p:nvPr/>
        </p:nvSpPr>
        <p:spPr>
          <a:xfrm>
            <a:off x="3944888" y="1609636"/>
            <a:ext cx="1721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Fluorescent protein </a:t>
            </a:r>
            <a:endParaRPr lang="fr-FR" sz="1400" dirty="0"/>
          </a:p>
        </p:txBody>
      </p:sp>
      <p:sp>
        <p:nvSpPr>
          <p:cNvPr id="21" name="Rectangle 20"/>
          <p:cNvSpPr/>
          <p:nvPr/>
        </p:nvSpPr>
        <p:spPr>
          <a:xfrm>
            <a:off x="4088904" y="5426060"/>
            <a:ext cx="1681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Binding partner</a:t>
            </a:r>
          </a:p>
          <a:p>
            <a:r>
              <a:rPr lang="en-US" sz="1400" dirty="0"/>
              <a:t>Enzymatic labeling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69"/>
            <a:ext cx="9906000" cy="1143000"/>
          </a:xfrm>
        </p:spPr>
        <p:txBody>
          <a:bodyPr/>
          <a:lstStyle/>
          <a:p>
            <a:pPr algn="l"/>
            <a:r>
              <a:rPr lang="en-GB" dirty="0"/>
              <a:t>3 • How to label your </a:t>
            </a:r>
            <a:r>
              <a:rPr lang="en-GB" b="1" dirty="0"/>
              <a:t>P</a:t>
            </a:r>
            <a:r>
              <a:rPr lang="en-GB" dirty="0"/>
              <a:t>rotein - </a:t>
            </a:r>
            <a:r>
              <a:rPr lang="en-GB" b="1" dirty="0"/>
              <a:t>o</a:t>
            </a:r>
            <a:r>
              <a:rPr lang="en-GB" dirty="0"/>
              <a:t>f - </a:t>
            </a:r>
            <a:r>
              <a:rPr lang="en-GB" b="1" dirty="0"/>
              <a:t>I</a:t>
            </a:r>
            <a:r>
              <a:rPr lang="en-GB" dirty="0"/>
              <a:t>nterest “</a:t>
            </a:r>
            <a:r>
              <a:rPr lang="en-GB" i="1" dirty="0"/>
              <a:t>poi</a:t>
            </a:r>
            <a:r>
              <a:rPr lang="en-GB" dirty="0"/>
              <a:t>” ?</a:t>
            </a:r>
            <a:br>
              <a:rPr lang="en-US" dirty="0"/>
            </a:br>
            <a:endParaRPr lang="fr-FR" dirty="0"/>
          </a:p>
        </p:txBody>
      </p:sp>
      <p:grpSp>
        <p:nvGrpSpPr>
          <p:cNvPr id="32" name="Group 31"/>
          <p:cNvGrpSpPr/>
          <p:nvPr/>
        </p:nvGrpSpPr>
        <p:grpSpPr>
          <a:xfrm>
            <a:off x="1856656" y="5590799"/>
            <a:ext cx="2458207" cy="1231776"/>
            <a:chOff x="848544" y="5445224"/>
            <a:chExt cx="2458207" cy="1231776"/>
          </a:xfrm>
        </p:grpSpPr>
        <p:pic>
          <p:nvPicPr>
            <p:cNvPr id="27" name="Picture 26" descr="Screen Shot 2017-09-04 at 22.58.2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44" y="5445224"/>
              <a:ext cx="1549133" cy="1231776"/>
            </a:xfrm>
            <a:prstGeom prst="rect">
              <a:avLst/>
            </a:prstGeom>
          </p:spPr>
        </p:pic>
        <p:sp>
          <p:nvSpPr>
            <p:cNvPr id="29" name="Isosceles Triangle 28"/>
            <p:cNvSpPr/>
            <p:nvPr/>
          </p:nvSpPr>
          <p:spPr bwMode="auto">
            <a:xfrm rot="16200000">
              <a:off x="2144688" y="6093296"/>
              <a:ext cx="432048" cy="288032"/>
            </a:xfrm>
            <a:prstGeom prst="triangle">
              <a:avLst/>
            </a:prstGeom>
            <a:solidFill>
              <a:srgbClr val="EB8220"/>
            </a:solidFill>
            <a:ln w="9525" cap="flat" cmpd="sng" algn="ctr">
              <a:solidFill>
                <a:srgbClr val="EB822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6" charset="0"/>
              </a:endParaRPr>
            </a:p>
          </p:txBody>
        </p:sp>
        <p:pic>
          <p:nvPicPr>
            <p:cNvPr id="30" name="Picture 29" descr="Screen Shot 2017-09-04 at 23.02.3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29" y="6021288"/>
              <a:ext cx="802022" cy="465459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560512" y="5373216"/>
            <a:ext cx="25196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Small interacting    molecules</a:t>
            </a:r>
          </a:p>
          <a:p>
            <a:r>
              <a:rPr lang="en-US" sz="1400" dirty="0"/>
              <a:t>     - substrate </a:t>
            </a:r>
          </a:p>
          <a:p>
            <a:r>
              <a:rPr lang="en-US" sz="1400" dirty="0"/>
              <a:t>     - ligand</a:t>
            </a:r>
          </a:p>
          <a:p>
            <a:r>
              <a:rPr lang="en-US" sz="1400" dirty="0"/>
              <a:t>     - inhibitor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280592" y="4293096"/>
            <a:ext cx="864096" cy="13681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869338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95EBCC-1893-8245-8553-2DDD1127F53A}" type="slidenum">
              <a:rPr lang="en-US" sz="1400">
                <a:solidFill>
                  <a:schemeClr val="accent2"/>
                </a:solidFill>
              </a:rPr>
              <a:pPr/>
              <a:t>16</a:t>
            </a:fld>
            <a:endParaRPr lang="en-US" sz="140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20713"/>
            <a:ext cx="9575800" cy="4495800"/>
          </a:xfrm>
        </p:spPr>
        <p:txBody>
          <a:bodyPr/>
          <a:lstStyle/>
          <a:p>
            <a:pPr defTabSz="536575"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• Fusion to protein of interest	• Within single cells or living organisms   </a:t>
            </a:r>
          </a:p>
          <a:p>
            <a:pPr defTabSz="536575"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   N- or C- terminal, internal</a:t>
            </a:r>
          </a:p>
          <a:p>
            <a:pPr defTabSz="536575"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	</a:t>
            </a:r>
          </a:p>
          <a:p>
            <a:pPr defTabSz="536575"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536575"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536575"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536575"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536575"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							  • Parallel labelling of several proteins with 								     different fluorescent proteins</a:t>
            </a: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 rot="-5400000">
            <a:off x="8618999" y="1275350"/>
            <a:ext cx="20802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R. Y. Tsien	</a:t>
            </a:r>
          </a:p>
        </p:txBody>
      </p:sp>
      <p:pic>
        <p:nvPicPr>
          <p:cNvPr id="5018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" y="1469702"/>
            <a:ext cx="3670581" cy="41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2" name="Group 1"/>
          <p:cNvGrpSpPr>
            <a:grpSpLocks/>
          </p:cNvGrpSpPr>
          <p:nvPr/>
        </p:nvGrpSpPr>
        <p:grpSpPr bwMode="auto">
          <a:xfrm>
            <a:off x="4521200" y="1052513"/>
            <a:ext cx="4979988" cy="1770062"/>
            <a:chOff x="4520952" y="1052736"/>
            <a:chExt cx="4979988" cy="1769368"/>
          </a:xfrm>
        </p:grpSpPr>
        <p:pic>
          <p:nvPicPr>
            <p:cNvPr id="5018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0952" y="1090141"/>
              <a:ext cx="4953000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9" name="Picture 9" descr="Picture 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7452" y="1052736"/>
              <a:ext cx="250348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93" y="3930311"/>
            <a:ext cx="5281079" cy="161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 Box 4"/>
          <p:cNvSpPr txBox="1">
            <a:spLocks noChangeArrowheads="1"/>
          </p:cNvSpPr>
          <p:nvPr/>
        </p:nvSpPr>
        <p:spPr bwMode="auto">
          <a:xfrm>
            <a:off x="5745088" y="6539396"/>
            <a:ext cx="36251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 dirty="0"/>
              <a:t>T. </a:t>
            </a:r>
            <a:r>
              <a:rPr lang="en-US" sz="1600" i="1" dirty="0" err="1"/>
              <a:t>Kogure</a:t>
            </a:r>
            <a:r>
              <a:rPr lang="en-US" sz="1600" i="1" dirty="0"/>
              <a:t>, Nat Biotech 24 (2006) 577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9369"/>
            <a:ext cx="9906000" cy="1143000"/>
          </a:xfrm>
        </p:spPr>
        <p:txBody>
          <a:bodyPr/>
          <a:lstStyle/>
          <a:p>
            <a:pPr algn="l"/>
            <a:r>
              <a:rPr lang="en-GB" dirty="0"/>
              <a:t>3 • Fluorescent proteins as label </a:t>
            </a:r>
            <a:br>
              <a:rPr lang="en-US" dirty="0"/>
            </a:br>
            <a:endParaRPr lang="fr-FR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E5D159-F6F4-63D3-AA30-05DC48B0B363}"/>
              </a:ext>
            </a:extLst>
          </p:cNvPr>
          <p:cNvGrpSpPr/>
          <p:nvPr/>
        </p:nvGrpSpPr>
        <p:grpSpPr>
          <a:xfrm>
            <a:off x="335484" y="5807254"/>
            <a:ext cx="5032772" cy="1070696"/>
            <a:chOff x="335484" y="5807254"/>
            <a:chExt cx="5032772" cy="10706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30ED64-1D46-BD51-9C72-FEBA83892978}"/>
                </a:ext>
              </a:extLst>
            </p:cNvPr>
            <p:cNvSpPr txBox="1"/>
            <p:nvPr/>
          </p:nvSpPr>
          <p:spPr>
            <a:xfrm>
              <a:off x="335484" y="5807254"/>
              <a:ext cx="503277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dirty="0">
                  <a:latin typeface="Arial" charset="0"/>
                  <a:ea typeface="ＭＳ Ｐゴシック" charset="0"/>
                  <a:cs typeface="ＭＳ Ｐゴシック" charset="0"/>
                </a:rPr>
                <a:t>Which one to use ? =&gt; fpbase.org</a:t>
              </a:r>
            </a:p>
            <a:p>
              <a:endParaRPr lang="en-GB" sz="1400" dirty="0"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r>
                <a:rPr lang="en-GB" sz="2000" dirty="0"/>
                <a:t>Where to get ?        =&gt;</a:t>
              </a:r>
              <a:endParaRPr lang="en-CH" sz="20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A32B42-767A-97B2-9A49-B0492496C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60118" y="6136746"/>
              <a:ext cx="1964890" cy="7412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250967"/>
            <a:ext cx="83803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• </a:t>
            </a:r>
            <a:r>
              <a:rPr lang="en-US" sz="2000" b="1" dirty="0"/>
              <a:t>Halo-tag </a:t>
            </a:r>
          </a:p>
          <a:p>
            <a:pPr defTabSz="381000"/>
            <a:r>
              <a:rPr lang="en-US" sz="2000" b="1" dirty="0"/>
              <a:t> - </a:t>
            </a:r>
            <a:r>
              <a:rPr lang="en-US" sz="2000" dirty="0"/>
              <a:t>based on a haloalkane dehalogenase	</a:t>
            </a:r>
          </a:p>
          <a:p>
            <a:pPr defTabSz="381000"/>
            <a:r>
              <a:rPr lang="en-US" sz="2000" dirty="0"/>
              <a:t> - provide very fast labeling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2250" y="6400800"/>
            <a:ext cx="206375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C4D3E7-47FC-A348-841B-DC4F7DD90D53}" type="slidenum">
              <a:rPr lang="en-US" sz="1400">
                <a:solidFill>
                  <a:schemeClr val="accent2"/>
                </a:solidFill>
              </a:rPr>
              <a:pPr/>
              <a:t>17</a:t>
            </a:fld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-306288"/>
            <a:ext cx="9906000" cy="1143000"/>
          </a:xfrm>
        </p:spPr>
        <p:txBody>
          <a:bodyPr/>
          <a:lstStyle/>
          <a:p>
            <a:pPr algn="l"/>
            <a:r>
              <a:rPr lang="en-GB" dirty="0"/>
              <a:t>3 • </a:t>
            </a:r>
            <a:r>
              <a:rPr lang="fr-CH" dirty="0"/>
              <a:t>Self-labelling fusion tags</a:t>
            </a:r>
            <a:endParaRPr lang="fr-FR" dirty="0"/>
          </a:p>
        </p:txBody>
      </p:sp>
      <p:pic>
        <p:nvPicPr>
          <p:cNvPr id="2" name="Picture 1" descr="Screen Shot 2017-09-04 at 23.19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05" y="3379087"/>
            <a:ext cx="4753995" cy="2726556"/>
          </a:xfrm>
          <a:prstGeom prst="rect">
            <a:avLst/>
          </a:prstGeom>
        </p:spPr>
      </p:pic>
      <p:sp>
        <p:nvSpPr>
          <p:cNvPr id="8" name="Text Box 83">
            <a:extLst>
              <a:ext uri="{FF2B5EF4-FFF2-40B4-BE49-F238E27FC236}">
                <a16:creationId xmlns:a16="http://schemas.microsoft.com/office/drawing/2014/main" id="{3E165EDA-6BCB-3F15-C438-96F435266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175" y="620688"/>
            <a:ext cx="8016875" cy="263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40000"/>
              </a:lnSpc>
              <a:buFontTx/>
              <a:buChar char="•"/>
            </a:pPr>
            <a:r>
              <a:rPr lang="en-US" dirty="0">
                <a:latin typeface="Calibri" charset="0"/>
              </a:rPr>
              <a:t> Fuse tag to </a:t>
            </a:r>
            <a:r>
              <a:rPr lang="en-GB" dirty="0">
                <a:latin typeface="Calibri" charset="0"/>
              </a:rPr>
              <a:t>protein-of-interest </a:t>
            </a:r>
            <a:endParaRPr lang="en-US" dirty="0">
              <a:latin typeface="Calibri" charset="0"/>
            </a:endParaRP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 dirty="0">
                <a:latin typeface="Calibri" charset="0"/>
              </a:rPr>
              <a:t>Tag  =  a “suicide” enzyme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 dirty="0">
                <a:latin typeface="Calibri" charset="0"/>
              </a:rPr>
              <a:t> Providing proteins with properties that cannot be genetically encoded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 dirty="0">
                <a:latin typeface="Calibri" charset="0"/>
              </a:rPr>
              <a:t> Using a single tag for different applications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 dirty="0">
                <a:latin typeface="Calibri" charset="0"/>
              </a:rPr>
              <a:t> Many different probes can react with the same tag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 dirty="0">
                <a:latin typeface="Calibri" charset="0"/>
              </a:rPr>
              <a:t> Popular examples are    </a:t>
            </a:r>
            <a:r>
              <a:rPr lang="en-US" b="1" i="1" dirty="0">
                <a:latin typeface="Calibri" charset="0"/>
              </a:rPr>
              <a:t>Halo-tag    and Snap-tag </a:t>
            </a:r>
            <a:endParaRPr lang="en-US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5B2885-B940-1DA5-A84B-9BC098043BD0}"/>
              </a:ext>
            </a:extLst>
          </p:cNvPr>
          <p:cNvGrpSpPr/>
          <p:nvPr/>
        </p:nvGrpSpPr>
        <p:grpSpPr>
          <a:xfrm>
            <a:off x="5895409" y="102313"/>
            <a:ext cx="3744416" cy="1296144"/>
            <a:chOff x="200472" y="764704"/>
            <a:chExt cx="6264696" cy="2448272"/>
          </a:xfrm>
        </p:grpSpPr>
        <p:pic>
          <p:nvPicPr>
            <p:cNvPr id="10" name="Picture 89" descr="tagbased-LABELING">
              <a:extLst>
                <a:ext uri="{FF2B5EF4-FFF2-40B4-BE49-F238E27FC236}">
                  <a16:creationId xmlns:a16="http://schemas.microsoft.com/office/drawing/2014/main" id="{BDA16A34-A39D-8BB4-5E7A-F65F385334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72" y="764704"/>
              <a:ext cx="6264696" cy="244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Sun 10">
              <a:extLst>
                <a:ext uri="{FF2B5EF4-FFF2-40B4-BE49-F238E27FC236}">
                  <a16:creationId xmlns:a16="http://schemas.microsoft.com/office/drawing/2014/main" id="{A742B7C2-853D-2FB0-5B72-DF0416F33EB8}"/>
                </a:ext>
              </a:extLst>
            </p:cNvPr>
            <p:cNvSpPr/>
            <p:nvPr/>
          </p:nvSpPr>
          <p:spPr bwMode="auto">
            <a:xfrm>
              <a:off x="2936776" y="1155730"/>
              <a:ext cx="576064" cy="576064"/>
            </a:xfrm>
            <a:prstGeom prst="sun">
              <a:avLst/>
            </a:prstGeom>
            <a:solidFill>
              <a:srgbClr val="FF0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6" charset="0"/>
              </a:endParaRPr>
            </a:p>
          </p:txBody>
        </p:sp>
        <p:sp>
          <p:nvSpPr>
            <p:cNvPr id="12" name="Sun 11">
              <a:extLst>
                <a:ext uri="{FF2B5EF4-FFF2-40B4-BE49-F238E27FC236}">
                  <a16:creationId xmlns:a16="http://schemas.microsoft.com/office/drawing/2014/main" id="{9A09963F-B135-B66C-DD31-40A02B5974BC}"/>
                </a:ext>
              </a:extLst>
            </p:cNvPr>
            <p:cNvSpPr/>
            <p:nvPr/>
          </p:nvSpPr>
          <p:spPr bwMode="auto">
            <a:xfrm>
              <a:off x="5169024" y="1700808"/>
              <a:ext cx="576064" cy="576064"/>
            </a:xfrm>
            <a:prstGeom prst="sun">
              <a:avLst/>
            </a:prstGeom>
            <a:solidFill>
              <a:srgbClr val="FF0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312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95EBCC-1893-8245-8553-2DDD1127F53A}" type="slidenum">
              <a:rPr lang="en-US" sz="1400">
                <a:solidFill>
                  <a:schemeClr val="accent2"/>
                </a:solidFill>
              </a:rPr>
              <a:pPr/>
              <a:t>18</a:t>
            </a:fld>
            <a:endParaRPr lang="en-US" sz="140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922412"/>
            <a:ext cx="9575800" cy="850404"/>
          </a:xfrm>
        </p:spPr>
        <p:txBody>
          <a:bodyPr/>
          <a:lstStyle/>
          <a:p>
            <a:pPr defTabSz="536575"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Nature Communications 2021-12-6989</a:t>
            </a:r>
          </a:p>
          <a:p>
            <a:pPr defTabSz="536575"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	</a:t>
            </a:r>
          </a:p>
          <a:p>
            <a:pPr defTabSz="536575"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536575"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536575"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536575" eaLnBrk="1" hangingPunct="1">
              <a:buFontTx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536575" eaLnBrk="1" hangingPunct="1">
              <a:buFontTx/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							</a:t>
            </a: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 rot="-5400000">
            <a:off x="8618999" y="1275350"/>
            <a:ext cx="20802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R. Y. Tsien	</a:t>
            </a:r>
          </a:p>
        </p:txBody>
      </p:sp>
      <p:sp>
        <p:nvSpPr>
          <p:cNvPr id="50186" name="Text Box 4"/>
          <p:cNvSpPr txBox="1">
            <a:spLocks noChangeArrowheads="1"/>
          </p:cNvSpPr>
          <p:nvPr/>
        </p:nvSpPr>
        <p:spPr bwMode="auto">
          <a:xfrm>
            <a:off x="96227" y="2730406"/>
            <a:ext cx="37208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 i="1" dirty="0"/>
              <a:t>Photoactive protein from </a:t>
            </a:r>
            <a:r>
              <a:rPr lang="en-US" sz="1600" b="1" i="1" dirty="0" err="1"/>
              <a:t>Hhalophila</a:t>
            </a:r>
            <a:endParaRPr lang="en-US" sz="1600" b="1" i="1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9369"/>
            <a:ext cx="9906000" cy="1143000"/>
          </a:xfrm>
        </p:spPr>
        <p:txBody>
          <a:bodyPr/>
          <a:lstStyle/>
          <a:p>
            <a:pPr algn="l"/>
            <a:r>
              <a:rPr lang="en-GB" dirty="0"/>
              <a:t>3 • A fluorescent protein-chromophore as label </a:t>
            </a:r>
            <a:br>
              <a:rPr lang="en-US" dirty="0"/>
            </a:b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85137-3773-A6D2-F4F9-5B78C0DB7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637" y="1185428"/>
            <a:ext cx="4889857" cy="5291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969AC-C3C9-09C6-E16B-597D5C0B9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3196683"/>
            <a:ext cx="4395489" cy="18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55B0C-28E8-72D0-C0B3-967AC6EF1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4" y="1319189"/>
            <a:ext cx="4982860" cy="1245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BFCFC9-B41C-ACF8-08E8-FE3AAC03F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80" y="5393314"/>
            <a:ext cx="3486175" cy="79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82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C1E49B-292B-2840-9482-899C3A5B0BF4}" type="slidenum">
              <a:rPr lang="en-US" sz="1400">
                <a:solidFill>
                  <a:schemeClr val="accent2"/>
                </a:solidFill>
              </a:rPr>
              <a:pPr/>
              <a:t>19</a:t>
            </a:fld>
            <a:endParaRPr lang="en-US" sz="140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8464" y="908720"/>
            <a:ext cx="9145016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6" charset="-128"/>
                <a:cs typeface="ＭＳ Ｐゴシック" pitchFamily="-11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6" charset="-128"/>
              </a:defRPr>
            </a:lvl9pPr>
          </a:lstStyle>
          <a:p>
            <a:pPr marL="0" lvl="1" indent="0" eaLnBrk="1" hangingPunct="1">
              <a:lnSpc>
                <a:spcPct val="70000"/>
              </a:lnSpc>
              <a:buNone/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Click-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ing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molecules together :			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÷ The original Cu</a:t>
            </a:r>
            <a:r>
              <a:rPr lang="en-US" sz="2000" baseline="30000" dirty="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-catalyzed</a:t>
            </a: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÷ Cu-free strain-promoted</a:t>
            </a: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÷ Inverse Diels-Alder reaction</a:t>
            </a: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  <a:buFontTx/>
              <a:buNone/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 descr="Screen Shot 2016-09-04 at 10.51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97595"/>
            <a:ext cx="4232920" cy="835661"/>
          </a:xfrm>
          <a:prstGeom prst="rect">
            <a:avLst/>
          </a:prstGeom>
        </p:spPr>
      </p:pic>
      <p:pic>
        <p:nvPicPr>
          <p:cNvPr id="8" name="Picture 7" descr="Screen Shot 2016-09-04 at 10.50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" y="3356992"/>
            <a:ext cx="4362176" cy="944637"/>
          </a:xfrm>
          <a:prstGeom prst="rect">
            <a:avLst/>
          </a:prstGeom>
        </p:spPr>
      </p:pic>
      <p:pic>
        <p:nvPicPr>
          <p:cNvPr id="10" name="Picture 9" descr="Screen Shot 2016-09-04 at 10.53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" y="1945266"/>
            <a:ext cx="4066030" cy="731885"/>
          </a:xfrm>
          <a:prstGeom prst="rect">
            <a:avLst/>
          </a:prstGeom>
        </p:spPr>
      </p:pic>
      <p:pic>
        <p:nvPicPr>
          <p:cNvPr id="11" name="Picture 10" descr="Screen Shot 2016-09-04 at 10.57.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3834250" cy="620688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-315416"/>
            <a:ext cx="9906000" cy="1143000"/>
          </a:xfrm>
        </p:spPr>
        <p:txBody>
          <a:bodyPr/>
          <a:lstStyle/>
          <a:p>
            <a:pPr algn="l"/>
            <a:r>
              <a:rPr lang="en-GB" dirty="0"/>
              <a:t>3 • </a:t>
            </a:r>
            <a:r>
              <a:rPr lang="fr-CH" dirty="0"/>
              <a:t>Non-natural amino acids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28464" y="548680"/>
            <a:ext cx="93730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Introduce amino acid analogues with handles for modification by “click” chemistry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74211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7AD649-8DF2-2645-8C57-E5E98AF7F711}" type="slidenum">
              <a:rPr lang="en-US" sz="1400">
                <a:solidFill>
                  <a:schemeClr val="accent2"/>
                </a:solidFill>
              </a:rPr>
              <a:pPr/>
              <a:t>2</a:t>
            </a:fld>
            <a:endParaRPr lang="en-US" sz="140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Introdudtion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Rectangle 13"/>
          <p:cNvSpPr>
            <a:spLocks noChangeArrowheads="1"/>
          </p:cNvSpPr>
          <p:nvPr/>
        </p:nvSpPr>
        <p:spPr bwMode="auto">
          <a:xfrm>
            <a:off x="241301" y="1066800"/>
            <a:ext cx="3437159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381000"/>
            <a:r>
              <a:rPr lang="en-US" sz="2000" b="1" dirty="0"/>
              <a:t>Part 1  Biological systems</a:t>
            </a:r>
          </a:p>
          <a:p>
            <a:pPr defTabSz="381000"/>
            <a:r>
              <a:rPr lang="en-US" sz="2000" b="1" dirty="0"/>
              <a:t>		</a:t>
            </a:r>
            <a:endParaRPr lang="en-US" sz="2000" dirty="0"/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1 • </a:t>
            </a:r>
            <a:r>
              <a:rPr lang="fr-CH" sz="2000" dirty="0"/>
              <a:t>Cellular conditions</a:t>
            </a:r>
            <a:endParaRPr lang="en-US" sz="2000" dirty="0"/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2 • Individual</a:t>
            </a:r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3 • Labeling proteins</a:t>
            </a:r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4 • Molecular interactions</a:t>
            </a:r>
          </a:p>
          <a:p>
            <a:pPr defTabSz="381000"/>
            <a:r>
              <a:rPr lang="en-US" sz="2000" dirty="0"/>
              <a:t>		</a:t>
            </a:r>
          </a:p>
          <a:p>
            <a:pPr defTabSz="381000"/>
            <a:r>
              <a:rPr lang="en-US" sz="2000" dirty="0"/>
              <a:t>	5 • Molecular sensors</a:t>
            </a:r>
          </a:p>
          <a:p>
            <a:pPr defTabSz="381000"/>
            <a:r>
              <a:rPr lang="en-US" sz="2000" dirty="0"/>
              <a:t>			and machines</a:t>
            </a:r>
          </a:p>
          <a:p>
            <a:pPr defTabSz="381000"/>
            <a:endParaRPr lang="en-US" sz="2000" dirty="0"/>
          </a:p>
          <a:p>
            <a:pPr defTabSz="381000"/>
            <a:endParaRPr lang="en-US" sz="2000" dirty="0"/>
          </a:p>
          <a:p>
            <a:pPr defTabSz="381000"/>
            <a:endParaRPr lang="en-US" sz="2000" dirty="0"/>
          </a:p>
          <a:p>
            <a:pPr defTabSz="381000"/>
            <a:endParaRPr lang="en-US" sz="2000" dirty="0"/>
          </a:p>
        </p:txBody>
      </p:sp>
      <p:sp>
        <p:nvSpPr>
          <p:cNvPr id="16388" name="Rectangle 15"/>
          <p:cNvSpPr>
            <a:spLocks noChangeArrowheads="1"/>
          </p:cNvSpPr>
          <p:nvPr/>
        </p:nvSpPr>
        <p:spPr bwMode="auto">
          <a:xfrm>
            <a:off x="4961731" y="1066800"/>
            <a:ext cx="559593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381000"/>
            <a:r>
              <a:rPr lang="en-US" sz="2000" b="1" dirty="0"/>
              <a:t>Part 2 - Molecular characterization</a:t>
            </a:r>
          </a:p>
          <a:p>
            <a:pPr defTabSz="381000"/>
            <a:r>
              <a:rPr lang="en-US" sz="2000" b="1" dirty="0"/>
              <a:t>			Methods and results</a:t>
            </a:r>
            <a:endParaRPr lang="en-US" sz="2000" dirty="0"/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• Fluorescence and </a:t>
            </a:r>
          </a:p>
          <a:p>
            <a:pPr defTabSz="381000"/>
            <a:r>
              <a:rPr lang="en-US" sz="2000" dirty="0"/>
              <a:t>		Single molecule detection</a:t>
            </a:r>
          </a:p>
          <a:p>
            <a:pPr defTabSz="381000"/>
            <a:r>
              <a:rPr lang="en-US" sz="2000" dirty="0"/>
              <a:t>		</a:t>
            </a:r>
          </a:p>
          <a:p>
            <a:pPr defTabSz="381000"/>
            <a:r>
              <a:rPr lang="en-US" sz="2000" dirty="0"/>
              <a:t>	• Tracking of objects</a:t>
            </a:r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• Super-resolution methods</a:t>
            </a:r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• Single molecule experiments</a:t>
            </a:r>
          </a:p>
          <a:p>
            <a:pPr defTabSz="381000"/>
            <a:endParaRPr lang="en-US" sz="2000" dirty="0"/>
          </a:p>
          <a:p>
            <a:pPr defTabSz="381000"/>
            <a:r>
              <a:rPr lang="en-US" sz="2000" dirty="0"/>
              <a:t>	• Single or few molecule devices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EAAA89-E27F-29E5-03AE-C813BB248280}"/>
              </a:ext>
            </a:extLst>
          </p:cNvPr>
          <p:cNvSpPr/>
          <p:nvPr/>
        </p:nvSpPr>
        <p:spPr bwMode="auto">
          <a:xfrm>
            <a:off x="4953000" y="1052736"/>
            <a:ext cx="4608512" cy="42484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94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C1E49B-292B-2840-9482-899C3A5B0BF4}" type="slidenum">
              <a:rPr lang="en-US" sz="1400">
                <a:solidFill>
                  <a:schemeClr val="accent2"/>
                </a:solidFill>
              </a:rPr>
              <a:pPr/>
              <a:t>20</a:t>
            </a:fld>
            <a:endParaRPr lang="en-US" sz="140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-315416"/>
            <a:ext cx="9906000" cy="1143000"/>
          </a:xfrm>
        </p:spPr>
        <p:txBody>
          <a:bodyPr/>
          <a:lstStyle/>
          <a:p>
            <a:pPr algn="l"/>
            <a:r>
              <a:rPr lang="en-GB" dirty="0"/>
              <a:t>3 • </a:t>
            </a:r>
            <a:r>
              <a:rPr lang="fr-CH" dirty="0"/>
              <a:t>Non-natural amino acids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0" y="548680"/>
            <a:ext cx="990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An example of a “click-pair</a:t>
            </a:r>
            <a:endParaRPr lang="en-US" sz="2000" dirty="0"/>
          </a:p>
        </p:txBody>
      </p:sp>
      <p:pic>
        <p:nvPicPr>
          <p:cNvPr id="3" name="Picture 2" descr="Screen Shot 2017-09-05 at 00.46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07" y="990992"/>
            <a:ext cx="7103185" cy="4133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D626C2-68A7-D28A-0220-936C2E33FB72}"/>
              </a:ext>
            </a:extLst>
          </p:cNvPr>
          <p:cNvSpPr/>
          <p:nvPr/>
        </p:nvSpPr>
        <p:spPr bwMode="auto">
          <a:xfrm>
            <a:off x="139006" y="5646623"/>
            <a:ext cx="976699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combination</a:t>
            </a:r>
            <a:r>
              <a:rPr lang="en-US" sz="2000" dirty="0"/>
              <a:t> of </a:t>
            </a:r>
            <a:r>
              <a:rPr lang="en-US" sz="2000" b="1" dirty="0"/>
              <a:t>non-natural amino acids </a:t>
            </a:r>
            <a:r>
              <a:rPr lang="en-US" sz="2000" dirty="0"/>
              <a:t>and </a:t>
            </a:r>
            <a:r>
              <a:rPr lang="en-US" sz="2000" b="1" dirty="0"/>
              <a:t>click chemistry </a:t>
            </a:r>
            <a:r>
              <a:rPr lang="en-US" sz="2000" dirty="0"/>
              <a:t>yields </a:t>
            </a:r>
          </a:p>
          <a:p>
            <a:r>
              <a:rPr lang="en-US" sz="2000" dirty="0"/>
              <a:t>a </a:t>
            </a:r>
            <a:r>
              <a:rPr lang="en-US" sz="2000" b="1" dirty="0"/>
              <a:t>high spatial precision </a:t>
            </a:r>
            <a:r>
              <a:rPr lang="en-US" sz="2000" dirty="0"/>
              <a:t>for the introduction of the fluorophore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F424AD7D-BED5-2D8B-2D5C-897463C4C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793" y="821715"/>
            <a:ext cx="14542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i="1" dirty="0" err="1">
                <a:latin typeface="Calibri" charset="0"/>
              </a:rPr>
              <a:t>Xue</a:t>
            </a:r>
            <a:r>
              <a:rPr lang="en-US" sz="1600" i="1" dirty="0">
                <a:latin typeface="Calibri" charset="0"/>
              </a:rPr>
              <a:t>, JACS 2016</a:t>
            </a:r>
            <a:endParaRPr lang="en-US" sz="1600" dirty="0">
              <a:latin typeface="Calibri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5D5C47-C57A-00DF-D355-4899B8BB44C0}"/>
              </a:ext>
            </a:extLst>
          </p:cNvPr>
          <p:cNvGrpSpPr/>
          <p:nvPr/>
        </p:nvGrpSpPr>
        <p:grpSpPr>
          <a:xfrm>
            <a:off x="344488" y="1196752"/>
            <a:ext cx="3296816" cy="3672408"/>
            <a:chOff x="5673080" y="1556792"/>
            <a:chExt cx="3507787" cy="3803367"/>
          </a:xfrm>
        </p:grpSpPr>
        <p:pic>
          <p:nvPicPr>
            <p:cNvPr id="11" name="Picture 10" descr="Screen Shot 2017-09-05 at 00.39.13.png">
              <a:extLst>
                <a:ext uri="{FF2B5EF4-FFF2-40B4-BE49-F238E27FC236}">
                  <a16:creationId xmlns:a16="http://schemas.microsoft.com/office/drawing/2014/main" id="{917960B4-38F5-9A62-CF4F-DD919494E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080" y="1556792"/>
              <a:ext cx="3507787" cy="3132336"/>
            </a:xfrm>
            <a:prstGeom prst="rect">
              <a:avLst/>
            </a:prstGeom>
          </p:spPr>
        </p:pic>
        <p:pic>
          <p:nvPicPr>
            <p:cNvPr id="12" name="Picture 11" descr="Screen Shot 2017-09-05 at 00.27.06.png">
              <a:extLst>
                <a:ext uri="{FF2B5EF4-FFF2-40B4-BE49-F238E27FC236}">
                  <a16:creationId xmlns:a16="http://schemas.microsoft.com/office/drawing/2014/main" id="{A641E782-734D-5BC2-FD25-D40823BE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096" y="4077072"/>
              <a:ext cx="2818904" cy="1283087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89B9650-ED01-D628-B8DA-4D64F1000C91}"/>
              </a:ext>
            </a:extLst>
          </p:cNvPr>
          <p:cNvSpPr/>
          <p:nvPr/>
        </p:nvSpPr>
        <p:spPr bwMode="auto">
          <a:xfrm>
            <a:off x="3152800" y="4149080"/>
            <a:ext cx="7079592" cy="10173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85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8705" y="4797152"/>
            <a:ext cx="2448272" cy="1871291"/>
            <a:chOff x="2432720" y="4430516"/>
            <a:chExt cx="3051689" cy="2231331"/>
          </a:xfrm>
        </p:grpSpPr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28355">
              <a:off x="2662556" y="4430516"/>
              <a:ext cx="2821853" cy="2231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ounded Rectangle 20"/>
            <p:cNvSpPr/>
            <p:nvPr/>
          </p:nvSpPr>
          <p:spPr bwMode="auto">
            <a:xfrm>
              <a:off x="2432720" y="5301208"/>
              <a:ext cx="1296144" cy="792088"/>
            </a:xfrm>
            <a:prstGeom prst="roundRect">
              <a:avLst/>
            </a:prstGeom>
            <a:solidFill>
              <a:srgbClr val="FFFF00">
                <a:alpha val="2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6" charset="0"/>
              </a:endParaRPr>
            </a:p>
          </p:txBody>
        </p:sp>
      </p:grp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2250" y="6400800"/>
            <a:ext cx="206375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C4D3E7-47FC-A348-841B-DC4F7DD90D53}" type="slidenum">
              <a:rPr lang="en-US" sz="1400">
                <a:solidFill>
                  <a:schemeClr val="accent2"/>
                </a:solidFill>
              </a:rPr>
              <a:pPr/>
              <a:t>21</a:t>
            </a:fld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-306288"/>
            <a:ext cx="9906000" cy="1143000"/>
          </a:xfrm>
        </p:spPr>
        <p:txBody>
          <a:bodyPr/>
          <a:lstStyle/>
          <a:p>
            <a:pPr algn="l"/>
            <a:r>
              <a:rPr lang="en-GB" dirty="0"/>
              <a:t>3 • </a:t>
            </a:r>
            <a:r>
              <a:rPr lang="fr-CH" dirty="0"/>
              <a:t>Small interacting molecules</a:t>
            </a:r>
            <a:endParaRPr lang="fr-FR" dirty="0"/>
          </a:p>
        </p:txBody>
      </p:sp>
      <p:sp>
        <p:nvSpPr>
          <p:cNvPr id="16" name="Text Box 83"/>
          <p:cNvSpPr txBox="1">
            <a:spLocks noChangeArrowheads="1"/>
          </p:cNvSpPr>
          <p:nvPr/>
        </p:nvSpPr>
        <p:spPr bwMode="auto">
          <a:xfrm>
            <a:off x="0" y="548680"/>
            <a:ext cx="9345488" cy="548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1800" dirty="0">
                <a:latin typeface="Calibri" charset="0"/>
              </a:rPr>
              <a:t>• A cell-permeable microtubule-binding conjugate of a </a:t>
            </a:r>
            <a:r>
              <a:rPr lang="en-US" sz="1800" dirty="0" err="1">
                <a:latin typeface="Calibri" charset="0"/>
              </a:rPr>
              <a:t>taxol</a:t>
            </a:r>
            <a:r>
              <a:rPr lang="en-US" sz="1800" dirty="0">
                <a:latin typeface="Calibri" charset="0"/>
              </a:rPr>
              <a:t>-analogue and Silicon Rhodamine</a:t>
            </a:r>
          </a:p>
          <a:p>
            <a:pPr>
              <a:lnSpc>
                <a:spcPct val="140000"/>
              </a:lnSpc>
            </a:pPr>
            <a:endParaRPr lang="en-US" sz="1800" dirty="0">
              <a:latin typeface="Calibri" charset="0"/>
            </a:endParaRPr>
          </a:p>
          <a:p>
            <a:pPr>
              <a:lnSpc>
                <a:spcPct val="140000"/>
              </a:lnSpc>
            </a:pPr>
            <a:endParaRPr lang="en-US" sz="1800" dirty="0">
              <a:latin typeface="Calibri" charset="0"/>
            </a:endParaRPr>
          </a:p>
          <a:p>
            <a:pPr>
              <a:lnSpc>
                <a:spcPct val="140000"/>
              </a:lnSpc>
            </a:pPr>
            <a:endParaRPr lang="en-US" sz="1800" dirty="0">
              <a:latin typeface="Calibri" charset="0"/>
            </a:endParaRPr>
          </a:p>
          <a:p>
            <a:pPr>
              <a:lnSpc>
                <a:spcPct val="140000"/>
              </a:lnSpc>
            </a:pPr>
            <a:endParaRPr lang="en-US" sz="1800" dirty="0">
              <a:latin typeface="Calibri" charset="0"/>
            </a:endParaRPr>
          </a:p>
          <a:p>
            <a:pPr>
              <a:lnSpc>
                <a:spcPct val="140000"/>
              </a:lnSpc>
            </a:pPr>
            <a:endParaRPr lang="en-US" sz="1800" dirty="0">
              <a:latin typeface="Calibri" charset="0"/>
            </a:endParaRPr>
          </a:p>
          <a:p>
            <a:pPr>
              <a:lnSpc>
                <a:spcPct val="140000"/>
              </a:lnSpc>
            </a:pPr>
            <a:endParaRPr lang="en-US" sz="1800" dirty="0">
              <a:latin typeface="Calibri" charset="0"/>
            </a:endParaRPr>
          </a:p>
          <a:p>
            <a:pPr>
              <a:lnSpc>
                <a:spcPct val="140000"/>
              </a:lnSpc>
            </a:pPr>
            <a:endParaRPr lang="en-US" sz="1800" dirty="0">
              <a:latin typeface="Calibri" charset="0"/>
            </a:endParaRPr>
          </a:p>
          <a:p>
            <a:pPr>
              <a:lnSpc>
                <a:spcPct val="140000"/>
              </a:lnSpc>
            </a:pPr>
            <a:endParaRPr lang="en-US" sz="1800" dirty="0">
              <a:latin typeface="Calibri" charset="0"/>
            </a:endParaRP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 sz="1800" dirty="0">
                <a:latin typeface="Calibri" charset="0"/>
              </a:rPr>
              <a:t> A labeled serotonin-analogue of interacting with the serotonin receptor in the cell membrane</a:t>
            </a:r>
          </a:p>
          <a:p>
            <a:pPr>
              <a:lnSpc>
                <a:spcPct val="140000"/>
              </a:lnSpc>
            </a:pPr>
            <a:r>
              <a:rPr lang="en-US" sz="1800" dirty="0">
                <a:latin typeface="Calibri" charset="0"/>
              </a:rPr>
              <a:t>     </a:t>
            </a:r>
          </a:p>
          <a:p>
            <a:pPr>
              <a:lnSpc>
                <a:spcPct val="140000"/>
              </a:lnSpc>
            </a:pPr>
            <a:r>
              <a:rPr lang="en-US" sz="1800" dirty="0">
                <a:latin typeface="Calibri" charset="0"/>
              </a:rPr>
              <a:t>  serotonin	</a:t>
            </a:r>
            <a:endParaRPr lang="en-US" sz="1800" dirty="0">
              <a:latin typeface="Calibri"/>
              <a:cs typeface="Calibri"/>
            </a:endParaRPr>
          </a:p>
          <a:p>
            <a:pPr>
              <a:lnSpc>
                <a:spcPct val="140000"/>
              </a:lnSpc>
            </a:pPr>
            <a:endParaRPr lang="en-US" sz="1800" dirty="0">
              <a:latin typeface="Calibri" charset="0"/>
            </a:endParaRPr>
          </a:p>
          <a:p>
            <a:pPr>
              <a:lnSpc>
                <a:spcPct val="140000"/>
              </a:lnSpc>
            </a:pPr>
            <a:r>
              <a:rPr lang="en-US" sz="1800" dirty="0">
                <a:latin typeface="Calibri" charset="0"/>
              </a:rPr>
              <a:t>		=&gt;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64568" y="1052736"/>
            <a:ext cx="6489720" cy="2448272"/>
            <a:chOff x="4376936" y="1124744"/>
            <a:chExt cx="6489720" cy="2448272"/>
          </a:xfrm>
        </p:grpSpPr>
        <p:pic>
          <p:nvPicPr>
            <p:cNvPr id="7" name="Picture 6" descr="D:\Lozana\Projektas\Transfection_free_SiR_paper\Submitted\Figures\Figure1.tif"/>
            <p:cNvPicPr>
              <a:picLocks noChangeAspect="1"/>
            </p:cNvPicPr>
            <p:nvPr/>
          </p:nvPicPr>
          <p:blipFill rotWithShape="1">
            <a:blip r:embed="rId4"/>
            <a:srcRect t="69933"/>
            <a:stretch/>
          </p:blipFill>
          <p:spPr bwMode="auto">
            <a:xfrm>
              <a:off x="4376936" y="1124744"/>
              <a:ext cx="5238229" cy="241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 descr="Screen Shot 2017-09-04 at 23.47.2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231" y="1124744"/>
              <a:ext cx="3825425" cy="2448272"/>
            </a:xfrm>
            <a:prstGeom prst="rect">
              <a:avLst/>
            </a:prstGeom>
          </p:spPr>
        </p:pic>
      </p:grpSp>
      <p:pic>
        <p:nvPicPr>
          <p:cNvPr id="6" name="Picture 5" descr="logo_spirochrome@2x3-300x1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296" y="1412776"/>
            <a:ext cx="2153816" cy="804091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871618" y="2204864"/>
            <a:ext cx="2022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i="1" dirty="0">
                <a:latin typeface="Calibri" charset="0"/>
              </a:rPr>
              <a:t>Nature Methods 2014</a:t>
            </a:r>
            <a:endParaRPr lang="en-US" sz="1600" dirty="0">
              <a:latin typeface="Calibri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8464" y="5078252"/>
            <a:ext cx="1532487" cy="1086753"/>
            <a:chOff x="560512" y="4581128"/>
            <a:chExt cx="1910194" cy="1295846"/>
          </a:xfrm>
        </p:grpSpPr>
        <p:pic>
          <p:nvPicPr>
            <p:cNvPr id="19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512" y="4581128"/>
              <a:ext cx="1910194" cy="1295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ounded Rectangle 19"/>
            <p:cNvSpPr/>
            <p:nvPr/>
          </p:nvSpPr>
          <p:spPr bwMode="auto">
            <a:xfrm>
              <a:off x="848544" y="5013176"/>
              <a:ext cx="1296144" cy="792088"/>
            </a:xfrm>
            <a:prstGeom prst="roundRect">
              <a:avLst/>
            </a:prstGeom>
            <a:solidFill>
              <a:srgbClr val="FFFF00">
                <a:alpha val="2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6" charset="0"/>
              </a:endParaRPr>
            </a:p>
          </p:txBody>
        </p:sp>
      </p:grpSp>
      <p:pic>
        <p:nvPicPr>
          <p:cNvPr id="2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2" y="4797152"/>
            <a:ext cx="48720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-Point Star 9"/>
          <p:cNvSpPr/>
          <p:nvPr/>
        </p:nvSpPr>
        <p:spPr bwMode="auto">
          <a:xfrm>
            <a:off x="3656856" y="6402264"/>
            <a:ext cx="360040" cy="339104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897216" y="6381328"/>
            <a:ext cx="2584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i="1" dirty="0" err="1">
                <a:latin typeface="Calibri" charset="0"/>
              </a:rPr>
              <a:t>Wohland</a:t>
            </a:r>
            <a:r>
              <a:rPr lang="en-US" sz="1600" i="1" dirty="0">
                <a:latin typeface="Calibri" charset="0"/>
              </a:rPr>
              <a:t>, Biochemistry 1999</a:t>
            </a:r>
            <a:endParaRPr lang="en-US" sz="1600" dirty="0">
              <a:latin typeface="Calibri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EF8D86-978B-1B4E-857F-EEB8BCCA08F3}"/>
              </a:ext>
            </a:extLst>
          </p:cNvPr>
          <p:cNvSpPr/>
          <p:nvPr/>
        </p:nvSpPr>
        <p:spPr bwMode="auto">
          <a:xfrm>
            <a:off x="5097016" y="3223169"/>
            <a:ext cx="1080120" cy="2647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0B6D453-897A-2F45-B0E6-553CCD5E3F15}"/>
              </a:ext>
            </a:extLst>
          </p:cNvPr>
          <p:cNvSpPr/>
          <p:nvPr/>
        </p:nvSpPr>
        <p:spPr bwMode="auto">
          <a:xfrm>
            <a:off x="5385048" y="1844526"/>
            <a:ext cx="2169240" cy="1593750"/>
          </a:xfrm>
          <a:prstGeom prst="roundRect">
            <a:avLst/>
          </a:prstGeom>
          <a:solidFill>
            <a:srgbClr val="FAF4AC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70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59DFA0-C322-0941-9547-948A81DD09ED}" type="slidenum">
              <a:rPr lang="en-US" sz="1400">
                <a:solidFill>
                  <a:schemeClr val="accent2"/>
                </a:solidFill>
              </a:rPr>
              <a:pPr/>
              <a:t>22</a:t>
            </a:fld>
            <a:endParaRPr lang="en-US" sz="1400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3 • Labelling with organic dyes </a:t>
            </a:r>
            <a:r>
              <a:rPr lang="fr-CH" dirty="0"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Which one 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5" name="Rectangle 17"/>
          <p:cNvSpPr>
            <a:spLocks noChangeArrowheads="1"/>
          </p:cNvSpPr>
          <p:nvPr/>
        </p:nvSpPr>
        <p:spPr bwMode="auto">
          <a:xfrm>
            <a:off x="200025" y="620713"/>
            <a:ext cx="8832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342900" eaLnBrk="1" hangingPunct="1">
              <a:spcBef>
                <a:spcPct val="20000"/>
              </a:spcBef>
            </a:pPr>
            <a:r>
              <a:rPr lang="en-US" sz="1800" dirty="0"/>
              <a:t>Very large choice of commercially available (reactive) dyes from e.g. </a:t>
            </a:r>
          </a:p>
        </p:txBody>
      </p:sp>
      <p:sp>
        <p:nvSpPr>
          <p:cNvPr id="46094" name="Rectangle 27"/>
          <p:cNvSpPr>
            <a:spLocks noChangeArrowheads="1"/>
          </p:cNvSpPr>
          <p:nvPr/>
        </p:nvSpPr>
        <p:spPr bwMode="auto">
          <a:xfrm>
            <a:off x="7759700" y="5791200"/>
            <a:ext cx="57785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696"/>
            <a:ext cx="7401272" cy="54892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44" y="6543366"/>
            <a:ext cx="7113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http://</a:t>
            </a:r>
            <a:r>
              <a:rPr lang="fr-FR" sz="1400" dirty="0" err="1"/>
              <a:t>www.hhmi.org</a:t>
            </a:r>
            <a:r>
              <a:rPr lang="fr-FR" sz="1400" dirty="0"/>
              <a:t>/</a:t>
            </a:r>
            <a:r>
              <a:rPr lang="fr-FR" sz="1400" dirty="0" err="1"/>
              <a:t>research</a:t>
            </a:r>
            <a:r>
              <a:rPr lang="fr-FR" sz="1400" dirty="0"/>
              <a:t>/</a:t>
            </a:r>
            <a:r>
              <a:rPr lang="fr-FR" sz="1400" dirty="0" err="1"/>
              <a:t>tailoring</a:t>
            </a:r>
            <a:r>
              <a:rPr lang="fr-FR" sz="1400" dirty="0"/>
              <a:t>-fluorescent-</a:t>
            </a:r>
            <a:r>
              <a:rPr lang="fr-FR" sz="1400" dirty="0" err="1"/>
              <a:t>molecules</a:t>
            </a:r>
            <a:r>
              <a:rPr lang="fr-FR" sz="1400" dirty="0"/>
              <a:t>-</a:t>
            </a:r>
            <a:r>
              <a:rPr lang="fr-FR" sz="1400" dirty="0" err="1"/>
              <a:t>biological</a:t>
            </a:r>
            <a:r>
              <a:rPr lang="fr-FR" sz="1400" dirty="0"/>
              <a:t>-applications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7344816" y="1412776"/>
            <a:ext cx="4953000" cy="400564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dirty="0"/>
              <a:t>Many available dyes : </a:t>
            </a:r>
          </a:p>
          <a:p>
            <a:pPr defTabSz="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b="1" i="1" dirty="0" err="1"/>
              <a:t>Alexa’s</a:t>
            </a:r>
            <a:r>
              <a:rPr lang="en-US" sz="2000" b="1" i="1" dirty="0"/>
              <a:t> 	</a:t>
            </a:r>
            <a:r>
              <a:rPr lang="en-US" sz="2000" dirty="0"/>
              <a:t>Invitrogen 	</a:t>
            </a:r>
            <a:endParaRPr lang="en-US" sz="2000" b="1" i="1" dirty="0"/>
          </a:p>
          <a:p>
            <a:pPr defTabSz="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b="1" i="1" dirty="0"/>
              <a:t>Cy </a:t>
            </a:r>
            <a:r>
              <a:rPr lang="en-US" sz="2000" dirty="0"/>
              <a:t>dyes	GE 					</a:t>
            </a:r>
          </a:p>
          <a:p>
            <a:pPr defTabSz="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b="1" i="1" dirty="0" err="1"/>
              <a:t>Atto’s</a:t>
            </a:r>
            <a:r>
              <a:rPr lang="en-US" sz="2000" dirty="0"/>
              <a:t>     </a:t>
            </a:r>
            <a:r>
              <a:rPr lang="en-US" sz="2000" dirty="0" err="1"/>
              <a:t>Atto-tec</a:t>
            </a:r>
            <a:r>
              <a:rPr lang="en-US" sz="2000" dirty="0"/>
              <a:t>        	</a:t>
            </a:r>
          </a:p>
          <a:p>
            <a:pPr defTabSz="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b="1" i="1" dirty="0"/>
              <a:t>CF’s</a:t>
            </a:r>
            <a:r>
              <a:rPr lang="en-US" sz="2000" dirty="0"/>
              <a:t> 		</a:t>
            </a:r>
            <a:r>
              <a:rPr lang="en-US" sz="2000" dirty="0" err="1"/>
              <a:t>Biotium</a:t>
            </a:r>
            <a:endParaRPr lang="en-US" sz="2000" dirty="0"/>
          </a:p>
          <a:p>
            <a:pPr defTabSz="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b="1" i="1" dirty="0" err="1"/>
              <a:t>SiR’s</a:t>
            </a:r>
            <a:r>
              <a:rPr lang="en-US" sz="2000" dirty="0"/>
              <a:t>		</a:t>
            </a:r>
            <a:r>
              <a:rPr lang="en-US" sz="2000" dirty="0" err="1"/>
              <a:t>Spirochrome</a:t>
            </a:r>
            <a:endParaRPr lang="en-US" sz="2000" dirty="0"/>
          </a:p>
          <a:p>
            <a:pPr defTabSz="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dirty="0"/>
              <a:t>			</a:t>
            </a:r>
            <a:r>
              <a:rPr lang="en-US" sz="2000" dirty="0" err="1"/>
              <a:t>Abbrerior</a:t>
            </a:r>
            <a:endParaRPr lang="en-US" sz="2000" dirty="0"/>
          </a:p>
          <a:p>
            <a:pPr defTabSz="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dirty="0"/>
              <a:t>                    …..</a:t>
            </a:r>
          </a:p>
          <a:p>
            <a:pPr defTabSz="342900" eaLnBrk="1" hangingPunct="1">
              <a:lnSpc>
                <a:spcPct val="110000"/>
              </a:lnSpc>
              <a:spcBef>
                <a:spcPct val="20000"/>
              </a:spcBef>
            </a:pPr>
            <a:endParaRPr lang="en-US" sz="2000" dirty="0"/>
          </a:p>
          <a:p>
            <a:pPr defTabSz="342900" eaLnBrk="1" hangingPunct="1">
              <a:lnSpc>
                <a:spcPct val="110000"/>
              </a:lnSpc>
              <a:spcBef>
                <a:spcPct val="20000"/>
              </a:spcBef>
            </a:pPr>
            <a:r>
              <a:rPr lang="en-US" sz="2000" dirty="0"/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770" y="6093296"/>
            <a:ext cx="8404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Criteria : Brightness, stability, non-specific interactions &amp; cell-permeability </a:t>
            </a:r>
            <a:endParaRPr lang="fr-FR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7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CB1446-2A62-BC4E-81D1-5F3BCCC25878}" type="slidenum">
              <a:rPr lang="en-US" sz="1400">
                <a:solidFill>
                  <a:schemeClr val="accent2"/>
                </a:solidFill>
              </a:rPr>
              <a:pPr/>
              <a:t>23</a:t>
            </a:fld>
            <a:endParaRPr lang="en-US" sz="1400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4 • Molecular interactions - Biological networks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750" y="685800"/>
            <a:ext cx="949325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The cell is extremely complex : many intertwined processes of signaling and metabolism : - multi-dimensional networks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- a strong spatial-temporal organization</a:t>
            </a:r>
          </a:p>
          <a:p>
            <a:pPr eaLnBrk="1" hangingPunct="1"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Symbol" charset="0"/>
              <a:buNone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68" name="Picture 6" descr="akt_pkb.jpg                                                    000AAF0B&#10;LCPPM Ruud                     BA4D053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59898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16"/>
          <p:cNvSpPr>
            <a:spLocks noChangeArrowheads="1"/>
          </p:cNvSpPr>
          <p:nvPr/>
        </p:nvSpPr>
        <p:spPr bwMode="auto">
          <a:xfrm>
            <a:off x="10701338" y="5284789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4114" name="Picture 18" descr="pastedGraphic 2.tiff                                           003268CCMacintosh HD                   BE1790B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04" y="1484784"/>
            <a:ext cx="4953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 descr="pastedGraphic.tiff                                             003268CCMacintosh HD                   BE1790B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44" y="3724401"/>
            <a:ext cx="49530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60B025-8346-A04D-B6FE-152D227496C1}" type="slidenum">
              <a:rPr lang="en-US" sz="1400">
                <a:solidFill>
                  <a:schemeClr val="accent2"/>
                </a:solidFill>
              </a:rPr>
              <a:pPr/>
              <a:t>24</a:t>
            </a:fld>
            <a:endParaRPr lang="en-US" sz="140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4 • Biological networks </a:t>
            </a:r>
            <a:r>
              <a:rPr lang="mr-IN" sz="2800" dirty="0"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 Reversible molecular interactions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2950" y="609600"/>
            <a:ext cx="775970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Interacting neurons			• Synaptic organization</a:t>
            </a:r>
          </a:p>
          <a:p>
            <a:pPr eaLnBrk="1" hangingPunct="1"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47053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13"/>
          <p:cNvSpPr txBox="1">
            <a:spLocks noChangeArrowheads="1"/>
          </p:cNvSpPr>
          <p:nvPr/>
        </p:nvSpPr>
        <p:spPr bwMode="auto">
          <a:xfrm>
            <a:off x="0" y="6276976"/>
            <a:ext cx="364331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Hammond </a:t>
            </a:r>
            <a:r>
              <a:rPr lang="ja-JP" altLang="en-US" sz="1600" i="1"/>
              <a:t>“</a:t>
            </a:r>
            <a:r>
              <a:rPr lang="en-US" altLang="ja-JP" sz="1600" i="1"/>
              <a:t>Cell &amp; Mol Neurobiology</a:t>
            </a:r>
            <a:r>
              <a:rPr lang="ja-JP" altLang="en-US" sz="1600" i="1"/>
              <a:t>”</a:t>
            </a:r>
            <a:endParaRPr lang="en-US" altLang="ja-JP" sz="1600" i="1"/>
          </a:p>
          <a:p>
            <a:r>
              <a:rPr lang="en-US" sz="1600" i="1"/>
              <a:t>Kim, Nat Rev Neurosci 5 (2004) 772</a:t>
            </a:r>
          </a:p>
        </p:txBody>
      </p:sp>
      <p:grpSp>
        <p:nvGrpSpPr>
          <p:cNvPr id="58374" name="Group 15"/>
          <p:cNvGrpSpPr>
            <a:grpSpLocks/>
          </p:cNvGrpSpPr>
          <p:nvPr/>
        </p:nvGrpSpPr>
        <p:grpSpPr bwMode="auto">
          <a:xfrm>
            <a:off x="-247650" y="1066800"/>
            <a:ext cx="4210050" cy="4800600"/>
            <a:chOff x="192" y="672"/>
            <a:chExt cx="2244" cy="3024"/>
          </a:xfrm>
        </p:grpSpPr>
        <p:pic>
          <p:nvPicPr>
            <p:cNvPr id="58376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672"/>
              <a:ext cx="2100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7" name="Rectangle 14"/>
            <p:cNvSpPr>
              <a:spLocks noChangeArrowheads="1"/>
            </p:cNvSpPr>
            <p:nvPr/>
          </p:nvSpPr>
          <p:spPr bwMode="auto">
            <a:xfrm>
              <a:off x="192" y="864"/>
              <a:ext cx="528" cy="2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8375" name="Rectangle 16"/>
          <p:cNvSpPr>
            <a:spLocks noChangeArrowheads="1"/>
          </p:cNvSpPr>
          <p:nvPr/>
        </p:nvSpPr>
        <p:spPr bwMode="auto">
          <a:xfrm>
            <a:off x="5530850" y="4191000"/>
            <a:ext cx="41275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Signaling events within a cell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 typeface="Symbol" charset="0"/>
              <a:buChar char="Þ"/>
            </a:pPr>
            <a:r>
              <a:rPr lang="en-US" sz="1800" dirty="0"/>
              <a:t>Right place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 typeface="Symbol" charset="0"/>
              <a:buChar char="Þ"/>
            </a:pPr>
            <a:r>
              <a:rPr lang="en-US" sz="1800" dirty="0"/>
              <a:t>Right time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 typeface="Symbol" charset="0"/>
              <a:buChar char="Þ"/>
            </a:pPr>
            <a:r>
              <a:rPr lang="en-US" sz="1800" dirty="0"/>
              <a:t>Proper arrangement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 typeface="Symbol" charset="0"/>
              <a:buChar char="Þ"/>
            </a:pPr>
            <a:r>
              <a:rPr lang="en-US" sz="1800" dirty="0"/>
              <a:t>Specificity &amp; right partners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Symbol" charset="0"/>
              <a:buChar char="Þ"/>
            </a:pPr>
            <a:endParaRPr lang="en-US" sz="1800" dirty="0"/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Symbol" charset="0"/>
              <a:buNone/>
            </a:pPr>
            <a:r>
              <a:rPr lang="en-US" sz="1800" dirty="0"/>
              <a:t>through </a:t>
            </a:r>
            <a:r>
              <a:rPr lang="en-US" sz="1800" b="1" i="1" dirty="0"/>
              <a:t>reversible </a:t>
            </a:r>
            <a:r>
              <a:rPr lang="en-US" sz="1800" dirty="0"/>
              <a:t>and</a:t>
            </a:r>
            <a:r>
              <a:rPr lang="en-US" sz="1800" i="1" dirty="0"/>
              <a:t> </a:t>
            </a:r>
            <a:r>
              <a:rPr lang="en-US" sz="1800" b="1" i="1" dirty="0"/>
              <a:t>adjustable</a:t>
            </a:r>
            <a:r>
              <a:rPr lang="en-US" sz="1800" dirty="0"/>
              <a:t> </a:t>
            </a:r>
            <a:r>
              <a:rPr lang="en-US" sz="1800" b="1" dirty="0"/>
              <a:t>molecular interactions.</a:t>
            </a:r>
            <a:endParaRPr 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E66F86-D561-4776-81A1-1155DD68E661}"/>
              </a:ext>
            </a:extLst>
          </p:cNvPr>
          <p:cNvSpPr/>
          <p:nvPr/>
        </p:nvSpPr>
        <p:spPr bwMode="auto">
          <a:xfrm>
            <a:off x="4990802" y="658392"/>
            <a:ext cx="4633342" cy="58326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CE4B49-27AD-734C-854B-861D688D721A}" type="slidenum">
              <a:rPr lang="en-US" sz="1400">
                <a:solidFill>
                  <a:schemeClr val="accent2"/>
                </a:solidFill>
              </a:rPr>
              <a:pPr/>
              <a:t>25</a:t>
            </a:fld>
            <a:endParaRPr lang="en-US" sz="140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sz="3000" dirty="0">
                <a:latin typeface="Arial" charset="0"/>
                <a:ea typeface="ＭＳ Ｐゴシック" charset="0"/>
                <a:cs typeface="ＭＳ Ｐゴシック" charset="0"/>
              </a:rPr>
              <a:t>4 • Proteins - Modular assembly of functional domains</a:t>
            </a:r>
            <a:endParaRPr lang="en-US" sz="3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609600"/>
            <a:ext cx="9575800" cy="4038600"/>
          </a:xfrm>
        </p:spPr>
        <p:txBody>
          <a:bodyPr/>
          <a:lstStyle/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Proteins must be multi-functional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- specific interaction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- regulation of interaction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- effector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Proteins are in general not monolithic globules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 but rather have a beads-on-a-string multi-domain structures,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  where </a:t>
            </a:r>
            <a:r>
              <a:rPr lang="en-US" sz="1800" b="1" i="1" dirty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each domain has a specific function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Domains:	small (70-140 amino acids) autonomously folding sequences 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			specific function e.g. catalysis or binding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			&gt; 1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000 type of domains present in human genome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endParaRPr lang="en-US" sz="1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Linear combination of a few domains yields an infinite variation of proteins 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with each unique properties</a:t>
            </a: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422275" eaLnBrk="1" hangingPunct="1">
              <a:lnSpc>
                <a:spcPct val="90000"/>
              </a:lnSpc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-82550" y="6553201"/>
            <a:ext cx="56731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500" i="1">
                <a:solidFill>
                  <a:srgbClr val="000000"/>
                </a:solidFill>
                <a:latin typeface="Geneva" charset="0"/>
              </a:rPr>
              <a:t>“</a:t>
            </a:r>
            <a:r>
              <a:rPr lang="en-US" altLang="ja-JP" sz="1500" i="1">
                <a:solidFill>
                  <a:srgbClr val="000000"/>
                </a:solidFill>
                <a:latin typeface="Geneva" charset="0"/>
              </a:rPr>
              <a:t>Modular Protein Domains</a:t>
            </a:r>
            <a:r>
              <a:rPr lang="ja-JP" altLang="en-US" sz="1500" i="1">
                <a:solidFill>
                  <a:srgbClr val="000000"/>
                </a:solidFill>
                <a:latin typeface="Geneva" charset="0"/>
              </a:rPr>
              <a:t>”</a:t>
            </a:r>
            <a:r>
              <a:rPr lang="en-US" altLang="ja-JP" sz="1500" i="1">
                <a:solidFill>
                  <a:srgbClr val="000000"/>
                </a:solidFill>
                <a:latin typeface="Geneva" charset="0"/>
              </a:rPr>
              <a:t> Cesareni e.a. (Eds) 2005 Wiley</a:t>
            </a:r>
            <a:endParaRPr lang="en-US" sz="1500" i="1">
              <a:solidFill>
                <a:srgbClr val="000000"/>
              </a:solidFill>
              <a:latin typeface="Geneva" charset="0"/>
            </a:endParaRP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2209800"/>
            <a:ext cx="27241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Oval 7"/>
          <p:cNvSpPr>
            <a:spLocks noChangeArrowheads="1"/>
          </p:cNvSpPr>
          <p:nvPr/>
        </p:nvSpPr>
        <p:spPr bwMode="auto">
          <a:xfrm>
            <a:off x="5695950" y="1905000"/>
            <a:ext cx="8255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D27E3-8CDD-442D-8DB3-1BBF8021E5EE}"/>
              </a:ext>
            </a:extLst>
          </p:cNvPr>
          <p:cNvSpPr/>
          <p:nvPr/>
        </p:nvSpPr>
        <p:spPr bwMode="auto">
          <a:xfrm>
            <a:off x="247650" y="3994150"/>
            <a:ext cx="7873702" cy="21711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BC3AAB-6550-164B-A738-FCF5C12A7B8C}" type="slidenum">
              <a:rPr lang="en-US" sz="1400">
                <a:solidFill>
                  <a:schemeClr val="accent2"/>
                </a:solidFill>
              </a:rPr>
              <a:pPr/>
              <a:t>26</a:t>
            </a:fld>
            <a:endParaRPr lang="en-US" sz="140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sz="3000" dirty="0">
                <a:latin typeface="Arial" charset="0"/>
                <a:ea typeface="ＭＳ Ｐゴシック" charset="0"/>
                <a:cs typeface="ＭＳ Ｐゴシック" charset="0"/>
              </a:rPr>
              <a:t>4 • Phospho-tyrosine signalling </a:t>
            </a:r>
            <a:endParaRPr lang="en-US" sz="3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5846596" y="1844824"/>
            <a:ext cx="3826207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/>
              <a:t>Writers</a:t>
            </a:r>
            <a:r>
              <a:rPr lang="en-US" sz="1800" dirty="0"/>
              <a:t>:</a:t>
            </a:r>
          </a:p>
          <a:p>
            <a:r>
              <a:rPr lang="en-US" sz="1800" dirty="0"/>
              <a:t>- Receptor Tyr-Kinases : </a:t>
            </a:r>
          </a:p>
          <a:p>
            <a:r>
              <a:rPr lang="en-US" sz="1800" dirty="0"/>
              <a:t>   activity is ligand-dependent</a:t>
            </a:r>
          </a:p>
          <a:p>
            <a:br>
              <a:rPr lang="en-US" sz="1800" dirty="0"/>
            </a:br>
            <a:endParaRPr lang="en-US" sz="1800" dirty="0"/>
          </a:p>
          <a:p>
            <a:r>
              <a:rPr lang="en-US" sz="1800" b="1" dirty="0"/>
              <a:t>Erasers</a:t>
            </a:r>
            <a:r>
              <a:rPr lang="en-US" sz="18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p-tyrosine phosphatases : </a:t>
            </a:r>
          </a:p>
          <a:p>
            <a:r>
              <a:rPr lang="en-US" sz="1800" dirty="0"/>
              <a:t>     activity is generally constitutive</a:t>
            </a:r>
          </a:p>
          <a:p>
            <a:br>
              <a:rPr lang="en-US" sz="1800" dirty="0"/>
            </a:br>
            <a:endParaRPr lang="en-US" sz="1800" dirty="0"/>
          </a:p>
          <a:p>
            <a:r>
              <a:rPr lang="en-US" sz="1800" b="1" dirty="0"/>
              <a:t>Readers</a:t>
            </a:r>
            <a:r>
              <a:rPr lang="en-US" sz="1800" dirty="0"/>
              <a:t> :</a:t>
            </a:r>
          </a:p>
          <a:p>
            <a:r>
              <a:rPr lang="en-US" sz="1800" dirty="0"/>
              <a:t>- proteins with SH2-domains </a:t>
            </a:r>
            <a:r>
              <a:rPr lang="en-GB" sz="1800" dirty="0"/>
              <a:t>that            bind P-Tyr 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707A8-6B46-AF48-92FD-4F21EEE13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44" y="1662852"/>
            <a:ext cx="5142711" cy="46612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FB8C96-6B71-0A41-AD01-DBDF68ABD31D}"/>
              </a:ext>
            </a:extLst>
          </p:cNvPr>
          <p:cNvSpPr/>
          <p:nvPr/>
        </p:nvSpPr>
        <p:spPr>
          <a:xfrm>
            <a:off x="270" y="6528725"/>
            <a:ext cx="2093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Lin (2010) Cell 142, 661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7EEC57-0B7C-9C45-9CC2-F5D31A297184}"/>
              </a:ext>
            </a:extLst>
          </p:cNvPr>
          <p:cNvSpPr/>
          <p:nvPr/>
        </p:nvSpPr>
        <p:spPr>
          <a:xfrm>
            <a:off x="314344" y="567418"/>
            <a:ext cx="7158936" cy="87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Growth factor-activated receptors in plasma membrane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=&gt; Active receptors phosphorylate themselves and other proteins</a:t>
            </a:r>
          </a:p>
        </p:txBody>
      </p:sp>
    </p:spTree>
    <p:extLst>
      <p:ext uri="{BB962C8B-B14F-4D97-AF65-F5344CB8AC3E}">
        <p14:creationId xmlns:p14="http://schemas.microsoft.com/office/powerpoint/2010/main" val="3920478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0F580A-5445-3C4D-A4F3-31AA2475DE9D}" type="slidenum">
              <a:rPr lang="en-US" sz="1400">
                <a:solidFill>
                  <a:schemeClr val="accent2"/>
                </a:solidFill>
              </a:rPr>
              <a:pPr/>
              <a:t>27</a:t>
            </a:fld>
            <a:endParaRPr lang="en-US" sz="1400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10071100" cy="1143000"/>
          </a:xfrm>
        </p:spPr>
        <p:txBody>
          <a:bodyPr/>
          <a:lstStyle/>
          <a:p>
            <a:pPr algn="l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4 • Space &amp; time in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signalling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A thought experiment</a:t>
            </a:r>
          </a:p>
        </p:txBody>
      </p:sp>
      <p:pic>
        <p:nvPicPr>
          <p:cNvPr id="6963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25"/>
            <a:ext cx="99060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8050" y="6472239"/>
            <a:ext cx="7335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=&gt; Localized activity creates concentration gradients 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FAFF2-E9A5-454D-8DE0-D6F458A17506}"/>
              </a:ext>
            </a:extLst>
          </p:cNvPr>
          <p:cNvSpPr/>
          <p:nvPr/>
        </p:nvSpPr>
        <p:spPr bwMode="auto">
          <a:xfrm>
            <a:off x="4953000" y="1770731"/>
            <a:ext cx="4680520" cy="469912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C3BA8F-E559-394B-86B9-74248ABCBF17}" type="slidenum">
              <a:rPr lang="en-US" sz="1400">
                <a:solidFill>
                  <a:schemeClr val="accent2"/>
                </a:solidFill>
              </a:rPr>
              <a:pPr/>
              <a:t>28</a:t>
            </a:fld>
            <a:endParaRPr lang="en-US" sz="1400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4 • Imaging tyrosine phosphorylation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in vivo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074" y="616857"/>
            <a:ext cx="10084866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A fusion of and SH2 domain and GFP is expressed in mammalian cells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At t = 0, the epidermal growth factor (EGF)is added</a:t>
            </a:r>
          </a:p>
          <a:p>
            <a:pPr eaLnBrk="1" hangingPunct="1"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							SH2-GFP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translocates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to 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							  plasma membrane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							  binding to the phosphorylated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							   EGF-receptor</a:t>
            </a:r>
          </a:p>
          <a:p>
            <a:pPr eaLnBrk="1" hangingPunct="1"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							 Finally, the EGF-receptor is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							 internalized.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								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							  NB : Nucleus is red	</a:t>
            </a:r>
          </a:p>
        </p:txBody>
      </p:sp>
      <p:sp>
        <p:nvSpPr>
          <p:cNvPr id="318481" name="Rectangle 17"/>
          <p:cNvSpPr>
            <a:spLocks noChangeArrowheads="1"/>
          </p:cNvSpPr>
          <p:nvPr/>
        </p:nvSpPr>
        <p:spPr bwMode="auto">
          <a:xfrm>
            <a:off x="93440" y="5740400"/>
            <a:ext cx="9403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=&gt; Hormone-induced phosphorylation and </a:t>
            </a:r>
            <a:r>
              <a:rPr lang="en-US" sz="2000" dirty="0"/>
              <a:t>re-</a:t>
            </a:r>
            <a:r>
              <a:rPr lang="en-US" sz="2000" dirty="0" err="1"/>
              <a:t>localisation</a:t>
            </a:r>
            <a:r>
              <a:rPr lang="en-US" sz="2000" dirty="0"/>
              <a:t> of SH2 domain and receptor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E5470-E5F1-9F4C-9817-458754BEF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1399154"/>
            <a:ext cx="6338132" cy="3953956"/>
          </a:xfrm>
          <a:prstGeom prst="rect">
            <a:avLst/>
          </a:prstGeom>
        </p:spPr>
      </p:pic>
      <p:pic>
        <p:nvPicPr>
          <p:cNvPr id="43009" name="Picture 1" descr="page1image3309317168">
            <a:extLst>
              <a:ext uri="{FF2B5EF4-FFF2-40B4-BE49-F238E27FC236}">
                <a16:creationId xmlns:a16="http://schemas.microsoft.com/office/drawing/2014/main" id="{D1DEE9EE-A2FA-9D43-9333-5C7DBEE3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6639689"/>
            <a:ext cx="838002" cy="14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3A397F-69F2-F242-A69F-BCA64EAE791B}" type="slidenum">
              <a:rPr lang="en-US" sz="1400">
                <a:solidFill>
                  <a:schemeClr val="accent2"/>
                </a:solidFill>
              </a:rPr>
              <a:pPr/>
              <a:t>29</a:t>
            </a:fld>
            <a:endParaRPr lang="en-US" sz="140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10071100" cy="1143000"/>
          </a:xfrm>
        </p:spPr>
        <p:txBody>
          <a:bodyPr/>
          <a:lstStyle/>
          <a:p>
            <a:pPr algn="l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4 • Scaffolds facilitate molecular encounters</a:t>
            </a:r>
          </a:p>
        </p:txBody>
      </p:sp>
      <p:pic>
        <p:nvPicPr>
          <p:cNvPr id="2" name="Picture 1" descr="Screen Shot 2017-09-05 at 01.25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572476"/>
            <a:ext cx="9435740" cy="5952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EA12C-97F0-9190-1DD8-5BD577506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614" y="1340768"/>
            <a:ext cx="1866914" cy="28956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714FA5-E30C-9E7E-0475-0318A4FDFD1E}"/>
              </a:ext>
            </a:extLst>
          </p:cNvPr>
          <p:cNvSpPr/>
          <p:nvPr/>
        </p:nvSpPr>
        <p:spPr bwMode="auto">
          <a:xfrm>
            <a:off x="7689304" y="1844824"/>
            <a:ext cx="149310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B2220B-AA75-E0F4-626E-ABC5CB6F902D}"/>
              </a:ext>
            </a:extLst>
          </p:cNvPr>
          <p:cNvSpPr/>
          <p:nvPr/>
        </p:nvSpPr>
        <p:spPr bwMode="auto">
          <a:xfrm>
            <a:off x="7473280" y="1196752"/>
            <a:ext cx="2219388" cy="31438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3BCDA8-2140-626D-1F7D-810B22821AB6}"/>
              </a:ext>
            </a:extLst>
          </p:cNvPr>
          <p:cNvSpPr/>
          <p:nvPr/>
        </p:nvSpPr>
        <p:spPr bwMode="auto">
          <a:xfrm>
            <a:off x="920552" y="4380405"/>
            <a:ext cx="8064896" cy="13528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4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496" y="3786441"/>
            <a:ext cx="8609781" cy="3276600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Highly heterogeneous - compartments with very different contents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Transport and separation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Highly crowded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• Many different components – e.g. ~5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000 different gene products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=&gt; 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Very far from an ideal system in </a:t>
            </a:r>
            <a:r>
              <a:rPr lang="en-GB" sz="1800" dirty="0" err="1">
                <a:latin typeface="Arial" charset="0"/>
                <a:ea typeface="ＭＳ Ｐゴシック" charset="0"/>
                <a:cs typeface="ＭＳ Ｐゴシック" charset="0"/>
              </a:rPr>
              <a:t>physico</a:t>
            </a:r>
            <a:r>
              <a:rPr lang="en-GB" sz="1800" dirty="0">
                <a:latin typeface="Arial" charset="0"/>
                <a:ea typeface="ＭＳ Ｐゴシック" charset="0"/>
                <a:cs typeface="ＭＳ Ｐゴシック" charset="0"/>
              </a:rPr>
              <a:t>-chemical terms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19A067-0BE7-4749-BF98-B1FA90093B3B}" type="slidenum">
              <a:rPr lang="en-US" sz="1400">
                <a:solidFill>
                  <a:schemeClr val="accent2"/>
                </a:solidFill>
              </a:rPr>
              <a:pPr/>
              <a:t>3</a:t>
            </a:fld>
            <a:endParaRPr lang="en-US" sz="140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1 •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Cells - Very complicated conditions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0701338" y="5284789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60" y="620688"/>
            <a:ext cx="2994480" cy="255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43178" y="3159644"/>
            <a:ext cx="38719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/>
              <a:t>Goodsell, Nat Chem Biol 3 (2007) p.681</a:t>
            </a:r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52" y="620688"/>
            <a:ext cx="3243011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1196752"/>
            <a:ext cx="2666363" cy="184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3A397F-69F2-F242-A69F-BCA64EAE791B}" type="slidenum">
              <a:rPr lang="en-US" sz="1400">
                <a:solidFill>
                  <a:schemeClr val="accent2"/>
                </a:solidFill>
              </a:rPr>
              <a:pPr/>
              <a:t>30</a:t>
            </a:fld>
            <a:endParaRPr lang="en-US" sz="140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65100" y="-228600"/>
            <a:ext cx="10236200" cy="1143000"/>
          </a:xfrm>
        </p:spPr>
        <p:txBody>
          <a:bodyPr/>
          <a:lstStyle/>
          <a:p>
            <a:pPr eaLnBrk="1" hangingPunct="1"/>
            <a:r>
              <a:rPr lang="en-GB" sz="3200" dirty="0">
                <a:latin typeface="Arial" charset="0"/>
                <a:ea typeface="ＭＳ Ｐゴシック" charset="0"/>
                <a:cs typeface="ＭＳ Ｐゴシック" charset="0"/>
              </a:rPr>
              <a:t>4 •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Space &amp; time in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signalling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A cellular mechanism</a:t>
            </a:r>
          </a:p>
        </p:txBody>
      </p:sp>
      <p:pic>
        <p:nvPicPr>
          <p:cNvPr id="7065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" y="742950"/>
            <a:ext cx="9891712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D75957-1D70-4EB3-AC1E-2B3D1571F923}"/>
              </a:ext>
            </a:extLst>
          </p:cNvPr>
          <p:cNvSpPr/>
          <p:nvPr/>
        </p:nvSpPr>
        <p:spPr bwMode="auto">
          <a:xfrm>
            <a:off x="4520952" y="2636912"/>
            <a:ext cx="5400600" cy="3840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3A397F-69F2-F242-A69F-BCA64EAE791B}" type="slidenum">
              <a:rPr lang="en-US" sz="1400">
                <a:solidFill>
                  <a:schemeClr val="accent2"/>
                </a:solidFill>
              </a:rPr>
              <a:pPr/>
              <a:t>31</a:t>
            </a:fld>
            <a:endParaRPr lang="en-US" sz="140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10071100" cy="1143000"/>
          </a:xfrm>
        </p:spPr>
        <p:txBody>
          <a:bodyPr/>
          <a:lstStyle/>
          <a:p>
            <a:pPr algn="l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4 • Effective molarity</a:t>
            </a:r>
          </a:p>
        </p:txBody>
      </p:sp>
      <p:pic>
        <p:nvPicPr>
          <p:cNvPr id="4" name="Picture 3" descr="Screen Shot 2017-09-05 at 01.28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" y="658311"/>
            <a:ext cx="9417496" cy="59390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E15344-B2C3-C84C-BE03-D74273534950}"/>
              </a:ext>
            </a:extLst>
          </p:cNvPr>
          <p:cNvGrpSpPr/>
          <p:nvPr/>
        </p:nvGrpSpPr>
        <p:grpSpPr>
          <a:xfrm>
            <a:off x="416496" y="6300028"/>
            <a:ext cx="5967504" cy="369332"/>
            <a:chOff x="416496" y="6300028"/>
            <a:chExt cx="5967504" cy="369332"/>
          </a:xfrm>
        </p:grpSpPr>
        <p:pic>
          <p:nvPicPr>
            <p:cNvPr id="8" name="Picture 7" descr="Screen Shot 2017-09-05 at 01.28.2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656" y="6316641"/>
              <a:ext cx="4527344" cy="28359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0BB0DAA-C415-A343-A3FB-341364F0739A}"/>
                </a:ext>
              </a:extLst>
            </p:cNvPr>
            <p:cNvSpPr/>
            <p:nvPr/>
          </p:nvSpPr>
          <p:spPr>
            <a:xfrm>
              <a:off x="416496" y="6300028"/>
              <a:ext cx="16209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/>
                <a:t>G. </a:t>
              </a:r>
              <a:r>
                <a:rPr lang="en-US" sz="1800" dirty="0" err="1"/>
                <a:t>Whitesides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981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3A397F-69F2-F242-A69F-BCA64EAE791B}" type="slidenum">
              <a:rPr lang="en-US" sz="1400">
                <a:solidFill>
                  <a:schemeClr val="accent2"/>
                </a:solidFill>
              </a:rPr>
              <a:pPr/>
              <a:t>32</a:t>
            </a:fld>
            <a:endParaRPr lang="en-US" sz="140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10071100" cy="1143000"/>
          </a:xfrm>
        </p:spPr>
        <p:txBody>
          <a:bodyPr/>
          <a:lstStyle/>
          <a:p>
            <a:pPr algn="l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4 • Effective molarity</a:t>
            </a:r>
          </a:p>
        </p:txBody>
      </p:sp>
      <p:pic>
        <p:nvPicPr>
          <p:cNvPr id="4" name="Picture 3" descr="Screen Shot 2017-09-05 at 01.27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489504" cy="6008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7895" y="6465589"/>
            <a:ext cx="5858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• Effective molarity is concentration independent !! </a:t>
            </a:r>
            <a:endParaRPr lang="fr-FR" sz="2000" dirty="0">
              <a:solidFill>
                <a:srgbClr val="0000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2079B4-71D9-644B-853D-7EB086E934B7}"/>
              </a:ext>
            </a:extLst>
          </p:cNvPr>
          <p:cNvSpPr/>
          <p:nvPr/>
        </p:nvSpPr>
        <p:spPr bwMode="auto">
          <a:xfrm>
            <a:off x="5373806" y="2924944"/>
            <a:ext cx="4582418" cy="36322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AB64A-C4E3-4FE6-A0D7-9CC1FE772BDB}"/>
              </a:ext>
            </a:extLst>
          </p:cNvPr>
          <p:cNvCxnSpPr/>
          <p:nvPr/>
        </p:nvCxnSpPr>
        <p:spPr bwMode="auto">
          <a:xfrm>
            <a:off x="272480" y="5085184"/>
            <a:ext cx="525658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895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EB631A-64B8-1C48-9CFA-402F198C077A}" type="slidenum">
              <a:rPr lang="en-US" sz="1400">
                <a:solidFill>
                  <a:schemeClr val="accent2"/>
                </a:solidFill>
              </a:rPr>
              <a:pPr/>
              <a:t>33</a:t>
            </a:fld>
            <a:endParaRPr lang="en-US" sz="1400"/>
          </a:p>
        </p:txBody>
      </p:sp>
      <p:sp>
        <p:nvSpPr>
          <p:cNvPr id="68610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102226" y="1634332"/>
            <a:ext cx="10296524" cy="990600"/>
          </a:xfrm>
        </p:spPr>
        <p:txBody>
          <a:bodyPr/>
          <a:lstStyle/>
          <a:p>
            <a:pPr marL="55563" indent="-4763" eaLnBrk="1" hangingPunct="1">
              <a:buFontTx/>
              <a:buNone/>
            </a:pPr>
            <a:r>
              <a:rPr lang="en-US" sz="1800" u="sng" dirty="0" err="1">
                <a:latin typeface="Arial" charset="0"/>
                <a:ea typeface="ＭＳ Ｐゴシック" charset="0"/>
                <a:cs typeface="ＭＳ Ｐゴシック" charset="0"/>
              </a:rPr>
              <a:t>Föster</a:t>
            </a:r>
            <a:r>
              <a:rPr lang="en-US" sz="1800" u="sng" dirty="0">
                <a:latin typeface="Arial" charset="0"/>
                <a:ea typeface="ＭＳ Ｐゴシック" charset="0"/>
                <a:cs typeface="ＭＳ Ｐゴシック" charset="0"/>
              </a:rPr>
              <a:t> resonance energy transfer (</a:t>
            </a:r>
            <a:r>
              <a:rPr lang="en-US" sz="1800" b="1" u="sng" dirty="0">
                <a:latin typeface="Arial" charset="0"/>
                <a:ea typeface="ＭＳ Ｐゴシック" charset="0"/>
                <a:cs typeface="ＭＳ Ｐゴシック" charset="0"/>
              </a:rPr>
              <a:t>FRET</a:t>
            </a:r>
            <a:r>
              <a:rPr lang="en-US" sz="1800" u="sng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55563" indent="-4763" eaLnBrk="1" hangingPunct="1"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5563" indent="-4763" eaLnBrk="1" hangingPunct="1"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5563" indent="-4763" eaLnBrk="1" hangingPunct="1"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5563" indent="-4763" eaLnBrk="1" hangingPunct="1"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5563" indent="-4763" eaLnBrk="1" hangingPunct="1"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5563" indent="-4763"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55563" indent="-4763" eaLnBrk="1" hangingPunct="1">
              <a:buFontTx/>
              <a:buNone/>
            </a:pP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Transer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of excitation energy from </a:t>
            </a:r>
          </a:p>
          <a:p>
            <a:pPr marL="55563" indent="-4763"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one fluorophore 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Donor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 to an 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Acceptor</a:t>
            </a:r>
            <a:r>
              <a:rPr lang="ja-JP" altLang="en-US" sz="1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latin typeface="Arial" charset="0"/>
                <a:ea typeface="ＭＳ Ｐゴシック" charset="0"/>
                <a:cs typeface="ＭＳ Ｐゴシック" charset="0"/>
              </a:rPr>
              <a:t>; </a:t>
            </a:r>
          </a:p>
          <a:p>
            <a:pPr marL="55563" indent="-4763"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possible only when Donor and Acceptor</a:t>
            </a:r>
          </a:p>
          <a:p>
            <a:pPr marL="55563" indent="-4763"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are within a few nm.</a:t>
            </a:r>
          </a:p>
          <a:p>
            <a:pPr marL="55563" indent="-4763" eaLnBrk="1" hangingPunct="1"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5563" indent="-4763" eaLnBrk="1" hangingPunct="1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Semi-Up-to-date list:</a:t>
            </a:r>
          </a:p>
          <a:p>
            <a:pPr marL="55563" indent="-4763" eaLnBrk="1" hangingPunct="1">
              <a:buFontTx/>
              <a:buNone/>
            </a:pPr>
            <a:r>
              <a:rPr lang="en-US" sz="1800" dirty="0" err="1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rPr>
              <a:t>codex.dpb.carnegiescience.edu</a:t>
            </a:r>
            <a:r>
              <a:rPr lang="en-US" sz="1800" dirty="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1800" dirty="0" err="1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rPr>
              <a:t>db</a:t>
            </a:r>
            <a:r>
              <a:rPr lang="en-US" sz="1800" dirty="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rPr>
              <a:t>/biosensor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55563" indent="-4763" eaLnBrk="1" hangingPunct="1">
              <a:buFontTx/>
              <a:buNone/>
            </a:pP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-315913"/>
            <a:ext cx="9906000" cy="1143001"/>
          </a:xfrm>
        </p:spPr>
        <p:txBody>
          <a:bodyPr/>
          <a:lstStyle/>
          <a:p>
            <a:pPr algn="l" eaLnBrk="1" hangingPunct="1"/>
            <a:r>
              <a:rPr lang="en-GB" sz="2400" dirty="0">
                <a:latin typeface="Arial" charset="0"/>
                <a:ea typeface="ＭＳ Ｐゴシック" charset="0"/>
                <a:cs typeface="ＭＳ Ｐゴシック" charset="0"/>
              </a:rPr>
              <a:t>5 • Sensors based on fluorescent proteins and molecular interaction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4" name="Text Box 5"/>
          <p:cNvSpPr txBox="1">
            <a:spLocks noChangeArrowheads="1"/>
          </p:cNvSpPr>
          <p:nvPr/>
        </p:nvSpPr>
        <p:spPr bwMode="auto">
          <a:xfrm>
            <a:off x="1" y="6521450"/>
            <a:ext cx="42594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J. Zhang, Nat Rev MolCelBiol 3  (2002)  906</a:t>
            </a:r>
          </a:p>
        </p:txBody>
      </p:sp>
      <p:pic>
        <p:nvPicPr>
          <p:cNvPr id="68615" name="Picture 9" descr="Picture 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9" y="838201"/>
            <a:ext cx="496887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2" y="2066132"/>
            <a:ext cx="41560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1D388B-AF43-4363-B86A-AB2427A1282D}"/>
              </a:ext>
            </a:extLst>
          </p:cNvPr>
          <p:cNvGrpSpPr/>
          <p:nvPr/>
        </p:nvGrpSpPr>
        <p:grpSpPr>
          <a:xfrm>
            <a:off x="-19049" y="3651250"/>
            <a:ext cx="3554412" cy="2619375"/>
            <a:chOff x="-19049" y="3651250"/>
            <a:chExt cx="3554412" cy="2619375"/>
          </a:xfrm>
        </p:grpSpPr>
        <p:pic>
          <p:nvPicPr>
            <p:cNvPr id="68613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49725"/>
              <a:ext cx="3535363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7" name="Rectangle 1"/>
            <p:cNvSpPr>
              <a:spLocks noChangeArrowheads="1"/>
            </p:cNvSpPr>
            <p:nvPr/>
          </p:nvSpPr>
          <p:spPr bwMode="auto">
            <a:xfrm>
              <a:off x="-19049" y="3651250"/>
              <a:ext cx="29354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sng" dirty="0"/>
                <a:t>°Molecular interactions</a:t>
              </a:r>
              <a:endParaRPr lang="fr-FR" sz="2000" u="sng" dirty="0"/>
            </a:p>
          </p:txBody>
        </p:sp>
      </p:grpSp>
      <p:sp>
        <p:nvSpPr>
          <p:cNvPr id="68618" name="Rectangle 2"/>
          <p:cNvSpPr>
            <a:spLocks noChangeArrowheads="1"/>
          </p:cNvSpPr>
          <p:nvPr/>
        </p:nvSpPr>
        <p:spPr bwMode="auto">
          <a:xfrm>
            <a:off x="-19049" y="476250"/>
            <a:ext cx="24643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u="sng" dirty="0"/>
              <a:t>° Analyte detection</a:t>
            </a:r>
            <a:endParaRPr lang="fr-FR" sz="2000" u="sng" dirty="0"/>
          </a:p>
        </p:txBody>
      </p:sp>
      <p:sp>
        <p:nvSpPr>
          <p:cNvPr id="68612" name="Text Box 12"/>
          <p:cNvSpPr txBox="1">
            <a:spLocks noChangeArrowheads="1"/>
          </p:cNvSpPr>
          <p:nvPr/>
        </p:nvSpPr>
        <p:spPr bwMode="auto">
          <a:xfrm>
            <a:off x="128589" y="3141664"/>
            <a:ext cx="17158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 dirty="0" err="1"/>
              <a:t>Frommer</a:t>
            </a:r>
            <a:r>
              <a:rPr lang="en-US" sz="1600" i="1" dirty="0"/>
              <a:t> (2009)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3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BCC7CF-A5ED-AB43-8219-5C41FD2CD84B}" type="slidenum">
              <a:rPr lang="en-US" sz="1400">
                <a:solidFill>
                  <a:schemeClr val="accent2"/>
                </a:solidFill>
              </a:rPr>
              <a:pPr/>
              <a:t>34</a:t>
            </a:fld>
            <a:endParaRPr lang="en-US" sz="1400" dirty="0"/>
          </a:p>
        </p:txBody>
      </p:sp>
      <p:sp>
        <p:nvSpPr>
          <p:cNvPr id="74754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-315913"/>
            <a:ext cx="9906000" cy="1143001"/>
          </a:xfrm>
        </p:spPr>
        <p:txBody>
          <a:bodyPr/>
          <a:lstStyle/>
          <a:p>
            <a:pPr algn="l" eaLnBrk="1" hangingPunct="1"/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5 • </a:t>
            </a:r>
            <a:r>
              <a:rPr lang="en-GB" sz="2800" dirty="0" err="1">
                <a:latin typeface="Arial" charset="0"/>
                <a:ea typeface="ＭＳ Ｐゴシック" charset="0"/>
                <a:cs typeface="ＭＳ Ｐゴシック" charset="0"/>
              </a:rPr>
              <a:t>Snif</a:t>
            </a:r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-it’s for drug monitoring : LUCID’s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28588" y="404813"/>
            <a:ext cx="8569325" cy="767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• </a:t>
            </a:r>
            <a:r>
              <a:rPr lang="en-US" sz="2000" b="1" dirty="0">
                <a:solidFill>
                  <a:srgbClr val="4F81BD"/>
                </a:solidFill>
              </a:rPr>
              <a:t>LUCID’s</a:t>
            </a:r>
            <a:r>
              <a:rPr lang="en-US" sz="2000" dirty="0"/>
              <a:t> : </a:t>
            </a:r>
            <a:r>
              <a:rPr lang="fr-FR" sz="2000" b="1" dirty="0" err="1">
                <a:solidFill>
                  <a:srgbClr val="4F81BD"/>
                </a:solidFill>
              </a:rPr>
              <a:t>Luc</a:t>
            </a:r>
            <a:r>
              <a:rPr lang="fr-FR" sz="2000" dirty="0" err="1"/>
              <a:t>iferase-based</a:t>
            </a:r>
            <a:r>
              <a:rPr lang="fr-FR" sz="2000" dirty="0"/>
              <a:t> </a:t>
            </a:r>
            <a:r>
              <a:rPr lang="fr-FR" sz="2000" b="1" dirty="0" err="1">
                <a:solidFill>
                  <a:srgbClr val="4F81BD"/>
                </a:solidFill>
              </a:rPr>
              <a:t>I</a:t>
            </a:r>
            <a:r>
              <a:rPr lang="fr-FR" sz="2000" dirty="0" err="1"/>
              <a:t>ndicators</a:t>
            </a:r>
            <a:r>
              <a:rPr lang="fr-FR" sz="2000" dirty="0"/>
              <a:t> of </a:t>
            </a:r>
            <a:r>
              <a:rPr lang="fr-FR" sz="2000" b="1" dirty="0" err="1">
                <a:solidFill>
                  <a:srgbClr val="4F81BD"/>
                </a:solidFill>
              </a:rPr>
              <a:t>D</a:t>
            </a:r>
            <a:r>
              <a:rPr lang="fr-FR" sz="2000" dirty="0" err="1"/>
              <a:t>rugs</a:t>
            </a:r>
            <a:r>
              <a:rPr lang="fr-FR" sz="2000" dirty="0"/>
              <a:t> </a:t>
            </a:r>
            <a:endParaRPr lang="en-US" sz="2000" dirty="0"/>
          </a:p>
          <a:p>
            <a:pPr>
              <a:lnSpc>
                <a:spcPct val="140000"/>
              </a:lnSpc>
              <a:defRPr/>
            </a:pPr>
            <a:r>
              <a:rPr lang="en-US" sz="2000" dirty="0"/>
              <a:t>    e.g. for the anti-cancer drug methotrexate           </a:t>
            </a:r>
            <a:r>
              <a:rPr lang="en-GB" sz="2000" dirty="0"/>
              <a:t>with intern </a:t>
            </a:r>
            <a:r>
              <a:rPr lang="en-GB" sz="2000" dirty="0" err="1"/>
              <a:t>analog</a:t>
            </a:r>
            <a:r>
              <a:rPr lang="en-GB" sz="2000" dirty="0"/>
              <a:t> </a:t>
            </a: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r>
              <a:rPr lang="en-US" sz="2000" dirty="0"/>
              <a:t>=&gt; Paper based assay for patient </a:t>
            </a:r>
            <a:r>
              <a:rPr lang="en-US" sz="2000" dirty="0" err="1"/>
              <a:t>poc</a:t>
            </a:r>
            <a:r>
              <a:rPr lang="en-US" sz="2000" dirty="0"/>
              <a:t> diagnostics</a:t>
            </a:r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  <a:p>
            <a:pPr>
              <a:lnSpc>
                <a:spcPct val="140000"/>
              </a:lnSpc>
              <a:defRPr/>
            </a:pPr>
            <a:endParaRPr lang="en-US" sz="2000" dirty="0"/>
          </a:p>
        </p:txBody>
      </p:sp>
      <p:sp>
        <p:nvSpPr>
          <p:cNvPr id="74756" name="Rectangle 14"/>
          <p:cNvSpPr>
            <a:spLocks noChangeArrowheads="1"/>
          </p:cNvSpPr>
          <p:nvPr/>
        </p:nvSpPr>
        <p:spPr bwMode="auto">
          <a:xfrm>
            <a:off x="2196061" y="6592119"/>
            <a:ext cx="54830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i="1" dirty="0" err="1"/>
              <a:t>Griss</a:t>
            </a:r>
            <a:r>
              <a:rPr lang="fr-FR" sz="1400" i="1" dirty="0"/>
              <a:t> (2014) Nat </a:t>
            </a:r>
            <a:r>
              <a:rPr lang="fr-FR" sz="1400" i="1" dirty="0" err="1"/>
              <a:t>Biotech</a:t>
            </a:r>
            <a:r>
              <a:rPr lang="fr-FR" sz="1400" i="1" dirty="0"/>
              <a:t>	</a:t>
            </a:r>
            <a:r>
              <a:rPr lang="fr-FR" sz="1400" i="1" dirty="0" err="1"/>
              <a:t>Schena</a:t>
            </a:r>
            <a:r>
              <a:rPr lang="fr-FR" sz="1400" i="1" dirty="0"/>
              <a:t> (2015) Nat Commun</a:t>
            </a:r>
          </a:p>
        </p:txBody>
      </p:sp>
      <p:pic>
        <p:nvPicPr>
          <p:cNvPr id="74757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468679"/>
            <a:ext cx="57451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02" y="2908581"/>
            <a:ext cx="3723978" cy="286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4972270"/>
            <a:ext cx="4737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62C6F-DC22-926E-712B-680F1A0A2801}"/>
              </a:ext>
            </a:extLst>
          </p:cNvPr>
          <p:cNvGrpSpPr/>
          <p:nvPr/>
        </p:nvGrpSpPr>
        <p:grpSpPr>
          <a:xfrm>
            <a:off x="2288704" y="3227864"/>
            <a:ext cx="1312674" cy="1584325"/>
            <a:chOff x="2708676" y="2828838"/>
            <a:chExt cx="1312674" cy="15843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8676" y="2914563"/>
              <a:ext cx="1312674" cy="14986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924829" y="2828838"/>
              <a:ext cx="8803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b="1" dirty="0">
                  <a:solidFill>
                    <a:srgbClr val="FFFF00"/>
                  </a:solidFill>
                </a:rPr>
                <a:t>  +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02D1CC13-4BD9-4E7B-A4FE-F2A981770ACC}"/>
              </a:ext>
            </a:extLst>
          </p:cNvPr>
          <p:cNvSpPr/>
          <p:nvPr/>
        </p:nvSpPr>
        <p:spPr bwMode="auto">
          <a:xfrm>
            <a:off x="5313040" y="836712"/>
            <a:ext cx="285185" cy="241672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6A3570-3DED-7023-69E7-096138DFF031}"/>
              </a:ext>
            </a:extLst>
          </p:cNvPr>
          <p:cNvSpPr/>
          <p:nvPr/>
        </p:nvSpPr>
        <p:spPr bwMode="auto">
          <a:xfrm>
            <a:off x="8052191" y="836712"/>
            <a:ext cx="285185" cy="2416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FC2EFD-7A0F-045C-B6C2-FE9165CA4BAE}"/>
              </a:ext>
            </a:extLst>
          </p:cNvPr>
          <p:cNvSpPr/>
          <p:nvPr/>
        </p:nvSpPr>
        <p:spPr bwMode="auto">
          <a:xfrm>
            <a:off x="200472" y="1481041"/>
            <a:ext cx="2736304" cy="14275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B03FAF-FE2F-B9F1-ABB2-85FBB051F631}"/>
              </a:ext>
            </a:extLst>
          </p:cNvPr>
          <p:cNvSpPr/>
          <p:nvPr/>
        </p:nvSpPr>
        <p:spPr bwMode="auto">
          <a:xfrm>
            <a:off x="2216696" y="3227864"/>
            <a:ext cx="1440160" cy="16412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7D6A48-6841-0A86-2579-3A39F70AEBF8}"/>
              </a:ext>
            </a:extLst>
          </p:cNvPr>
          <p:cNvSpPr/>
          <p:nvPr/>
        </p:nvSpPr>
        <p:spPr bwMode="auto">
          <a:xfrm>
            <a:off x="6105128" y="2908581"/>
            <a:ext cx="3809052" cy="29628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7E6EC2-BC3D-2FFB-3C7A-BC0BD3440501}"/>
              </a:ext>
            </a:extLst>
          </p:cNvPr>
          <p:cNvSpPr/>
          <p:nvPr/>
        </p:nvSpPr>
        <p:spPr bwMode="auto">
          <a:xfrm>
            <a:off x="200472" y="4869160"/>
            <a:ext cx="5601271" cy="149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BCC7CF-A5ED-AB43-8219-5C41FD2CD84B}" type="slidenum">
              <a:rPr lang="en-US" sz="1400">
                <a:solidFill>
                  <a:schemeClr val="accent2"/>
                </a:solidFill>
              </a:rPr>
              <a:pPr/>
              <a:t>35</a:t>
            </a:fld>
            <a:endParaRPr lang="en-US" sz="1400" dirty="0"/>
          </a:p>
        </p:txBody>
      </p:sp>
      <p:sp>
        <p:nvSpPr>
          <p:cNvPr id="74754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-315913"/>
            <a:ext cx="9906000" cy="1143001"/>
          </a:xfrm>
        </p:spPr>
        <p:txBody>
          <a:bodyPr/>
          <a:lstStyle/>
          <a:p>
            <a:pPr algn="l" eaLnBrk="1" hangingPunct="1"/>
            <a:r>
              <a:rPr lang="en-GB" sz="2800" dirty="0">
                <a:latin typeface="Arial" charset="0"/>
                <a:ea typeface="ＭＳ Ｐゴシック" charset="0"/>
                <a:cs typeface="ＭＳ Ｐゴシック" charset="0"/>
              </a:rPr>
              <a:t>5 • Sensors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4758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202" y="2908581"/>
            <a:ext cx="3723978" cy="286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4972270"/>
            <a:ext cx="4737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A62C6F-DC22-926E-712B-680F1A0A2801}"/>
              </a:ext>
            </a:extLst>
          </p:cNvPr>
          <p:cNvGrpSpPr/>
          <p:nvPr/>
        </p:nvGrpSpPr>
        <p:grpSpPr>
          <a:xfrm>
            <a:off x="2288704" y="3227864"/>
            <a:ext cx="1312674" cy="1584325"/>
            <a:chOff x="2708676" y="2828838"/>
            <a:chExt cx="1312674" cy="15843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08676" y="2914563"/>
              <a:ext cx="1312674" cy="14986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924829" y="2828838"/>
              <a:ext cx="8803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b="1" dirty="0">
                  <a:solidFill>
                    <a:srgbClr val="FFFF00"/>
                  </a:solidFill>
                </a:rPr>
                <a:t>  +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6B03FAF-FE2F-B9F1-ABB2-85FBB051F631}"/>
              </a:ext>
            </a:extLst>
          </p:cNvPr>
          <p:cNvSpPr/>
          <p:nvPr/>
        </p:nvSpPr>
        <p:spPr bwMode="auto">
          <a:xfrm>
            <a:off x="2216696" y="3227864"/>
            <a:ext cx="1440160" cy="16412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7D6A48-6841-0A86-2579-3A39F70AEBF8}"/>
              </a:ext>
            </a:extLst>
          </p:cNvPr>
          <p:cNvSpPr/>
          <p:nvPr/>
        </p:nvSpPr>
        <p:spPr bwMode="auto">
          <a:xfrm>
            <a:off x="6105128" y="2908581"/>
            <a:ext cx="3809052" cy="29628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7E6EC2-BC3D-2FFB-3C7A-BC0BD3440501}"/>
              </a:ext>
            </a:extLst>
          </p:cNvPr>
          <p:cNvSpPr/>
          <p:nvPr/>
        </p:nvSpPr>
        <p:spPr bwMode="auto">
          <a:xfrm>
            <a:off x="200472" y="4869160"/>
            <a:ext cx="5601271" cy="149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83C1D-BA10-D335-59A7-3653CF207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2" y="3403625"/>
            <a:ext cx="4778292" cy="3362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E03D9-3E76-F38A-6776-D2D93000E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1517" y="3814835"/>
            <a:ext cx="5244510" cy="2890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394376-4003-A3A4-78B1-90768C1B6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55" y="507003"/>
            <a:ext cx="5487523" cy="24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0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195530-3E63-434B-A94B-D086A01A21E6}" type="slidenum">
              <a:rPr lang="en-US" sz="1400">
                <a:solidFill>
                  <a:schemeClr val="accent2"/>
                </a:solidFill>
              </a:rPr>
              <a:pPr/>
              <a:t>36</a:t>
            </a:fld>
            <a:endParaRPr lang="en-US" sz="1400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10071100" cy="1143000"/>
          </a:xfrm>
        </p:spPr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5 •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Nanopore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sequencing : From dream to reality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1844824"/>
            <a:ext cx="54483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60" y="1700808"/>
            <a:ext cx="3124200" cy="34395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20690"/>
            <a:ext cx="7329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~2000 : The dream		Hagan </a:t>
            </a:r>
            <a:r>
              <a:rPr lang="en-US" dirty="0" err="1"/>
              <a:t>Bayley</a:t>
            </a:r>
            <a:r>
              <a:rPr lang="en-US" dirty="0"/>
              <a:t> (</a:t>
            </a:r>
            <a:r>
              <a:rPr lang="en-US" dirty="0">
                <a:solidFill>
                  <a:srgbClr val="000000"/>
                </a:solidFill>
              </a:rPr>
              <a:t>Oxford)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2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195530-3E63-434B-A94B-D086A01A21E6}" type="slidenum">
              <a:rPr lang="en-US" sz="1400">
                <a:solidFill>
                  <a:schemeClr val="accent2"/>
                </a:solidFill>
              </a:rPr>
              <a:pPr/>
              <a:t>37</a:t>
            </a:fld>
            <a:endParaRPr lang="en-US" sz="1400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10071100" cy="1143000"/>
          </a:xfrm>
        </p:spPr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5 • </a:t>
            </a:r>
            <a:r>
              <a:rPr lang="en-GB" dirty="0" err="1">
                <a:latin typeface="Arial" charset="0"/>
                <a:ea typeface="ＭＳ Ｐゴシック" charset="0"/>
                <a:cs typeface="ＭＳ Ｐゴシック" charset="0"/>
              </a:rPr>
              <a:t>Nanopore</a:t>
            </a:r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 sequencing : From dream to reality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2521" y="764706"/>
            <a:ext cx="8769672" cy="5365473"/>
            <a:chOff x="-7648400" y="-3195736"/>
            <a:chExt cx="8769672" cy="53654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48400" y="-2547664"/>
              <a:ext cx="2663180" cy="47174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552056" y="-1827584"/>
              <a:ext cx="5673328" cy="278885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-7648400" y="-3195736"/>
              <a:ext cx="62688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Today’s reality Minion from </a:t>
              </a:r>
              <a:r>
                <a:rPr lang="en-US" dirty="0" err="1"/>
                <a:t>Oxforn</a:t>
              </a:r>
              <a:r>
                <a:rPr lang="en-US" dirty="0"/>
                <a:t> </a:t>
              </a:r>
              <a:r>
                <a:rPr lang="en-US" dirty="0" err="1"/>
                <a:t>Nanopore</a:t>
              </a:r>
              <a:endParaRPr lang="fr-FR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0B688D-86CE-4E2A-B5B9-E1F6D618173F}"/>
              </a:ext>
            </a:extLst>
          </p:cNvPr>
          <p:cNvSpPr txBox="1"/>
          <p:nvPr/>
        </p:nvSpPr>
        <p:spPr>
          <a:xfrm>
            <a:off x="4500154" y="289668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14CF5-5966-4615-856E-AC87AB7AAC8E}"/>
              </a:ext>
            </a:extLst>
          </p:cNvPr>
          <p:cNvSpPr txBox="1"/>
          <p:nvPr/>
        </p:nvSpPr>
        <p:spPr>
          <a:xfrm>
            <a:off x="561703" y="6279703"/>
            <a:ext cx="8711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rbel" panose="020B0503020204020204" pitchFamily="34" charset="0"/>
                <a:hlinkClick r:id="rId4"/>
              </a:rPr>
              <a:t>Protein sequencing :https://www.biorxiv.org/content/10.1101/2021.07.13.452225v1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11023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C1E49B-292B-2840-9482-899C3A5B0BF4}" type="slidenum">
              <a:rPr lang="en-US" sz="1400">
                <a:solidFill>
                  <a:schemeClr val="accent2"/>
                </a:solidFill>
              </a:rPr>
              <a:pPr/>
              <a:t>38</a:t>
            </a:fld>
            <a:endParaRPr lang="en-US" sz="140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Reviews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8" y="476250"/>
            <a:ext cx="10153650" cy="4495800"/>
          </a:xfrm>
        </p:spPr>
        <p:txBody>
          <a:bodyPr/>
          <a:lstStyle/>
          <a:p>
            <a:pPr defTabSz="344488" eaLnBrk="1" hangingPunct="1">
              <a:lnSpc>
                <a:spcPct val="90000"/>
              </a:lnSpc>
              <a:buFontTx/>
              <a:buNone/>
            </a:pPr>
            <a:r>
              <a:rPr lang="en-US" sz="1600" b="1" dirty="0">
                <a:latin typeface="Arial" charset="0"/>
                <a:ea typeface="ＭＳ Ｐゴシック" charset="0"/>
                <a:cs typeface="ＭＳ Ｐゴシック" charset="0"/>
              </a:rPr>
              <a:t>• Chemical </a:t>
            </a:r>
            <a:r>
              <a:rPr lang="en-US" sz="1600" b="1" dirty="0" err="1">
                <a:latin typeface="Arial" charset="0"/>
                <a:ea typeface="ＭＳ Ｐゴシック" charset="0"/>
                <a:cs typeface="ＭＳ Ｐゴシック" charset="0"/>
              </a:rPr>
              <a:t>labelling</a:t>
            </a: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GB" altLang="ja-JP" sz="1600" dirty="0">
                <a:latin typeface="Arial" charset="0"/>
                <a:ea typeface="ＭＳ Ｐゴシック" charset="0"/>
                <a:cs typeface="ＭＳ Ｐゴシック" charset="0"/>
              </a:rPr>
              <a:t>Schafer </a:t>
            </a:r>
            <a:r>
              <a:rPr lang="en-GB" altLang="ja-JP" sz="1600" dirty="0" err="1">
                <a:latin typeface="Arial" charset="0"/>
                <a:ea typeface="ＭＳ Ｐゴシック" charset="0"/>
                <a:cs typeface="ＭＳ Ｐゴシック" charset="0"/>
              </a:rPr>
              <a:t>ea</a:t>
            </a:r>
            <a:r>
              <a:rPr lang="en-GB" altLang="ja-JP" sz="1600" dirty="0">
                <a:latin typeface="Arial" charset="0"/>
                <a:ea typeface="ＭＳ Ｐゴシック" charset="0"/>
                <a:cs typeface="ＭＳ Ｐゴシック" charset="0"/>
              </a:rPr>
              <a:t> “Recent advances in </a:t>
            </a:r>
            <a:r>
              <a:rPr lang="en-US" sz="1600" dirty="0" err="1"/>
              <a:t>Bioorthogonal</a:t>
            </a:r>
            <a:r>
              <a:rPr lang="en-GB" altLang="ja-JP" sz="1600" dirty="0">
                <a:latin typeface="Arial" charset="0"/>
                <a:ea typeface="ＭＳ Ｐゴシック" charset="0"/>
                <a:cs typeface="ＭＳ Ｐゴシック" charset="0"/>
              </a:rPr>
              <a:t> reactions” </a:t>
            </a:r>
            <a:r>
              <a:rPr lang="en-GB" altLang="ja-JP" sz="1600" dirty="0" err="1">
                <a:latin typeface="Arial" charset="0"/>
                <a:ea typeface="ＭＳ Ｐゴシック" charset="0"/>
                <a:cs typeface="ＭＳ Ｐゴシック" charset="0"/>
              </a:rPr>
              <a:t>Chimia</a:t>
            </a:r>
            <a:r>
              <a:rPr lang="en-GB" altLang="ja-JP" sz="1600">
                <a:latin typeface="Arial" charset="0"/>
                <a:ea typeface="ＭＳ Ｐゴシック" charset="0"/>
                <a:cs typeface="ＭＳ Ｐゴシック" charset="0"/>
              </a:rPr>
              <a:t> 2019,73,308-312</a:t>
            </a:r>
            <a:endParaRPr lang="en-US" altLang="ja-JP" sz="16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Lang &amp; Chin	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600" dirty="0" err="1"/>
              <a:t>Bioorthogonal</a:t>
            </a:r>
            <a:r>
              <a:rPr lang="en-US" sz="1600" dirty="0"/>
              <a:t> Reactions for Label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				</a:t>
            </a: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ACS </a:t>
            </a:r>
            <a:r>
              <a:rPr lang="en-US" sz="1600" i="1" dirty="0" err="1">
                <a:latin typeface="Arial" charset="0"/>
                <a:ea typeface="ＭＳ Ｐゴシック" charset="0"/>
                <a:cs typeface="ＭＳ Ｐゴシック" charset="0"/>
              </a:rPr>
              <a:t>Chem</a:t>
            </a: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i="1" dirty="0" err="1">
                <a:latin typeface="Arial" charset="0"/>
                <a:ea typeface="ＭＳ Ｐゴシック" charset="0"/>
                <a:cs typeface="ＭＳ Ｐゴシック" charset="0"/>
              </a:rPr>
              <a:t>Biol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(2014) 9, 16-20</a:t>
            </a:r>
          </a:p>
          <a:p>
            <a:pPr marL="0" indent="0">
              <a:buNone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Lang &amp; Chin “</a:t>
            </a:r>
            <a:r>
              <a:rPr lang="en-US" sz="1600" dirty="0"/>
              <a:t>Cellular Incorporation of Unnatural Amino Acids and </a:t>
            </a:r>
            <a:r>
              <a:rPr lang="en-US" sz="1600" dirty="0" err="1"/>
              <a:t>Bioorthogonal</a:t>
            </a:r>
            <a:r>
              <a:rPr lang="en-US" sz="1600" dirty="0"/>
              <a:t> Labeling of Proteins”</a:t>
            </a:r>
          </a:p>
          <a:p>
            <a:pPr marL="0" indent="0">
              <a:buNone/>
            </a:pPr>
            <a:r>
              <a:rPr lang="en-US" sz="1600" dirty="0"/>
              <a:t>	  </a:t>
            </a:r>
            <a:r>
              <a:rPr lang="en-US" sz="1600" i="1" dirty="0" err="1">
                <a:latin typeface="Arial" charset="0"/>
                <a:ea typeface="ＭＳ Ｐゴシック" charset="0"/>
                <a:cs typeface="ＭＳ Ｐゴシック" charset="0"/>
              </a:rPr>
              <a:t>Chem</a:t>
            </a: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 Rev (2014) 114, 4764-4806</a:t>
            </a: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Resch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et al 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Quantum dots versus organic dyes as fluorescent labels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				Nature Methods (2008) 5, 763–775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					</a:t>
            </a: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r>
              <a:rPr lang="en-US" sz="1600" b="1" dirty="0">
                <a:latin typeface="Arial" charset="0"/>
                <a:ea typeface="ＭＳ Ｐゴシック" charset="0"/>
                <a:cs typeface="ＭＳ Ｐゴシック" charset="0"/>
              </a:rPr>
              <a:t>• Fluorescent proteins</a:t>
            </a: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344488">
              <a:buFontTx/>
              <a:buNone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Wang et al 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Fluorescence </a:t>
            </a:r>
            <a:r>
              <a:rPr lang="en-US" altLang="ja-JP" sz="1600" dirty="0" err="1">
                <a:latin typeface="Arial" charset="0"/>
                <a:ea typeface="ＭＳ Ｐゴシック" charset="0"/>
                <a:cs typeface="ＭＳ Ｐゴシック" charset="0"/>
              </a:rPr>
              <a:t>Proteins,Live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-Cell Imaging, and </a:t>
            </a:r>
            <a:r>
              <a:rPr lang="en-US" altLang="ja-JP" sz="1600" dirty="0" err="1">
                <a:latin typeface="Arial" charset="0"/>
                <a:ea typeface="ＭＳ Ｐゴシック" charset="0"/>
                <a:cs typeface="ＭＳ Ｐゴシック" charset="0"/>
              </a:rPr>
              <a:t>Mechanobiology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344488">
              <a:buFontTx/>
              <a:buNone/>
            </a:pP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600" i="1" dirty="0" err="1">
                <a:latin typeface="Arial" charset="0"/>
                <a:ea typeface="ＭＳ Ｐゴシック" charset="0"/>
                <a:cs typeface="ＭＳ Ｐゴシック" charset="0"/>
              </a:rPr>
              <a:t>Annu</a:t>
            </a:r>
            <a:r>
              <a:rPr lang="en-US" sz="1600" i="1" dirty="0">
                <a:latin typeface="Arial" charset="0"/>
                <a:ea typeface="ＭＳ Ｐゴシック" charset="0"/>
                <a:cs typeface="ＭＳ Ｐゴシック" charset="0"/>
              </a:rPr>
              <a:t>. Rev. Biomed Eng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. (2008) 10, 1-38.</a:t>
            </a:r>
          </a:p>
          <a:p>
            <a:pPr defTabSz="344488">
              <a:buNone/>
            </a:pP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Tsien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, 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Campbelle.a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.. </a:t>
            </a:r>
            <a:r>
              <a:rPr lang="ja-JP" altLang="en-US" sz="1600" dirty="0">
                <a:latin typeface="Arial" charset="0"/>
                <a:ea typeface="ＭＳ Ｐゴシック" charset="0"/>
              </a:rPr>
              <a:t>“</a:t>
            </a:r>
            <a:r>
              <a:rPr lang="en-US" sz="1600" dirty="0">
                <a:latin typeface="Arial" charset="0"/>
                <a:ea typeface="ＭＳ Ｐゴシック" charset="0"/>
              </a:rPr>
              <a:t>The Growing and Glowing Toolbox of Fluorescent and Photoactive Proteins” </a:t>
            </a:r>
            <a:r>
              <a:rPr lang="en-US" sz="1600" dirty="0">
                <a:latin typeface="Arial" charset="0"/>
                <a:ea typeface="ＭＳ Ｐゴシック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doi.org/10.1016/j.tibs.2016.09.010</a:t>
            </a:r>
            <a:r>
              <a:rPr lang="en-US" altLang="ja-JP" sz="1600" dirty="0">
                <a:latin typeface="Arial" charset="0"/>
                <a:ea typeface="ＭＳ Ｐゴシック" charset="0"/>
              </a:rPr>
              <a:t> </a:t>
            </a: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r>
              <a:rPr lang="en-US" sz="1600" b="1" dirty="0">
                <a:latin typeface="Arial" charset="0"/>
                <a:ea typeface="ＭＳ Ｐゴシック" charset="0"/>
                <a:cs typeface="ＭＳ Ｐゴシック" charset="0"/>
              </a:rPr>
              <a:t>• Fluorescent ligands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Baindur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Triggle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Concepts and Progress in the Development and Utilization of </a:t>
            </a: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	Receptor-Specific Fluorescent ligands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 	</a:t>
            </a:r>
            <a:r>
              <a:rPr lang="en-US" altLang="ja-JP" sz="1600" i="1" dirty="0">
                <a:latin typeface="Arial" charset="0"/>
                <a:ea typeface="ＭＳ Ｐゴシック" charset="0"/>
                <a:cs typeface="ＭＳ Ｐゴシック" charset="0"/>
              </a:rPr>
              <a:t>Med Res Rev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  (1994) 14, 591-664	</a:t>
            </a: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r>
              <a:rPr lang="en-US" sz="1600" b="1" dirty="0">
                <a:latin typeface="Arial" charset="0"/>
                <a:ea typeface="ＭＳ Ｐゴシック" charset="0"/>
                <a:cs typeface="ＭＳ Ｐゴシック" charset="0"/>
              </a:rPr>
              <a:t>Current Opinion in Chemical Biology</a:t>
            </a: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endParaRPr lang="en-US" sz="16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r>
              <a:rPr lang="en-US" sz="1600" b="1" dirty="0">
                <a:latin typeface="Arial" charset="0"/>
                <a:ea typeface="ＭＳ Ｐゴシック" charset="0"/>
                <a:cs typeface="ＭＳ Ｐゴシック" charset="0"/>
              </a:rPr>
              <a:t>Cell Biology by the Numbers  	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book.bionumbers.org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344488" eaLnBrk="1" hangingPunct="1">
              <a:lnSpc>
                <a:spcPct val="90000"/>
              </a:lnSpc>
              <a:buFontTx/>
              <a:buNone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FAD193-13CF-C642-95A2-1B92FE4DFDFA}" type="slidenum">
              <a:rPr lang="en-US" sz="1400">
                <a:solidFill>
                  <a:schemeClr val="accent2"/>
                </a:solidFill>
              </a:rPr>
              <a:pPr/>
              <a:t>4</a:t>
            </a:fld>
            <a:endParaRPr lang="en-US" sz="1400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1 •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Crowding &amp; Size-dependent hinderance 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10701338" y="5284789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38916" name="Picture 3" descr="swim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762003"/>
            <a:ext cx="2198688" cy="187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Crowded_Swimming-p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1" y="762000"/>
            <a:ext cx="2955925" cy="18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Rectangle 10"/>
          <p:cNvSpPr>
            <a:spLocks noChangeArrowheads="1"/>
          </p:cNvSpPr>
          <p:nvPr/>
        </p:nvSpPr>
        <p:spPr bwMode="auto">
          <a:xfrm>
            <a:off x="4170363" y="1484784"/>
            <a:ext cx="11039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/>
              <a:t>versus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B08906-5F1E-924D-BADB-4CACFCF48189}"/>
              </a:ext>
            </a:extLst>
          </p:cNvPr>
          <p:cNvSpPr txBox="1"/>
          <p:nvPr/>
        </p:nvSpPr>
        <p:spPr>
          <a:xfrm>
            <a:off x="2438400" y="405516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22673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FAD193-13CF-C642-95A2-1B92FE4DFDFA}" type="slidenum">
              <a:rPr lang="en-US" sz="1400">
                <a:solidFill>
                  <a:schemeClr val="accent2"/>
                </a:solidFill>
              </a:rPr>
              <a:pPr/>
              <a:t>5</a:t>
            </a:fld>
            <a:endParaRPr lang="en-US" sz="1400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1 •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Effects of Crowding: Size-dependent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hinderance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10701338" y="5284789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6D87D8-3E8A-5245-AB88-F4F29D429182}"/>
              </a:ext>
            </a:extLst>
          </p:cNvPr>
          <p:cNvGrpSpPr/>
          <p:nvPr/>
        </p:nvGrpSpPr>
        <p:grpSpPr>
          <a:xfrm>
            <a:off x="-11360" y="821171"/>
            <a:ext cx="9834810" cy="6036829"/>
            <a:chOff x="1999235" y="4906394"/>
            <a:chExt cx="9834810" cy="603682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4509A31-FE1D-7A43-9300-84B64F048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6549" y="4906394"/>
              <a:ext cx="9417496" cy="599197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6764A7F-92EA-FD4A-AB93-97DBE0053DC1}"/>
                </a:ext>
              </a:extLst>
            </p:cNvPr>
            <p:cNvSpPr/>
            <p:nvPr/>
          </p:nvSpPr>
          <p:spPr>
            <a:xfrm>
              <a:off x="1999235" y="10573891"/>
              <a:ext cx="71737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hlinkClick r:id="rId4"/>
                </a:rPr>
                <a:t>http://book.bionumbers.org/</a:t>
              </a:r>
              <a:r>
                <a:rPr lang="en-US" sz="1800" dirty="0"/>
                <a:t> see also Lalwarczk,Bioinformatics,2012</a:t>
              </a:r>
              <a:endParaRPr lang="en-GB" sz="1800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F40B23D-60DF-8F45-9698-E6CE0BAD2E81}"/>
              </a:ext>
            </a:extLst>
          </p:cNvPr>
          <p:cNvSpPr/>
          <p:nvPr/>
        </p:nvSpPr>
        <p:spPr>
          <a:xfrm>
            <a:off x="82550" y="545068"/>
            <a:ext cx="4816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Diffusion in the cytosol vs in water</a:t>
            </a:r>
          </a:p>
        </p:txBody>
      </p:sp>
    </p:spTree>
    <p:extLst>
      <p:ext uri="{BB962C8B-B14F-4D97-AF65-F5344CB8AC3E}">
        <p14:creationId xmlns:p14="http://schemas.microsoft.com/office/powerpoint/2010/main" val="3857318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-72008" y="-228600"/>
            <a:ext cx="10425608" cy="1143000"/>
          </a:xfrm>
        </p:spPr>
        <p:txBody>
          <a:bodyPr/>
          <a:lstStyle/>
          <a:p>
            <a:pPr algn="l" eaLnBrk="1" hangingPunct="1"/>
            <a:r>
              <a:rPr lang="en-GB" sz="3100" dirty="0">
                <a:latin typeface="Arial" charset="0"/>
                <a:ea typeface="ＭＳ Ｐゴシック" charset="0"/>
                <a:cs typeface="ＭＳ Ｐゴシック" charset="0"/>
              </a:rPr>
              <a:t>1 • </a:t>
            </a:r>
            <a:r>
              <a:rPr lang="en-US" sz="3100" dirty="0">
                <a:latin typeface="Arial" charset="0"/>
                <a:ea typeface="ＭＳ Ｐゴシック" charset="0"/>
                <a:cs typeface="ＭＳ Ｐゴシック" charset="0"/>
              </a:rPr>
              <a:t>Effects of Crowding: Excluded volume &amp; confinement</a:t>
            </a:r>
          </a:p>
        </p:txBody>
      </p:sp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554F4A-BC75-E441-80A2-651B671D01F4}" type="slidenum">
              <a:rPr lang="en-US" sz="1400">
                <a:solidFill>
                  <a:schemeClr val="accent2"/>
                </a:solidFill>
              </a:rPr>
              <a:pPr/>
              <a:t>6</a:t>
            </a:fld>
            <a:endParaRPr lang="en-US" sz="1400"/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10701338" y="5284789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620688"/>
            <a:ext cx="9904412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08774CA-A667-A0B4-4E3E-29DD3AAC1402}"/>
              </a:ext>
            </a:extLst>
          </p:cNvPr>
          <p:cNvSpPr/>
          <p:nvPr/>
        </p:nvSpPr>
        <p:spPr bwMode="auto">
          <a:xfrm>
            <a:off x="2936776" y="2924944"/>
            <a:ext cx="288032" cy="288032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915694-7999-ABDF-AD02-C35F3549760B}"/>
              </a:ext>
            </a:extLst>
          </p:cNvPr>
          <p:cNvSpPr/>
          <p:nvPr/>
        </p:nvSpPr>
        <p:spPr bwMode="auto">
          <a:xfrm>
            <a:off x="8481392" y="1772816"/>
            <a:ext cx="288032" cy="28803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74F215-D8A8-F311-8E84-AFC53B069A8B}"/>
              </a:ext>
            </a:extLst>
          </p:cNvPr>
          <p:cNvSpPr/>
          <p:nvPr/>
        </p:nvSpPr>
        <p:spPr bwMode="auto">
          <a:xfrm>
            <a:off x="7977336" y="2492896"/>
            <a:ext cx="720080" cy="72008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1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1 •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Effects of Crowding: Effective concentrations </a:t>
            </a:r>
          </a:p>
        </p:txBody>
      </p:sp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0AF48D-EEE3-F84E-92F3-96F1993D8ECA}" type="slidenum">
              <a:rPr lang="en-US" sz="1400">
                <a:solidFill>
                  <a:schemeClr val="accent2"/>
                </a:solidFill>
              </a:rPr>
              <a:pPr/>
              <a:t>7</a:t>
            </a:fld>
            <a:endParaRPr lang="en-US" sz="1400" dirty="0"/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10701338" y="5284789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40965" name="Rectangle 7"/>
          <p:cNvSpPr>
            <a:spLocks noChangeArrowheads="1"/>
          </p:cNvSpPr>
          <p:nvPr/>
        </p:nvSpPr>
        <p:spPr bwMode="auto">
          <a:xfrm>
            <a:off x="0" y="685800"/>
            <a:ext cx="1014733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/>
              <a:t>Molar concentrations [</a:t>
            </a:r>
            <a:r>
              <a:rPr lang="en-US" sz="2000" b="1" i="1" dirty="0"/>
              <a:t>A</a:t>
            </a:r>
            <a:r>
              <a:rPr lang="en-US" sz="2000" dirty="0"/>
              <a:t>] are multiplied by an </a:t>
            </a:r>
            <a:r>
              <a:rPr lang="en-US" sz="2000" b="1" i="1" dirty="0">
                <a:solidFill>
                  <a:srgbClr val="FF0000"/>
                </a:solidFill>
              </a:rPr>
              <a:t>activity coefficient </a:t>
            </a:r>
            <a:r>
              <a:rPr lang="en-US" b="1" i="1" dirty="0">
                <a:solidFill>
                  <a:srgbClr val="FF0000"/>
                </a:solidFill>
                <a:latin typeface="Times" charset="0"/>
                <a:cs typeface="Times" charset="0"/>
              </a:rPr>
              <a:t>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which depends on </a:t>
            </a:r>
          </a:p>
          <a:p>
            <a:pPr>
              <a:lnSpc>
                <a:spcPts val="2800"/>
              </a:lnSpc>
            </a:pPr>
            <a:r>
              <a:rPr lang="en-US" sz="2000" dirty="0"/>
              <a:t>	</a:t>
            </a:r>
            <a:r>
              <a:rPr lang="en-US" sz="2000" i="1" dirty="0" err="1"/>
              <a:t>i</a:t>
            </a:r>
            <a:r>
              <a:rPr lang="en-US" sz="2000" i="1" dirty="0"/>
              <a:t>)</a:t>
            </a:r>
            <a:r>
              <a:rPr lang="en-US" sz="2000" dirty="0"/>
              <a:t> total solute concentration   	and   	 </a:t>
            </a:r>
            <a:r>
              <a:rPr lang="en-US" sz="2000" i="1" dirty="0"/>
              <a:t>ii) </a:t>
            </a:r>
            <a:r>
              <a:rPr lang="en-US" sz="2000" dirty="0"/>
              <a:t>molecular size of </a:t>
            </a:r>
            <a:r>
              <a:rPr lang="en-US" sz="2000" b="1" i="1" dirty="0"/>
              <a:t>A</a:t>
            </a:r>
          </a:p>
          <a:p>
            <a:pPr>
              <a:lnSpc>
                <a:spcPts val="2800"/>
              </a:lnSpc>
            </a:pPr>
            <a:r>
              <a:rPr lang="en-US" sz="2000" dirty="0"/>
              <a:t>	• Hemoglobin in water		     • Molecules in 300 g/l hemoglobin solution </a:t>
            </a:r>
          </a:p>
          <a:p>
            <a:r>
              <a:rPr lang="en-US" sz="2000" dirty="0"/>
              <a:t>						</a:t>
            </a:r>
          </a:p>
          <a:p>
            <a:r>
              <a:rPr lang="en-US" sz="2000" dirty="0"/>
              <a:t>	</a:t>
            </a:r>
          </a:p>
        </p:txBody>
      </p:sp>
      <p:pic>
        <p:nvPicPr>
          <p:cNvPr id="4096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426"/>
            <a:ext cx="487045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12"/>
          <p:cNvSpPr>
            <a:spLocks noChangeArrowheads="1"/>
          </p:cNvSpPr>
          <p:nvPr/>
        </p:nvSpPr>
        <p:spPr bwMode="auto">
          <a:xfrm>
            <a:off x="1073151" y="5842001"/>
            <a:ext cx="318228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at low conc.	    </a:t>
            </a:r>
            <a:r>
              <a:rPr lang="en-US" b="1" i="1" dirty="0">
                <a:latin typeface="Times" charset="0"/>
                <a:cs typeface="Times" charset="0"/>
              </a:rPr>
              <a:t>a</a:t>
            </a:r>
            <a:r>
              <a:rPr lang="en-US" sz="2000" dirty="0">
                <a:cs typeface="Times" charset="0"/>
              </a:rPr>
              <a:t> = 1</a:t>
            </a:r>
          </a:p>
          <a:p>
            <a:r>
              <a:rPr lang="en-US" sz="2000" dirty="0">
                <a:cs typeface="Times" charset="0"/>
              </a:rPr>
              <a:t>in a blood cell        </a:t>
            </a:r>
            <a:r>
              <a:rPr lang="en-US" b="1" i="1" dirty="0">
                <a:latin typeface="Times" charset="0"/>
                <a:cs typeface="Times" charset="0"/>
              </a:rPr>
              <a:t>a</a:t>
            </a:r>
            <a:r>
              <a:rPr lang="en-US" sz="2000" dirty="0">
                <a:cs typeface="Times" charset="0"/>
              </a:rPr>
              <a:t> ≈ 100</a:t>
            </a:r>
          </a:p>
          <a:p>
            <a:endParaRPr lang="en-GB" sz="2000" dirty="0">
              <a:cs typeface="Times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93A867-6888-4CE2-AEFC-F2C53BB6C005}"/>
              </a:ext>
            </a:extLst>
          </p:cNvPr>
          <p:cNvGrpSpPr/>
          <p:nvPr/>
        </p:nvGrpSpPr>
        <p:grpSpPr>
          <a:xfrm>
            <a:off x="4953000" y="1993900"/>
            <a:ext cx="4953000" cy="4986338"/>
            <a:chOff x="4953000" y="1993900"/>
            <a:chExt cx="4953000" cy="4986338"/>
          </a:xfrm>
        </p:grpSpPr>
        <p:pic>
          <p:nvPicPr>
            <p:cNvPr id="40964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993900"/>
              <a:ext cx="4856163" cy="372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8" name="Rectangle 13"/>
            <p:cNvSpPr>
              <a:spLocks noChangeArrowheads="1"/>
            </p:cNvSpPr>
            <p:nvPr/>
          </p:nvSpPr>
          <p:spPr bwMode="auto">
            <a:xfrm>
              <a:off x="6116638" y="5842000"/>
              <a:ext cx="3789362" cy="113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/>
                <a:t>at low MW	</a:t>
              </a:r>
              <a:r>
                <a:rPr lang="en-US" b="1" i="1" dirty="0">
                  <a:latin typeface="Times" charset="0"/>
                  <a:cs typeface="Times" charset="0"/>
                </a:rPr>
                <a:t>a</a:t>
              </a:r>
              <a:r>
                <a:rPr lang="en-US" sz="2000" dirty="0">
                  <a:cs typeface="Times" charset="0"/>
                </a:rPr>
                <a:t> = 1</a:t>
              </a:r>
            </a:p>
            <a:p>
              <a:r>
                <a:rPr lang="en-US" sz="2000" dirty="0">
                  <a:cs typeface="Times" charset="0"/>
                </a:rPr>
                <a:t>at high MW 	</a:t>
              </a:r>
              <a:r>
                <a:rPr lang="en-US" b="1" i="1" dirty="0">
                  <a:latin typeface="Times" charset="0"/>
                  <a:cs typeface="Times" charset="0"/>
                </a:rPr>
                <a:t>a</a:t>
              </a:r>
              <a:r>
                <a:rPr lang="en-US" sz="2000" dirty="0">
                  <a:cs typeface="Times" charset="0"/>
                </a:rPr>
                <a:t> “explodes”</a:t>
              </a:r>
            </a:p>
            <a:p>
              <a:endParaRPr lang="en-GB" sz="2000" dirty="0">
                <a:cs typeface="Times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48BC6FD-F8AB-D79C-BD25-E3D94E81CB20}"/>
              </a:ext>
            </a:extLst>
          </p:cNvPr>
          <p:cNvSpPr/>
          <p:nvPr/>
        </p:nvSpPr>
        <p:spPr bwMode="auto">
          <a:xfrm>
            <a:off x="560512" y="1123182"/>
            <a:ext cx="4309938" cy="56181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4E9C2-9813-5631-AD55-45D93B9C45B3}"/>
              </a:ext>
            </a:extLst>
          </p:cNvPr>
          <p:cNvSpPr/>
          <p:nvPr/>
        </p:nvSpPr>
        <p:spPr bwMode="auto">
          <a:xfrm>
            <a:off x="4870450" y="1143000"/>
            <a:ext cx="4822577" cy="55263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008109-0F4D-CB4C-8854-9558F55A7536}" type="slidenum">
              <a:rPr lang="en-US" sz="1400">
                <a:solidFill>
                  <a:schemeClr val="accent2"/>
                </a:solidFill>
              </a:rPr>
              <a:pPr/>
              <a:t>8</a:t>
            </a:fld>
            <a:endParaRPr lang="en-US" sz="140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1 •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Effects of Crowding: Chemical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equilibria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10701338" y="5284789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165100" y="609600"/>
            <a:ext cx="946842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/>
              <a:t>Imagine an oligomerization reaction:</a:t>
            </a:r>
          </a:p>
          <a:p>
            <a:endParaRPr lang="en-US" sz="2000" dirty="0"/>
          </a:p>
          <a:p>
            <a:pPr>
              <a:spcAft>
                <a:spcPts val="1200"/>
              </a:spcAft>
            </a:pPr>
            <a:endParaRPr lang="en-US" sz="2000" dirty="0"/>
          </a:p>
          <a:p>
            <a:r>
              <a:rPr lang="en-US" sz="2000" dirty="0"/>
              <a:t>characterized by a dissociation constant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Under non-ideal conditions the concentrations of each species has to be multiplied by a correction factor - the activity constant </a:t>
            </a:r>
            <a:r>
              <a:rPr lang="en-US" b="1" i="1" dirty="0">
                <a:latin typeface="Times" charset="0"/>
                <a:cs typeface="Times" charset="0"/>
              </a:rPr>
              <a:t>a</a:t>
            </a:r>
          </a:p>
          <a:p>
            <a:endParaRPr lang="en-US" b="1" i="1" dirty="0">
              <a:latin typeface="Times" charset="0"/>
              <a:cs typeface="Times" charset="0"/>
            </a:endParaRPr>
          </a:p>
          <a:p>
            <a:endParaRPr lang="en-US" sz="800" b="1" i="1" dirty="0">
              <a:latin typeface="Times" charset="0"/>
              <a:cs typeface="Times" charset="0"/>
            </a:endParaRPr>
          </a:p>
          <a:p>
            <a:r>
              <a:rPr lang="en-US" sz="2000" dirty="0">
                <a:cs typeface="Times" charset="0"/>
              </a:rPr>
              <a:t>if </a:t>
            </a:r>
            <a:r>
              <a:rPr lang="en-US" sz="2000" b="1" i="1" dirty="0">
                <a:cs typeface="Times" charset="0"/>
              </a:rPr>
              <a:t>n</a:t>
            </a:r>
            <a:r>
              <a:rPr lang="en-US" sz="2000" dirty="0">
                <a:cs typeface="Times" charset="0"/>
              </a:rPr>
              <a:t> is small then </a:t>
            </a:r>
            <a:r>
              <a:rPr lang="en-US" b="1" i="1" dirty="0">
                <a:latin typeface="Times" charset="0"/>
                <a:cs typeface="Times" charset="0"/>
              </a:rPr>
              <a:t>a</a:t>
            </a:r>
            <a:r>
              <a:rPr lang="en-US" sz="2000" b="1" i="1" dirty="0">
                <a:latin typeface="Times" charset="0"/>
                <a:cs typeface="Times" charset="0"/>
              </a:rPr>
              <a:t> </a:t>
            </a:r>
            <a:r>
              <a:rPr lang="en-US" sz="2000" baseline="-25000" dirty="0">
                <a:cs typeface="Times" charset="0"/>
              </a:rPr>
              <a:t>A</a:t>
            </a:r>
            <a:r>
              <a:rPr lang="en-US" sz="2000" dirty="0">
                <a:cs typeface="Times" charset="0"/>
              </a:rPr>
              <a:t> ~ </a:t>
            </a:r>
            <a:r>
              <a:rPr lang="en-US" b="1" i="1" dirty="0">
                <a:latin typeface="Times" charset="0"/>
                <a:cs typeface="Times" charset="0"/>
              </a:rPr>
              <a:t>a</a:t>
            </a:r>
            <a:r>
              <a:rPr lang="en-US" sz="2000" b="1" i="1" dirty="0">
                <a:latin typeface="Times" charset="0"/>
                <a:cs typeface="Times" charset="0"/>
              </a:rPr>
              <a:t> </a:t>
            </a:r>
            <a:r>
              <a:rPr lang="en-US" sz="2000" baseline="-25000" dirty="0">
                <a:cs typeface="Times" charset="0"/>
              </a:rPr>
              <a:t>An</a:t>
            </a:r>
          </a:p>
          <a:p>
            <a:endParaRPr lang="en-US" sz="2000" dirty="0">
              <a:cs typeface="Times" charset="0"/>
            </a:endParaRPr>
          </a:p>
          <a:p>
            <a:endParaRPr lang="en-US" sz="2000" dirty="0">
              <a:cs typeface="Times" charset="0"/>
            </a:endParaRPr>
          </a:p>
          <a:p>
            <a:endParaRPr lang="en-GB" sz="2000" dirty="0">
              <a:cs typeface="Times" charset="0"/>
            </a:endParaRPr>
          </a:p>
          <a:p>
            <a:endParaRPr lang="en-GB" sz="2000" dirty="0">
              <a:cs typeface="Times" charset="0"/>
            </a:endParaRPr>
          </a:p>
          <a:p>
            <a:r>
              <a:rPr lang="en-GB" sz="2000" dirty="0">
                <a:cs typeface="Times" charset="0"/>
              </a:rPr>
              <a:t>	=&gt; Oligomerisation is </a:t>
            </a:r>
            <a:r>
              <a:rPr lang="en-GB" sz="2000" b="1" dirty="0">
                <a:cs typeface="Times" charset="0"/>
              </a:rPr>
              <a:t>very strongly </a:t>
            </a:r>
            <a:r>
              <a:rPr lang="en-GB" sz="2000" dirty="0">
                <a:cs typeface="Times" charset="0"/>
              </a:rPr>
              <a:t>favoured under crowded conditions</a:t>
            </a:r>
          </a:p>
        </p:txBody>
      </p:sp>
      <p:pic>
        <p:nvPicPr>
          <p:cNvPr id="3994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692696"/>
            <a:ext cx="2143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1629544"/>
            <a:ext cx="19065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692486"/>
              </p:ext>
            </p:extLst>
          </p:nvPr>
        </p:nvGraphicFramePr>
        <p:xfrm>
          <a:off x="3728864" y="4149080"/>
          <a:ext cx="4104456" cy="1136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1000" imgH="457200" progId="Equation.DSMT4">
                  <p:embed/>
                </p:oleObj>
              </mc:Choice>
              <mc:Fallback>
                <p:oleObj name="Equation" r:id="rId5" imgW="1651000" imgH="4572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28864" y="4149080"/>
                        <a:ext cx="4104456" cy="1136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CEECD3C-1243-478B-AC7C-C526B4D666B3}"/>
              </a:ext>
            </a:extLst>
          </p:cNvPr>
          <p:cNvSpPr/>
          <p:nvPr/>
        </p:nvSpPr>
        <p:spPr bwMode="auto">
          <a:xfrm>
            <a:off x="165100" y="3212976"/>
            <a:ext cx="9658350" cy="22322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FC1FFF-1803-46FE-9434-0C828244BA10}"/>
              </a:ext>
            </a:extLst>
          </p:cNvPr>
          <p:cNvSpPr/>
          <p:nvPr/>
        </p:nvSpPr>
        <p:spPr bwMode="auto">
          <a:xfrm>
            <a:off x="692113" y="6036131"/>
            <a:ext cx="9131337" cy="22322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2963C9-ABDD-474A-8B4D-A4B633595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784" y="1044060"/>
            <a:ext cx="1440160" cy="2168916"/>
          </a:xfrm>
          <a:prstGeom prst="rect">
            <a:avLst/>
          </a:prstGeom>
        </p:spPr>
      </p:pic>
      <p:sp>
        <p:nvSpPr>
          <p:cNvPr id="266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9EFEDB-4D9B-7C46-B879-01950ABBE0E1}" type="slidenum">
              <a:rPr lang="en-US" sz="1400">
                <a:solidFill>
                  <a:schemeClr val="accent2"/>
                </a:solidFill>
              </a:rPr>
              <a:pPr/>
              <a:t>9</a:t>
            </a:fld>
            <a:endParaRPr lang="en-US" sz="140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dirty="0">
                <a:latin typeface="Arial" charset="0"/>
                <a:ea typeface="ＭＳ Ｐゴシック" charset="0"/>
                <a:cs typeface="ＭＳ Ｐゴシック" charset="0"/>
              </a:rPr>
              <a:t>2 • Quantities in biology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15889" y="3573463"/>
            <a:ext cx="9907587" cy="35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381000"/>
            <a:r>
              <a:rPr lang="en-US" sz="2000" dirty="0"/>
              <a:t>• Consequence of scale on the </a:t>
            </a:r>
            <a:r>
              <a:rPr lang="en-US" sz="2000" b="1" i="1" dirty="0"/>
              <a:t>number of molecules </a:t>
            </a:r>
            <a:r>
              <a:rPr lang="en-US" sz="2000" dirty="0"/>
              <a:t>present</a:t>
            </a:r>
          </a:p>
          <a:p>
            <a:pPr defTabSz="381000"/>
            <a:endParaRPr lang="en-US" sz="2000" dirty="0"/>
          </a:p>
          <a:p>
            <a:pPr defTabSz="381000"/>
            <a:r>
              <a:rPr lang="en-US" sz="2000" b="1" dirty="0"/>
              <a:t>									Macroscopic			</a:t>
            </a:r>
            <a:r>
              <a:rPr lang="fr-CH" altLang="ja-JP" sz="2000" b="1" dirty="0"/>
              <a:t>Cellular</a:t>
            </a:r>
          </a:p>
          <a:p>
            <a:pPr defTabSz="381000"/>
            <a:endParaRPr lang="en-US" sz="2000" dirty="0"/>
          </a:p>
          <a:p>
            <a:pPr defTabSz="381000">
              <a:lnSpc>
                <a:spcPts val="2400"/>
              </a:lnSpc>
              <a:spcAft>
                <a:spcPts val="600"/>
              </a:spcAft>
            </a:pPr>
            <a:r>
              <a:rPr lang="en-US" sz="2000" dirty="0"/>
              <a:t>Salts				100 </a:t>
            </a:r>
            <a:r>
              <a:rPr lang="en-US" sz="2000" dirty="0" err="1"/>
              <a:t>mM</a:t>
            </a:r>
            <a:r>
              <a:rPr lang="en-US" sz="2000" dirty="0"/>
              <a:t>			10</a:t>
            </a:r>
            <a:r>
              <a:rPr lang="en-US" sz="2000" baseline="30000" dirty="0"/>
              <a:t>23</a:t>
            </a:r>
            <a:r>
              <a:rPr lang="en-US" sz="2000" dirty="0"/>
              <a:t> </a:t>
            </a:r>
            <a:r>
              <a:rPr lang="en-US" sz="2000" baseline="30000" dirty="0"/>
              <a:t>						</a:t>
            </a:r>
            <a:r>
              <a:rPr lang="en-US" sz="2000" dirty="0"/>
              <a:t>10</a:t>
            </a:r>
            <a:r>
              <a:rPr lang="en-US" sz="2000" baseline="30000" dirty="0"/>
              <a:t>8</a:t>
            </a:r>
          </a:p>
          <a:p>
            <a:pPr defTabSz="381000">
              <a:lnSpc>
                <a:spcPts val="2400"/>
              </a:lnSpc>
              <a:spcAft>
                <a:spcPts val="600"/>
              </a:spcAft>
            </a:pPr>
            <a:r>
              <a:rPr lang="en-US" sz="2000" dirty="0">
                <a:cs typeface="Symbol" charset="0"/>
              </a:rPr>
              <a:t>Synaptic </a:t>
            </a:r>
          </a:p>
          <a:p>
            <a:pPr defTabSz="381000">
              <a:lnSpc>
                <a:spcPts val="2400"/>
              </a:lnSpc>
              <a:spcAft>
                <a:spcPts val="600"/>
              </a:spcAft>
            </a:pPr>
            <a:r>
              <a:rPr lang="en-US" sz="2000" dirty="0"/>
              <a:t>  transmitter			1 mM			</a:t>
            </a:r>
            <a:r>
              <a:rPr lang="en-US" sz="2000" dirty="0">
                <a:cs typeface="Symbol" charset="0"/>
              </a:rPr>
              <a:t>10</a:t>
            </a:r>
            <a:r>
              <a:rPr lang="en-US" sz="2000" baseline="30000" dirty="0">
                <a:cs typeface="Symbol" charset="0"/>
              </a:rPr>
              <a:t>21</a:t>
            </a:r>
            <a:r>
              <a:rPr lang="en-US" sz="2000" dirty="0">
                <a:cs typeface="Symbol" charset="0"/>
              </a:rPr>
              <a:t> </a:t>
            </a:r>
            <a:r>
              <a:rPr lang="en-US" sz="2000" baseline="30000" dirty="0">
                <a:cs typeface="Symbol" charset="0"/>
              </a:rPr>
              <a:t>						</a:t>
            </a:r>
            <a:r>
              <a:rPr lang="en-US" sz="2000" dirty="0"/>
              <a:t>10</a:t>
            </a:r>
            <a:r>
              <a:rPr lang="en-US" sz="2000" baseline="30000" dirty="0"/>
              <a:t>6</a:t>
            </a:r>
            <a:endParaRPr lang="en-US" altLang="ja-JP" sz="2000" dirty="0">
              <a:cs typeface="Symbol" charset="0"/>
            </a:endParaRPr>
          </a:p>
          <a:p>
            <a:pPr defTabSz="381000">
              <a:lnSpc>
                <a:spcPts val="2400"/>
              </a:lnSpc>
              <a:spcAft>
                <a:spcPts val="600"/>
              </a:spcAft>
            </a:pPr>
            <a:endParaRPr lang="en-US" altLang="ja-JP" sz="2000" dirty="0">
              <a:cs typeface="Symbol" charset="0"/>
            </a:endParaRPr>
          </a:p>
          <a:p>
            <a:pPr defTabSz="381000">
              <a:lnSpc>
                <a:spcPts val="2400"/>
              </a:lnSpc>
              <a:spcAft>
                <a:spcPts val="600"/>
              </a:spcAft>
            </a:pPr>
            <a:r>
              <a:rPr lang="en-US" sz="2000" dirty="0">
                <a:cs typeface="Symbol" charset="0"/>
              </a:rPr>
              <a:t>Hormone				1 </a:t>
            </a:r>
            <a:r>
              <a:rPr lang="en-US" sz="2000" dirty="0" err="1">
                <a:cs typeface="Symbol" charset="0"/>
              </a:rPr>
              <a:t>nM</a:t>
            </a:r>
            <a:r>
              <a:rPr lang="en-US" sz="2000" dirty="0">
                <a:cs typeface="Symbol" charset="0"/>
              </a:rPr>
              <a:t>			10</a:t>
            </a:r>
            <a:r>
              <a:rPr lang="en-US" sz="2000" baseline="30000" dirty="0">
                <a:cs typeface="Symbol" charset="0"/>
              </a:rPr>
              <a:t>15</a:t>
            </a:r>
            <a:r>
              <a:rPr lang="en-US" sz="2000" dirty="0">
                <a:cs typeface="Symbol" charset="0"/>
              </a:rPr>
              <a:t> </a:t>
            </a:r>
            <a:r>
              <a:rPr lang="en-US" sz="2000" baseline="30000" dirty="0">
                <a:cs typeface="Symbol" charset="0"/>
              </a:rPr>
              <a:t>					 	   </a:t>
            </a:r>
            <a:r>
              <a:rPr lang="en-US" sz="2000" dirty="0"/>
              <a:t>1</a:t>
            </a:r>
            <a:endParaRPr lang="en-US" sz="2000" baseline="30000" dirty="0">
              <a:cs typeface="Symbol" charset="0"/>
            </a:endParaRPr>
          </a:p>
          <a:p>
            <a:pPr defTabSz="381000">
              <a:lnSpc>
                <a:spcPts val="2400"/>
              </a:lnSpc>
            </a:pPr>
            <a:r>
              <a:rPr lang="en-US" sz="2000" baseline="30000" dirty="0">
                <a:cs typeface="Symbol" charset="0"/>
              </a:rPr>
              <a:t>	 			</a:t>
            </a:r>
            <a:endParaRPr lang="en-US" sz="2000" dirty="0">
              <a:cs typeface="Symbol" charset="0"/>
            </a:endParaRPr>
          </a:p>
        </p:txBody>
      </p:sp>
      <p:pic>
        <p:nvPicPr>
          <p:cNvPr id="2662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96" y="1196752"/>
            <a:ext cx="1973264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3"/>
          <p:cNvSpPr>
            <a:spLocks noChangeArrowheads="1"/>
          </p:cNvSpPr>
          <p:nvPr/>
        </p:nvSpPr>
        <p:spPr bwMode="auto">
          <a:xfrm>
            <a:off x="30163" y="692152"/>
            <a:ext cx="93281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381000"/>
            <a:r>
              <a:rPr lang="en-US" sz="2000" b="1" dirty="0"/>
              <a:t>				Macroscopic world					</a:t>
            </a:r>
            <a:r>
              <a:rPr lang="fr-CH" altLang="ja-JP" sz="2000" b="1" dirty="0"/>
              <a:t>Cellular world</a:t>
            </a:r>
            <a:endParaRPr lang="en-US" altLang="ja-JP" sz="2000" dirty="0"/>
          </a:p>
          <a:p>
            <a:pPr defTabSz="381000"/>
            <a:r>
              <a:rPr lang="en-US" sz="2000" dirty="0"/>
              <a:t>	</a:t>
            </a:r>
          </a:p>
          <a:p>
            <a:pPr defTabSz="381000"/>
            <a:r>
              <a:rPr lang="en-US" sz="2000" dirty="0"/>
              <a:t>Length		1 decimeter  								1 </a:t>
            </a:r>
            <a:r>
              <a:rPr lang="en-US" sz="2000" dirty="0">
                <a:latin typeface="Symbol" charset="0"/>
              </a:rPr>
              <a:t>m</a:t>
            </a:r>
            <a:r>
              <a:rPr lang="en-US" sz="2000" dirty="0">
                <a:cs typeface="Symbol" charset="0"/>
              </a:rPr>
              <a:t>m</a:t>
            </a:r>
          </a:p>
          <a:p>
            <a:pPr defTabSz="381000"/>
            <a:r>
              <a:rPr lang="en-US" sz="2000" dirty="0">
                <a:cs typeface="Symbol" charset="0"/>
              </a:rPr>
              <a:t> </a:t>
            </a:r>
          </a:p>
          <a:p>
            <a:pPr defTabSz="381000"/>
            <a:endParaRPr lang="en-US" sz="2000" dirty="0">
              <a:cs typeface="Symbol" charset="0"/>
            </a:endParaRPr>
          </a:p>
          <a:p>
            <a:pPr defTabSz="381000"/>
            <a:r>
              <a:rPr lang="en-US" sz="2000" dirty="0">
                <a:cs typeface="Symbol" charset="0"/>
              </a:rPr>
              <a:t>Volume		1 liter										10</a:t>
            </a:r>
            <a:r>
              <a:rPr lang="en-US" sz="2000" baseline="30000" dirty="0">
                <a:cs typeface="Symbol" charset="0"/>
              </a:rPr>
              <a:t>-15 </a:t>
            </a:r>
            <a:r>
              <a:rPr lang="en-US" sz="2000" dirty="0">
                <a:cs typeface="Symbol" charset="0"/>
              </a:rPr>
              <a:t>liter</a:t>
            </a:r>
          </a:p>
          <a:p>
            <a:pPr defTabSz="381000"/>
            <a:r>
              <a:rPr lang="en-US" sz="2000" dirty="0">
                <a:cs typeface="Symbol" charset="0"/>
              </a:rPr>
              <a:t>														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2C61C0-1A44-0DFB-0F17-131FBB8DF245}"/>
              </a:ext>
            </a:extLst>
          </p:cNvPr>
          <p:cNvSpPr/>
          <p:nvPr/>
        </p:nvSpPr>
        <p:spPr bwMode="auto">
          <a:xfrm>
            <a:off x="272480" y="4175369"/>
            <a:ext cx="45719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2549</Words>
  <Application>Microsoft Office PowerPoint</Application>
  <PresentationFormat>A4 Paper (210x297 mm)</PresentationFormat>
  <Paragraphs>528</Paragraphs>
  <Slides>38</Slides>
  <Notes>36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Corbel</vt:lpstr>
      <vt:lpstr>Geneva</vt:lpstr>
      <vt:lpstr>Symbol</vt:lpstr>
      <vt:lpstr>Times</vt:lpstr>
      <vt:lpstr>Blank Presentation</vt:lpstr>
      <vt:lpstr>Equation</vt:lpstr>
      <vt:lpstr>PowerPoint Presentation</vt:lpstr>
      <vt:lpstr>Introdudtion</vt:lpstr>
      <vt:lpstr>1 • Cells - Very complicated conditions</vt:lpstr>
      <vt:lpstr>1 •  Crowding &amp; Size-dependent hinderance </vt:lpstr>
      <vt:lpstr>1 • Effects of Crowding: Size-dependent hinderance </vt:lpstr>
      <vt:lpstr>1 • Effects of Crowding: Excluded volume &amp; confinement</vt:lpstr>
      <vt:lpstr>1 • Effects of Crowding: Effective concentrations </vt:lpstr>
      <vt:lpstr>1 • Effects of Crowding: Chemical equilibria</vt:lpstr>
      <vt:lpstr>2 • Quantities in biology</vt:lpstr>
      <vt:lpstr>2 • Poisson distribution: To be or not to be</vt:lpstr>
      <vt:lpstr>2 • Small numbers reveal individual molecular characters</vt:lpstr>
      <vt:lpstr>2 • Small vs big numbers</vt:lpstr>
      <vt:lpstr>2 • The “n” in biology </vt:lpstr>
      <vt:lpstr>3 • Finding a needle in a haystack </vt:lpstr>
      <vt:lpstr>3 • How to label your Protein - of - Interest “poi” ? </vt:lpstr>
      <vt:lpstr>3 • Fluorescent proteins as label  </vt:lpstr>
      <vt:lpstr>3 • Self-labelling fusion tags</vt:lpstr>
      <vt:lpstr>3 • A fluorescent protein-chromophore as label  </vt:lpstr>
      <vt:lpstr>3 • Non-natural amino acids</vt:lpstr>
      <vt:lpstr>3 • Non-natural amino acids</vt:lpstr>
      <vt:lpstr>3 • Small interacting molecules</vt:lpstr>
      <vt:lpstr>3 • Labelling with organic dyes - Which one ?</vt:lpstr>
      <vt:lpstr>4 • Molecular interactions - Biological networks</vt:lpstr>
      <vt:lpstr>4 • Biological networks – Reversible molecular interactions</vt:lpstr>
      <vt:lpstr>4 • Proteins - Modular assembly of functional domains</vt:lpstr>
      <vt:lpstr>4 • Phospho-tyrosine signalling </vt:lpstr>
      <vt:lpstr>4 • Space &amp; time in signalling: A thought experiment</vt:lpstr>
      <vt:lpstr>4 • Imaging tyrosine phosphorylation in vivo</vt:lpstr>
      <vt:lpstr>4 • Scaffolds facilitate molecular encounters</vt:lpstr>
      <vt:lpstr>4 • Space &amp; time in signalling: A cellular mechanism</vt:lpstr>
      <vt:lpstr>4 • Effective molarity</vt:lpstr>
      <vt:lpstr>4 • Effective molarity</vt:lpstr>
      <vt:lpstr>5 • Sensors based on fluorescent proteins and molecular interaction</vt:lpstr>
      <vt:lpstr>5 • Snif-it’s for drug monitoring : LUCID’s</vt:lpstr>
      <vt:lpstr>5 • Sensors</vt:lpstr>
      <vt:lpstr>5 • Nanopore sequencing : From dream to reality</vt:lpstr>
      <vt:lpstr>5 • Nanopore sequencing : From dream to reality</vt:lpstr>
      <vt:lpstr>Reviews</vt:lpstr>
    </vt:vector>
  </TitlesOfParts>
  <Company>EPFL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biophysics for micro-system design  Learning from nature the future of nanobiotechnology</dc:title>
  <dc:creator>Ruud ICMB</dc:creator>
  <cp:lastModifiedBy>Ruud Hovius</cp:lastModifiedBy>
  <cp:revision>1012</cp:revision>
  <cp:lastPrinted>2024-09-07T14:35:40Z</cp:lastPrinted>
  <dcterms:created xsi:type="dcterms:W3CDTF">2010-08-25T05:21:59Z</dcterms:created>
  <dcterms:modified xsi:type="dcterms:W3CDTF">2024-09-08T09:11:06Z</dcterms:modified>
</cp:coreProperties>
</file>