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Lst>
  <p:sldSz cx="12192000" cy="6858000"/>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sgmaM94G0MfuUM0BG1Nkx+0E/+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a Di Giulio" initials="" lastIdx="5" clrIdx="0"/>
  <p:cmAuthor id="1" name="Khosiyat Makhmudova"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B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snapToGrid="0">
      <p:cViewPr varScale="1">
        <p:scale>
          <a:sx n="90" d="100"/>
          <a:sy n="90" d="100"/>
        </p:scale>
        <p:origin x="23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Would you use this app?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pieChart>
        <c:varyColors val="1"/>
        <c:ser>
          <c:idx val="0"/>
          <c:order val="0"/>
          <c:tx>
            <c:strRef>
              <c:f>Sheet1!$B$1</c:f>
              <c:strCache>
                <c:ptCount val="1"/>
                <c:pt idx="0">
                  <c:v>Sales</c:v>
                </c:pt>
              </c:strCache>
            </c:strRef>
          </c:tx>
          <c:dPt>
            <c:idx val="0"/>
            <c:bubble3D val="0"/>
            <c:spPr>
              <a:solidFill>
                <a:srgbClr val="58BDDB"/>
              </a:solidFill>
              <a:ln w="19050">
                <a:solidFill>
                  <a:schemeClr val="lt1"/>
                </a:solidFill>
              </a:ln>
              <a:effectLst/>
            </c:spPr>
            <c:extLst>
              <c:ext xmlns:c16="http://schemas.microsoft.com/office/drawing/2014/chart" uri="{C3380CC4-5D6E-409C-BE32-E72D297353CC}">
                <c16:uniqueId val="{00000001-49FA-AD49-B68C-AB765E6BA823}"/>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2-49FA-AD49-B68C-AB765E6BA823}"/>
              </c:ext>
            </c:extLst>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cat>
            <c:strRef>
              <c:f>Sheet1!$A$2:$A$5</c:f>
              <c:strCache>
                <c:ptCount val="2"/>
                <c:pt idx="0">
                  <c:v>Yes, I would definitely use it </c:v>
                </c:pt>
                <c:pt idx="1">
                  <c:v>I don't think it is useful</c:v>
                </c:pt>
              </c:strCache>
            </c:strRef>
          </c:cat>
          <c:val>
            <c:numRef>
              <c:f>Sheet1!$B$2:$B$5</c:f>
              <c:numCache>
                <c:formatCode>General</c:formatCode>
                <c:ptCount val="4"/>
                <c:pt idx="0">
                  <c:v>9</c:v>
                </c:pt>
                <c:pt idx="1">
                  <c:v>1</c:v>
                </c:pt>
              </c:numCache>
            </c:numRef>
          </c:val>
          <c:extLst>
            <c:ext xmlns:c16="http://schemas.microsoft.com/office/drawing/2014/chart" uri="{C3380CC4-5D6E-409C-BE32-E72D297353CC}">
              <c16:uniqueId val="{00000000-49FA-AD49-B68C-AB765E6BA82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12-19T19:05:26.354" idx="1">
    <p:pos x="6000" y="100"/>
    <p:text>Some alternative slogans:
"Your pregnancy your way"
"Nurturing every moment, every step"
Feel free to add your suggestions!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uBDp04"/>
      </p:ext>
    </p:extLst>
  </p:cm>
  <p:cm authorId="0" dt="2023-12-20T20:29:39.668" idx="1">
    <p:pos x="6000" y="0"/>
    <p:text>I changed the title just because was too restricted to pregnancy, but as we discussed there is lot more in the app (:
(Tried to make the first slide pretty with low success, feel free to change it)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xG_l0Q"/>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12-20T21:04:02.191" idx="2">
    <p:pos x="6000" y="0"/>
    <p:text>Just compacted our statistics in 2 slides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ys2e6Q"/>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3-12-20T20:49:39.012" idx="3">
    <p:pos x="6000" y="0"/>
    <p:text>I think these problems are enough to introduce our app, but if you have more in mind, please add them in the list! Also, I put a picture of a real person just to make this funky idea more real</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ys2e6E"/>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3-12-20T20:31:07.659" idx="4">
    <p:pos x="6000" y="0"/>
    <p:text>Instead of reporting a complete business plan, we could present a SWOT analysis, which is a sort of executive summary of a business plan. We can present it in 2-3 min.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ys2e54"/>
      </p:ext>
    </p:extLst>
  </p:cm>
  <p:cm authorId="1" dt="2023-12-20T20:31:07.659" idx="2">
    <p:pos x="6000" y="0"/>
    <p:text>I love it. Looks profesh</p:text>
    <p:extLst>
      <p:ext uri="{C676402C-5697-4E1C-873F-D02D1690AC5C}">
        <p15:threadingInfo xmlns:p15="http://schemas.microsoft.com/office/powerpoint/2012/main" timeZoneBias="0">
          <p15:parentCm authorId="0" idx="4"/>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ys2e58"/>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12-20T22:20:42.796" idx="3">
    <p:pos x="6000" y="0"/>
    <p:text>Can be edited on common canva account. Wasn't sure about breaking it down into several slides due to slide # limit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ys2e6c"/>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3-12-20T18:25:44.888" idx="4">
    <p:pos x="6000" y="0"/>
    <p:text>Same main features. The prenatal part looks like a rip-off of the Flo app, so Idk if we wanna keep it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xG-wc0"/>
      </p:ext>
    </p:extLst>
  </p:cm>
  <p:cm authorId="0" dt="2023-12-20T20:53:43.856" idx="5">
    <p:pos x="6000" y="100"/>
    <p:text>@Khosiyat Makhmudova I think we can take it off, we have a lot more to discuss and maybe it is redundant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Cys2e6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topics/medicine-and-dentistry/puerperiu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a8e25c1c9e_3_1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a8e25c1c9e_3_14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2a8e25c1c9e_3_14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8e25c1c9e_3_14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a8e25c1c9e_3_14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2a8e25c1c9e_3_14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a9174d85e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2a9174d85e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a8e25c1c9e_4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a8e25c1c9e_4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seems too crowded as a slide, and the tone is too marketing. i trieds separating it into 2 slide. it would also separate a bit the whole support etc for free VS direct doctor contact</a:t>
            </a:r>
            <a:endParaRPr/>
          </a:p>
          <a:p>
            <a:pPr marL="0" lvl="0" indent="0" algn="l" rtl="0">
              <a:spcBef>
                <a:spcPts val="0"/>
              </a:spcBef>
              <a:spcAft>
                <a:spcPts val="0"/>
              </a:spcAft>
              <a:buNone/>
            </a:pPr>
            <a:endParaRPr/>
          </a:p>
          <a:p>
            <a:pPr marL="228600" lvl="0" indent="-140335" algn="l" rtl="0">
              <a:lnSpc>
                <a:spcPct val="90000"/>
              </a:lnSpc>
              <a:spcBef>
                <a:spcPts val="0"/>
              </a:spcBef>
              <a:spcAft>
                <a:spcPts val="0"/>
              </a:spcAft>
              <a:buClr>
                <a:schemeClr val="dk1"/>
              </a:buClr>
              <a:buSzPts val="1200"/>
              <a:buChar char="•"/>
            </a:pPr>
            <a:r>
              <a:rPr lang="en-US"/>
              <a:t>Preconception</a:t>
            </a:r>
            <a:endParaRPr/>
          </a:p>
          <a:p>
            <a:pPr marL="685800" lvl="1" indent="-163830" algn="l" rtl="0">
              <a:lnSpc>
                <a:spcPct val="90000"/>
              </a:lnSpc>
              <a:spcBef>
                <a:spcPts val="500"/>
              </a:spcBef>
              <a:spcAft>
                <a:spcPts val="0"/>
              </a:spcAft>
              <a:buClr>
                <a:schemeClr val="dk1"/>
              </a:buClr>
              <a:buSzPts val="1200"/>
              <a:buChar char="•"/>
            </a:pPr>
            <a:r>
              <a:rPr lang="en-US"/>
              <a:t>cycle tracking and ovulation prediction</a:t>
            </a:r>
            <a:endParaRPr/>
          </a:p>
          <a:p>
            <a:pPr marL="685800" lvl="1" indent="-163830" algn="l" rtl="0">
              <a:lnSpc>
                <a:spcPct val="90000"/>
              </a:lnSpc>
              <a:spcBef>
                <a:spcPts val="500"/>
              </a:spcBef>
              <a:spcAft>
                <a:spcPts val="0"/>
              </a:spcAft>
              <a:buClr>
                <a:schemeClr val="dk1"/>
              </a:buClr>
              <a:buSzPts val="1200"/>
              <a:buChar char="•"/>
            </a:pPr>
            <a:r>
              <a:rPr lang="en-US"/>
              <a:t>supplements intake log</a:t>
            </a:r>
            <a:endParaRPr/>
          </a:p>
          <a:p>
            <a:pPr marL="228600" lvl="0" indent="-140335" algn="l" rtl="0">
              <a:lnSpc>
                <a:spcPct val="90000"/>
              </a:lnSpc>
              <a:spcBef>
                <a:spcPts val="1000"/>
              </a:spcBef>
              <a:spcAft>
                <a:spcPts val="0"/>
              </a:spcAft>
              <a:buClr>
                <a:schemeClr val="dk1"/>
              </a:buClr>
              <a:buSzPts val="1200"/>
              <a:buChar char="•"/>
            </a:pPr>
            <a:r>
              <a:rPr lang="en-US"/>
              <a:t>Prenatal</a:t>
            </a:r>
            <a:endParaRPr/>
          </a:p>
          <a:p>
            <a:pPr marL="685800" lvl="1" indent="-163830" algn="l" rtl="0">
              <a:lnSpc>
                <a:spcPct val="90000"/>
              </a:lnSpc>
              <a:spcBef>
                <a:spcPts val="500"/>
              </a:spcBef>
              <a:spcAft>
                <a:spcPts val="0"/>
              </a:spcAft>
              <a:buClr>
                <a:schemeClr val="dk1"/>
              </a:buClr>
              <a:buSzPts val="1200"/>
              <a:buChar char="•"/>
            </a:pPr>
            <a:r>
              <a:rPr lang="en-US"/>
              <a:t>OB-GYN support </a:t>
            </a:r>
            <a:endParaRPr/>
          </a:p>
          <a:p>
            <a:pPr marL="1143000" lvl="2" indent="-187325" algn="l" rtl="0">
              <a:lnSpc>
                <a:spcPct val="90000"/>
              </a:lnSpc>
              <a:spcBef>
                <a:spcPts val="500"/>
              </a:spcBef>
              <a:spcAft>
                <a:spcPts val="0"/>
              </a:spcAft>
              <a:buClr>
                <a:schemeClr val="dk1"/>
              </a:buClr>
              <a:buSzPts val="1200"/>
              <a:buChar char="•"/>
            </a:pPr>
            <a:r>
              <a:rPr lang="en-US"/>
              <a:t>constant monitoring by a healthcare professional vs direct chat when assistance is needed</a:t>
            </a:r>
            <a:endParaRPr/>
          </a:p>
          <a:p>
            <a:pPr marL="1143000" lvl="2" indent="-187325" algn="l" rtl="0">
              <a:lnSpc>
                <a:spcPct val="90000"/>
              </a:lnSpc>
              <a:spcBef>
                <a:spcPts val="500"/>
              </a:spcBef>
              <a:spcAft>
                <a:spcPts val="0"/>
              </a:spcAft>
              <a:buClr>
                <a:schemeClr val="dk1"/>
              </a:buClr>
              <a:buSzPts val="1200"/>
              <a:buChar char="•"/>
            </a:pPr>
            <a:r>
              <a:rPr lang="en-US"/>
              <a:t>what insurance providers are included</a:t>
            </a:r>
            <a:endParaRPr/>
          </a:p>
          <a:p>
            <a:pPr marL="685800" lvl="1" indent="-163830" algn="l" rtl="0">
              <a:lnSpc>
                <a:spcPct val="90000"/>
              </a:lnSpc>
              <a:spcBef>
                <a:spcPts val="500"/>
              </a:spcBef>
              <a:spcAft>
                <a:spcPts val="0"/>
              </a:spcAft>
              <a:buClr>
                <a:schemeClr val="dk1"/>
              </a:buClr>
              <a:buSzPts val="1200"/>
              <a:buChar char="•"/>
            </a:pPr>
            <a:r>
              <a:rPr lang="en-US"/>
              <a:t>weight monitoring with a photo feature (?), BMI and gestational weight gain</a:t>
            </a:r>
            <a:endParaRPr/>
          </a:p>
          <a:p>
            <a:pPr marL="685800" lvl="1" indent="-163830" algn="l" rtl="0">
              <a:lnSpc>
                <a:spcPct val="90000"/>
              </a:lnSpc>
              <a:spcBef>
                <a:spcPts val="500"/>
              </a:spcBef>
              <a:spcAft>
                <a:spcPts val="0"/>
              </a:spcAft>
              <a:buClr>
                <a:schemeClr val="dk1"/>
              </a:buClr>
              <a:buSzPts val="1200"/>
              <a:buChar char="•"/>
            </a:pPr>
            <a:r>
              <a:rPr lang="en-US"/>
              <a:t>supplements intake log</a:t>
            </a:r>
            <a:endParaRPr/>
          </a:p>
          <a:p>
            <a:pPr marL="685800" lvl="1" indent="-163830" algn="l" rtl="0">
              <a:lnSpc>
                <a:spcPct val="90000"/>
              </a:lnSpc>
              <a:spcBef>
                <a:spcPts val="500"/>
              </a:spcBef>
              <a:spcAft>
                <a:spcPts val="0"/>
              </a:spcAft>
              <a:buClr>
                <a:schemeClr val="dk1"/>
              </a:buClr>
              <a:buSzPts val="1200"/>
              <a:buChar char="•"/>
            </a:pPr>
            <a:r>
              <a:rPr lang="en-US"/>
              <a:t>cloud with test results and ultrasound pics (?) – risk of unauthorized access</a:t>
            </a:r>
            <a:endParaRPr/>
          </a:p>
          <a:p>
            <a:pPr marL="685800" lvl="1" indent="-163830" algn="l" rtl="0">
              <a:lnSpc>
                <a:spcPct val="90000"/>
              </a:lnSpc>
              <a:spcBef>
                <a:spcPts val="500"/>
              </a:spcBef>
              <a:spcAft>
                <a:spcPts val="0"/>
              </a:spcAft>
              <a:buClr>
                <a:schemeClr val="dk1"/>
              </a:buClr>
              <a:buSzPts val="1200"/>
              <a:buChar char="•"/>
            </a:pPr>
            <a:r>
              <a:rPr lang="en-US"/>
              <a:t>referrals and prescriptions?</a:t>
            </a:r>
            <a:endParaRPr/>
          </a:p>
          <a:p>
            <a:pPr marL="685800" lvl="1" indent="-163830" algn="l" rtl="0">
              <a:lnSpc>
                <a:spcPct val="90000"/>
              </a:lnSpc>
              <a:spcBef>
                <a:spcPts val="500"/>
              </a:spcBef>
              <a:spcAft>
                <a:spcPts val="0"/>
              </a:spcAft>
              <a:buClr>
                <a:schemeClr val="dk1"/>
              </a:buClr>
              <a:buSzPts val="1200"/>
              <a:buChar char="•"/>
            </a:pPr>
            <a:r>
              <a:rPr lang="en-US"/>
              <a:t>morning sickness, swollen ankles</a:t>
            </a:r>
            <a:endParaRPr/>
          </a:p>
          <a:p>
            <a:pPr marL="685800" lvl="1" indent="-163830" algn="l" rtl="0">
              <a:lnSpc>
                <a:spcPct val="90000"/>
              </a:lnSpc>
              <a:spcBef>
                <a:spcPts val="500"/>
              </a:spcBef>
              <a:spcAft>
                <a:spcPts val="0"/>
              </a:spcAft>
              <a:buClr>
                <a:schemeClr val="dk1"/>
              </a:buClr>
              <a:buSzPts val="1200"/>
              <a:buChar char="•"/>
            </a:pPr>
            <a:r>
              <a:rPr lang="en-US"/>
              <a:t>group chat</a:t>
            </a:r>
            <a:endParaRPr/>
          </a:p>
          <a:p>
            <a:pPr marL="0" lvl="0" indent="0" algn="l" rtl="0">
              <a:lnSpc>
                <a:spcPct val="90000"/>
              </a:lnSpc>
              <a:spcBef>
                <a:spcPts val="500"/>
              </a:spcBef>
              <a:spcAft>
                <a:spcPts val="0"/>
              </a:spcAft>
              <a:buNone/>
            </a:pPr>
            <a:endParaRPr/>
          </a:p>
          <a:p>
            <a:pPr marL="0" lvl="0" indent="0" algn="l" rtl="0">
              <a:lnSpc>
                <a:spcPct val="90000"/>
              </a:lnSpc>
              <a:spcBef>
                <a:spcPts val="500"/>
              </a:spcBef>
              <a:spcAft>
                <a:spcPts val="0"/>
              </a:spcAft>
              <a:buNone/>
            </a:pPr>
            <a:endParaRPr/>
          </a:p>
          <a:p>
            <a:pPr marL="228600" lvl="0" indent="-127000" algn="l" rtl="0">
              <a:lnSpc>
                <a:spcPct val="90000"/>
              </a:lnSpc>
              <a:spcBef>
                <a:spcPts val="0"/>
              </a:spcBef>
              <a:spcAft>
                <a:spcPts val="0"/>
              </a:spcAft>
              <a:buClr>
                <a:schemeClr val="dk1"/>
              </a:buClr>
              <a:buSzPts val="1200"/>
              <a:buChar char="•"/>
            </a:pPr>
            <a:r>
              <a:rPr lang="en-US"/>
              <a:t>Postnatal</a:t>
            </a:r>
            <a:endParaRPr/>
          </a:p>
          <a:p>
            <a:pPr marL="685800" lvl="1" indent="-152400" algn="l" rtl="0">
              <a:lnSpc>
                <a:spcPct val="90000"/>
              </a:lnSpc>
              <a:spcBef>
                <a:spcPts val="500"/>
              </a:spcBef>
              <a:spcAft>
                <a:spcPts val="0"/>
              </a:spcAft>
              <a:buClr>
                <a:schemeClr val="dk1"/>
              </a:buClr>
              <a:buSzPts val="1200"/>
              <a:buChar char="•"/>
            </a:pPr>
            <a:r>
              <a:rPr lang="en-US"/>
              <a:t>educational material about newborn anatomy, physiology and behavior</a:t>
            </a:r>
            <a:endParaRPr/>
          </a:p>
          <a:p>
            <a:pPr marL="685800" lvl="1" indent="-152400" algn="l" rtl="0">
              <a:lnSpc>
                <a:spcPct val="90000"/>
              </a:lnSpc>
              <a:spcBef>
                <a:spcPts val="500"/>
              </a:spcBef>
              <a:spcAft>
                <a:spcPts val="0"/>
              </a:spcAft>
              <a:buClr>
                <a:schemeClr val="dk1"/>
              </a:buClr>
              <a:buSzPts val="1200"/>
              <a:buChar char="•"/>
            </a:pPr>
            <a:r>
              <a:rPr lang="en-US"/>
              <a:t>mental health surveys</a:t>
            </a:r>
            <a:endParaRPr/>
          </a:p>
          <a:p>
            <a:pPr marL="685800" lvl="1" indent="-152400" algn="l" rtl="0">
              <a:lnSpc>
                <a:spcPct val="90000"/>
              </a:lnSpc>
              <a:spcBef>
                <a:spcPts val="500"/>
              </a:spcBef>
              <a:spcAft>
                <a:spcPts val="0"/>
              </a:spcAft>
              <a:buClr>
                <a:schemeClr val="dk1"/>
              </a:buClr>
              <a:buSzPts val="1200"/>
              <a:buChar char="•"/>
            </a:pPr>
            <a:r>
              <a:rPr lang="en-US"/>
              <a:t>weight monitoring</a:t>
            </a:r>
            <a:endParaRPr/>
          </a:p>
          <a:p>
            <a:pPr marL="685800" lvl="1" indent="-152400" algn="l" rtl="0">
              <a:lnSpc>
                <a:spcPct val="90000"/>
              </a:lnSpc>
              <a:spcBef>
                <a:spcPts val="500"/>
              </a:spcBef>
              <a:spcAft>
                <a:spcPts val="0"/>
              </a:spcAft>
              <a:buClr>
                <a:schemeClr val="dk1"/>
              </a:buClr>
              <a:buSzPts val="1200"/>
              <a:buChar char="•"/>
            </a:pPr>
            <a:r>
              <a:rPr lang="en-US"/>
              <a:t>vaccination schedule</a:t>
            </a:r>
            <a:endParaRPr/>
          </a:p>
          <a:p>
            <a:pPr marL="685800" lvl="1" indent="-152400" algn="l" rtl="0">
              <a:lnSpc>
                <a:spcPct val="90000"/>
              </a:lnSpc>
              <a:spcBef>
                <a:spcPts val="500"/>
              </a:spcBef>
              <a:spcAft>
                <a:spcPts val="0"/>
              </a:spcAft>
              <a:buClr>
                <a:schemeClr val="dk1"/>
              </a:buClr>
              <a:buSzPts val="1200"/>
              <a:buChar char="•"/>
            </a:pPr>
            <a:r>
              <a:rPr lang="en-US"/>
              <a:t>group chat</a:t>
            </a:r>
            <a:endParaRPr/>
          </a:p>
        </p:txBody>
      </p:sp>
      <p:sp>
        <p:nvSpPr>
          <p:cNvPr id="319" name="Google Shape;319;g2a8e25c1c9e_4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a8e25c1c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a8e25c1c9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a8e25c1c9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Correlation between pregnancy outcome and educational level</a:t>
            </a:r>
            <a:endParaRPr/>
          </a:p>
          <a:p>
            <a:pPr marL="0" lvl="0" indent="0" algn="l" rtl="0">
              <a:spcBef>
                <a:spcPts val="0"/>
              </a:spcBef>
              <a:spcAft>
                <a:spcPts val="0"/>
              </a:spcAft>
              <a:buNone/>
            </a:pPr>
            <a:endParaRPr/>
          </a:p>
          <a:p>
            <a:pPr marL="0" lvl="0" indent="0" algn="l" rtl="0">
              <a:spcBef>
                <a:spcPts val="0"/>
              </a:spcBef>
              <a:spcAft>
                <a:spcPts val="0"/>
              </a:spcAft>
              <a:buNone/>
            </a:pPr>
            <a:r>
              <a:rPr lang="en-US"/>
              <a:t>Covid impact: </a:t>
            </a:r>
            <a:r>
              <a:rPr lang="en-US">
                <a:solidFill>
                  <a:srgbClr val="1F1F1F"/>
                </a:solidFill>
              </a:rPr>
              <a:t> Materinity services worldwide have faced an unprecedented challenge from the precipitous global spread of the SARS-CoV-2 virus and the attendant societal and healthcare disruption. In response to the pandemic national governments and healthcare providers implemented sweeping changes. In maternity care, face-to-face consultations were widely curtailed with rapid implementation of home blood pressure and blood glucose monitoring programs and telephone antenatal clinics where possible, mostly in high income countries. In many contexts, partners and visitors were restricted from attending outpatient appointments, ultrasound scans or even providing support during intrapartum care. Women's healthcare-seeking behaviour has changed; women have reported being less willing to attend hospital due to fear of contracting COVID-19. In addition to misinterpretations of local and national ‘stay at home guidance’, these factors may have impacted on the maternity care provided to mothers during pregnancy and the postpartum</a:t>
            </a:r>
            <a:r>
              <a:rPr lang="en-US" u="sng">
                <a:solidFill>
                  <a:srgbClr val="1F1F1F"/>
                </a:solidFill>
                <a:hlinkClick r:id="rId3">
                  <a:extLst>
                    <a:ext uri="{A12FA001-AC4F-418D-AE19-62706E023703}">
                      <ahyp:hlinkClr xmlns:ahyp="http://schemas.microsoft.com/office/drawing/2018/hyperlinkcolor" val="tx"/>
                    </a:ext>
                  </a:extLst>
                </a:hlinkClick>
              </a:rPr>
              <a:t> </a:t>
            </a:r>
            <a:r>
              <a:rPr lang="en-US"/>
              <a:t>period.</a:t>
            </a:r>
            <a:endParaRPr/>
          </a:p>
          <a:p>
            <a:pPr marL="0" lvl="0" indent="0" algn="l" rtl="0">
              <a:spcBef>
                <a:spcPts val="0"/>
              </a:spcBef>
              <a:spcAft>
                <a:spcPts val="0"/>
              </a:spcAft>
              <a:buNone/>
            </a:pPr>
            <a:endParaRPr/>
          </a:p>
          <a:p>
            <a:pPr marL="0" lvl="0" indent="0" algn="l" rtl="0">
              <a:spcBef>
                <a:spcPts val="0"/>
              </a:spcBef>
              <a:spcAft>
                <a:spcPts val="0"/>
              </a:spcAft>
              <a:buNone/>
            </a:pPr>
            <a:r>
              <a:rPr lang="en-US"/>
              <a:t>Access to healthcare: </a:t>
            </a:r>
            <a:endParaRPr/>
          </a:p>
          <a:p>
            <a:pPr marL="0" lvl="0" indent="0" algn="l" rtl="0">
              <a:spcBef>
                <a:spcPts val="0"/>
              </a:spcBef>
              <a:spcAft>
                <a:spcPts val="0"/>
              </a:spcAft>
              <a:buNone/>
            </a:pPr>
            <a:r>
              <a:rPr lang="en-US">
                <a:solidFill>
                  <a:srgbClr val="1F1F1F"/>
                </a:solidFill>
              </a:rPr>
              <a:t>Ensuring that all women have access to adequate and respectful maternal care is fundamental to the health of mothers and their new-borns worldwide</a:t>
            </a:r>
            <a:endParaRPr/>
          </a:p>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a8e25c1c9e_6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Correlation between pregnancy outcome and educational level</a:t>
            </a:r>
            <a:endParaRPr/>
          </a:p>
        </p:txBody>
      </p:sp>
      <p:sp>
        <p:nvSpPr>
          <p:cNvPr id="105" name="Google Shape;105;g2a8e25c1c9e_6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8984646d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a8984646d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2a8984646da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8f8e72ac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a8f8e72ac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2a8f8e72ac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a8f8e72ac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a8f8e72ac6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2a8f8e72ac6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8e25c1c9e_3_1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a8e25c1c9e_3_12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a8e25c1c9e_3_12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8e25c1c9e_3_1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a8e25c1c9e_3_13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a8e25c1c9e_3_13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8e25c1c9e_3_1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a8e25c1c9e_3_13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2a8e25c1c9e_3_13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3858825" y="2198850"/>
            <a:ext cx="5201100" cy="8190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6000"/>
              <a:buFont typeface="Calibri"/>
              <a:buNone/>
              <a:defRPr sz="6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3858825" y="2198850"/>
            <a:ext cx="5201100" cy="819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5400"/>
              <a:buFont typeface="Calibri"/>
              <a:buNone/>
            </a:pPr>
            <a:r>
              <a:rPr lang="en-US"/>
              <a:t>StorkWatch</a:t>
            </a:r>
            <a:r>
              <a:rPr lang="en-US">
                <a:solidFill>
                  <a:schemeClr val="dk2"/>
                </a:solidFill>
              </a:rPr>
              <a:t> </a:t>
            </a:r>
            <a:endParaRPr>
              <a:solidFill>
                <a:schemeClr val="dk2"/>
              </a:solidFill>
            </a:endParaRPr>
          </a:p>
        </p:txBody>
      </p:sp>
      <p:pic>
        <p:nvPicPr>
          <p:cNvPr id="89" name="Google Shape;89;p1" descr="A blue line drawing of a stork with a baby&#10;&#10;Description automatically generated"/>
          <p:cNvPicPr preferRelativeResize="0"/>
          <p:nvPr/>
        </p:nvPicPr>
        <p:blipFill rotWithShape="1">
          <a:blip r:embed="rId3">
            <a:alphaModFix/>
          </a:blip>
          <a:srcRect l="14852" r="8939"/>
          <a:stretch/>
        </p:blipFill>
        <p:spPr>
          <a:xfrm>
            <a:off x="9991188" y="3182312"/>
            <a:ext cx="2017950" cy="3578539"/>
          </a:xfrm>
          <a:prstGeom prst="rect">
            <a:avLst/>
          </a:prstGeom>
          <a:noFill/>
          <a:ln>
            <a:noFill/>
          </a:ln>
        </p:spPr>
      </p:pic>
      <p:sp>
        <p:nvSpPr>
          <p:cNvPr id="90" name="Google Shape;90;p1"/>
          <p:cNvSpPr txBox="1">
            <a:spLocks noGrp="1"/>
          </p:cNvSpPr>
          <p:nvPr>
            <p:ph type="subTitle" idx="1"/>
          </p:nvPr>
        </p:nvSpPr>
        <p:spPr>
          <a:xfrm>
            <a:off x="3776800" y="3017850"/>
            <a:ext cx="6896400" cy="5166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6000"/>
              <a:buFont typeface="Calibri"/>
              <a:buNone/>
            </a:pPr>
            <a:r>
              <a:rPr lang="en-US" sz="3000"/>
              <a:t>Nurturing every moment, every step</a:t>
            </a:r>
            <a:endParaRPr sz="100"/>
          </a:p>
        </p:txBody>
      </p:sp>
      <p:sp>
        <p:nvSpPr>
          <p:cNvPr id="91" name="Google Shape;91;p1"/>
          <p:cNvSpPr txBox="1"/>
          <p:nvPr/>
        </p:nvSpPr>
        <p:spPr>
          <a:xfrm>
            <a:off x="4378100" y="3616500"/>
            <a:ext cx="2694300" cy="20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Calibri"/>
                <a:ea typeface="Calibri"/>
                <a:cs typeface="Calibri"/>
                <a:sym typeface="Calibri"/>
              </a:rPr>
              <a:t>Ekaterina Gorbacheva</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Khosiyat Makhmudova</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Danica Milovanovic</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Camilla Di Giulio</a:t>
            </a:r>
            <a:endParaRPr sz="1600">
              <a:solidFill>
                <a:schemeClr val="dk1"/>
              </a:solidFill>
              <a:latin typeface="Calibri"/>
              <a:ea typeface="Calibri"/>
              <a:cs typeface="Calibri"/>
              <a:sym typeface="Calibri"/>
            </a:endParaRPr>
          </a:p>
        </p:txBody>
      </p:sp>
      <p:pic>
        <p:nvPicPr>
          <p:cNvPr id="92" name="Google Shape;92;p1"/>
          <p:cNvPicPr preferRelativeResize="0"/>
          <p:nvPr/>
        </p:nvPicPr>
        <p:blipFill>
          <a:blip r:embed="rId4">
            <a:alphaModFix/>
          </a:blip>
          <a:stretch>
            <a:fillRect/>
          </a:stretch>
        </p:blipFill>
        <p:spPr>
          <a:xfrm>
            <a:off x="457200" y="475950"/>
            <a:ext cx="3371675" cy="6071299"/>
          </a:xfrm>
          <a:prstGeom prst="rect">
            <a:avLst/>
          </a:prstGeom>
          <a:noFill/>
          <a:ln>
            <a:noFill/>
          </a:ln>
        </p:spPr>
      </p:pic>
      <p:pic>
        <p:nvPicPr>
          <p:cNvPr id="93" name="Google Shape;93;p1"/>
          <p:cNvPicPr preferRelativeResize="0"/>
          <p:nvPr/>
        </p:nvPicPr>
        <p:blipFill>
          <a:blip r:embed="rId5">
            <a:alphaModFix/>
          </a:blip>
          <a:stretch>
            <a:fillRect/>
          </a:stretch>
        </p:blipFill>
        <p:spPr>
          <a:xfrm>
            <a:off x="9808325" y="119600"/>
            <a:ext cx="2383675" cy="1340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g2a8e25c1c9e_3_1401" descr="A blue line drawing of a stork with a baby&#10;&#10;Description automatically generated"/>
          <p:cNvPicPr preferRelativeResize="0"/>
          <p:nvPr/>
        </p:nvPicPr>
        <p:blipFill rotWithShape="1">
          <a:blip r:embed="rId3">
            <a:alphaModFix/>
          </a:blip>
          <a:srcRect/>
          <a:stretch/>
        </p:blipFill>
        <p:spPr>
          <a:xfrm>
            <a:off x="5464938" y="3079826"/>
            <a:ext cx="1286810" cy="1739150"/>
          </a:xfrm>
          <a:prstGeom prst="rect">
            <a:avLst/>
          </a:prstGeom>
          <a:noFill/>
          <a:ln>
            <a:noFill/>
          </a:ln>
        </p:spPr>
      </p:pic>
      <p:sp>
        <p:nvSpPr>
          <p:cNvPr id="235" name="Google Shape;235;g2a8e25c1c9e_3_1401"/>
          <p:cNvSpPr txBox="1">
            <a:spLocks noGrp="1"/>
          </p:cNvSpPr>
          <p:nvPr>
            <p:ph type="title"/>
          </p:nvPr>
        </p:nvSpPr>
        <p:spPr>
          <a:xfrm>
            <a:off x="649750" y="351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Business Plan - SWOT analysis</a:t>
            </a:r>
            <a:endParaRPr/>
          </a:p>
        </p:txBody>
      </p:sp>
      <p:grpSp>
        <p:nvGrpSpPr>
          <p:cNvPr id="236" name="Google Shape;236;g2a8e25c1c9e_3_1401"/>
          <p:cNvGrpSpPr/>
          <p:nvPr/>
        </p:nvGrpSpPr>
        <p:grpSpPr>
          <a:xfrm>
            <a:off x="3584993" y="1433202"/>
            <a:ext cx="5024697" cy="5032419"/>
            <a:chOff x="2675582" y="676586"/>
            <a:chExt cx="3793942" cy="3790328"/>
          </a:xfrm>
        </p:grpSpPr>
        <p:sp>
          <p:nvSpPr>
            <p:cNvPr id="237" name="Google Shape;237;g2a8e25c1c9e_3_1401"/>
            <p:cNvSpPr/>
            <p:nvPr/>
          </p:nvSpPr>
          <p:spPr>
            <a:xfrm rot="-7199815">
              <a:off x="3183352" y="1184485"/>
              <a:ext cx="2774659" cy="2774659"/>
            </a:xfrm>
            <a:prstGeom prst="blockArc">
              <a:avLst>
                <a:gd name="adj1" fmla="val 12622480"/>
                <a:gd name="adj2" fmla="val 18176457"/>
                <a:gd name="adj3" fmla="val 20786"/>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8" name="Google Shape;238;g2a8e25c1c9e_3_1401"/>
            <p:cNvSpPr/>
            <p:nvPr/>
          </p:nvSpPr>
          <p:spPr>
            <a:xfrm rot="-1799815">
              <a:off x="3183352" y="1184357"/>
              <a:ext cx="2774659" cy="2774659"/>
            </a:xfrm>
            <a:prstGeom prst="blockArc">
              <a:avLst>
                <a:gd name="adj1" fmla="val 12622480"/>
                <a:gd name="adj2" fmla="val 18176457"/>
                <a:gd name="adj3" fmla="val 20786"/>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9" name="Google Shape;239;g2a8e25c1c9e_3_1401"/>
            <p:cNvSpPr/>
            <p:nvPr/>
          </p:nvSpPr>
          <p:spPr>
            <a:xfrm rot="3600185">
              <a:off x="3187094" y="1184439"/>
              <a:ext cx="2774659" cy="2774659"/>
            </a:xfrm>
            <a:prstGeom prst="blockArc">
              <a:avLst>
                <a:gd name="adj1" fmla="val 12564381"/>
                <a:gd name="adj2" fmla="val 18346131"/>
                <a:gd name="adj3" fmla="val 20844"/>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0" name="Google Shape;240;g2a8e25c1c9e_3_1401"/>
            <p:cNvSpPr/>
            <p:nvPr/>
          </p:nvSpPr>
          <p:spPr>
            <a:xfrm rot="9000185">
              <a:off x="3185977" y="1184485"/>
              <a:ext cx="2774659" cy="2774659"/>
            </a:xfrm>
            <a:prstGeom prst="blockArc">
              <a:avLst>
                <a:gd name="adj1" fmla="val 12622480"/>
                <a:gd name="adj2" fmla="val 18081133"/>
                <a:gd name="adj3" fmla="val 20809"/>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41" name="Google Shape;241;g2a8e25c1c9e_3_1401"/>
            <p:cNvGrpSpPr/>
            <p:nvPr/>
          </p:nvGrpSpPr>
          <p:grpSpPr>
            <a:xfrm rot="5400000">
              <a:off x="5379663" y="2278951"/>
              <a:ext cx="585001" cy="585472"/>
              <a:chOff x="1967628" y="812211"/>
              <a:chExt cx="588000" cy="588000"/>
            </a:xfrm>
          </p:grpSpPr>
          <p:sp>
            <p:nvSpPr>
              <p:cNvPr id="242" name="Google Shape;242;g2a8e25c1c9e_3_1401"/>
              <p:cNvSpPr/>
              <p:nvPr/>
            </p:nvSpPr>
            <p:spPr>
              <a:xfrm rot="39023">
                <a:off x="1970909" y="815492"/>
                <a:ext cx="581437" cy="581437"/>
              </a:xfrm>
              <a:prstGeom prst="pie">
                <a:avLst>
                  <a:gd name="adj1" fmla="val 6190354"/>
                  <a:gd name="adj2" fmla="val 14996165"/>
                </a:avLst>
              </a:prstGeom>
              <a:solidFill>
                <a:srgbClr val="0C57D3"/>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3" name="Google Shape;243;g2a8e25c1c9e_3_1401"/>
              <p:cNvSpPr/>
              <p:nvPr/>
            </p:nvSpPr>
            <p:spPr>
              <a:xfrm rot="10800000">
                <a:off x="1970875" y="815525"/>
                <a:ext cx="581400" cy="581400"/>
              </a:xfrm>
              <a:prstGeom prst="pie">
                <a:avLst>
                  <a:gd name="adj1" fmla="val 4028252"/>
                  <a:gd name="adj2" fmla="val 17183677"/>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4" name="Google Shape;244;g2a8e25c1c9e_3_1401"/>
            <p:cNvGrpSpPr/>
            <p:nvPr/>
          </p:nvGrpSpPr>
          <p:grpSpPr>
            <a:xfrm rot="10800000">
              <a:off x="4280709" y="3378529"/>
              <a:ext cx="585001" cy="585472"/>
              <a:chOff x="1967628" y="812211"/>
              <a:chExt cx="588000" cy="588000"/>
            </a:xfrm>
          </p:grpSpPr>
          <p:sp>
            <p:nvSpPr>
              <p:cNvPr id="245" name="Google Shape;245;g2a8e25c1c9e_3_1401"/>
              <p:cNvSpPr/>
              <p:nvPr/>
            </p:nvSpPr>
            <p:spPr>
              <a:xfrm rot="39023">
                <a:off x="1970909" y="815492"/>
                <a:ext cx="581437" cy="581437"/>
              </a:xfrm>
              <a:prstGeom prst="pie">
                <a:avLst>
                  <a:gd name="adj1" fmla="val 6190354"/>
                  <a:gd name="adj2" fmla="val 14996165"/>
                </a:avLst>
              </a:prstGeom>
              <a:solidFill>
                <a:srgbClr val="0D5CDF"/>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6" name="Google Shape;246;g2a8e25c1c9e_3_1401"/>
              <p:cNvSpPr/>
              <p:nvPr/>
            </p:nvSpPr>
            <p:spPr>
              <a:xfrm rot="10800000">
                <a:off x="1970875" y="815525"/>
                <a:ext cx="581400" cy="581400"/>
              </a:xfrm>
              <a:prstGeom prst="pie">
                <a:avLst>
                  <a:gd name="adj1" fmla="val 4028252"/>
                  <a:gd name="adj2" fmla="val 17183677"/>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7" name="Google Shape;247;g2a8e25c1c9e_3_1401"/>
            <p:cNvGrpSpPr/>
            <p:nvPr/>
          </p:nvGrpSpPr>
          <p:grpSpPr>
            <a:xfrm rot="-5400000">
              <a:off x="3179922" y="2281478"/>
              <a:ext cx="585001" cy="585472"/>
              <a:chOff x="1967628" y="812211"/>
              <a:chExt cx="588000" cy="588000"/>
            </a:xfrm>
          </p:grpSpPr>
          <p:sp>
            <p:nvSpPr>
              <p:cNvPr id="248" name="Google Shape;248;g2a8e25c1c9e_3_1401"/>
              <p:cNvSpPr/>
              <p:nvPr/>
            </p:nvSpPr>
            <p:spPr>
              <a:xfrm rot="39023">
                <a:off x="1970909" y="815492"/>
                <a:ext cx="581437" cy="581437"/>
              </a:xfrm>
              <a:prstGeom prst="pie">
                <a:avLst>
                  <a:gd name="adj1" fmla="val 6190354"/>
                  <a:gd name="adj2" fmla="val 14996165"/>
                </a:avLst>
              </a:prstGeom>
              <a:solidFill>
                <a:srgbClr val="0E63F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9" name="Google Shape;249;g2a8e25c1c9e_3_1401"/>
              <p:cNvSpPr/>
              <p:nvPr/>
            </p:nvSpPr>
            <p:spPr>
              <a:xfrm rot="10800000">
                <a:off x="1970875" y="815525"/>
                <a:ext cx="581400" cy="581400"/>
              </a:xfrm>
              <a:prstGeom prst="pie">
                <a:avLst>
                  <a:gd name="adj1" fmla="val 4028252"/>
                  <a:gd name="adj2" fmla="val 17183677"/>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50" name="Google Shape;250;g2a8e25c1c9e_3_1401"/>
            <p:cNvSpPr txBox="1"/>
            <p:nvPr/>
          </p:nvSpPr>
          <p:spPr>
            <a:xfrm>
              <a:off x="3214513"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51" name="Google Shape;251;g2a8e25c1c9e_3_1401"/>
            <p:cNvSpPr txBox="1"/>
            <p:nvPr/>
          </p:nvSpPr>
          <p:spPr>
            <a:xfrm>
              <a:off x="4335750" y="3460301"/>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52" name="Google Shape;252;g2a8e25c1c9e_3_1401"/>
            <p:cNvSpPr txBox="1"/>
            <p:nvPr/>
          </p:nvSpPr>
          <p:spPr>
            <a:xfrm>
              <a:off x="5419402"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grpSp>
          <p:nvGrpSpPr>
            <p:cNvPr id="253" name="Google Shape;253;g2a8e25c1c9e_3_1401"/>
            <p:cNvGrpSpPr/>
            <p:nvPr/>
          </p:nvGrpSpPr>
          <p:grpSpPr>
            <a:xfrm>
              <a:off x="4261689" y="1180926"/>
              <a:ext cx="585001" cy="585530"/>
              <a:chOff x="1967628" y="812211"/>
              <a:chExt cx="588000" cy="588000"/>
            </a:xfrm>
          </p:grpSpPr>
          <p:sp>
            <p:nvSpPr>
              <p:cNvPr id="254" name="Google Shape;254;g2a8e25c1c9e_3_1401"/>
              <p:cNvSpPr/>
              <p:nvPr/>
            </p:nvSpPr>
            <p:spPr>
              <a:xfrm rot="39023">
                <a:off x="1970909" y="815492"/>
                <a:ext cx="581437" cy="581437"/>
              </a:xfrm>
              <a:prstGeom prst="pie">
                <a:avLst>
                  <a:gd name="adj1" fmla="val 6190354"/>
                  <a:gd name="adj2" fmla="val 14996165"/>
                </a:avLst>
              </a:prstGeom>
              <a:solidFill>
                <a:srgbClr val="0942A1"/>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5" name="Google Shape;255;g2a8e25c1c9e_3_1401"/>
              <p:cNvSpPr/>
              <p:nvPr/>
            </p:nvSpPr>
            <p:spPr>
              <a:xfrm rot="10800000">
                <a:off x="1970875" y="815525"/>
                <a:ext cx="581400" cy="581400"/>
              </a:xfrm>
              <a:prstGeom prst="pie">
                <a:avLst>
                  <a:gd name="adj1" fmla="val 4028252"/>
                  <a:gd name="adj2" fmla="val 17183677"/>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56" name="Google Shape;256;g2a8e25c1c9e_3_1401"/>
            <p:cNvSpPr txBox="1"/>
            <p:nvPr/>
          </p:nvSpPr>
          <p:spPr>
            <a:xfrm>
              <a:off x="4335750" y="1254446"/>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grpSp>
      <p:grpSp>
        <p:nvGrpSpPr>
          <p:cNvPr id="257" name="Google Shape;257;g2a8e25c1c9e_3_1401"/>
          <p:cNvGrpSpPr/>
          <p:nvPr/>
        </p:nvGrpSpPr>
        <p:grpSpPr>
          <a:xfrm>
            <a:off x="140675" y="2112675"/>
            <a:ext cx="4774152" cy="1739157"/>
            <a:chOff x="105509" y="1241637"/>
            <a:chExt cx="3580704" cy="1304400"/>
          </a:xfrm>
        </p:grpSpPr>
        <p:sp>
          <p:nvSpPr>
            <p:cNvPr id="258" name="Google Shape;258;g2a8e25c1c9e_3_1401"/>
            <p:cNvSpPr txBox="1"/>
            <p:nvPr/>
          </p:nvSpPr>
          <p:spPr>
            <a:xfrm>
              <a:off x="105509" y="1241637"/>
              <a:ext cx="2385900" cy="1304400"/>
            </a:xfrm>
            <a:prstGeom prst="rect">
              <a:avLst/>
            </a:prstGeom>
            <a:noFill/>
            <a:ln>
              <a:noFill/>
            </a:ln>
          </p:spPr>
          <p:txBody>
            <a:bodyPr spcFirstLastPara="1" wrap="square" lIns="121900" tIns="118850" rIns="121900" bIns="121900" anchor="ctr" anchorCtr="0">
              <a:spAutoFit/>
            </a:bodyPr>
            <a:lstStyle/>
            <a:p>
              <a:pPr marL="0" marR="0" lvl="0" indent="0" algn="l" rtl="0">
                <a:spcBef>
                  <a:spcPts val="0"/>
                </a:spcBef>
                <a:spcAft>
                  <a:spcPts val="0"/>
                </a:spcAft>
                <a:buNone/>
              </a:pPr>
              <a:r>
                <a:rPr lang="en-US" sz="1600" b="1">
                  <a:latin typeface="Roboto"/>
                  <a:ea typeface="Roboto"/>
                  <a:cs typeface="Roboto"/>
                  <a:sym typeface="Roboto"/>
                </a:rPr>
                <a:t>                Strengths</a:t>
              </a:r>
              <a:endParaRPr sz="1600" b="1">
                <a:latin typeface="Roboto"/>
                <a:ea typeface="Roboto"/>
                <a:cs typeface="Roboto"/>
                <a:sym typeface="Roboto"/>
              </a:endParaRPr>
            </a:p>
            <a:p>
              <a:pPr marL="0" marR="0" lvl="0" indent="0" algn="l" rtl="0">
                <a:spcBef>
                  <a:spcPts val="0"/>
                </a:spcBef>
                <a:spcAft>
                  <a:spcPts val="0"/>
                </a:spcAft>
                <a:buNone/>
              </a:pPr>
              <a:endParaRPr sz="1100" b="1">
                <a:latin typeface="Roboto"/>
                <a:ea typeface="Roboto"/>
                <a:cs typeface="Roboto"/>
                <a:sym typeface="Roboto"/>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Intuitive and engaging app</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Continuous improvement to match customers’ need</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Network of experts to ensure high-quality and reliable contents</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Global reach</a:t>
              </a:r>
              <a:endParaRPr sz="900">
                <a:latin typeface="Roboto"/>
                <a:ea typeface="Roboto"/>
                <a:cs typeface="Roboto"/>
                <a:sym typeface="Roboto"/>
              </a:endParaRPr>
            </a:p>
          </p:txBody>
        </p:sp>
        <p:cxnSp>
          <p:nvCxnSpPr>
            <p:cNvPr id="259" name="Google Shape;259;g2a8e25c1c9e_3_1401"/>
            <p:cNvCxnSpPr/>
            <p:nvPr/>
          </p:nvCxnSpPr>
          <p:spPr>
            <a:xfrm rot="10800000">
              <a:off x="2641913" y="1831625"/>
              <a:ext cx="1044300" cy="0"/>
            </a:xfrm>
            <a:prstGeom prst="straightConnector1">
              <a:avLst/>
            </a:prstGeom>
            <a:noFill/>
            <a:ln w="9525" cap="flat" cmpd="sng">
              <a:solidFill>
                <a:srgbClr val="0E63F0"/>
              </a:solidFill>
              <a:prstDash val="solid"/>
              <a:round/>
              <a:headEnd type="none" w="sm" len="sm"/>
              <a:tailEnd type="oval" w="med" len="med"/>
            </a:ln>
          </p:spPr>
        </p:cxnSp>
      </p:grpSp>
      <p:grpSp>
        <p:nvGrpSpPr>
          <p:cNvPr id="260" name="Google Shape;260;g2a8e25c1c9e_3_1401"/>
          <p:cNvGrpSpPr/>
          <p:nvPr/>
        </p:nvGrpSpPr>
        <p:grpSpPr>
          <a:xfrm>
            <a:off x="372673" y="4228150"/>
            <a:ext cx="4897745" cy="1493163"/>
            <a:chOff x="279512" y="2828283"/>
            <a:chExt cx="3673401" cy="1119900"/>
          </a:xfrm>
        </p:grpSpPr>
        <p:sp>
          <p:nvSpPr>
            <p:cNvPr id="261" name="Google Shape;261;g2a8e25c1c9e_3_1401"/>
            <p:cNvSpPr txBox="1"/>
            <p:nvPr/>
          </p:nvSpPr>
          <p:spPr>
            <a:xfrm>
              <a:off x="279512" y="2828283"/>
              <a:ext cx="2409300" cy="1119900"/>
            </a:xfrm>
            <a:prstGeom prst="rect">
              <a:avLst/>
            </a:prstGeom>
            <a:noFill/>
            <a:ln>
              <a:noFill/>
            </a:ln>
          </p:spPr>
          <p:txBody>
            <a:bodyPr spcFirstLastPara="1" wrap="square" lIns="121900" tIns="121900" rIns="121900" bIns="121900" anchor="ctr" anchorCtr="0">
              <a:spAutoFit/>
            </a:bodyPr>
            <a:lstStyle/>
            <a:p>
              <a:pPr marL="0" lvl="0" indent="0" algn="l" rtl="0">
                <a:spcBef>
                  <a:spcPts val="0"/>
                </a:spcBef>
                <a:spcAft>
                  <a:spcPts val="0"/>
                </a:spcAft>
                <a:buNone/>
              </a:pPr>
              <a:r>
                <a:rPr lang="en-US" sz="1600" b="1">
                  <a:latin typeface="Roboto"/>
                  <a:ea typeface="Roboto"/>
                  <a:cs typeface="Roboto"/>
                  <a:sym typeface="Roboto"/>
                </a:rPr>
                <a:t>       Weaknesses </a:t>
              </a:r>
              <a:endParaRPr sz="1600" b="1">
                <a:latin typeface="Roboto"/>
                <a:ea typeface="Roboto"/>
                <a:cs typeface="Roboto"/>
                <a:sym typeface="Roboto"/>
              </a:endParaRPr>
            </a:p>
            <a:p>
              <a:pPr marL="0" lvl="0" indent="0" algn="r" rtl="0">
                <a:spcBef>
                  <a:spcPts val="0"/>
                </a:spcBef>
                <a:spcAft>
                  <a:spcPts val="0"/>
                </a:spcAft>
                <a:buNone/>
              </a:pPr>
              <a:endParaRPr sz="1300" b="1">
                <a:latin typeface="Roboto"/>
                <a:ea typeface="Roboto"/>
                <a:cs typeface="Roboto"/>
                <a:sym typeface="Roboto"/>
              </a:endParaRPr>
            </a:p>
            <a:p>
              <a:pPr marL="457200" lvl="0" indent="-285750" algn="l" rtl="0">
                <a:spcBef>
                  <a:spcPts val="0"/>
                </a:spcBef>
                <a:spcAft>
                  <a:spcPts val="0"/>
                </a:spcAft>
                <a:buSzPts val="900"/>
                <a:buFont typeface="Calibri"/>
                <a:buChar char="●"/>
              </a:pPr>
              <a:r>
                <a:rPr lang="en-US" sz="1300">
                  <a:latin typeface="Calibri"/>
                  <a:ea typeface="Calibri"/>
                  <a:cs typeface="Calibri"/>
                  <a:sym typeface="Calibri"/>
                </a:rPr>
                <a:t>Small team which limits the speed of product development</a:t>
              </a:r>
              <a:endParaRPr sz="1300">
                <a:latin typeface="Calibri"/>
                <a:ea typeface="Calibri"/>
                <a:cs typeface="Calibri"/>
                <a:sym typeface="Calibri"/>
              </a:endParaRPr>
            </a:p>
            <a:p>
              <a:pPr marL="457200" lvl="0" indent="-285750" algn="l" rtl="0">
                <a:spcBef>
                  <a:spcPts val="0"/>
                </a:spcBef>
                <a:spcAft>
                  <a:spcPts val="0"/>
                </a:spcAft>
                <a:buSzPts val="900"/>
                <a:buFont typeface="Calibri"/>
                <a:buChar char="●"/>
              </a:pPr>
              <a:r>
                <a:rPr lang="en-US" sz="1300">
                  <a:solidFill>
                    <a:schemeClr val="dk1"/>
                  </a:solidFill>
                  <a:latin typeface="Calibri"/>
                  <a:ea typeface="Calibri"/>
                  <a:cs typeface="Calibri"/>
                  <a:sym typeface="Calibri"/>
                </a:rPr>
                <a:t>Being solely online could limit the reach to certain demographics</a:t>
              </a:r>
              <a:endParaRPr sz="1300" b="1">
                <a:latin typeface="Calibri"/>
                <a:ea typeface="Calibri"/>
                <a:cs typeface="Calibri"/>
                <a:sym typeface="Calibri"/>
              </a:endParaRPr>
            </a:p>
          </p:txBody>
        </p:sp>
        <p:cxnSp>
          <p:nvCxnSpPr>
            <p:cNvPr id="262" name="Google Shape;262;g2a8e25c1c9e_3_1401"/>
            <p:cNvCxnSpPr/>
            <p:nvPr/>
          </p:nvCxnSpPr>
          <p:spPr>
            <a:xfrm rot="10800000">
              <a:off x="2641913" y="3489425"/>
              <a:ext cx="1311000" cy="0"/>
            </a:xfrm>
            <a:prstGeom prst="straightConnector1">
              <a:avLst/>
            </a:prstGeom>
            <a:noFill/>
            <a:ln w="9525" cap="flat" cmpd="sng">
              <a:solidFill>
                <a:srgbClr val="0D5CDF"/>
              </a:solidFill>
              <a:prstDash val="solid"/>
              <a:round/>
              <a:headEnd type="none" w="sm" len="sm"/>
              <a:tailEnd type="oval" w="med" len="med"/>
            </a:ln>
          </p:spPr>
        </p:cxnSp>
      </p:grpSp>
      <p:grpSp>
        <p:nvGrpSpPr>
          <p:cNvPr id="263" name="Google Shape;263;g2a8e25c1c9e_3_1401"/>
          <p:cNvGrpSpPr/>
          <p:nvPr/>
        </p:nvGrpSpPr>
        <p:grpSpPr>
          <a:xfrm>
            <a:off x="6946260" y="2122475"/>
            <a:ext cx="5139912" cy="1719557"/>
            <a:chOff x="5209825" y="1248987"/>
            <a:chExt cx="3855030" cy="1289700"/>
          </a:xfrm>
        </p:grpSpPr>
        <p:sp>
          <p:nvSpPr>
            <p:cNvPr id="264" name="Google Shape;264;g2a8e25c1c9e_3_1401"/>
            <p:cNvSpPr txBox="1"/>
            <p:nvPr/>
          </p:nvSpPr>
          <p:spPr>
            <a:xfrm>
              <a:off x="5972455" y="1248987"/>
              <a:ext cx="3092400" cy="12897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b="1">
                  <a:latin typeface="Roboto"/>
                  <a:ea typeface="Roboto"/>
                  <a:cs typeface="Roboto"/>
                  <a:sym typeface="Roboto"/>
                </a:rPr>
                <a:t>Opportunities</a:t>
              </a:r>
              <a:endParaRPr sz="1600" b="1">
                <a:latin typeface="Roboto"/>
                <a:ea typeface="Roboto"/>
                <a:cs typeface="Roboto"/>
                <a:sym typeface="Roboto"/>
              </a:endParaRPr>
            </a:p>
            <a:p>
              <a:pPr marL="0" lvl="0" indent="0" algn="l" rtl="0">
                <a:spcBef>
                  <a:spcPts val="0"/>
                </a:spcBef>
                <a:spcAft>
                  <a:spcPts val="0"/>
                </a:spcAft>
                <a:buNone/>
              </a:pPr>
              <a:endParaRPr sz="1300" b="1">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Increasing use of mobile applications to track health</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Growing demand for personalized and tailored resources </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Global increase in awareness and focus on maternal health as an opportunity to collaborate with healthcare organizations and professionals </a:t>
              </a:r>
              <a:endParaRPr sz="1500">
                <a:solidFill>
                  <a:schemeClr val="dk1"/>
                </a:solidFill>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cxnSp>
          <p:nvCxnSpPr>
            <p:cNvPr id="265" name="Google Shape;265;g2a8e25c1c9e_3_1401"/>
            <p:cNvCxnSpPr/>
            <p:nvPr/>
          </p:nvCxnSpPr>
          <p:spPr>
            <a:xfrm>
              <a:off x="5209825" y="1705200"/>
              <a:ext cx="807000" cy="0"/>
            </a:xfrm>
            <a:prstGeom prst="straightConnector1">
              <a:avLst/>
            </a:prstGeom>
            <a:noFill/>
            <a:ln w="9525" cap="flat" cmpd="sng">
              <a:solidFill>
                <a:srgbClr val="0942A1"/>
              </a:solidFill>
              <a:prstDash val="solid"/>
              <a:round/>
              <a:headEnd type="none" w="sm" len="sm"/>
              <a:tailEnd type="oval" w="med" len="med"/>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g2a8e25c1c9e_3_1440" descr="A blue line drawing of a stork with a baby&#10;&#10;Description automatically generated"/>
          <p:cNvPicPr preferRelativeResize="0"/>
          <p:nvPr/>
        </p:nvPicPr>
        <p:blipFill rotWithShape="1">
          <a:blip r:embed="rId3">
            <a:alphaModFix/>
          </a:blip>
          <a:srcRect/>
          <a:stretch/>
        </p:blipFill>
        <p:spPr>
          <a:xfrm>
            <a:off x="5464938" y="3079826"/>
            <a:ext cx="1286810" cy="1739150"/>
          </a:xfrm>
          <a:prstGeom prst="rect">
            <a:avLst/>
          </a:prstGeom>
          <a:noFill/>
          <a:ln>
            <a:noFill/>
          </a:ln>
        </p:spPr>
      </p:pic>
      <p:sp>
        <p:nvSpPr>
          <p:cNvPr id="272" name="Google Shape;272;g2a8e25c1c9e_3_1440"/>
          <p:cNvSpPr txBox="1">
            <a:spLocks noGrp="1"/>
          </p:cNvSpPr>
          <p:nvPr>
            <p:ph type="title"/>
          </p:nvPr>
        </p:nvSpPr>
        <p:spPr>
          <a:xfrm>
            <a:off x="649750" y="351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Business Plan - SWOT analysis</a:t>
            </a:r>
            <a:endParaRPr/>
          </a:p>
        </p:txBody>
      </p:sp>
      <p:grpSp>
        <p:nvGrpSpPr>
          <p:cNvPr id="273" name="Google Shape;273;g2a8e25c1c9e_3_1440"/>
          <p:cNvGrpSpPr/>
          <p:nvPr/>
        </p:nvGrpSpPr>
        <p:grpSpPr>
          <a:xfrm>
            <a:off x="3584993" y="1433202"/>
            <a:ext cx="5024697" cy="5032419"/>
            <a:chOff x="2675582" y="676586"/>
            <a:chExt cx="3793942" cy="3790328"/>
          </a:xfrm>
        </p:grpSpPr>
        <p:sp>
          <p:nvSpPr>
            <p:cNvPr id="274" name="Google Shape;274;g2a8e25c1c9e_3_1440"/>
            <p:cNvSpPr/>
            <p:nvPr/>
          </p:nvSpPr>
          <p:spPr>
            <a:xfrm rot="-7199815">
              <a:off x="3183352" y="1184485"/>
              <a:ext cx="2774659" cy="2774659"/>
            </a:xfrm>
            <a:prstGeom prst="blockArc">
              <a:avLst>
                <a:gd name="adj1" fmla="val 12622480"/>
                <a:gd name="adj2" fmla="val 18176457"/>
                <a:gd name="adj3" fmla="val 20786"/>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5" name="Google Shape;275;g2a8e25c1c9e_3_1440"/>
            <p:cNvSpPr/>
            <p:nvPr/>
          </p:nvSpPr>
          <p:spPr>
            <a:xfrm rot="-1799815">
              <a:off x="3183352" y="1184357"/>
              <a:ext cx="2774659" cy="2774659"/>
            </a:xfrm>
            <a:prstGeom prst="blockArc">
              <a:avLst>
                <a:gd name="adj1" fmla="val 12622480"/>
                <a:gd name="adj2" fmla="val 18176457"/>
                <a:gd name="adj3" fmla="val 20786"/>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6" name="Google Shape;276;g2a8e25c1c9e_3_1440"/>
            <p:cNvSpPr/>
            <p:nvPr/>
          </p:nvSpPr>
          <p:spPr>
            <a:xfrm rot="3600185">
              <a:off x="3187094" y="1184439"/>
              <a:ext cx="2774659" cy="2774659"/>
            </a:xfrm>
            <a:prstGeom prst="blockArc">
              <a:avLst>
                <a:gd name="adj1" fmla="val 12564381"/>
                <a:gd name="adj2" fmla="val 18346131"/>
                <a:gd name="adj3" fmla="val 20844"/>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7" name="Google Shape;277;g2a8e25c1c9e_3_1440"/>
            <p:cNvSpPr/>
            <p:nvPr/>
          </p:nvSpPr>
          <p:spPr>
            <a:xfrm rot="9000185">
              <a:off x="3185977" y="1184485"/>
              <a:ext cx="2774659" cy="2774659"/>
            </a:xfrm>
            <a:prstGeom prst="blockArc">
              <a:avLst>
                <a:gd name="adj1" fmla="val 12622480"/>
                <a:gd name="adj2" fmla="val 18081133"/>
                <a:gd name="adj3" fmla="val 20809"/>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78" name="Google Shape;278;g2a8e25c1c9e_3_1440"/>
            <p:cNvGrpSpPr/>
            <p:nvPr/>
          </p:nvGrpSpPr>
          <p:grpSpPr>
            <a:xfrm rot="5400000">
              <a:off x="5379663" y="2278951"/>
              <a:ext cx="585001" cy="585472"/>
              <a:chOff x="1967628" y="812211"/>
              <a:chExt cx="588000" cy="588000"/>
            </a:xfrm>
          </p:grpSpPr>
          <p:sp>
            <p:nvSpPr>
              <p:cNvPr id="279" name="Google Shape;279;g2a8e25c1c9e_3_1440"/>
              <p:cNvSpPr/>
              <p:nvPr/>
            </p:nvSpPr>
            <p:spPr>
              <a:xfrm rot="39023">
                <a:off x="1970909" y="815492"/>
                <a:ext cx="581437" cy="581437"/>
              </a:xfrm>
              <a:prstGeom prst="pie">
                <a:avLst>
                  <a:gd name="adj1" fmla="val 6190354"/>
                  <a:gd name="adj2" fmla="val 14996165"/>
                </a:avLst>
              </a:prstGeom>
              <a:solidFill>
                <a:srgbClr val="0C57D3"/>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0" name="Google Shape;280;g2a8e25c1c9e_3_1440"/>
              <p:cNvSpPr/>
              <p:nvPr/>
            </p:nvSpPr>
            <p:spPr>
              <a:xfrm rot="10800000">
                <a:off x="1970875" y="815525"/>
                <a:ext cx="581400" cy="581400"/>
              </a:xfrm>
              <a:prstGeom prst="pie">
                <a:avLst>
                  <a:gd name="adj1" fmla="val 4028252"/>
                  <a:gd name="adj2" fmla="val 17183677"/>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81" name="Google Shape;281;g2a8e25c1c9e_3_1440"/>
            <p:cNvGrpSpPr/>
            <p:nvPr/>
          </p:nvGrpSpPr>
          <p:grpSpPr>
            <a:xfrm rot="10800000">
              <a:off x="4280709" y="3378529"/>
              <a:ext cx="585001" cy="585472"/>
              <a:chOff x="1967628" y="812211"/>
              <a:chExt cx="588000" cy="588000"/>
            </a:xfrm>
          </p:grpSpPr>
          <p:sp>
            <p:nvSpPr>
              <p:cNvPr id="282" name="Google Shape;282;g2a8e25c1c9e_3_1440"/>
              <p:cNvSpPr/>
              <p:nvPr/>
            </p:nvSpPr>
            <p:spPr>
              <a:xfrm rot="39023">
                <a:off x="1970909" y="815492"/>
                <a:ext cx="581437" cy="581437"/>
              </a:xfrm>
              <a:prstGeom prst="pie">
                <a:avLst>
                  <a:gd name="adj1" fmla="val 6190354"/>
                  <a:gd name="adj2" fmla="val 14996165"/>
                </a:avLst>
              </a:prstGeom>
              <a:solidFill>
                <a:srgbClr val="0D5CDF"/>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3" name="Google Shape;283;g2a8e25c1c9e_3_1440"/>
              <p:cNvSpPr/>
              <p:nvPr/>
            </p:nvSpPr>
            <p:spPr>
              <a:xfrm rot="10800000">
                <a:off x="1970875" y="815525"/>
                <a:ext cx="581400" cy="581400"/>
              </a:xfrm>
              <a:prstGeom prst="pie">
                <a:avLst>
                  <a:gd name="adj1" fmla="val 4028252"/>
                  <a:gd name="adj2" fmla="val 17183677"/>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84" name="Google Shape;284;g2a8e25c1c9e_3_1440"/>
            <p:cNvGrpSpPr/>
            <p:nvPr/>
          </p:nvGrpSpPr>
          <p:grpSpPr>
            <a:xfrm rot="-5400000">
              <a:off x="3179922" y="2281478"/>
              <a:ext cx="585001" cy="585472"/>
              <a:chOff x="1967628" y="812211"/>
              <a:chExt cx="588000" cy="588000"/>
            </a:xfrm>
          </p:grpSpPr>
          <p:sp>
            <p:nvSpPr>
              <p:cNvPr id="285" name="Google Shape;285;g2a8e25c1c9e_3_1440"/>
              <p:cNvSpPr/>
              <p:nvPr/>
            </p:nvSpPr>
            <p:spPr>
              <a:xfrm rot="39023">
                <a:off x="1970909" y="815492"/>
                <a:ext cx="581437" cy="581437"/>
              </a:xfrm>
              <a:prstGeom prst="pie">
                <a:avLst>
                  <a:gd name="adj1" fmla="val 6190354"/>
                  <a:gd name="adj2" fmla="val 14996165"/>
                </a:avLst>
              </a:prstGeom>
              <a:solidFill>
                <a:srgbClr val="0E63F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6" name="Google Shape;286;g2a8e25c1c9e_3_1440"/>
              <p:cNvSpPr/>
              <p:nvPr/>
            </p:nvSpPr>
            <p:spPr>
              <a:xfrm rot="10800000">
                <a:off x="1970875" y="815525"/>
                <a:ext cx="581400" cy="581400"/>
              </a:xfrm>
              <a:prstGeom prst="pie">
                <a:avLst>
                  <a:gd name="adj1" fmla="val 4028252"/>
                  <a:gd name="adj2" fmla="val 17183677"/>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87" name="Google Shape;287;g2a8e25c1c9e_3_1440"/>
            <p:cNvSpPr txBox="1"/>
            <p:nvPr/>
          </p:nvSpPr>
          <p:spPr>
            <a:xfrm>
              <a:off x="3214513"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88" name="Google Shape;288;g2a8e25c1c9e_3_1440"/>
            <p:cNvSpPr txBox="1"/>
            <p:nvPr/>
          </p:nvSpPr>
          <p:spPr>
            <a:xfrm>
              <a:off x="4335750" y="3460301"/>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89" name="Google Shape;289;g2a8e25c1c9e_3_1440"/>
            <p:cNvSpPr txBox="1"/>
            <p:nvPr/>
          </p:nvSpPr>
          <p:spPr>
            <a:xfrm>
              <a:off x="5419402"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grpSp>
          <p:nvGrpSpPr>
            <p:cNvPr id="290" name="Google Shape;290;g2a8e25c1c9e_3_1440"/>
            <p:cNvGrpSpPr/>
            <p:nvPr/>
          </p:nvGrpSpPr>
          <p:grpSpPr>
            <a:xfrm>
              <a:off x="4261689" y="1180926"/>
              <a:ext cx="585001" cy="585530"/>
              <a:chOff x="1967628" y="812211"/>
              <a:chExt cx="588000" cy="588000"/>
            </a:xfrm>
          </p:grpSpPr>
          <p:sp>
            <p:nvSpPr>
              <p:cNvPr id="291" name="Google Shape;291;g2a8e25c1c9e_3_1440"/>
              <p:cNvSpPr/>
              <p:nvPr/>
            </p:nvSpPr>
            <p:spPr>
              <a:xfrm rot="39023">
                <a:off x="1970909" y="815492"/>
                <a:ext cx="581437" cy="581437"/>
              </a:xfrm>
              <a:prstGeom prst="pie">
                <a:avLst>
                  <a:gd name="adj1" fmla="val 6190354"/>
                  <a:gd name="adj2" fmla="val 14996165"/>
                </a:avLst>
              </a:prstGeom>
              <a:solidFill>
                <a:srgbClr val="0942A1"/>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2" name="Google Shape;292;g2a8e25c1c9e_3_1440"/>
              <p:cNvSpPr/>
              <p:nvPr/>
            </p:nvSpPr>
            <p:spPr>
              <a:xfrm rot="10800000">
                <a:off x="1970875" y="815525"/>
                <a:ext cx="581400" cy="581400"/>
              </a:xfrm>
              <a:prstGeom prst="pie">
                <a:avLst>
                  <a:gd name="adj1" fmla="val 4028252"/>
                  <a:gd name="adj2" fmla="val 17183677"/>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93" name="Google Shape;293;g2a8e25c1c9e_3_1440"/>
            <p:cNvSpPr txBox="1"/>
            <p:nvPr/>
          </p:nvSpPr>
          <p:spPr>
            <a:xfrm>
              <a:off x="4335750" y="1254446"/>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grpSp>
      <p:grpSp>
        <p:nvGrpSpPr>
          <p:cNvPr id="294" name="Google Shape;294;g2a8e25c1c9e_3_1440"/>
          <p:cNvGrpSpPr/>
          <p:nvPr/>
        </p:nvGrpSpPr>
        <p:grpSpPr>
          <a:xfrm>
            <a:off x="140675" y="2112675"/>
            <a:ext cx="4774152" cy="1739157"/>
            <a:chOff x="105509" y="1241637"/>
            <a:chExt cx="3580704" cy="1304400"/>
          </a:xfrm>
        </p:grpSpPr>
        <p:sp>
          <p:nvSpPr>
            <p:cNvPr id="295" name="Google Shape;295;g2a8e25c1c9e_3_1440"/>
            <p:cNvSpPr txBox="1"/>
            <p:nvPr/>
          </p:nvSpPr>
          <p:spPr>
            <a:xfrm>
              <a:off x="105509" y="1241637"/>
              <a:ext cx="2385900" cy="1304400"/>
            </a:xfrm>
            <a:prstGeom prst="rect">
              <a:avLst/>
            </a:prstGeom>
            <a:noFill/>
            <a:ln>
              <a:noFill/>
            </a:ln>
          </p:spPr>
          <p:txBody>
            <a:bodyPr spcFirstLastPara="1" wrap="square" lIns="121900" tIns="118850" rIns="121900" bIns="121900" anchor="ctr" anchorCtr="0">
              <a:spAutoFit/>
            </a:bodyPr>
            <a:lstStyle/>
            <a:p>
              <a:pPr marL="0" marR="0" lvl="0" indent="0" algn="l" rtl="0">
                <a:spcBef>
                  <a:spcPts val="0"/>
                </a:spcBef>
                <a:spcAft>
                  <a:spcPts val="0"/>
                </a:spcAft>
                <a:buNone/>
              </a:pPr>
              <a:r>
                <a:rPr lang="en-US" sz="1600" b="1" dirty="0">
                  <a:latin typeface="Roboto"/>
                  <a:ea typeface="Roboto"/>
                  <a:cs typeface="Roboto"/>
                  <a:sym typeface="Roboto"/>
                </a:rPr>
                <a:t>                Strengths</a:t>
              </a:r>
              <a:endParaRPr sz="1600" b="1" dirty="0">
                <a:latin typeface="Roboto"/>
                <a:ea typeface="Roboto"/>
                <a:cs typeface="Roboto"/>
                <a:sym typeface="Roboto"/>
              </a:endParaRPr>
            </a:p>
            <a:p>
              <a:pPr marL="0" marR="0" lvl="0" indent="0" algn="l" rtl="0">
                <a:spcBef>
                  <a:spcPts val="0"/>
                </a:spcBef>
                <a:spcAft>
                  <a:spcPts val="0"/>
                </a:spcAft>
                <a:buNone/>
              </a:pPr>
              <a:endParaRPr sz="1100" b="1" dirty="0">
                <a:latin typeface="Roboto"/>
                <a:ea typeface="Roboto"/>
                <a:cs typeface="Roboto"/>
                <a:sym typeface="Roboto"/>
              </a:endParaRPr>
            </a:p>
            <a:p>
              <a:pPr marL="457200" marR="0" lvl="0" indent="-285750" algn="l" rtl="0">
                <a:lnSpc>
                  <a:spcPct val="90000"/>
                </a:lnSpc>
                <a:spcBef>
                  <a:spcPts val="0"/>
                </a:spcBef>
                <a:spcAft>
                  <a:spcPts val="0"/>
                </a:spcAft>
                <a:buClr>
                  <a:schemeClr val="dk1"/>
                </a:buClr>
                <a:buSzPts val="900"/>
                <a:buFont typeface="Calibri"/>
                <a:buChar char="●"/>
              </a:pPr>
              <a:r>
                <a:rPr lang="en-US" sz="1300" dirty="0">
                  <a:solidFill>
                    <a:schemeClr val="dk1"/>
                  </a:solidFill>
                  <a:latin typeface="Calibri"/>
                  <a:ea typeface="Calibri"/>
                  <a:cs typeface="Calibri"/>
                  <a:sym typeface="Calibri"/>
                </a:rPr>
                <a:t>Intuitive and engaging app</a:t>
              </a:r>
              <a:endParaRPr sz="1300" dirty="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dirty="0">
                  <a:solidFill>
                    <a:schemeClr val="dk1"/>
                  </a:solidFill>
                  <a:latin typeface="Calibri"/>
                  <a:ea typeface="Calibri"/>
                  <a:cs typeface="Calibri"/>
                  <a:sym typeface="Calibri"/>
                </a:rPr>
                <a:t>Continuous improvement to match customers’ need</a:t>
              </a:r>
              <a:endParaRPr sz="1300" dirty="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dirty="0">
                  <a:solidFill>
                    <a:schemeClr val="dk1"/>
                  </a:solidFill>
                  <a:latin typeface="Calibri"/>
                  <a:ea typeface="Calibri"/>
                  <a:cs typeface="Calibri"/>
                  <a:sym typeface="Calibri"/>
                </a:rPr>
                <a:t>Network of experts to ensure high-quality and reliable contents</a:t>
              </a:r>
              <a:endParaRPr sz="1300" dirty="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dirty="0">
                  <a:solidFill>
                    <a:schemeClr val="dk1"/>
                  </a:solidFill>
                  <a:latin typeface="Calibri"/>
                  <a:ea typeface="Calibri"/>
                  <a:cs typeface="Calibri"/>
                  <a:sym typeface="Calibri"/>
                </a:rPr>
                <a:t>Global reach</a:t>
              </a:r>
              <a:endParaRPr sz="900" dirty="0">
                <a:latin typeface="Roboto"/>
                <a:ea typeface="Roboto"/>
                <a:cs typeface="Roboto"/>
                <a:sym typeface="Roboto"/>
              </a:endParaRPr>
            </a:p>
          </p:txBody>
        </p:sp>
        <p:cxnSp>
          <p:nvCxnSpPr>
            <p:cNvPr id="296" name="Google Shape;296;g2a8e25c1c9e_3_1440"/>
            <p:cNvCxnSpPr/>
            <p:nvPr/>
          </p:nvCxnSpPr>
          <p:spPr>
            <a:xfrm rot="10800000">
              <a:off x="2641913" y="1831625"/>
              <a:ext cx="1044300" cy="0"/>
            </a:xfrm>
            <a:prstGeom prst="straightConnector1">
              <a:avLst/>
            </a:prstGeom>
            <a:noFill/>
            <a:ln w="9525" cap="flat" cmpd="sng">
              <a:solidFill>
                <a:srgbClr val="0E63F0"/>
              </a:solidFill>
              <a:prstDash val="solid"/>
              <a:round/>
              <a:headEnd type="none" w="sm" len="sm"/>
              <a:tailEnd type="oval" w="med" len="med"/>
            </a:ln>
          </p:spPr>
        </p:cxnSp>
      </p:grpSp>
      <p:grpSp>
        <p:nvGrpSpPr>
          <p:cNvPr id="297" name="Google Shape;297;g2a8e25c1c9e_3_1440"/>
          <p:cNvGrpSpPr/>
          <p:nvPr/>
        </p:nvGrpSpPr>
        <p:grpSpPr>
          <a:xfrm>
            <a:off x="372673" y="4228150"/>
            <a:ext cx="4897745" cy="1493163"/>
            <a:chOff x="279512" y="2828283"/>
            <a:chExt cx="3673401" cy="1119900"/>
          </a:xfrm>
        </p:grpSpPr>
        <p:sp>
          <p:nvSpPr>
            <p:cNvPr id="298" name="Google Shape;298;g2a8e25c1c9e_3_1440"/>
            <p:cNvSpPr txBox="1"/>
            <p:nvPr/>
          </p:nvSpPr>
          <p:spPr>
            <a:xfrm>
              <a:off x="279512" y="2828283"/>
              <a:ext cx="2409300" cy="1119900"/>
            </a:xfrm>
            <a:prstGeom prst="rect">
              <a:avLst/>
            </a:prstGeom>
            <a:noFill/>
            <a:ln>
              <a:noFill/>
            </a:ln>
          </p:spPr>
          <p:txBody>
            <a:bodyPr spcFirstLastPara="1" wrap="square" lIns="121900" tIns="121900" rIns="121900" bIns="121900" anchor="ctr" anchorCtr="0">
              <a:spAutoFit/>
            </a:bodyPr>
            <a:lstStyle/>
            <a:p>
              <a:pPr marL="0" lvl="0" indent="0" algn="l" rtl="0">
                <a:spcBef>
                  <a:spcPts val="0"/>
                </a:spcBef>
                <a:spcAft>
                  <a:spcPts val="0"/>
                </a:spcAft>
                <a:buNone/>
              </a:pPr>
              <a:r>
                <a:rPr lang="en-US" sz="1600" b="1">
                  <a:latin typeface="Roboto"/>
                  <a:ea typeface="Roboto"/>
                  <a:cs typeface="Roboto"/>
                  <a:sym typeface="Roboto"/>
                </a:rPr>
                <a:t>       Weaknesses </a:t>
              </a:r>
              <a:endParaRPr sz="1600" b="1">
                <a:latin typeface="Roboto"/>
                <a:ea typeface="Roboto"/>
                <a:cs typeface="Roboto"/>
                <a:sym typeface="Roboto"/>
              </a:endParaRPr>
            </a:p>
            <a:p>
              <a:pPr marL="0" lvl="0" indent="0" algn="r" rtl="0">
                <a:spcBef>
                  <a:spcPts val="0"/>
                </a:spcBef>
                <a:spcAft>
                  <a:spcPts val="0"/>
                </a:spcAft>
                <a:buNone/>
              </a:pPr>
              <a:endParaRPr sz="1300" b="1">
                <a:latin typeface="Roboto"/>
                <a:ea typeface="Roboto"/>
                <a:cs typeface="Roboto"/>
                <a:sym typeface="Roboto"/>
              </a:endParaRPr>
            </a:p>
            <a:p>
              <a:pPr marL="457200" lvl="0" indent="-285750" algn="l" rtl="0">
                <a:spcBef>
                  <a:spcPts val="0"/>
                </a:spcBef>
                <a:spcAft>
                  <a:spcPts val="0"/>
                </a:spcAft>
                <a:buSzPts val="900"/>
                <a:buFont typeface="Calibri"/>
                <a:buChar char="●"/>
              </a:pPr>
              <a:r>
                <a:rPr lang="en-US" sz="1300">
                  <a:latin typeface="Calibri"/>
                  <a:ea typeface="Calibri"/>
                  <a:cs typeface="Calibri"/>
                  <a:sym typeface="Calibri"/>
                </a:rPr>
                <a:t>Small team which limits the speed of product development</a:t>
              </a:r>
              <a:endParaRPr sz="1300">
                <a:latin typeface="Calibri"/>
                <a:ea typeface="Calibri"/>
                <a:cs typeface="Calibri"/>
                <a:sym typeface="Calibri"/>
              </a:endParaRPr>
            </a:p>
            <a:p>
              <a:pPr marL="457200" lvl="0" indent="-285750" algn="l" rtl="0">
                <a:spcBef>
                  <a:spcPts val="0"/>
                </a:spcBef>
                <a:spcAft>
                  <a:spcPts val="0"/>
                </a:spcAft>
                <a:buSzPts val="900"/>
                <a:buFont typeface="Calibri"/>
                <a:buChar char="●"/>
              </a:pPr>
              <a:r>
                <a:rPr lang="en-US" sz="1300">
                  <a:solidFill>
                    <a:schemeClr val="dk1"/>
                  </a:solidFill>
                  <a:latin typeface="Calibri"/>
                  <a:ea typeface="Calibri"/>
                  <a:cs typeface="Calibri"/>
                  <a:sym typeface="Calibri"/>
                </a:rPr>
                <a:t>Being solely online could limit the reach to certain demographics</a:t>
              </a:r>
              <a:endParaRPr sz="1300" b="1">
                <a:latin typeface="Calibri"/>
                <a:ea typeface="Calibri"/>
                <a:cs typeface="Calibri"/>
                <a:sym typeface="Calibri"/>
              </a:endParaRPr>
            </a:p>
          </p:txBody>
        </p:sp>
        <p:cxnSp>
          <p:nvCxnSpPr>
            <p:cNvPr id="299" name="Google Shape;299;g2a8e25c1c9e_3_1440"/>
            <p:cNvCxnSpPr/>
            <p:nvPr/>
          </p:nvCxnSpPr>
          <p:spPr>
            <a:xfrm rot="10800000">
              <a:off x="2641913" y="3489425"/>
              <a:ext cx="1311000" cy="0"/>
            </a:xfrm>
            <a:prstGeom prst="straightConnector1">
              <a:avLst/>
            </a:prstGeom>
            <a:noFill/>
            <a:ln w="9525" cap="flat" cmpd="sng">
              <a:solidFill>
                <a:srgbClr val="0D5CDF"/>
              </a:solidFill>
              <a:prstDash val="solid"/>
              <a:round/>
              <a:headEnd type="none" w="sm" len="sm"/>
              <a:tailEnd type="oval" w="med" len="med"/>
            </a:ln>
          </p:spPr>
        </p:cxnSp>
      </p:grpSp>
      <p:grpSp>
        <p:nvGrpSpPr>
          <p:cNvPr id="300" name="Google Shape;300;g2a8e25c1c9e_3_1440"/>
          <p:cNvGrpSpPr/>
          <p:nvPr/>
        </p:nvGrpSpPr>
        <p:grpSpPr>
          <a:xfrm>
            <a:off x="6946260" y="2122475"/>
            <a:ext cx="5139912" cy="1719557"/>
            <a:chOff x="5209825" y="1248987"/>
            <a:chExt cx="3855030" cy="1289700"/>
          </a:xfrm>
        </p:grpSpPr>
        <p:sp>
          <p:nvSpPr>
            <p:cNvPr id="301" name="Google Shape;301;g2a8e25c1c9e_3_1440"/>
            <p:cNvSpPr txBox="1"/>
            <p:nvPr/>
          </p:nvSpPr>
          <p:spPr>
            <a:xfrm>
              <a:off x="5972455" y="1248987"/>
              <a:ext cx="3092400" cy="12897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b="1">
                  <a:latin typeface="Roboto"/>
                  <a:ea typeface="Roboto"/>
                  <a:cs typeface="Roboto"/>
                  <a:sym typeface="Roboto"/>
                </a:rPr>
                <a:t>Opportunities</a:t>
              </a:r>
              <a:endParaRPr sz="1600" b="1">
                <a:latin typeface="Roboto"/>
                <a:ea typeface="Roboto"/>
                <a:cs typeface="Roboto"/>
                <a:sym typeface="Roboto"/>
              </a:endParaRPr>
            </a:p>
            <a:p>
              <a:pPr marL="0" lvl="0" indent="0" algn="l" rtl="0">
                <a:spcBef>
                  <a:spcPts val="0"/>
                </a:spcBef>
                <a:spcAft>
                  <a:spcPts val="0"/>
                </a:spcAft>
                <a:buNone/>
              </a:pPr>
              <a:endParaRPr sz="1300" b="1">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Increasing use of mobile applications to track health</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Growing demand for personalized and tailored resources </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Global increase in awareness and focus on maternal health as an opportunity to collaborate with healthcare organizations and professionals </a:t>
              </a:r>
              <a:endParaRPr sz="1500">
                <a:solidFill>
                  <a:schemeClr val="dk1"/>
                </a:solidFill>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cxnSp>
          <p:nvCxnSpPr>
            <p:cNvPr id="302" name="Google Shape;302;g2a8e25c1c9e_3_1440"/>
            <p:cNvCxnSpPr/>
            <p:nvPr/>
          </p:nvCxnSpPr>
          <p:spPr>
            <a:xfrm>
              <a:off x="5209825" y="1705200"/>
              <a:ext cx="807000" cy="0"/>
            </a:xfrm>
            <a:prstGeom prst="straightConnector1">
              <a:avLst/>
            </a:prstGeom>
            <a:noFill/>
            <a:ln w="9525" cap="flat" cmpd="sng">
              <a:solidFill>
                <a:srgbClr val="0942A1"/>
              </a:solidFill>
              <a:prstDash val="solid"/>
              <a:round/>
              <a:headEnd type="none" w="sm" len="sm"/>
              <a:tailEnd type="oval" w="med" len="med"/>
            </a:ln>
          </p:spPr>
        </p:cxnSp>
      </p:grpSp>
      <p:grpSp>
        <p:nvGrpSpPr>
          <p:cNvPr id="303" name="Google Shape;303;g2a8e25c1c9e_3_1440"/>
          <p:cNvGrpSpPr/>
          <p:nvPr/>
        </p:nvGrpSpPr>
        <p:grpSpPr>
          <a:xfrm>
            <a:off x="6946260" y="4484366"/>
            <a:ext cx="4814080" cy="1719557"/>
            <a:chOff x="5209825" y="3020450"/>
            <a:chExt cx="3610650" cy="1289700"/>
          </a:xfrm>
        </p:grpSpPr>
        <p:sp>
          <p:nvSpPr>
            <p:cNvPr id="304" name="Google Shape;304;g2a8e25c1c9e_3_1440"/>
            <p:cNvSpPr txBox="1"/>
            <p:nvPr/>
          </p:nvSpPr>
          <p:spPr>
            <a:xfrm>
              <a:off x="6696475" y="3020450"/>
              <a:ext cx="2124000" cy="12897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b="1">
                  <a:latin typeface="Roboto"/>
                  <a:ea typeface="Roboto"/>
                  <a:cs typeface="Roboto"/>
                  <a:sym typeface="Roboto"/>
                </a:rPr>
                <a:t>Threats </a:t>
              </a:r>
              <a:endParaRPr sz="1600" b="1">
                <a:latin typeface="Roboto"/>
                <a:ea typeface="Roboto"/>
                <a:cs typeface="Roboto"/>
                <a:sym typeface="Roboto"/>
              </a:endParaRPr>
            </a:p>
            <a:p>
              <a:pPr marL="0" lvl="0" indent="0" algn="l" rtl="0">
                <a:spcBef>
                  <a:spcPts val="0"/>
                </a:spcBef>
                <a:spcAft>
                  <a:spcPts val="0"/>
                </a:spcAft>
                <a:buNone/>
              </a:pPr>
              <a:endParaRPr sz="1100" b="1">
                <a:latin typeface="Roboto"/>
                <a:ea typeface="Roboto"/>
                <a:cs typeface="Roboto"/>
                <a:sym typeface="Roboto"/>
              </a:endParaRPr>
            </a:p>
            <a:p>
              <a:pPr marL="457200" lvl="0" indent="-31115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Competition in the mobile application market</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Data privacy and security can impact user trust</a:t>
              </a:r>
              <a:endParaRPr sz="1300">
                <a:solidFill>
                  <a:schemeClr val="dk1"/>
                </a:solidFill>
                <a:latin typeface="Calibri"/>
                <a:ea typeface="Calibri"/>
                <a:cs typeface="Calibri"/>
                <a:sym typeface="Calibri"/>
              </a:endParaRPr>
            </a:p>
          </p:txBody>
        </p:sp>
        <p:cxnSp>
          <p:nvCxnSpPr>
            <p:cNvPr id="305" name="Google Shape;305;g2a8e25c1c9e_3_1440"/>
            <p:cNvCxnSpPr/>
            <p:nvPr/>
          </p:nvCxnSpPr>
          <p:spPr>
            <a:xfrm>
              <a:off x="5209825" y="3648300"/>
              <a:ext cx="1286700" cy="0"/>
            </a:xfrm>
            <a:prstGeom prst="straightConnector1">
              <a:avLst/>
            </a:prstGeom>
            <a:noFill/>
            <a:ln w="9525" cap="flat" cmpd="sng">
              <a:solidFill>
                <a:srgbClr val="0C57D3"/>
              </a:solidFill>
              <a:prstDash val="solid"/>
              <a:round/>
              <a:headEnd type="none" w="sm" len="sm"/>
              <a:tailEnd type="oval"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AAC3-DBAB-28DE-7C7A-71EC2FAE78F9}"/>
              </a:ext>
            </a:extLst>
          </p:cNvPr>
          <p:cNvSpPr>
            <a:spLocks noGrp="1"/>
          </p:cNvSpPr>
          <p:nvPr>
            <p:ph type="title"/>
          </p:nvPr>
        </p:nvSpPr>
        <p:spPr/>
        <p:txBody>
          <a:bodyPr/>
          <a:lstStyle/>
          <a:p>
            <a:r>
              <a:rPr lang="en-CH" dirty="0"/>
              <a:t>StorkWatch </a:t>
            </a:r>
          </a:p>
        </p:txBody>
      </p:sp>
      <p:sp>
        <p:nvSpPr>
          <p:cNvPr id="3" name="Text Placeholder 2">
            <a:extLst>
              <a:ext uri="{FF2B5EF4-FFF2-40B4-BE49-F238E27FC236}">
                <a16:creationId xmlns:a16="http://schemas.microsoft.com/office/drawing/2014/main" id="{AB92830B-59CC-C450-E4B3-8FD59FF8FBD6}"/>
              </a:ext>
            </a:extLst>
          </p:cNvPr>
          <p:cNvSpPr>
            <a:spLocks noGrp="1"/>
          </p:cNvSpPr>
          <p:nvPr>
            <p:ph type="body" idx="1"/>
          </p:nvPr>
        </p:nvSpPr>
        <p:spPr>
          <a:xfrm>
            <a:off x="838200" y="1690688"/>
            <a:ext cx="7331242" cy="4351338"/>
          </a:xfrm>
        </p:spPr>
        <p:txBody>
          <a:bodyPr/>
          <a:lstStyle/>
          <a:p>
            <a:pPr marL="0" lvl="0" indent="0" algn="l" rtl="0">
              <a:spcBef>
                <a:spcPts val="0"/>
              </a:spcBef>
              <a:spcAft>
                <a:spcPts val="0"/>
              </a:spcAft>
              <a:buNone/>
            </a:pPr>
            <a:r>
              <a:rPr lang="en-US" sz="2800" dirty="0">
                <a:solidFill>
                  <a:schemeClr val="dk1"/>
                </a:solidFill>
                <a:latin typeface="Calibri"/>
                <a:ea typeface="Calibri"/>
                <a:cs typeface="Calibri"/>
                <a:sym typeface="Calibri"/>
              </a:rPr>
              <a:t>Our app to support and empower pregnant women and mothers in their journey to parenthood</a:t>
            </a:r>
          </a:p>
          <a:p>
            <a:endParaRPr lang="en-CH" dirty="0"/>
          </a:p>
        </p:txBody>
      </p:sp>
      <p:pic>
        <p:nvPicPr>
          <p:cNvPr id="4" name="Google Shape;314;g2a9174d85ef_0_0">
            <a:extLst>
              <a:ext uri="{FF2B5EF4-FFF2-40B4-BE49-F238E27FC236}">
                <a16:creationId xmlns:a16="http://schemas.microsoft.com/office/drawing/2014/main" id="{8ACFBB4F-7F1D-4402-BB98-296ACA015552}"/>
              </a:ext>
            </a:extLst>
          </p:cNvPr>
          <p:cNvPicPr preferRelativeResize="0"/>
          <p:nvPr/>
        </p:nvPicPr>
        <p:blipFill>
          <a:blip r:embed="rId2">
            <a:alphaModFix/>
          </a:blip>
          <a:stretch>
            <a:fillRect/>
          </a:stretch>
        </p:blipFill>
        <p:spPr>
          <a:xfrm>
            <a:off x="7567862" y="421576"/>
            <a:ext cx="3371675" cy="6071299"/>
          </a:xfrm>
          <a:prstGeom prst="rect">
            <a:avLst/>
          </a:prstGeom>
          <a:noFill/>
          <a:ln>
            <a:noFill/>
          </a:ln>
        </p:spPr>
      </p:pic>
      <p:graphicFrame>
        <p:nvGraphicFramePr>
          <p:cNvPr id="6" name="Chart 5">
            <a:extLst>
              <a:ext uri="{FF2B5EF4-FFF2-40B4-BE49-F238E27FC236}">
                <a16:creationId xmlns:a16="http://schemas.microsoft.com/office/drawing/2014/main" id="{E68F74CF-1EDE-D8C8-2A8B-9863BB3EABD9}"/>
              </a:ext>
            </a:extLst>
          </p:cNvPr>
          <p:cNvGraphicFramePr/>
          <p:nvPr>
            <p:extLst>
              <p:ext uri="{D42A27DB-BD31-4B8C-83A1-F6EECF244321}">
                <p14:modId xmlns:p14="http://schemas.microsoft.com/office/powerpoint/2010/main" val="3263630267"/>
              </p:ext>
            </p:extLst>
          </p:nvPr>
        </p:nvGraphicFramePr>
        <p:xfrm>
          <a:off x="1952630" y="3021002"/>
          <a:ext cx="4791069" cy="3494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628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a9174d85ef_0_0"/>
          <p:cNvSpPr txBox="1">
            <a:spLocks noGrp="1"/>
          </p:cNvSpPr>
          <p:nvPr>
            <p:ph type="ctrTitle"/>
          </p:nvPr>
        </p:nvSpPr>
        <p:spPr>
          <a:xfrm>
            <a:off x="3858825" y="2198850"/>
            <a:ext cx="5201100" cy="819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5400"/>
              <a:buFont typeface="Calibri"/>
              <a:buNone/>
            </a:pPr>
            <a:r>
              <a:rPr lang="en-US"/>
              <a:t>Thank you</a:t>
            </a:r>
            <a:r>
              <a:rPr lang="en-US">
                <a:solidFill>
                  <a:schemeClr val="dk2"/>
                </a:solidFill>
              </a:rPr>
              <a:t> </a:t>
            </a:r>
            <a:endParaRPr>
              <a:solidFill>
                <a:schemeClr val="dk2"/>
              </a:solidFill>
            </a:endParaRPr>
          </a:p>
        </p:txBody>
      </p:sp>
      <p:pic>
        <p:nvPicPr>
          <p:cNvPr id="311" name="Google Shape;311;g2a9174d85ef_0_0" descr="A blue line drawing of a stork with a baby&#10;&#10;Description automatically generated"/>
          <p:cNvPicPr preferRelativeResize="0"/>
          <p:nvPr/>
        </p:nvPicPr>
        <p:blipFill rotWithShape="1">
          <a:blip r:embed="rId3">
            <a:alphaModFix/>
          </a:blip>
          <a:srcRect l="14852" r="8939"/>
          <a:stretch/>
        </p:blipFill>
        <p:spPr>
          <a:xfrm>
            <a:off x="9991188" y="3182312"/>
            <a:ext cx="2017950" cy="3578539"/>
          </a:xfrm>
          <a:prstGeom prst="rect">
            <a:avLst/>
          </a:prstGeom>
          <a:noFill/>
          <a:ln>
            <a:noFill/>
          </a:ln>
        </p:spPr>
      </p:pic>
      <p:sp>
        <p:nvSpPr>
          <p:cNvPr id="312" name="Google Shape;312;g2a9174d85ef_0_0"/>
          <p:cNvSpPr txBox="1">
            <a:spLocks noGrp="1"/>
          </p:cNvSpPr>
          <p:nvPr>
            <p:ph type="subTitle" idx="1"/>
          </p:nvPr>
        </p:nvSpPr>
        <p:spPr>
          <a:xfrm>
            <a:off x="4156325" y="3017850"/>
            <a:ext cx="6896400" cy="516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6000"/>
              <a:buFont typeface="Calibri"/>
              <a:buNone/>
            </a:pPr>
            <a:r>
              <a:rPr lang="en-US" sz="3600"/>
              <a:t>… any investors?</a:t>
            </a:r>
            <a:endParaRPr sz="700"/>
          </a:p>
        </p:txBody>
      </p:sp>
      <p:sp>
        <p:nvSpPr>
          <p:cNvPr id="313" name="Google Shape;313;g2a9174d85ef_0_0"/>
          <p:cNvSpPr txBox="1"/>
          <p:nvPr/>
        </p:nvSpPr>
        <p:spPr>
          <a:xfrm>
            <a:off x="4378100" y="3616500"/>
            <a:ext cx="2694300" cy="20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Calibri"/>
                <a:ea typeface="Calibri"/>
                <a:cs typeface="Calibri"/>
                <a:sym typeface="Calibri"/>
              </a:rPr>
              <a:t>Ekaterina Gorbacheva</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Khosiyat Makhmudova</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Danica Milovanovic</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Camilla Di Giulio</a:t>
            </a:r>
            <a:endParaRPr sz="1600">
              <a:solidFill>
                <a:schemeClr val="dk1"/>
              </a:solidFill>
              <a:latin typeface="Calibri"/>
              <a:ea typeface="Calibri"/>
              <a:cs typeface="Calibri"/>
              <a:sym typeface="Calibri"/>
            </a:endParaRPr>
          </a:p>
        </p:txBody>
      </p:sp>
      <p:pic>
        <p:nvPicPr>
          <p:cNvPr id="314" name="Google Shape;314;g2a9174d85ef_0_0"/>
          <p:cNvPicPr preferRelativeResize="0"/>
          <p:nvPr/>
        </p:nvPicPr>
        <p:blipFill>
          <a:blip r:embed="rId4">
            <a:alphaModFix/>
          </a:blip>
          <a:stretch>
            <a:fillRect/>
          </a:stretch>
        </p:blipFill>
        <p:spPr>
          <a:xfrm>
            <a:off x="457200" y="475950"/>
            <a:ext cx="3371675" cy="6071299"/>
          </a:xfrm>
          <a:prstGeom prst="rect">
            <a:avLst/>
          </a:prstGeom>
          <a:noFill/>
          <a:ln>
            <a:noFill/>
          </a:ln>
        </p:spPr>
      </p:pic>
      <p:pic>
        <p:nvPicPr>
          <p:cNvPr id="315" name="Google Shape;315;g2a9174d85ef_0_0"/>
          <p:cNvPicPr preferRelativeResize="0"/>
          <p:nvPr/>
        </p:nvPicPr>
        <p:blipFill>
          <a:blip r:embed="rId5">
            <a:alphaModFix/>
          </a:blip>
          <a:stretch>
            <a:fillRect/>
          </a:stretch>
        </p:blipFill>
        <p:spPr>
          <a:xfrm>
            <a:off x="9808325" y="119600"/>
            <a:ext cx="2383675" cy="1340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sp>
        <p:nvSpPr>
          <p:cNvPr id="321" name="Google Shape;321;g2a8e25c1c9e_4_6"/>
          <p:cNvSpPr txBox="1">
            <a:spLocks noGrp="1"/>
          </p:cNvSpPr>
          <p:nvPr>
            <p:ph type="title"/>
          </p:nvPr>
        </p:nvSpPr>
        <p:spPr>
          <a:xfrm>
            <a:off x="838200" y="151750"/>
            <a:ext cx="11049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Step into parenthood: Welcome to StorkWatch</a:t>
            </a:r>
            <a:endParaRPr/>
          </a:p>
        </p:txBody>
      </p:sp>
      <p:pic>
        <p:nvPicPr>
          <p:cNvPr id="322" name="Google Shape;322;g2a8e25c1c9e_4_6"/>
          <p:cNvPicPr preferRelativeResize="0"/>
          <p:nvPr/>
        </p:nvPicPr>
        <p:blipFill>
          <a:blip r:embed="rId3">
            <a:alphaModFix/>
          </a:blip>
          <a:stretch>
            <a:fillRect/>
          </a:stretch>
        </p:blipFill>
        <p:spPr>
          <a:xfrm>
            <a:off x="1386850" y="1477450"/>
            <a:ext cx="9618290" cy="5075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27"/>
        <p:cNvGrpSpPr/>
        <p:nvPr/>
      </p:nvGrpSpPr>
      <p:grpSpPr>
        <a:xfrm>
          <a:off x="0" y="0"/>
          <a:ext cx="0" cy="0"/>
          <a:chOff x="0" y="0"/>
          <a:chExt cx="0" cy="0"/>
        </a:xfrm>
      </p:grpSpPr>
      <p:sp>
        <p:nvSpPr>
          <p:cNvPr id="328" name="Google Shape;328;g2a8e25c1c9e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Layout for pre- and postnatal (?)</a:t>
            </a:r>
            <a:endParaRPr/>
          </a:p>
        </p:txBody>
      </p:sp>
      <p:pic>
        <p:nvPicPr>
          <p:cNvPr id="329" name="Google Shape;329;g2a8e25c1c9e_0_0"/>
          <p:cNvPicPr preferRelativeResize="0"/>
          <p:nvPr/>
        </p:nvPicPr>
        <p:blipFill>
          <a:blip r:embed="rId3">
            <a:alphaModFix/>
          </a:blip>
          <a:stretch>
            <a:fillRect/>
          </a:stretch>
        </p:blipFill>
        <p:spPr>
          <a:xfrm>
            <a:off x="1348525" y="1538400"/>
            <a:ext cx="2802625" cy="5029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838200" y="221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t>Why is remote pregnancy monitoring important?</a:t>
            </a:r>
            <a:endParaRPr sz="4000"/>
          </a:p>
        </p:txBody>
      </p:sp>
      <p:sp>
        <p:nvSpPr>
          <p:cNvPr id="99" name="Google Shape;99;p3"/>
          <p:cNvSpPr txBox="1"/>
          <p:nvPr/>
        </p:nvSpPr>
        <p:spPr>
          <a:xfrm>
            <a:off x="0" y="6416375"/>
            <a:ext cx="121920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chemeClr val="dk1"/>
                </a:solidFill>
                <a:latin typeface="Calibri"/>
                <a:ea typeface="Calibri"/>
                <a:cs typeface="Calibri"/>
                <a:sym typeface="Calibri"/>
              </a:rPr>
              <a:t>McDonald, C. R., Weckman, A. M., Wright, J. K., Conroy, A. L., &amp; Kain, K. C. (2020). Pregnant Women in Low- and Middle-Income Countries Require a Special Focus During the COVID-19 Pandemic [Opinion]. </a:t>
            </a:r>
            <a:r>
              <a:rPr lang="en-US" sz="700" i="1">
                <a:solidFill>
                  <a:schemeClr val="dk1"/>
                </a:solidFill>
                <a:latin typeface="Calibri"/>
                <a:ea typeface="Calibri"/>
                <a:cs typeface="Calibri"/>
                <a:sym typeface="Calibri"/>
              </a:rPr>
              <a:t>Frontiers in Global Women's Health</a:t>
            </a:r>
            <a:endParaRPr sz="700" i="1">
              <a:solidFill>
                <a:schemeClr val="dk1"/>
              </a:solidFill>
              <a:latin typeface="Calibri"/>
              <a:ea typeface="Calibri"/>
              <a:cs typeface="Calibri"/>
              <a:sym typeface="Calibri"/>
            </a:endParaRPr>
          </a:p>
          <a:p>
            <a:pPr marL="0" lvl="0" indent="0" algn="l" rtl="0">
              <a:spcBef>
                <a:spcPts val="0"/>
              </a:spcBef>
              <a:spcAft>
                <a:spcPts val="0"/>
              </a:spcAft>
              <a:buNone/>
            </a:pPr>
            <a:r>
              <a:rPr lang="en-US" sz="700">
                <a:solidFill>
                  <a:schemeClr val="dk1"/>
                </a:solidFill>
                <a:latin typeface="Calibri"/>
                <a:ea typeface="Calibri"/>
                <a:cs typeface="Calibri"/>
                <a:sym typeface="Calibri"/>
              </a:rPr>
              <a:t>Townsend, R., Chmielewska, B., Barratt, I., Kalafat, E., van der Meulen, J., Gurol-Urganci, I., O'Brien, P., Morris, E., Draycott, T., Thangaratinam, S. (2021). Global changes in maternity care provision during the COVID-19 pandemic: A systematic review and meta-analysis. </a:t>
            </a:r>
            <a:r>
              <a:rPr lang="en-US" sz="700" i="1">
                <a:solidFill>
                  <a:schemeClr val="dk1"/>
                </a:solidFill>
                <a:latin typeface="Calibri"/>
                <a:ea typeface="Calibri"/>
                <a:cs typeface="Calibri"/>
                <a:sym typeface="Calibri"/>
              </a:rPr>
              <a:t>eClinicalMedicine</a:t>
            </a:r>
            <a:endParaRPr sz="700" i="1">
              <a:solidFill>
                <a:schemeClr val="dk1"/>
              </a:solidFill>
              <a:latin typeface="Calibri"/>
              <a:ea typeface="Calibri"/>
              <a:cs typeface="Calibri"/>
              <a:sym typeface="Calibri"/>
            </a:endParaRPr>
          </a:p>
          <a:p>
            <a:pPr marL="0" lvl="0" indent="0" algn="l" rtl="0">
              <a:spcBef>
                <a:spcPts val="0"/>
              </a:spcBef>
              <a:spcAft>
                <a:spcPts val="0"/>
              </a:spcAft>
              <a:buNone/>
            </a:pPr>
            <a:r>
              <a:rPr lang="en-US" sz="700">
                <a:solidFill>
                  <a:srgbClr val="212121"/>
                </a:solidFill>
                <a:highlight>
                  <a:schemeClr val="lt1"/>
                </a:highlight>
                <a:latin typeface="Roboto"/>
                <a:ea typeface="Roboto"/>
                <a:cs typeface="Roboto"/>
                <a:sym typeface="Roboto"/>
              </a:rPr>
              <a:t>Taylor, Billie Lever et al. “Mums Alone: Exploring the Role of Isolation and Loneliness in the Narratives of Women Diagnosed with Perinatal Depression.” </a:t>
            </a:r>
            <a:r>
              <a:rPr lang="en-US" sz="700" i="1">
                <a:solidFill>
                  <a:srgbClr val="212121"/>
                </a:solidFill>
                <a:highlight>
                  <a:schemeClr val="lt1"/>
                </a:highlight>
                <a:latin typeface="Roboto"/>
                <a:ea typeface="Roboto"/>
                <a:cs typeface="Roboto"/>
                <a:sym typeface="Roboto"/>
              </a:rPr>
              <a:t>Journal of clinical medicine</a:t>
            </a:r>
            <a:r>
              <a:rPr lang="en-US" sz="700">
                <a:solidFill>
                  <a:srgbClr val="212121"/>
                </a:solidFill>
                <a:highlight>
                  <a:schemeClr val="lt1"/>
                </a:highlight>
                <a:latin typeface="Roboto"/>
                <a:ea typeface="Roboto"/>
                <a:cs typeface="Roboto"/>
                <a:sym typeface="Roboto"/>
              </a:rPr>
              <a:t> vol. 10,11 2271. 24 May. 2021</a:t>
            </a:r>
            <a:endParaRPr sz="7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700" i="1">
              <a:solidFill>
                <a:schemeClr val="dk1"/>
              </a:solidFill>
              <a:latin typeface="Calibri"/>
              <a:ea typeface="Calibri"/>
              <a:cs typeface="Calibri"/>
              <a:sym typeface="Calibri"/>
            </a:endParaRPr>
          </a:p>
          <a:p>
            <a:pPr marL="0" lvl="0" indent="0" algn="l" rtl="0">
              <a:spcBef>
                <a:spcPts val="0"/>
              </a:spcBef>
              <a:spcAft>
                <a:spcPts val="0"/>
              </a:spcAft>
              <a:buNone/>
            </a:pPr>
            <a:endParaRPr sz="700" i="1">
              <a:solidFill>
                <a:schemeClr val="dk1"/>
              </a:solidFill>
              <a:latin typeface="Calibri"/>
              <a:ea typeface="Calibri"/>
              <a:cs typeface="Calibri"/>
              <a:sym typeface="Calibri"/>
            </a:endParaRPr>
          </a:p>
        </p:txBody>
      </p:sp>
      <p:pic>
        <p:nvPicPr>
          <p:cNvPr id="100" name="Google Shape;100;p3"/>
          <p:cNvPicPr preferRelativeResize="0"/>
          <p:nvPr/>
        </p:nvPicPr>
        <p:blipFill rotWithShape="1">
          <a:blip r:embed="rId3">
            <a:alphaModFix/>
          </a:blip>
          <a:srcRect r="1632" b="48736"/>
          <a:stretch/>
        </p:blipFill>
        <p:spPr>
          <a:xfrm>
            <a:off x="1883300" y="738224"/>
            <a:ext cx="8425400" cy="3074424"/>
          </a:xfrm>
          <a:prstGeom prst="rect">
            <a:avLst/>
          </a:prstGeom>
          <a:noFill/>
          <a:ln>
            <a:noFill/>
          </a:ln>
        </p:spPr>
      </p:pic>
      <p:pic>
        <p:nvPicPr>
          <p:cNvPr id="101" name="Google Shape;101;p3" descr="A comparison of a company's logo&#10;&#10;Description automatically generated with medium confidence"/>
          <p:cNvPicPr preferRelativeResize="0"/>
          <p:nvPr/>
        </p:nvPicPr>
        <p:blipFill rotWithShape="1">
          <a:blip r:embed="rId4">
            <a:alphaModFix/>
          </a:blip>
          <a:srcRect l="58989" r="1367"/>
          <a:stretch/>
        </p:blipFill>
        <p:spPr>
          <a:xfrm>
            <a:off x="3392300" y="4052125"/>
            <a:ext cx="2266201" cy="2364250"/>
          </a:xfrm>
          <a:prstGeom prst="rect">
            <a:avLst/>
          </a:prstGeom>
          <a:noFill/>
          <a:ln>
            <a:noFill/>
          </a:ln>
        </p:spPr>
      </p:pic>
      <p:pic>
        <p:nvPicPr>
          <p:cNvPr id="102" name="Google Shape;102;p3"/>
          <p:cNvPicPr preferRelativeResize="0"/>
          <p:nvPr/>
        </p:nvPicPr>
        <p:blipFill>
          <a:blip r:embed="rId5">
            <a:alphaModFix/>
          </a:blip>
          <a:stretch>
            <a:fillRect/>
          </a:stretch>
        </p:blipFill>
        <p:spPr>
          <a:xfrm>
            <a:off x="6014400" y="4233698"/>
            <a:ext cx="2447000" cy="200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a8e25c1c9e_6_18"/>
          <p:cNvSpPr txBox="1">
            <a:spLocks noGrp="1"/>
          </p:cNvSpPr>
          <p:nvPr>
            <p:ph type="title"/>
          </p:nvPr>
        </p:nvSpPr>
        <p:spPr>
          <a:xfrm>
            <a:off x="838200" y="221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t>Why is remote pregnancy monitoring important?</a:t>
            </a:r>
            <a:endParaRPr sz="4000"/>
          </a:p>
        </p:txBody>
      </p:sp>
      <p:sp>
        <p:nvSpPr>
          <p:cNvPr id="108" name="Google Shape;108;g2a8e25c1c9e_6_18"/>
          <p:cNvSpPr txBox="1"/>
          <p:nvPr/>
        </p:nvSpPr>
        <p:spPr>
          <a:xfrm>
            <a:off x="0" y="6416375"/>
            <a:ext cx="12192000" cy="5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a:solidFill>
                  <a:schemeClr val="dk1"/>
                </a:solidFill>
                <a:latin typeface="Calibri"/>
                <a:ea typeface="Calibri"/>
                <a:cs typeface="Calibri"/>
                <a:sym typeface="Calibri"/>
              </a:rPr>
              <a:t>McDonald, C. R., Weckman, A. M., Wright, J. K., Conroy, A. L., &amp; Kain, K. C. (2020). Pregnant Women in Low- and Middle-Income Countries Require a Special Focus During the COVID-19 Pandemic [Opinion]. </a:t>
            </a:r>
            <a:r>
              <a:rPr lang="en-US" sz="700" i="1">
                <a:solidFill>
                  <a:schemeClr val="dk1"/>
                </a:solidFill>
                <a:latin typeface="Calibri"/>
                <a:ea typeface="Calibri"/>
                <a:cs typeface="Calibri"/>
                <a:sym typeface="Calibri"/>
              </a:rPr>
              <a:t>Frontiers in Global Women's Health</a:t>
            </a:r>
            <a:endParaRPr sz="700" i="1">
              <a:solidFill>
                <a:schemeClr val="dk1"/>
              </a:solidFill>
              <a:latin typeface="Calibri"/>
              <a:ea typeface="Calibri"/>
              <a:cs typeface="Calibri"/>
              <a:sym typeface="Calibri"/>
            </a:endParaRPr>
          </a:p>
          <a:p>
            <a:pPr marL="0" lvl="0" indent="0" algn="l" rtl="0">
              <a:spcBef>
                <a:spcPts val="0"/>
              </a:spcBef>
              <a:spcAft>
                <a:spcPts val="0"/>
              </a:spcAft>
              <a:buNone/>
            </a:pPr>
            <a:r>
              <a:rPr lang="en-US" sz="700">
                <a:solidFill>
                  <a:schemeClr val="dk1"/>
                </a:solidFill>
                <a:latin typeface="Calibri"/>
                <a:ea typeface="Calibri"/>
                <a:cs typeface="Calibri"/>
                <a:sym typeface="Calibri"/>
              </a:rPr>
              <a:t>Townsend, R., Chmielewska, B., Barratt, I., Kalafat, E., van der Meulen, J., Gurol-Urganci, I., O'Brien, P., Morris, E., Draycott, T., Thangaratinam, S. (2021). Global changes in maternity care provision during the COVID-19 pandemic: A systematic review and meta-analysis. </a:t>
            </a:r>
            <a:r>
              <a:rPr lang="en-US" sz="700" i="1">
                <a:solidFill>
                  <a:schemeClr val="dk1"/>
                </a:solidFill>
                <a:latin typeface="Calibri"/>
                <a:ea typeface="Calibri"/>
                <a:cs typeface="Calibri"/>
                <a:sym typeface="Calibri"/>
              </a:rPr>
              <a:t>eClinicalMedicine</a:t>
            </a:r>
            <a:endParaRPr sz="700" i="1">
              <a:solidFill>
                <a:schemeClr val="dk1"/>
              </a:solidFill>
              <a:latin typeface="Calibri"/>
              <a:ea typeface="Calibri"/>
              <a:cs typeface="Calibri"/>
              <a:sym typeface="Calibri"/>
            </a:endParaRPr>
          </a:p>
          <a:p>
            <a:pPr marL="0" lvl="0" indent="0" algn="l" rtl="0">
              <a:spcBef>
                <a:spcPts val="0"/>
              </a:spcBef>
              <a:spcAft>
                <a:spcPts val="0"/>
              </a:spcAft>
              <a:buNone/>
            </a:pPr>
            <a:r>
              <a:rPr lang="en-US" sz="700">
                <a:solidFill>
                  <a:srgbClr val="212121"/>
                </a:solidFill>
                <a:highlight>
                  <a:schemeClr val="lt1"/>
                </a:highlight>
                <a:latin typeface="Roboto"/>
                <a:ea typeface="Roboto"/>
                <a:cs typeface="Roboto"/>
                <a:sym typeface="Roboto"/>
              </a:rPr>
              <a:t>Taylor, Billie Lever et al. “Mums Alone: Exploring the Role of Isolation and Loneliness in the Narratives of Women Diagnosed with Perinatal Depression.” </a:t>
            </a:r>
            <a:r>
              <a:rPr lang="en-US" sz="700" i="1">
                <a:solidFill>
                  <a:srgbClr val="212121"/>
                </a:solidFill>
                <a:highlight>
                  <a:schemeClr val="lt1"/>
                </a:highlight>
                <a:latin typeface="Roboto"/>
                <a:ea typeface="Roboto"/>
                <a:cs typeface="Roboto"/>
                <a:sym typeface="Roboto"/>
              </a:rPr>
              <a:t>Journal of clinical medicine</a:t>
            </a:r>
            <a:r>
              <a:rPr lang="en-US" sz="700">
                <a:solidFill>
                  <a:srgbClr val="212121"/>
                </a:solidFill>
                <a:highlight>
                  <a:schemeClr val="lt1"/>
                </a:highlight>
                <a:latin typeface="Roboto"/>
                <a:ea typeface="Roboto"/>
                <a:cs typeface="Roboto"/>
                <a:sym typeface="Roboto"/>
              </a:rPr>
              <a:t> vol. 10,11 2271. 24 May. 2021</a:t>
            </a:r>
            <a:endParaRPr sz="700">
              <a:solidFill>
                <a:schemeClr val="dk1"/>
              </a:solidFill>
              <a:latin typeface="Calibri"/>
              <a:ea typeface="Calibri"/>
              <a:cs typeface="Calibri"/>
              <a:sym typeface="Calibri"/>
            </a:endParaRPr>
          </a:p>
          <a:p>
            <a:pPr marL="0" lvl="0" indent="0" algn="l" rtl="0">
              <a:spcBef>
                <a:spcPts val="0"/>
              </a:spcBef>
              <a:spcAft>
                <a:spcPts val="0"/>
              </a:spcAft>
              <a:buNone/>
            </a:pPr>
            <a:endParaRPr sz="700" i="1">
              <a:solidFill>
                <a:schemeClr val="dk1"/>
              </a:solidFill>
              <a:latin typeface="Calibri"/>
              <a:ea typeface="Calibri"/>
              <a:cs typeface="Calibri"/>
              <a:sym typeface="Calibri"/>
            </a:endParaRPr>
          </a:p>
          <a:p>
            <a:pPr marL="0" lvl="0" indent="0" algn="l" rtl="0">
              <a:spcBef>
                <a:spcPts val="0"/>
              </a:spcBef>
              <a:spcAft>
                <a:spcPts val="0"/>
              </a:spcAft>
              <a:buNone/>
            </a:pPr>
            <a:endParaRPr sz="700" i="1">
              <a:solidFill>
                <a:schemeClr val="dk1"/>
              </a:solidFill>
              <a:latin typeface="Calibri"/>
              <a:ea typeface="Calibri"/>
              <a:cs typeface="Calibri"/>
              <a:sym typeface="Calibri"/>
            </a:endParaRPr>
          </a:p>
        </p:txBody>
      </p:sp>
      <p:pic>
        <p:nvPicPr>
          <p:cNvPr id="109" name="Google Shape;109;g2a8e25c1c9e_6_18"/>
          <p:cNvPicPr preferRelativeResize="0"/>
          <p:nvPr/>
        </p:nvPicPr>
        <p:blipFill rotWithShape="1">
          <a:blip r:embed="rId3">
            <a:alphaModFix/>
          </a:blip>
          <a:srcRect l="5497" t="18888" r="25264" b="36552"/>
          <a:stretch/>
        </p:blipFill>
        <p:spPr>
          <a:xfrm>
            <a:off x="624850" y="2639525"/>
            <a:ext cx="6142377" cy="2767674"/>
          </a:xfrm>
          <a:prstGeom prst="rect">
            <a:avLst/>
          </a:prstGeom>
          <a:noFill/>
          <a:ln>
            <a:noFill/>
          </a:ln>
        </p:spPr>
      </p:pic>
      <p:pic>
        <p:nvPicPr>
          <p:cNvPr id="110" name="Google Shape;110;g2a8e25c1c9e_6_18"/>
          <p:cNvPicPr preferRelativeResize="0"/>
          <p:nvPr/>
        </p:nvPicPr>
        <p:blipFill rotWithShape="1">
          <a:blip r:embed="rId4">
            <a:alphaModFix/>
          </a:blip>
          <a:srcRect l="24106" t="7872" r="26977" b="37112"/>
          <a:stretch/>
        </p:blipFill>
        <p:spPr>
          <a:xfrm>
            <a:off x="7223750" y="1765500"/>
            <a:ext cx="4495800" cy="3540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a8984646da_0_15"/>
          <p:cNvSpPr txBox="1">
            <a:spLocks noGrp="1"/>
          </p:cNvSpPr>
          <p:nvPr>
            <p:ph type="title"/>
          </p:nvPr>
        </p:nvSpPr>
        <p:spPr>
          <a:xfrm>
            <a:off x="355225" y="376900"/>
            <a:ext cx="1081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400" b="1"/>
              <a:t>Problem</a:t>
            </a:r>
            <a:r>
              <a:rPr lang="en-US" sz="3400"/>
              <a:t>: no holistic pregnancy app on the market</a:t>
            </a:r>
            <a:endParaRPr sz="3400"/>
          </a:p>
        </p:txBody>
      </p:sp>
      <p:sp>
        <p:nvSpPr>
          <p:cNvPr id="117" name="Google Shape;117;g2a8984646da_0_15"/>
          <p:cNvSpPr txBox="1">
            <a:spLocks noGrp="1"/>
          </p:cNvSpPr>
          <p:nvPr>
            <p:ph type="body" idx="1"/>
          </p:nvPr>
        </p:nvSpPr>
        <p:spPr>
          <a:xfrm>
            <a:off x="414150" y="1525900"/>
            <a:ext cx="7190700" cy="4485900"/>
          </a:xfrm>
          <a:prstGeom prst="rect">
            <a:avLst/>
          </a:prstGeom>
        </p:spPr>
        <p:txBody>
          <a:bodyPr spcFirstLastPara="1" wrap="square" lIns="91425" tIns="45700" rIns="91425" bIns="45700" anchor="t" anchorCtr="0">
            <a:normAutofit/>
          </a:bodyPr>
          <a:lstStyle/>
          <a:p>
            <a:pPr marL="457200" lvl="0" indent="-292100" algn="l" rtl="0">
              <a:spcBef>
                <a:spcPts val="1000"/>
              </a:spcBef>
              <a:spcAft>
                <a:spcPts val="0"/>
              </a:spcAft>
              <a:buSzPts val="1000"/>
              <a:buChar char="●"/>
            </a:pPr>
            <a:r>
              <a:rPr lang="en-US" sz="2000"/>
              <a:t>Existing options are simple trackers based on self-reporting</a:t>
            </a:r>
            <a:endParaRPr sz="2000"/>
          </a:p>
          <a:p>
            <a:pPr marL="457200" lvl="0" indent="-292100" algn="l" rtl="0">
              <a:spcBef>
                <a:spcPts val="0"/>
              </a:spcBef>
              <a:spcAft>
                <a:spcPts val="0"/>
              </a:spcAft>
              <a:buSzPts val="1000"/>
              <a:buChar char="●"/>
            </a:pPr>
            <a:r>
              <a:rPr lang="en-US" sz="2000"/>
              <a:t>Limited availability to support groups</a:t>
            </a:r>
            <a:endParaRPr sz="2000"/>
          </a:p>
          <a:p>
            <a:pPr marL="457200" lvl="0" indent="-292100" algn="l" rtl="0">
              <a:spcBef>
                <a:spcPts val="0"/>
              </a:spcBef>
              <a:spcAft>
                <a:spcPts val="0"/>
              </a:spcAft>
              <a:buSzPts val="1000"/>
              <a:buChar char="●"/>
            </a:pPr>
            <a:r>
              <a:rPr lang="en-US" sz="2000"/>
              <a:t>Lack of personalized tools</a:t>
            </a:r>
            <a:endParaRPr sz="2000"/>
          </a:p>
          <a:p>
            <a:pPr marL="457200" lvl="0" indent="-292100" algn="l" rtl="0">
              <a:spcBef>
                <a:spcPts val="0"/>
              </a:spcBef>
              <a:spcAft>
                <a:spcPts val="0"/>
              </a:spcAft>
              <a:buSzPts val="1000"/>
              <a:buChar char="●"/>
            </a:pPr>
            <a:r>
              <a:rPr lang="en-US" sz="2000"/>
              <a:t>No direct contact with OB-GYN</a:t>
            </a:r>
            <a:endParaRPr sz="2000"/>
          </a:p>
          <a:p>
            <a:pPr marL="457200" lvl="0" indent="-292100" algn="l" rtl="0">
              <a:spcBef>
                <a:spcPts val="0"/>
              </a:spcBef>
              <a:spcAft>
                <a:spcPts val="0"/>
              </a:spcAft>
              <a:buSzPts val="1000"/>
              <a:buChar char="●"/>
            </a:pPr>
            <a:r>
              <a:rPr lang="en-US" sz="2000"/>
              <a:t>Not user-friendly</a:t>
            </a: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a:p>
        </p:txBody>
      </p:sp>
      <p:sp>
        <p:nvSpPr>
          <p:cNvPr id="118" name="Google Shape;118;g2a8984646da_0_15"/>
          <p:cNvSpPr txBox="1">
            <a:spLocks noGrp="1"/>
          </p:cNvSpPr>
          <p:nvPr>
            <p:ph type="title"/>
          </p:nvPr>
        </p:nvSpPr>
        <p:spPr>
          <a:xfrm>
            <a:off x="355225" y="3178450"/>
            <a:ext cx="4945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400" b="1"/>
              <a:t>Our Solution</a:t>
            </a:r>
            <a:r>
              <a:rPr lang="en-US" sz="3400"/>
              <a:t>: StorkWatch</a:t>
            </a:r>
            <a:endParaRPr sz="3400"/>
          </a:p>
        </p:txBody>
      </p:sp>
      <p:pic>
        <p:nvPicPr>
          <p:cNvPr id="119" name="Google Shape;119;g2a8984646da_0_15" descr="A blue line drawing of a stork with a baby&#10;&#10;Description automatically generated"/>
          <p:cNvPicPr preferRelativeResize="0"/>
          <p:nvPr/>
        </p:nvPicPr>
        <p:blipFill rotWithShape="1">
          <a:blip r:embed="rId3">
            <a:alphaModFix/>
          </a:blip>
          <a:srcRect/>
          <a:stretch/>
        </p:blipFill>
        <p:spPr>
          <a:xfrm>
            <a:off x="5130675" y="3402517"/>
            <a:ext cx="1930675" cy="2609283"/>
          </a:xfrm>
          <a:prstGeom prst="rect">
            <a:avLst/>
          </a:prstGeom>
          <a:noFill/>
          <a:ln>
            <a:noFill/>
          </a:ln>
        </p:spPr>
      </p:pic>
      <p:sp>
        <p:nvSpPr>
          <p:cNvPr id="120" name="Google Shape;120;g2a8984646da_0_15"/>
          <p:cNvSpPr txBox="1"/>
          <p:nvPr/>
        </p:nvSpPr>
        <p:spPr>
          <a:xfrm>
            <a:off x="296325" y="4406875"/>
            <a:ext cx="5463900" cy="18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dk1"/>
                </a:solidFill>
                <a:latin typeface="Calibri"/>
                <a:ea typeface="Calibri"/>
                <a:cs typeface="Calibri"/>
                <a:sym typeface="Calibri"/>
              </a:rPr>
              <a:t>Comprehensive app with a direct-to-healthcare-professional communication tool, to support and empower pregnant women and mothers in their journey to parenthood. </a:t>
            </a:r>
            <a:endParaRPr sz="20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pic>
        <p:nvPicPr>
          <p:cNvPr id="121" name="Google Shape;121;g2a8984646da_0_15"/>
          <p:cNvPicPr preferRelativeResize="0"/>
          <p:nvPr/>
        </p:nvPicPr>
        <p:blipFill rotWithShape="1">
          <a:blip r:embed="rId4">
            <a:alphaModFix/>
          </a:blip>
          <a:srcRect l="8073" r="17654"/>
          <a:stretch/>
        </p:blipFill>
        <p:spPr>
          <a:xfrm>
            <a:off x="7231694" y="1570037"/>
            <a:ext cx="4897106" cy="4397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a8f8e72ac6_0_0"/>
          <p:cNvSpPr txBox="1">
            <a:spLocks noGrp="1"/>
          </p:cNvSpPr>
          <p:nvPr>
            <p:ph type="title"/>
          </p:nvPr>
        </p:nvSpPr>
        <p:spPr>
          <a:xfrm>
            <a:off x="838200" y="151750"/>
            <a:ext cx="11049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Education and support</a:t>
            </a:r>
            <a:endParaRPr/>
          </a:p>
        </p:txBody>
      </p:sp>
      <p:pic>
        <p:nvPicPr>
          <p:cNvPr id="128" name="Google Shape;128;g2a8f8e72ac6_0_0"/>
          <p:cNvPicPr preferRelativeResize="0"/>
          <p:nvPr/>
        </p:nvPicPr>
        <p:blipFill>
          <a:blip r:embed="rId3">
            <a:alphaModFix/>
          </a:blip>
          <a:stretch>
            <a:fillRect/>
          </a:stretch>
        </p:blipFill>
        <p:spPr>
          <a:xfrm>
            <a:off x="1037575" y="1319725"/>
            <a:ext cx="10395589" cy="5075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a8f8e72ac6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Direct OB-GYN contact</a:t>
            </a:r>
            <a:endParaRPr/>
          </a:p>
        </p:txBody>
      </p:sp>
      <p:pic>
        <p:nvPicPr>
          <p:cNvPr id="135" name="Google Shape;135;g2a8f8e72ac6_0_6"/>
          <p:cNvPicPr preferRelativeResize="0"/>
          <p:nvPr/>
        </p:nvPicPr>
        <p:blipFill>
          <a:blip r:embed="rId3">
            <a:alphaModFix/>
          </a:blip>
          <a:stretch>
            <a:fillRect/>
          </a:stretch>
        </p:blipFill>
        <p:spPr>
          <a:xfrm>
            <a:off x="1864850" y="1520700"/>
            <a:ext cx="9488958" cy="4862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2a8e25c1c9e_3_1282" descr="A blue line drawing of a stork with a baby&#10;&#10;Description automatically generated"/>
          <p:cNvPicPr preferRelativeResize="0"/>
          <p:nvPr/>
        </p:nvPicPr>
        <p:blipFill rotWithShape="1">
          <a:blip r:embed="rId3">
            <a:alphaModFix/>
          </a:blip>
          <a:srcRect/>
          <a:stretch/>
        </p:blipFill>
        <p:spPr>
          <a:xfrm>
            <a:off x="5464938" y="3079826"/>
            <a:ext cx="1286810" cy="1739150"/>
          </a:xfrm>
          <a:prstGeom prst="rect">
            <a:avLst/>
          </a:prstGeom>
          <a:noFill/>
          <a:ln>
            <a:noFill/>
          </a:ln>
        </p:spPr>
      </p:pic>
      <p:sp>
        <p:nvSpPr>
          <p:cNvPr id="142" name="Google Shape;142;g2a8e25c1c9e_3_1282"/>
          <p:cNvSpPr txBox="1">
            <a:spLocks noGrp="1"/>
          </p:cNvSpPr>
          <p:nvPr>
            <p:ph type="title"/>
          </p:nvPr>
        </p:nvSpPr>
        <p:spPr>
          <a:xfrm>
            <a:off x="649750" y="351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Business Plan - SWOT analysis</a:t>
            </a:r>
            <a:endParaRPr/>
          </a:p>
        </p:txBody>
      </p:sp>
      <p:grpSp>
        <p:nvGrpSpPr>
          <p:cNvPr id="143" name="Google Shape;143;g2a8e25c1c9e_3_1282"/>
          <p:cNvGrpSpPr/>
          <p:nvPr/>
        </p:nvGrpSpPr>
        <p:grpSpPr>
          <a:xfrm>
            <a:off x="3584993" y="1433202"/>
            <a:ext cx="5024697" cy="5032419"/>
            <a:chOff x="2675582" y="676586"/>
            <a:chExt cx="3793942" cy="3790328"/>
          </a:xfrm>
        </p:grpSpPr>
        <p:sp>
          <p:nvSpPr>
            <p:cNvPr id="144" name="Google Shape;144;g2a8e25c1c9e_3_1282"/>
            <p:cNvSpPr/>
            <p:nvPr/>
          </p:nvSpPr>
          <p:spPr>
            <a:xfrm rot="-7199815">
              <a:off x="3183352" y="1184485"/>
              <a:ext cx="2774659" cy="2774659"/>
            </a:xfrm>
            <a:prstGeom prst="blockArc">
              <a:avLst>
                <a:gd name="adj1" fmla="val 12622480"/>
                <a:gd name="adj2" fmla="val 18176457"/>
                <a:gd name="adj3" fmla="val 20786"/>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 name="Google Shape;145;g2a8e25c1c9e_3_1282"/>
            <p:cNvSpPr/>
            <p:nvPr/>
          </p:nvSpPr>
          <p:spPr>
            <a:xfrm rot="-1799815">
              <a:off x="3183352" y="1184357"/>
              <a:ext cx="2774659" cy="2774659"/>
            </a:xfrm>
            <a:prstGeom prst="blockArc">
              <a:avLst>
                <a:gd name="adj1" fmla="val 12622480"/>
                <a:gd name="adj2" fmla="val 18176457"/>
                <a:gd name="adj3" fmla="val 20786"/>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 name="Google Shape;146;g2a8e25c1c9e_3_1282"/>
            <p:cNvSpPr/>
            <p:nvPr/>
          </p:nvSpPr>
          <p:spPr>
            <a:xfrm rot="3600185">
              <a:off x="3187094" y="1184439"/>
              <a:ext cx="2774659" cy="2774659"/>
            </a:xfrm>
            <a:prstGeom prst="blockArc">
              <a:avLst>
                <a:gd name="adj1" fmla="val 12564381"/>
                <a:gd name="adj2" fmla="val 18346131"/>
                <a:gd name="adj3" fmla="val 20844"/>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 name="Google Shape;147;g2a8e25c1c9e_3_1282"/>
            <p:cNvSpPr/>
            <p:nvPr/>
          </p:nvSpPr>
          <p:spPr>
            <a:xfrm rot="9000185">
              <a:off x="3185977" y="1184485"/>
              <a:ext cx="2774659" cy="2774659"/>
            </a:xfrm>
            <a:prstGeom prst="blockArc">
              <a:avLst>
                <a:gd name="adj1" fmla="val 12622480"/>
                <a:gd name="adj2" fmla="val 18081133"/>
                <a:gd name="adj3" fmla="val 20809"/>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8" name="Google Shape;148;g2a8e25c1c9e_3_1282"/>
            <p:cNvGrpSpPr/>
            <p:nvPr/>
          </p:nvGrpSpPr>
          <p:grpSpPr>
            <a:xfrm rot="5400000">
              <a:off x="5379663" y="2278951"/>
              <a:ext cx="585001" cy="585472"/>
              <a:chOff x="1967628" y="812211"/>
              <a:chExt cx="588000" cy="588000"/>
            </a:xfrm>
          </p:grpSpPr>
          <p:sp>
            <p:nvSpPr>
              <p:cNvPr id="149" name="Google Shape;149;g2a8e25c1c9e_3_1282"/>
              <p:cNvSpPr/>
              <p:nvPr/>
            </p:nvSpPr>
            <p:spPr>
              <a:xfrm rot="39023">
                <a:off x="1970909" y="815492"/>
                <a:ext cx="581437" cy="581437"/>
              </a:xfrm>
              <a:prstGeom prst="pie">
                <a:avLst>
                  <a:gd name="adj1" fmla="val 6190354"/>
                  <a:gd name="adj2" fmla="val 14996165"/>
                </a:avLst>
              </a:prstGeom>
              <a:solidFill>
                <a:srgbClr val="0C57D3"/>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g2a8e25c1c9e_3_1282"/>
              <p:cNvSpPr/>
              <p:nvPr/>
            </p:nvSpPr>
            <p:spPr>
              <a:xfrm rot="10800000">
                <a:off x="1970875" y="815525"/>
                <a:ext cx="581400" cy="581400"/>
              </a:xfrm>
              <a:prstGeom prst="pie">
                <a:avLst>
                  <a:gd name="adj1" fmla="val 4028252"/>
                  <a:gd name="adj2" fmla="val 17183677"/>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1" name="Google Shape;151;g2a8e25c1c9e_3_1282"/>
            <p:cNvGrpSpPr/>
            <p:nvPr/>
          </p:nvGrpSpPr>
          <p:grpSpPr>
            <a:xfrm rot="10800000">
              <a:off x="4280709" y="3378529"/>
              <a:ext cx="585001" cy="585472"/>
              <a:chOff x="1967628" y="812211"/>
              <a:chExt cx="588000" cy="588000"/>
            </a:xfrm>
          </p:grpSpPr>
          <p:sp>
            <p:nvSpPr>
              <p:cNvPr id="152" name="Google Shape;152;g2a8e25c1c9e_3_1282"/>
              <p:cNvSpPr/>
              <p:nvPr/>
            </p:nvSpPr>
            <p:spPr>
              <a:xfrm rot="39023">
                <a:off x="1970909" y="815492"/>
                <a:ext cx="581437" cy="581437"/>
              </a:xfrm>
              <a:prstGeom prst="pie">
                <a:avLst>
                  <a:gd name="adj1" fmla="val 6190354"/>
                  <a:gd name="adj2" fmla="val 14996165"/>
                </a:avLst>
              </a:prstGeom>
              <a:solidFill>
                <a:srgbClr val="0D5CDF"/>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 name="Google Shape;153;g2a8e25c1c9e_3_1282"/>
              <p:cNvSpPr/>
              <p:nvPr/>
            </p:nvSpPr>
            <p:spPr>
              <a:xfrm rot="10800000">
                <a:off x="1970875" y="815525"/>
                <a:ext cx="581400" cy="581400"/>
              </a:xfrm>
              <a:prstGeom prst="pie">
                <a:avLst>
                  <a:gd name="adj1" fmla="val 4028252"/>
                  <a:gd name="adj2" fmla="val 17183677"/>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4" name="Google Shape;154;g2a8e25c1c9e_3_1282"/>
            <p:cNvGrpSpPr/>
            <p:nvPr/>
          </p:nvGrpSpPr>
          <p:grpSpPr>
            <a:xfrm rot="-5400000">
              <a:off x="3179922" y="2281478"/>
              <a:ext cx="585001" cy="585472"/>
              <a:chOff x="1967628" y="812211"/>
              <a:chExt cx="588000" cy="588000"/>
            </a:xfrm>
          </p:grpSpPr>
          <p:sp>
            <p:nvSpPr>
              <p:cNvPr id="155" name="Google Shape;155;g2a8e25c1c9e_3_1282"/>
              <p:cNvSpPr/>
              <p:nvPr/>
            </p:nvSpPr>
            <p:spPr>
              <a:xfrm rot="39023">
                <a:off x="1970909" y="815492"/>
                <a:ext cx="581437" cy="581437"/>
              </a:xfrm>
              <a:prstGeom prst="pie">
                <a:avLst>
                  <a:gd name="adj1" fmla="val 6190354"/>
                  <a:gd name="adj2" fmla="val 14996165"/>
                </a:avLst>
              </a:prstGeom>
              <a:solidFill>
                <a:srgbClr val="0E63F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 name="Google Shape;156;g2a8e25c1c9e_3_1282"/>
              <p:cNvSpPr/>
              <p:nvPr/>
            </p:nvSpPr>
            <p:spPr>
              <a:xfrm rot="10800000">
                <a:off x="1970875" y="815525"/>
                <a:ext cx="581400" cy="581400"/>
              </a:xfrm>
              <a:prstGeom prst="pie">
                <a:avLst>
                  <a:gd name="adj1" fmla="val 4028252"/>
                  <a:gd name="adj2" fmla="val 17183677"/>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7" name="Google Shape;157;g2a8e25c1c9e_3_1282"/>
            <p:cNvSpPr txBox="1"/>
            <p:nvPr/>
          </p:nvSpPr>
          <p:spPr>
            <a:xfrm>
              <a:off x="3214513"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158" name="Google Shape;158;g2a8e25c1c9e_3_1282"/>
            <p:cNvSpPr txBox="1"/>
            <p:nvPr/>
          </p:nvSpPr>
          <p:spPr>
            <a:xfrm>
              <a:off x="4335750" y="3460301"/>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159" name="Google Shape;159;g2a8e25c1c9e_3_1282"/>
            <p:cNvSpPr txBox="1"/>
            <p:nvPr/>
          </p:nvSpPr>
          <p:spPr>
            <a:xfrm>
              <a:off x="5419402"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grpSp>
          <p:nvGrpSpPr>
            <p:cNvPr id="160" name="Google Shape;160;g2a8e25c1c9e_3_1282"/>
            <p:cNvGrpSpPr/>
            <p:nvPr/>
          </p:nvGrpSpPr>
          <p:grpSpPr>
            <a:xfrm>
              <a:off x="4261689" y="1180926"/>
              <a:ext cx="585001" cy="585530"/>
              <a:chOff x="1967628" y="812211"/>
              <a:chExt cx="588000" cy="588000"/>
            </a:xfrm>
          </p:grpSpPr>
          <p:sp>
            <p:nvSpPr>
              <p:cNvPr id="161" name="Google Shape;161;g2a8e25c1c9e_3_1282"/>
              <p:cNvSpPr/>
              <p:nvPr/>
            </p:nvSpPr>
            <p:spPr>
              <a:xfrm rot="39023">
                <a:off x="1970909" y="815492"/>
                <a:ext cx="581437" cy="581437"/>
              </a:xfrm>
              <a:prstGeom prst="pie">
                <a:avLst>
                  <a:gd name="adj1" fmla="val 6190354"/>
                  <a:gd name="adj2" fmla="val 14996165"/>
                </a:avLst>
              </a:prstGeom>
              <a:solidFill>
                <a:srgbClr val="0942A1"/>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 name="Google Shape;162;g2a8e25c1c9e_3_1282"/>
              <p:cNvSpPr/>
              <p:nvPr/>
            </p:nvSpPr>
            <p:spPr>
              <a:xfrm rot="10800000">
                <a:off x="1970875" y="815525"/>
                <a:ext cx="581400" cy="581400"/>
              </a:xfrm>
              <a:prstGeom prst="pie">
                <a:avLst>
                  <a:gd name="adj1" fmla="val 4028252"/>
                  <a:gd name="adj2" fmla="val 17183677"/>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3" name="Google Shape;163;g2a8e25c1c9e_3_1282"/>
            <p:cNvSpPr txBox="1"/>
            <p:nvPr/>
          </p:nvSpPr>
          <p:spPr>
            <a:xfrm>
              <a:off x="4335750" y="1254446"/>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2a8e25c1c9e_3_1323" descr="A blue line drawing of a stork with a baby&#10;&#10;Description automatically generated"/>
          <p:cNvPicPr preferRelativeResize="0"/>
          <p:nvPr/>
        </p:nvPicPr>
        <p:blipFill rotWithShape="1">
          <a:blip r:embed="rId3">
            <a:alphaModFix/>
          </a:blip>
          <a:srcRect/>
          <a:stretch/>
        </p:blipFill>
        <p:spPr>
          <a:xfrm>
            <a:off x="5464938" y="3079826"/>
            <a:ext cx="1286810" cy="1739150"/>
          </a:xfrm>
          <a:prstGeom prst="rect">
            <a:avLst/>
          </a:prstGeom>
          <a:noFill/>
          <a:ln>
            <a:noFill/>
          </a:ln>
        </p:spPr>
      </p:pic>
      <p:sp>
        <p:nvSpPr>
          <p:cNvPr id="170" name="Google Shape;170;g2a8e25c1c9e_3_1323"/>
          <p:cNvSpPr txBox="1">
            <a:spLocks noGrp="1"/>
          </p:cNvSpPr>
          <p:nvPr>
            <p:ph type="title"/>
          </p:nvPr>
        </p:nvSpPr>
        <p:spPr>
          <a:xfrm>
            <a:off x="649750" y="351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Business Plan - SWOT analysis</a:t>
            </a:r>
            <a:endParaRPr/>
          </a:p>
        </p:txBody>
      </p:sp>
      <p:grpSp>
        <p:nvGrpSpPr>
          <p:cNvPr id="171" name="Google Shape;171;g2a8e25c1c9e_3_1323"/>
          <p:cNvGrpSpPr/>
          <p:nvPr/>
        </p:nvGrpSpPr>
        <p:grpSpPr>
          <a:xfrm>
            <a:off x="3584993" y="1433202"/>
            <a:ext cx="5024697" cy="5032419"/>
            <a:chOff x="2675582" y="676586"/>
            <a:chExt cx="3793942" cy="3790328"/>
          </a:xfrm>
        </p:grpSpPr>
        <p:sp>
          <p:nvSpPr>
            <p:cNvPr id="172" name="Google Shape;172;g2a8e25c1c9e_3_1323"/>
            <p:cNvSpPr/>
            <p:nvPr/>
          </p:nvSpPr>
          <p:spPr>
            <a:xfrm rot="-7199815">
              <a:off x="3183352" y="1184485"/>
              <a:ext cx="2774659" cy="2774659"/>
            </a:xfrm>
            <a:prstGeom prst="blockArc">
              <a:avLst>
                <a:gd name="adj1" fmla="val 12622480"/>
                <a:gd name="adj2" fmla="val 18176457"/>
                <a:gd name="adj3" fmla="val 20786"/>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 name="Google Shape;173;g2a8e25c1c9e_3_1323"/>
            <p:cNvSpPr/>
            <p:nvPr/>
          </p:nvSpPr>
          <p:spPr>
            <a:xfrm rot="-1799815">
              <a:off x="3183352" y="1184357"/>
              <a:ext cx="2774659" cy="2774659"/>
            </a:xfrm>
            <a:prstGeom prst="blockArc">
              <a:avLst>
                <a:gd name="adj1" fmla="val 12622480"/>
                <a:gd name="adj2" fmla="val 18176457"/>
                <a:gd name="adj3" fmla="val 20786"/>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 name="Google Shape;174;g2a8e25c1c9e_3_1323"/>
            <p:cNvSpPr/>
            <p:nvPr/>
          </p:nvSpPr>
          <p:spPr>
            <a:xfrm rot="3600185">
              <a:off x="3187094" y="1184439"/>
              <a:ext cx="2774659" cy="2774659"/>
            </a:xfrm>
            <a:prstGeom prst="blockArc">
              <a:avLst>
                <a:gd name="adj1" fmla="val 12564381"/>
                <a:gd name="adj2" fmla="val 18346131"/>
                <a:gd name="adj3" fmla="val 20844"/>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 name="Google Shape;175;g2a8e25c1c9e_3_1323"/>
            <p:cNvSpPr/>
            <p:nvPr/>
          </p:nvSpPr>
          <p:spPr>
            <a:xfrm rot="9000185">
              <a:off x="3185977" y="1184485"/>
              <a:ext cx="2774659" cy="2774659"/>
            </a:xfrm>
            <a:prstGeom prst="blockArc">
              <a:avLst>
                <a:gd name="adj1" fmla="val 12622480"/>
                <a:gd name="adj2" fmla="val 18081133"/>
                <a:gd name="adj3" fmla="val 20809"/>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76" name="Google Shape;176;g2a8e25c1c9e_3_1323"/>
            <p:cNvGrpSpPr/>
            <p:nvPr/>
          </p:nvGrpSpPr>
          <p:grpSpPr>
            <a:xfrm rot="5400000">
              <a:off x="5379663" y="2278951"/>
              <a:ext cx="585001" cy="585472"/>
              <a:chOff x="1967628" y="812211"/>
              <a:chExt cx="588000" cy="588000"/>
            </a:xfrm>
          </p:grpSpPr>
          <p:sp>
            <p:nvSpPr>
              <p:cNvPr id="177" name="Google Shape;177;g2a8e25c1c9e_3_1323"/>
              <p:cNvSpPr/>
              <p:nvPr/>
            </p:nvSpPr>
            <p:spPr>
              <a:xfrm rot="39023">
                <a:off x="1970909" y="815492"/>
                <a:ext cx="581437" cy="581437"/>
              </a:xfrm>
              <a:prstGeom prst="pie">
                <a:avLst>
                  <a:gd name="adj1" fmla="val 6190354"/>
                  <a:gd name="adj2" fmla="val 14996165"/>
                </a:avLst>
              </a:prstGeom>
              <a:solidFill>
                <a:srgbClr val="0C57D3"/>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 name="Google Shape;178;g2a8e25c1c9e_3_1323"/>
              <p:cNvSpPr/>
              <p:nvPr/>
            </p:nvSpPr>
            <p:spPr>
              <a:xfrm rot="10800000">
                <a:off x="1970875" y="815525"/>
                <a:ext cx="581400" cy="581400"/>
              </a:xfrm>
              <a:prstGeom prst="pie">
                <a:avLst>
                  <a:gd name="adj1" fmla="val 4028252"/>
                  <a:gd name="adj2" fmla="val 17183677"/>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9" name="Google Shape;179;g2a8e25c1c9e_3_1323"/>
            <p:cNvGrpSpPr/>
            <p:nvPr/>
          </p:nvGrpSpPr>
          <p:grpSpPr>
            <a:xfrm rot="10800000">
              <a:off x="4280709" y="3378529"/>
              <a:ext cx="585001" cy="585472"/>
              <a:chOff x="1967628" y="812211"/>
              <a:chExt cx="588000" cy="588000"/>
            </a:xfrm>
          </p:grpSpPr>
          <p:sp>
            <p:nvSpPr>
              <p:cNvPr id="180" name="Google Shape;180;g2a8e25c1c9e_3_1323"/>
              <p:cNvSpPr/>
              <p:nvPr/>
            </p:nvSpPr>
            <p:spPr>
              <a:xfrm rot="39023">
                <a:off x="1970909" y="815492"/>
                <a:ext cx="581437" cy="581437"/>
              </a:xfrm>
              <a:prstGeom prst="pie">
                <a:avLst>
                  <a:gd name="adj1" fmla="val 6190354"/>
                  <a:gd name="adj2" fmla="val 14996165"/>
                </a:avLst>
              </a:prstGeom>
              <a:solidFill>
                <a:srgbClr val="0D5CDF"/>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 name="Google Shape;181;g2a8e25c1c9e_3_1323"/>
              <p:cNvSpPr/>
              <p:nvPr/>
            </p:nvSpPr>
            <p:spPr>
              <a:xfrm rot="10800000">
                <a:off x="1970875" y="815525"/>
                <a:ext cx="581400" cy="581400"/>
              </a:xfrm>
              <a:prstGeom prst="pie">
                <a:avLst>
                  <a:gd name="adj1" fmla="val 4028252"/>
                  <a:gd name="adj2" fmla="val 17183677"/>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2" name="Google Shape;182;g2a8e25c1c9e_3_1323"/>
            <p:cNvGrpSpPr/>
            <p:nvPr/>
          </p:nvGrpSpPr>
          <p:grpSpPr>
            <a:xfrm rot="-5400000">
              <a:off x="3179922" y="2281478"/>
              <a:ext cx="585001" cy="585472"/>
              <a:chOff x="1967628" y="812211"/>
              <a:chExt cx="588000" cy="588000"/>
            </a:xfrm>
          </p:grpSpPr>
          <p:sp>
            <p:nvSpPr>
              <p:cNvPr id="183" name="Google Shape;183;g2a8e25c1c9e_3_1323"/>
              <p:cNvSpPr/>
              <p:nvPr/>
            </p:nvSpPr>
            <p:spPr>
              <a:xfrm rot="39023">
                <a:off x="1970909" y="815492"/>
                <a:ext cx="581437" cy="581437"/>
              </a:xfrm>
              <a:prstGeom prst="pie">
                <a:avLst>
                  <a:gd name="adj1" fmla="val 6190354"/>
                  <a:gd name="adj2" fmla="val 14996165"/>
                </a:avLst>
              </a:prstGeom>
              <a:solidFill>
                <a:srgbClr val="0E63F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 name="Google Shape;184;g2a8e25c1c9e_3_1323"/>
              <p:cNvSpPr/>
              <p:nvPr/>
            </p:nvSpPr>
            <p:spPr>
              <a:xfrm rot="10800000">
                <a:off x="1970875" y="815525"/>
                <a:ext cx="581400" cy="581400"/>
              </a:xfrm>
              <a:prstGeom prst="pie">
                <a:avLst>
                  <a:gd name="adj1" fmla="val 4028252"/>
                  <a:gd name="adj2" fmla="val 17183677"/>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85" name="Google Shape;185;g2a8e25c1c9e_3_1323"/>
            <p:cNvSpPr txBox="1"/>
            <p:nvPr/>
          </p:nvSpPr>
          <p:spPr>
            <a:xfrm>
              <a:off x="3214513"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186" name="Google Shape;186;g2a8e25c1c9e_3_1323"/>
            <p:cNvSpPr txBox="1"/>
            <p:nvPr/>
          </p:nvSpPr>
          <p:spPr>
            <a:xfrm>
              <a:off x="4335750" y="3460301"/>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187" name="Google Shape;187;g2a8e25c1c9e_3_1323"/>
            <p:cNvSpPr txBox="1"/>
            <p:nvPr/>
          </p:nvSpPr>
          <p:spPr>
            <a:xfrm>
              <a:off x="5419402"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grpSp>
          <p:nvGrpSpPr>
            <p:cNvPr id="188" name="Google Shape;188;g2a8e25c1c9e_3_1323"/>
            <p:cNvGrpSpPr/>
            <p:nvPr/>
          </p:nvGrpSpPr>
          <p:grpSpPr>
            <a:xfrm>
              <a:off x="4261689" y="1180926"/>
              <a:ext cx="585001" cy="585530"/>
              <a:chOff x="1967628" y="812211"/>
              <a:chExt cx="588000" cy="588000"/>
            </a:xfrm>
          </p:grpSpPr>
          <p:sp>
            <p:nvSpPr>
              <p:cNvPr id="189" name="Google Shape;189;g2a8e25c1c9e_3_1323"/>
              <p:cNvSpPr/>
              <p:nvPr/>
            </p:nvSpPr>
            <p:spPr>
              <a:xfrm rot="39023">
                <a:off x="1970909" y="815492"/>
                <a:ext cx="581437" cy="581437"/>
              </a:xfrm>
              <a:prstGeom prst="pie">
                <a:avLst>
                  <a:gd name="adj1" fmla="val 6190354"/>
                  <a:gd name="adj2" fmla="val 14996165"/>
                </a:avLst>
              </a:prstGeom>
              <a:solidFill>
                <a:srgbClr val="0942A1"/>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 name="Google Shape;190;g2a8e25c1c9e_3_1323"/>
              <p:cNvSpPr/>
              <p:nvPr/>
            </p:nvSpPr>
            <p:spPr>
              <a:xfrm rot="10800000">
                <a:off x="1970875" y="815525"/>
                <a:ext cx="581400" cy="581400"/>
              </a:xfrm>
              <a:prstGeom prst="pie">
                <a:avLst>
                  <a:gd name="adj1" fmla="val 4028252"/>
                  <a:gd name="adj2" fmla="val 17183677"/>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91" name="Google Shape;191;g2a8e25c1c9e_3_1323"/>
            <p:cNvSpPr txBox="1"/>
            <p:nvPr/>
          </p:nvSpPr>
          <p:spPr>
            <a:xfrm>
              <a:off x="4335750" y="1254446"/>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grpSp>
      <p:grpSp>
        <p:nvGrpSpPr>
          <p:cNvPr id="192" name="Google Shape;192;g2a8e25c1c9e_3_1323"/>
          <p:cNvGrpSpPr/>
          <p:nvPr/>
        </p:nvGrpSpPr>
        <p:grpSpPr>
          <a:xfrm>
            <a:off x="140675" y="2112675"/>
            <a:ext cx="4774152" cy="1739157"/>
            <a:chOff x="105509" y="1241637"/>
            <a:chExt cx="3580704" cy="1304400"/>
          </a:xfrm>
        </p:grpSpPr>
        <p:sp>
          <p:nvSpPr>
            <p:cNvPr id="193" name="Google Shape;193;g2a8e25c1c9e_3_1323"/>
            <p:cNvSpPr txBox="1"/>
            <p:nvPr/>
          </p:nvSpPr>
          <p:spPr>
            <a:xfrm>
              <a:off x="105509" y="1241637"/>
              <a:ext cx="2385900" cy="1304400"/>
            </a:xfrm>
            <a:prstGeom prst="rect">
              <a:avLst/>
            </a:prstGeom>
            <a:noFill/>
            <a:ln>
              <a:noFill/>
            </a:ln>
          </p:spPr>
          <p:txBody>
            <a:bodyPr spcFirstLastPara="1" wrap="square" lIns="121900" tIns="118850" rIns="121900" bIns="121900" anchor="ctr" anchorCtr="0">
              <a:spAutoFit/>
            </a:bodyPr>
            <a:lstStyle/>
            <a:p>
              <a:pPr marL="0" marR="0" lvl="0" indent="0" algn="l" rtl="0">
                <a:spcBef>
                  <a:spcPts val="0"/>
                </a:spcBef>
                <a:spcAft>
                  <a:spcPts val="0"/>
                </a:spcAft>
                <a:buNone/>
              </a:pPr>
              <a:r>
                <a:rPr lang="en-US" sz="1600" b="1">
                  <a:latin typeface="Roboto"/>
                  <a:ea typeface="Roboto"/>
                  <a:cs typeface="Roboto"/>
                  <a:sym typeface="Roboto"/>
                </a:rPr>
                <a:t>                Strengths</a:t>
              </a:r>
              <a:endParaRPr sz="1600" b="1">
                <a:latin typeface="Roboto"/>
                <a:ea typeface="Roboto"/>
                <a:cs typeface="Roboto"/>
                <a:sym typeface="Roboto"/>
              </a:endParaRPr>
            </a:p>
            <a:p>
              <a:pPr marL="0" marR="0" lvl="0" indent="0" algn="l" rtl="0">
                <a:spcBef>
                  <a:spcPts val="0"/>
                </a:spcBef>
                <a:spcAft>
                  <a:spcPts val="0"/>
                </a:spcAft>
                <a:buNone/>
              </a:pPr>
              <a:endParaRPr sz="1100" b="1">
                <a:latin typeface="Roboto"/>
                <a:ea typeface="Roboto"/>
                <a:cs typeface="Roboto"/>
                <a:sym typeface="Roboto"/>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Intuitive and engaging app</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Continuous improvement to match customers’ need</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Network of experts to ensure high-quality and reliable contents</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Global reach</a:t>
              </a:r>
              <a:endParaRPr sz="900">
                <a:latin typeface="Roboto"/>
                <a:ea typeface="Roboto"/>
                <a:cs typeface="Roboto"/>
                <a:sym typeface="Roboto"/>
              </a:endParaRPr>
            </a:p>
          </p:txBody>
        </p:sp>
        <p:cxnSp>
          <p:nvCxnSpPr>
            <p:cNvPr id="194" name="Google Shape;194;g2a8e25c1c9e_3_1323"/>
            <p:cNvCxnSpPr/>
            <p:nvPr/>
          </p:nvCxnSpPr>
          <p:spPr>
            <a:xfrm rot="10800000">
              <a:off x="2641913" y="1831625"/>
              <a:ext cx="1044300" cy="0"/>
            </a:xfrm>
            <a:prstGeom prst="straightConnector1">
              <a:avLst/>
            </a:prstGeom>
            <a:noFill/>
            <a:ln w="9525" cap="flat" cmpd="sng">
              <a:solidFill>
                <a:srgbClr val="0E63F0"/>
              </a:solidFill>
              <a:prstDash val="solid"/>
              <a:round/>
              <a:headEnd type="none" w="sm" len="sm"/>
              <a:tailEnd type="oval"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2a8e25c1c9e_3_1362" descr="A blue line drawing of a stork with a baby&#10;&#10;Description automatically generated"/>
          <p:cNvPicPr preferRelativeResize="0"/>
          <p:nvPr/>
        </p:nvPicPr>
        <p:blipFill rotWithShape="1">
          <a:blip r:embed="rId3">
            <a:alphaModFix/>
          </a:blip>
          <a:srcRect/>
          <a:stretch/>
        </p:blipFill>
        <p:spPr>
          <a:xfrm>
            <a:off x="5464938" y="3079826"/>
            <a:ext cx="1286810" cy="1739150"/>
          </a:xfrm>
          <a:prstGeom prst="rect">
            <a:avLst/>
          </a:prstGeom>
          <a:noFill/>
          <a:ln>
            <a:noFill/>
          </a:ln>
        </p:spPr>
      </p:pic>
      <p:sp>
        <p:nvSpPr>
          <p:cNvPr id="201" name="Google Shape;201;g2a8e25c1c9e_3_1362"/>
          <p:cNvSpPr txBox="1">
            <a:spLocks noGrp="1"/>
          </p:cNvSpPr>
          <p:nvPr>
            <p:ph type="title"/>
          </p:nvPr>
        </p:nvSpPr>
        <p:spPr>
          <a:xfrm>
            <a:off x="649750" y="351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Business Plan - SWOT analysis</a:t>
            </a:r>
            <a:endParaRPr/>
          </a:p>
        </p:txBody>
      </p:sp>
      <p:grpSp>
        <p:nvGrpSpPr>
          <p:cNvPr id="202" name="Google Shape;202;g2a8e25c1c9e_3_1362"/>
          <p:cNvGrpSpPr/>
          <p:nvPr/>
        </p:nvGrpSpPr>
        <p:grpSpPr>
          <a:xfrm>
            <a:off x="3584993" y="1433202"/>
            <a:ext cx="5024697" cy="5032419"/>
            <a:chOff x="2675582" y="676586"/>
            <a:chExt cx="3793942" cy="3790328"/>
          </a:xfrm>
        </p:grpSpPr>
        <p:sp>
          <p:nvSpPr>
            <p:cNvPr id="203" name="Google Shape;203;g2a8e25c1c9e_3_1362"/>
            <p:cNvSpPr/>
            <p:nvPr/>
          </p:nvSpPr>
          <p:spPr>
            <a:xfrm rot="-7199815">
              <a:off x="3183352" y="1184485"/>
              <a:ext cx="2774659" cy="2774659"/>
            </a:xfrm>
            <a:prstGeom prst="blockArc">
              <a:avLst>
                <a:gd name="adj1" fmla="val 12622480"/>
                <a:gd name="adj2" fmla="val 18176457"/>
                <a:gd name="adj3" fmla="val 20786"/>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g2a8e25c1c9e_3_1362"/>
            <p:cNvSpPr/>
            <p:nvPr/>
          </p:nvSpPr>
          <p:spPr>
            <a:xfrm rot="-1799815">
              <a:off x="3183352" y="1184357"/>
              <a:ext cx="2774659" cy="2774659"/>
            </a:xfrm>
            <a:prstGeom prst="blockArc">
              <a:avLst>
                <a:gd name="adj1" fmla="val 12622480"/>
                <a:gd name="adj2" fmla="val 18176457"/>
                <a:gd name="adj3" fmla="val 20786"/>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g2a8e25c1c9e_3_1362"/>
            <p:cNvSpPr/>
            <p:nvPr/>
          </p:nvSpPr>
          <p:spPr>
            <a:xfrm rot="3600185">
              <a:off x="3187094" y="1184439"/>
              <a:ext cx="2774659" cy="2774659"/>
            </a:xfrm>
            <a:prstGeom prst="blockArc">
              <a:avLst>
                <a:gd name="adj1" fmla="val 12564381"/>
                <a:gd name="adj2" fmla="val 18346131"/>
                <a:gd name="adj3" fmla="val 20844"/>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g2a8e25c1c9e_3_1362"/>
            <p:cNvSpPr/>
            <p:nvPr/>
          </p:nvSpPr>
          <p:spPr>
            <a:xfrm rot="9000185">
              <a:off x="3185977" y="1184485"/>
              <a:ext cx="2774659" cy="2774659"/>
            </a:xfrm>
            <a:prstGeom prst="blockArc">
              <a:avLst>
                <a:gd name="adj1" fmla="val 12622480"/>
                <a:gd name="adj2" fmla="val 18081133"/>
                <a:gd name="adj3" fmla="val 20809"/>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07" name="Google Shape;207;g2a8e25c1c9e_3_1362"/>
            <p:cNvGrpSpPr/>
            <p:nvPr/>
          </p:nvGrpSpPr>
          <p:grpSpPr>
            <a:xfrm rot="5400000">
              <a:off x="5379663" y="2278951"/>
              <a:ext cx="585001" cy="585472"/>
              <a:chOff x="1967628" y="812211"/>
              <a:chExt cx="588000" cy="588000"/>
            </a:xfrm>
          </p:grpSpPr>
          <p:sp>
            <p:nvSpPr>
              <p:cNvPr id="208" name="Google Shape;208;g2a8e25c1c9e_3_1362"/>
              <p:cNvSpPr/>
              <p:nvPr/>
            </p:nvSpPr>
            <p:spPr>
              <a:xfrm rot="39023">
                <a:off x="1970909" y="815492"/>
                <a:ext cx="581437" cy="581437"/>
              </a:xfrm>
              <a:prstGeom prst="pie">
                <a:avLst>
                  <a:gd name="adj1" fmla="val 6190354"/>
                  <a:gd name="adj2" fmla="val 14996165"/>
                </a:avLst>
              </a:prstGeom>
              <a:solidFill>
                <a:srgbClr val="0C57D3"/>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g2a8e25c1c9e_3_1362"/>
              <p:cNvSpPr/>
              <p:nvPr/>
            </p:nvSpPr>
            <p:spPr>
              <a:xfrm rot="10800000">
                <a:off x="1970875" y="815525"/>
                <a:ext cx="581400" cy="581400"/>
              </a:xfrm>
              <a:prstGeom prst="pie">
                <a:avLst>
                  <a:gd name="adj1" fmla="val 4028252"/>
                  <a:gd name="adj2" fmla="val 17183677"/>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0" name="Google Shape;210;g2a8e25c1c9e_3_1362"/>
            <p:cNvGrpSpPr/>
            <p:nvPr/>
          </p:nvGrpSpPr>
          <p:grpSpPr>
            <a:xfrm rot="10800000">
              <a:off x="4280709" y="3378529"/>
              <a:ext cx="585001" cy="585472"/>
              <a:chOff x="1967628" y="812211"/>
              <a:chExt cx="588000" cy="588000"/>
            </a:xfrm>
          </p:grpSpPr>
          <p:sp>
            <p:nvSpPr>
              <p:cNvPr id="211" name="Google Shape;211;g2a8e25c1c9e_3_1362"/>
              <p:cNvSpPr/>
              <p:nvPr/>
            </p:nvSpPr>
            <p:spPr>
              <a:xfrm rot="39023">
                <a:off x="1970909" y="815492"/>
                <a:ext cx="581437" cy="581437"/>
              </a:xfrm>
              <a:prstGeom prst="pie">
                <a:avLst>
                  <a:gd name="adj1" fmla="val 6190354"/>
                  <a:gd name="adj2" fmla="val 14996165"/>
                </a:avLst>
              </a:prstGeom>
              <a:solidFill>
                <a:srgbClr val="0D5CDF"/>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2" name="Google Shape;212;g2a8e25c1c9e_3_1362"/>
              <p:cNvSpPr/>
              <p:nvPr/>
            </p:nvSpPr>
            <p:spPr>
              <a:xfrm rot="10800000">
                <a:off x="1970875" y="815525"/>
                <a:ext cx="581400" cy="581400"/>
              </a:xfrm>
              <a:prstGeom prst="pie">
                <a:avLst>
                  <a:gd name="adj1" fmla="val 4028252"/>
                  <a:gd name="adj2" fmla="val 17183677"/>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3" name="Google Shape;213;g2a8e25c1c9e_3_1362"/>
            <p:cNvGrpSpPr/>
            <p:nvPr/>
          </p:nvGrpSpPr>
          <p:grpSpPr>
            <a:xfrm rot="-5400000">
              <a:off x="3179922" y="2281478"/>
              <a:ext cx="585001" cy="585472"/>
              <a:chOff x="1967628" y="812211"/>
              <a:chExt cx="588000" cy="588000"/>
            </a:xfrm>
          </p:grpSpPr>
          <p:sp>
            <p:nvSpPr>
              <p:cNvPr id="214" name="Google Shape;214;g2a8e25c1c9e_3_1362"/>
              <p:cNvSpPr/>
              <p:nvPr/>
            </p:nvSpPr>
            <p:spPr>
              <a:xfrm rot="39023">
                <a:off x="1970909" y="815492"/>
                <a:ext cx="581437" cy="581437"/>
              </a:xfrm>
              <a:prstGeom prst="pie">
                <a:avLst>
                  <a:gd name="adj1" fmla="val 6190354"/>
                  <a:gd name="adj2" fmla="val 14996165"/>
                </a:avLst>
              </a:prstGeom>
              <a:solidFill>
                <a:srgbClr val="0E63F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5" name="Google Shape;215;g2a8e25c1c9e_3_1362"/>
              <p:cNvSpPr/>
              <p:nvPr/>
            </p:nvSpPr>
            <p:spPr>
              <a:xfrm rot="10800000">
                <a:off x="1970875" y="815525"/>
                <a:ext cx="581400" cy="581400"/>
              </a:xfrm>
              <a:prstGeom prst="pie">
                <a:avLst>
                  <a:gd name="adj1" fmla="val 4028252"/>
                  <a:gd name="adj2" fmla="val 17183677"/>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6" name="Google Shape;216;g2a8e25c1c9e_3_1362"/>
            <p:cNvSpPr txBox="1"/>
            <p:nvPr/>
          </p:nvSpPr>
          <p:spPr>
            <a:xfrm>
              <a:off x="3214513"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17" name="Google Shape;217;g2a8e25c1c9e_3_1362"/>
            <p:cNvSpPr txBox="1"/>
            <p:nvPr/>
          </p:nvSpPr>
          <p:spPr>
            <a:xfrm>
              <a:off x="4335750" y="3460301"/>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18" name="Google Shape;218;g2a8e25c1c9e_3_1362"/>
            <p:cNvSpPr txBox="1"/>
            <p:nvPr/>
          </p:nvSpPr>
          <p:spPr>
            <a:xfrm>
              <a:off x="5419402" y="2360618"/>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grpSp>
          <p:nvGrpSpPr>
            <p:cNvPr id="219" name="Google Shape;219;g2a8e25c1c9e_3_1362"/>
            <p:cNvGrpSpPr/>
            <p:nvPr/>
          </p:nvGrpSpPr>
          <p:grpSpPr>
            <a:xfrm>
              <a:off x="4261689" y="1180926"/>
              <a:ext cx="585001" cy="585530"/>
              <a:chOff x="1967628" y="812211"/>
              <a:chExt cx="588000" cy="588000"/>
            </a:xfrm>
          </p:grpSpPr>
          <p:sp>
            <p:nvSpPr>
              <p:cNvPr id="220" name="Google Shape;220;g2a8e25c1c9e_3_1362"/>
              <p:cNvSpPr/>
              <p:nvPr/>
            </p:nvSpPr>
            <p:spPr>
              <a:xfrm rot="39023">
                <a:off x="1970909" y="815492"/>
                <a:ext cx="581437" cy="581437"/>
              </a:xfrm>
              <a:prstGeom prst="pie">
                <a:avLst>
                  <a:gd name="adj1" fmla="val 6190354"/>
                  <a:gd name="adj2" fmla="val 14996165"/>
                </a:avLst>
              </a:prstGeom>
              <a:solidFill>
                <a:srgbClr val="0942A1"/>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1" name="Google Shape;221;g2a8e25c1c9e_3_1362"/>
              <p:cNvSpPr/>
              <p:nvPr/>
            </p:nvSpPr>
            <p:spPr>
              <a:xfrm rot="10800000">
                <a:off x="1970875" y="815525"/>
                <a:ext cx="581400" cy="581400"/>
              </a:xfrm>
              <a:prstGeom prst="pie">
                <a:avLst>
                  <a:gd name="adj1" fmla="val 4028252"/>
                  <a:gd name="adj2" fmla="val 17183677"/>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22" name="Google Shape;222;g2a8e25c1c9e_3_1362"/>
            <p:cNvSpPr txBox="1"/>
            <p:nvPr/>
          </p:nvSpPr>
          <p:spPr>
            <a:xfrm>
              <a:off x="4335750" y="1254446"/>
              <a:ext cx="507900" cy="266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grpSp>
      <p:grpSp>
        <p:nvGrpSpPr>
          <p:cNvPr id="223" name="Google Shape;223;g2a8e25c1c9e_3_1362"/>
          <p:cNvGrpSpPr/>
          <p:nvPr/>
        </p:nvGrpSpPr>
        <p:grpSpPr>
          <a:xfrm>
            <a:off x="140675" y="2112675"/>
            <a:ext cx="4774152" cy="1739157"/>
            <a:chOff x="105509" y="1241637"/>
            <a:chExt cx="3580704" cy="1304400"/>
          </a:xfrm>
        </p:grpSpPr>
        <p:sp>
          <p:nvSpPr>
            <p:cNvPr id="224" name="Google Shape;224;g2a8e25c1c9e_3_1362"/>
            <p:cNvSpPr txBox="1"/>
            <p:nvPr/>
          </p:nvSpPr>
          <p:spPr>
            <a:xfrm>
              <a:off x="105509" y="1241637"/>
              <a:ext cx="2385900" cy="1304400"/>
            </a:xfrm>
            <a:prstGeom prst="rect">
              <a:avLst/>
            </a:prstGeom>
            <a:noFill/>
            <a:ln>
              <a:noFill/>
            </a:ln>
          </p:spPr>
          <p:txBody>
            <a:bodyPr spcFirstLastPara="1" wrap="square" lIns="121900" tIns="118850" rIns="121900" bIns="121900" anchor="ctr" anchorCtr="0">
              <a:spAutoFit/>
            </a:bodyPr>
            <a:lstStyle/>
            <a:p>
              <a:pPr marL="0" marR="0" lvl="0" indent="0" algn="l" rtl="0">
                <a:spcBef>
                  <a:spcPts val="0"/>
                </a:spcBef>
                <a:spcAft>
                  <a:spcPts val="0"/>
                </a:spcAft>
                <a:buNone/>
              </a:pPr>
              <a:r>
                <a:rPr lang="en-US" sz="1600" b="1">
                  <a:latin typeface="Roboto"/>
                  <a:ea typeface="Roboto"/>
                  <a:cs typeface="Roboto"/>
                  <a:sym typeface="Roboto"/>
                </a:rPr>
                <a:t>                Strengths</a:t>
              </a:r>
              <a:endParaRPr sz="1600" b="1">
                <a:latin typeface="Roboto"/>
                <a:ea typeface="Roboto"/>
                <a:cs typeface="Roboto"/>
                <a:sym typeface="Roboto"/>
              </a:endParaRPr>
            </a:p>
            <a:p>
              <a:pPr marL="0" marR="0" lvl="0" indent="0" algn="l" rtl="0">
                <a:spcBef>
                  <a:spcPts val="0"/>
                </a:spcBef>
                <a:spcAft>
                  <a:spcPts val="0"/>
                </a:spcAft>
                <a:buNone/>
              </a:pPr>
              <a:endParaRPr sz="1100" b="1">
                <a:latin typeface="Roboto"/>
                <a:ea typeface="Roboto"/>
                <a:cs typeface="Roboto"/>
                <a:sym typeface="Roboto"/>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Intuitive and engaging app</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Continuous improvement to match customers’ need</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Network of experts to ensure high-quality and reliable contents</a:t>
              </a:r>
              <a:endParaRPr sz="1300">
                <a:solidFill>
                  <a:schemeClr val="dk1"/>
                </a:solidFill>
                <a:latin typeface="Calibri"/>
                <a:ea typeface="Calibri"/>
                <a:cs typeface="Calibri"/>
                <a:sym typeface="Calibri"/>
              </a:endParaRPr>
            </a:p>
            <a:p>
              <a:pPr marL="457200" marR="0" lvl="0" indent="-285750" algn="l" rtl="0">
                <a:lnSpc>
                  <a:spcPct val="90000"/>
                </a:lnSpc>
                <a:spcBef>
                  <a:spcPts val="0"/>
                </a:spcBef>
                <a:spcAft>
                  <a:spcPts val="0"/>
                </a:spcAft>
                <a:buClr>
                  <a:schemeClr val="dk1"/>
                </a:buClr>
                <a:buSzPts val="900"/>
                <a:buFont typeface="Calibri"/>
                <a:buChar char="●"/>
              </a:pPr>
              <a:r>
                <a:rPr lang="en-US" sz="1300">
                  <a:solidFill>
                    <a:schemeClr val="dk1"/>
                  </a:solidFill>
                  <a:latin typeface="Calibri"/>
                  <a:ea typeface="Calibri"/>
                  <a:cs typeface="Calibri"/>
                  <a:sym typeface="Calibri"/>
                </a:rPr>
                <a:t>Global reach</a:t>
              </a:r>
              <a:endParaRPr sz="900">
                <a:latin typeface="Roboto"/>
                <a:ea typeface="Roboto"/>
                <a:cs typeface="Roboto"/>
                <a:sym typeface="Roboto"/>
              </a:endParaRPr>
            </a:p>
          </p:txBody>
        </p:sp>
        <p:cxnSp>
          <p:nvCxnSpPr>
            <p:cNvPr id="225" name="Google Shape;225;g2a8e25c1c9e_3_1362"/>
            <p:cNvCxnSpPr/>
            <p:nvPr/>
          </p:nvCxnSpPr>
          <p:spPr>
            <a:xfrm rot="10800000">
              <a:off x="2641913" y="1831625"/>
              <a:ext cx="1044300" cy="0"/>
            </a:xfrm>
            <a:prstGeom prst="straightConnector1">
              <a:avLst/>
            </a:prstGeom>
            <a:noFill/>
            <a:ln w="9525" cap="flat" cmpd="sng">
              <a:solidFill>
                <a:srgbClr val="0E63F0"/>
              </a:solidFill>
              <a:prstDash val="solid"/>
              <a:round/>
              <a:headEnd type="none" w="sm" len="sm"/>
              <a:tailEnd type="oval" w="med" len="med"/>
            </a:ln>
          </p:spPr>
        </p:cxnSp>
      </p:grpSp>
      <p:grpSp>
        <p:nvGrpSpPr>
          <p:cNvPr id="226" name="Google Shape;226;g2a8e25c1c9e_3_1362"/>
          <p:cNvGrpSpPr/>
          <p:nvPr/>
        </p:nvGrpSpPr>
        <p:grpSpPr>
          <a:xfrm>
            <a:off x="372673" y="4228150"/>
            <a:ext cx="4897745" cy="1493163"/>
            <a:chOff x="279512" y="2828283"/>
            <a:chExt cx="3673401" cy="1119900"/>
          </a:xfrm>
        </p:grpSpPr>
        <p:sp>
          <p:nvSpPr>
            <p:cNvPr id="227" name="Google Shape;227;g2a8e25c1c9e_3_1362"/>
            <p:cNvSpPr txBox="1"/>
            <p:nvPr/>
          </p:nvSpPr>
          <p:spPr>
            <a:xfrm>
              <a:off x="279512" y="2828283"/>
              <a:ext cx="2409300" cy="1119900"/>
            </a:xfrm>
            <a:prstGeom prst="rect">
              <a:avLst/>
            </a:prstGeom>
            <a:noFill/>
            <a:ln>
              <a:noFill/>
            </a:ln>
          </p:spPr>
          <p:txBody>
            <a:bodyPr spcFirstLastPara="1" wrap="square" lIns="121900" tIns="121900" rIns="121900" bIns="121900" anchor="ctr" anchorCtr="0">
              <a:spAutoFit/>
            </a:bodyPr>
            <a:lstStyle/>
            <a:p>
              <a:pPr marL="0" lvl="0" indent="0" algn="l" rtl="0">
                <a:spcBef>
                  <a:spcPts val="0"/>
                </a:spcBef>
                <a:spcAft>
                  <a:spcPts val="0"/>
                </a:spcAft>
                <a:buNone/>
              </a:pPr>
              <a:r>
                <a:rPr lang="en-US" sz="1600" b="1">
                  <a:latin typeface="Roboto"/>
                  <a:ea typeface="Roboto"/>
                  <a:cs typeface="Roboto"/>
                  <a:sym typeface="Roboto"/>
                </a:rPr>
                <a:t>       Weaknesses </a:t>
              </a:r>
              <a:endParaRPr sz="1600" b="1">
                <a:latin typeface="Roboto"/>
                <a:ea typeface="Roboto"/>
                <a:cs typeface="Roboto"/>
                <a:sym typeface="Roboto"/>
              </a:endParaRPr>
            </a:p>
            <a:p>
              <a:pPr marL="0" lvl="0" indent="0" algn="r" rtl="0">
                <a:spcBef>
                  <a:spcPts val="0"/>
                </a:spcBef>
                <a:spcAft>
                  <a:spcPts val="0"/>
                </a:spcAft>
                <a:buNone/>
              </a:pPr>
              <a:endParaRPr sz="1300" b="1">
                <a:latin typeface="Roboto"/>
                <a:ea typeface="Roboto"/>
                <a:cs typeface="Roboto"/>
                <a:sym typeface="Roboto"/>
              </a:endParaRPr>
            </a:p>
            <a:p>
              <a:pPr marL="457200" lvl="0" indent="-285750" algn="l" rtl="0">
                <a:spcBef>
                  <a:spcPts val="0"/>
                </a:spcBef>
                <a:spcAft>
                  <a:spcPts val="0"/>
                </a:spcAft>
                <a:buSzPts val="900"/>
                <a:buFont typeface="Calibri"/>
                <a:buChar char="●"/>
              </a:pPr>
              <a:r>
                <a:rPr lang="en-US" sz="1300">
                  <a:latin typeface="Calibri"/>
                  <a:ea typeface="Calibri"/>
                  <a:cs typeface="Calibri"/>
                  <a:sym typeface="Calibri"/>
                </a:rPr>
                <a:t>Small team which limits the speed of product development</a:t>
              </a:r>
              <a:endParaRPr sz="1300">
                <a:latin typeface="Calibri"/>
                <a:ea typeface="Calibri"/>
                <a:cs typeface="Calibri"/>
                <a:sym typeface="Calibri"/>
              </a:endParaRPr>
            </a:p>
            <a:p>
              <a:pPr marL="457200" lvl="0" indent="-285750" algn="l" rtl="0">
                <a:spcBef>
                  <a:spcPts val="0"/>
                </a:spcBef>
                <a:spcAft>
                  <a:spcPts val="0"/>
                </a:spcAft>
                <a:buSzPts val="900"/>
                <a:buFont typeface="Calibri"/>
                <a:buChar char="●"/>
              </a:pPr>
              <a:r>
                <a:rPr lang="en-US" sz="1300">
                  <a:solidFill>
                    <a:schemeClr val="dk1"/>
                  </a:solidFill>
                  <a:latin typeface="Calibri"/>
                  <a:ea typeface="Calibri"/>
                  <a:cs typeface="Calibri"/>
                  <a:sym typeface="Calibri"/>
                </a:rPr>
                <a:t>Being solely online could limit the reach to certain demographics</a:t>
              </a:r>
              <a:endParaRPr sz="1300" b="1">
                <a:latin typeface="Calibri"/>
                <a:ea typeface="Calibri"/>
                <a:cs typeface="Calibri"/>
                <a:sym typeface="Calibri"/>
              </a:endParaRPr>
            </a:p>
          </p:txBody>
        </p:sp>
        <p:cxnSp>
          <p:nvCxnSpPr>
            <p:cNvPr id="228" name="Google Shape;228;g2a8e25c1c9e_3_1362"/>
            <p:cNvCxnSpPr/>
            <p:nvPr/>
          </p:nvCxnSpPr>
          <p:spPr>
            <a:xfrm rot="10800000">
              <a:off x="2641913" y="3489425"/>
              <a:ext cx="1311000" cy="0"/>
            </a:xfrm>
            <a:prstGeom prst="straightConnector1">
              <a:avLst/>
            </a:prstGeom>
            <a:noFill/>
            <a:ln w="9525" cap="flat" cmpd="sng">
              <a:solidFill>
                <a:srgbClr val="0D5CDF"/>
              </a:solidFill>
              <a:prstDash val="solid"/>
              <a:round/>
              <a:headEnd type="none" w="sm" len="sm"/>
              <a:tailEnd type="oval" w="med" len="med"/>
            </a:ln>
          </p:spPr>
        </p:cxn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1089</Words>
  <Application>Microsoft Macintosh PowerPoint</Application>
  <PresentationFormat>Widescreen</PresentationFormat>
  <Paragraphs>150</Paragraphs>
  <Slides>15</Slides>
  <Notes>14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Roboto</vt:lpstr>
      <vt:lpstr>Office Theme</vt:lpstr>
      <vt:lpstr>StorkWatch </vt:lpstr>
      <vt:lpstr>Why is remote pregnancy monitoring important?</vt:lpstr>
      <vt:lpstr>Why is remote pregnancy monitoring important?</vt:lpstr>
      <vt:lpstr>Problem: no holistic pregnancy app on the market</vt:lpstr>
      <vt:lpstr>Education and support</vt:lpstr>
      <vt:lpstr>Direct OB-GYN contact</vt:lpstr>
      <vt:lpstr>Business Plan - SWOT analysis</vt:lpstr>
      <vt:lpstr>Business Plan - SWOT analysis</vt:lpstr>
      <vt:lpstr>Business Plan - SWOT analysis</vt:lpstr>
      <vt:lpstr>Business Plan - SWOT analysis</vt:lpstr>
      <vt:lpstr>Business Plan - SWOT analysis</vt:lpstr>
      <vt:lpstr>StorkWatch </vt:lpstr>
      <vt:lpstr>Thank you </vt:lpstr>
      <vt:lpstr>Step into parenthood: Welcome to StorkWatch</vt:lpstr>
      <vt:lpstr>Layout for pre- and postnatal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StorkWatch </dc:title>
  <dc:creator>Makhmudova, Khosiyat (tmr6rx)</dc:creator>
  <cp:lastModifiedBy>Camilla Di Giulio</cp:lastModifiedBy>
  <cp:revision>2</cp:revision>
  <dcterms:created xsi:type="dcterms:W3CDTF">2023-12-18T17:15:13Z</dcterms:created>
  <dcterms:modified xsi:type="dcterms:W3CDTF">2023-12-21T12:53:50Z</dcterms:modified>
</cp:coreProperties>
</file>